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2"/>
  </p:notesMasterIdLst>
  <p:handoutMasterIdLst>
    <p:handoutMasterId r:id="rId103"/>
  </p:handoutMasterIdLst>
  <p:sldIdLst>
    <p:sldId id="438" r:id="rId2"/>
    <p:sldId id="474" r:id="rId3"/>
    <p:sldId id="439"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 id="470" r:id="rId35"/>
    <p:sldId id="472" r:id="rId36"/>
    <p:sldId id="473" r:id="rId37"/>
    <p:sldId id="372" r:id="rId38"/>
    <p:sldId id="373" r:id="rId39"/>
    <p:sldId id="374" r:id="rId40"/>
    <p:sldId id="375" r:id="rId41"/>
    <p:sldId id="376" r:id="rId42"/>
    <p:sldId id="43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4" r:id="rId99"/>
    <p:sldId id="435" r:id="rId100"/>
    <p:sldId id="436" r:id="rId101"/>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4" autoAdjust="0"/>
    <p:restoredTop sz="94737" autoAdjust="0"/>
  </p:normalViewPr>
  <p:slideViewPr>
    <p:cSldViewPr snapToGrid="0">
      <p:cViewPr varScale="1">
        <p:scale>
          <a:sx n="110" d="100"/>
          <a:sy n="110" d="100"/>
        </p:scale>
        <p:origin x="1230"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C98366-10B6-4C97-9C68-1B8DAD89E8AC}" type="slidenum">
              <a:rPr lang="en-US" altLang="en-US" sz="1200"/>
              <a:pPr/>
              <a:t>3</a:t>
            </a:fld>
            <a:endParaRPr lang="en-US" altLang="en-US" sz="1200"/>
          </a:p>
        </p:txBody>
      </p:sp>
      <p:sp>
        <p:nvSpPr>
          <p:cNvPr id="110595" name="Rectangle 2"/>
          <p:cNvSpPr>
            <a:spLocks noGrp="1" noRot="1" noChangeAspect="1" noChangeArrowheads="1" noTextEdit="1"/>
          </p:cNvSpPr>
          <p:nvPr>
            <p:ph type="sldImg"/>
          </p:nvPr>
        </p:nvSpPr>
        <p:spPr>
          <a:xfrm>
            <a:off x="1177925" y="695325"/>
            <a:ext cx="4641850" cy="3481388"/>
          </a:xfrm>
          <a:ln/>
        </p:spPr>
      </p:sp>
      <p:sp>
        <p:nvSpPr>
          <p:cNvPr id="11059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7979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701DF6-0095-49A6-9538-0F4E1D04D191}" type="slidenum">
              <a:rPr lang="en-US" altLang="en-US" sz="1200"/>
              <a:pPr/>
              <a:t>12</a:t>
            </a:fld>
            <a:endParaRPr lang="en-US" altLang="en-US" sz="1200"/>
          </a:p>
        </p:txBody>
      </p:sp>
      <p:sp>
        <p:nvSpPr>
          <p:cNvPr id="119811" name="Rectangle 2"/>
          <p:cNvSpPr>
            <a:spLocks noGrp="1" noRot="1" noChangeAspect="1" noChangeArrowheads="1" noTextEdit="1"/>
          </p:cNvSpPr>
          <p:nvPr>
            <p:ph type="sldImg"/>
          </p:nvPr>
        </p:nvSpPr>
        <p:spPr>
          <a:xfrm>
            <a:off x="1177925" y="695325"/>
            <a:ext cx="4641850" cy="3481388"/>
          </a:xfrm>
          <a:ln/>
        </p:spPr>
      </p:sp>
      <p:sp>
        <p:nvSpPr>
          <p:cNvPr id="11981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237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CCD6A2-8F22-431C-9059-7B1E655B3F8B}" type="slidenum">
              <a:rPr lang="en-US" altLang="en-US" sz="1200"/>
              <a:pPr/>
              <a:t>13</a:t>
            </a:fld>
            <a:endParaRPr lang="en-US" altLang="en-US" sz="1200"/>
          </a:p>
        </p:txBody>
      </p:sp>
      <p:sp>
        <p:nvSpPr>
          <p:cNvPr id="120835" name="Rectangle 2"/>
          <p:cNvSpPr>
            <a:spLocks noGrp="1" noRot="1" noChangeAspect="1" noChangeArrowheads="1" noTextEdit="1"/>
          </p:cNvSpPr>
          <p:nvPr>
            <p:ph type="sldImg"/>
          </p:nvPr>
        </p:nvSpPr>
        <p:spPr>
          <a:xfrm>
            <a:off x="1177925" y="695325"/>
            <a:ext cx="4641850" cy="3481388"/>
          </a:xfrm>
          <a:ln/>
        </p:spPr>
      </p:sp>
      <p:sp>
        <p:nvSpPr>
          <p:cNvPr id="12083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270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4B50642-8067-4638-B2FE-15C691E00756}" type="slidenum">
              <a:rPr lang="en-US" altLang="en-US" sz="1200"/>
              <a:pPr/>
              <a:t>14</a:t>
            </a:fld>
            <a:endParaRPr lang="en-US" altLang="en-US" sz="1200"/>
          </a:p>
        </p:txBody>
      </p:sp>
      <p:sp>
        <p:nvSpPr>
          <p:cNvPr id="121859" name="Rectangle 2"/>
          <p:cNvSpPr>
            <a:spLocks noGrp="1" noRot="1" noChangeAspect="1" noChangeArrowheads="1" noTextEdit="1"/>
          </p:cNvSpPr>
          <p:nvPr>
            <p:ph type="sldImg"/>
          </p:nvPr>
        </p:nvSpPr>
        <p:spPr>
          <a:xfrm>
            <a:off x="1177925" y="695325"/>
            <a:ext cx="4641850" cy="3481388"/>
          </a:xfrm>
          <a:ln/>
        </p:spPr>
      </p:sp>
      <p:sp>
        <p:nvSpPr>
          <p:cNvPr id="12186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309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CC9CF2-4998-4C05-A98D-CC655C386950}" type="slidenum">
              <a:rPr lang="en-US" altLang="en-US" sz="1200"/>
              <a:pPr/>
              <a:t>15</a:t>
            </a:fld>
            <a:endParaRPr lang="en-US" altLang="en-US" sz="1200"/>
          </a:p>
        </p:txBody>
      </p:sp>
      <p:sp>
        <p:nvSpPr>
          <p:cNvPr id="122883" name="Rectangle 2"/>
          <p:cNvSpPr>
            <a:spLocks noGrp="1" noRot="1" noChangeAspect="1" noChangeArrowheads="1" noTextEdit="1"/>
          </p:cNvSpPr>
          <p:nvPr>
            <p:ph type="sldImg"/>
          </p:nvPr>
        </p:nvSpPr>
        <p:spPr>
          <a:xfrm>
            <a:off x="1177925" y="695325"/>
            <a:ext cx="4641850" cy="3481388"/>
          </a:xfrm>
          <a:ln/>
        </p:spPr>
      </p:sp>
      <p:sp>
        <p:nvSpPr>
          <p:cNvPr id="12288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8692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601A597-9366-4E98-91B3-EC7AD41AF343}" type="slidenum">
              <a:rPr lang="en-US" altLang="en-US" sz="1200"/>
              <a:pPr/>
              <a:t>16</a:t>
            </a:fld>
            <a:endParaRPr lang="en-US" altLang="en-US" sz="1200"/>
          </a:p>
        </p:txBody>
      </p:sp>
      <p:sp>
        <p:nvSpPr>
          <p:cNvPr id="123907" name="Rectangle 2"/>
          <p:cNvSpPr>
            <a:spLocks noGrp="1" noRot="1" noChangeAspect="1" noChangeArrowheads="1" noTextEdit="1"/>
          </p:cNvSpPr>
          <p:nvPr>
            <p:ph type="sldImg"/>
          </p:nvPr>
        </p:nvSpPr>
        <p:spPr>
          <a:xfrm>
            <a:off x="1177925" y="695325"/>
            <a:ext cx="4641850" cy="3481388"/>
          </a:xfrm>
          <a:ln/>
        </p:spPr>
      </p:sp>
      <p:sp>
        <p:nvSpPr>
          <p:cNvPr id="12390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810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0684B9-9744-4E13-BCE3-67E4D5AC52B7}" type="slidenum">
              <a:rPr lang="en-US" altLang="en-US" sz="1200"/>
              <a:pPr/>
              <a:t>17</a:t>
            </a:fld>
            <a:endParaRPr lang="en-US" altLang="en-US" sz="1200"/>
          </a:p>
        </p:txBody>
      </p:sp>
      <p:sp>
        <p:nvSpPr>
          <p:cNvPr id="124931" name="Rectangle 2"/>
          <p:cNvSpPr>
            <a:spLocks noGrp="1" noRot="1" noChangeAspect="1" noChangeArrowheads="1" noTextEdit="1"/>
          </p:cNvSpPr>
          <p:nvPr>
            <p:ph type="sldImg"/>
          </p:nvPr>
        </p:nvSpPr>
        <p:spPr>
          <a:xfrm>
            <a:off x="1177925" y="695325"/>
            <a:ext cx="4641850" cy="3481388"/>
          </a:xfrm>
          <a:ln/>
        </p:spPr>
      </p:sp>
      <p:sp>
        <p:nvSpPr>
          <p:cNvPr id="12493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1450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5911C6D-C523-432C-89F4-406A63F7E4F9}" type="slidenum">
              <a:rPr lang="en-US" altLang="en-US" sz="1200"/>
              <a:pPr/>
              <a:t>18</a:t>
            </a:fld>
            <a:endParaRPr lang="en-US" altLang="en-US" sz="1200"/>
          </a:p>
        </p:txBody>
      </p:sp>
      <p:sp>
        <p:nvSpPr>
          <p:cNvPr id="125955" name="Rectangle 2"/>
          <p:cNvSpPr>
            <a:spLocks noGrp="1" noRot="1" noChangeAspect="1" noChangeArrowheads="1" noTextEdit="1"/>
          </p:cNvSpPr>
          <p:nvPr>
            <p:ph type="sldImg"/>
          </p:nvPr>
        </p:nvSpPr>
        <p:spPr>
          <a:xfrm>
            <a:off x="1177925" y="695325"/>
            <a:ext cx="4641850" cy="3481388"/>
          </a:xfrm>
          <a:ln/>
        </p:spPr>
      </p:sp>
      <p:sp>
        <p:nvSpPr>
          <p:cNvPr id="12595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733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954D0A1-F669-443E-ADD7-EBEE7996BBA6}" type="slidenum">
              <a:rPr lang="en-US" altLang="en-US" sz="1200"/>
              <a:pPr/>
              <a:t>19</a:t>
            </a:fld>
            <a:endParaRPr lang="en-US" altLang="en-US" sz="1200"/>
          </a:p>
        </p:txBody>
      </p:sp>
      <p:sp>
        <p:nvSpPr>
          <p:cNvPr id="126979" name="Rectangle 2"/>
          <p:cNvSpPr>
            <a:spLocks noGrp="1" noRot="1" noChangeAspect="1" noChangeArrowheads="1" noTextEdit="1"/>
          </p:cNvSpPr>
          <p:nvPr>
            <p:ph type="sldImg"/>
          </p:nvPr>
        </p:nvSpPr>
        <p:spPr>
          <a:xfrm>
            <a:off x="1177925" y="695325"/>
            <a:ext cx="4641850" cy="3481388"/>
          </a:xfrm>
          <a:ln/>
        </p:spPr>
      </p:sp>
      <p:sp>
        <p:nvSpPr>
          <p:cNvPr id="12698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6658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1600">
                <a:solidFill>
                  <a:schemeClr val="tx1"/>
                </a:solidFill>
                <a:latin typeface="Helvetica" panose="020B0604020202020204" pitchFamily="34" charset="0"/>
                <a:ea typeface="MS PGothic" panose="020B0600070205080204" pitchFamily="34" charset="-128"/>
              </a:defRPr>
            </a:lvl1pPr>
            <a:lvl2pPr marL="742950" indent="-285750" defTabSz="919163">
              <a:defRPr sz="1600">
                <a:solidFill>
                  <a:schemeClr val="tx1"/>
                </a:solidFill>
                <a:latin typeface="Helvetica" panose="020B0604020202020204" pitchFamily="34" charset="0"/>
                <a:ea typeface="MS PGothic" panose="020B0600070205080204" pitchFamily="34" charset="-128"/>
              </a:defRPr>
            </a:lvl2pPr>
            <a:lvl3pPr marL="1143000" indent="-228600" defTabSz="919163">
              <a:defRPr sz="1600">
                <a:solidFill>
                  <a:schemeClr val="tx1"/>
                </a:solidFill>
                <a:latin typeface="Helvetica" panose="020B0604020202020204" pitchFamily="34" charset="0"/>
                <a:ea typeface="MS PGothic" panose="020B0600070205080204" pitchFamily="34" charset="-128"/>
              </a:defRPr>
            </a:lvl3pPr>
            <a:lvl4pPr marL="1600200" indent="-228600" defTabSz="919163">
              <a:defRPr sz="1600">
                <a:solidFill>
                  <a:schemeClr val="tx1"/>
                </a:solidFill>
                <a:latin typeface="Helvetica" panose="020B0604020202020204" pitchFamily="34" charset="0"/>
                <a:ea typeface="MS PGothic" panose="020B0600070205080204" pitchFamily="34" charset="-128"/>
              </a:defRPr>
            </a:lvl4pPr>
            <a:lvl5pPr marL="2057400" indent="-228600" defTabSz="919163">
              <a:defRPr sz="1600">
                <a:solidFill>
                  <a:schemeClr val="tx1"/>
                </a:solidFill>
                <a:latin typeface="Helvetica" panose="020B0604020202020204" pitchFamily="34" charset="0"/>
                <a:ea typeface="MS PGothic" panose="020B0600070205080204" pitchFamily="34" charset="-128"/>
              </a:defRPr>
            </a:lvl5pPr>
            <a:lvl6pPr marL="25146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A4B0E9C-818B-4892-804B-8736909E539A}" type="slidenum">
              <a:rPr lang="en-US" altLang="en-US" sz="1200"/>
              <a:pPr/>
              <a:t>20</a:t>
            </a:fld>
            <a:endParaRPr lang="en-US" altLang="en-US" sz="1200"/>
          </a:p>
        </p:txBody>
      </p:sp>
      <p:sp>
        <p:nvSpPr>
          <p:cNvPr id="128003" name="Rectangle 2"/>
          <p:cNvSpPr>
            <a:spLocks noGrp="1" noRot="1" noChangeAspect="1" noChangeArrowheads="1" noTextEdit="1"/>
          </p:cNvSpPr>
          <p:nvPr>
            <p:ph type="sldImg"/>
          </p:nvPr>
        </p:nvSpPr>
        <p:spPr>
          <a:xfrm>
            <a:off x="1177925" y="695325"/>
            <a:ext cx="4641850" cy="3481388"/>
          </a:xfrm>
          <a:ln/>
        </p:spPr>
      </p:sp>
      <p:sp>
        <p:nvSpPr>
          <p:cNvPr id="128004" name="Rectangle 3"/>
          <p:cNvSpPr>
            <a:spLocks noGrp="1" noChangeArrowheads="1"/>
          </p:cNvSpPr>
          <p:nvPr>
            <p:ph type="body" idx="1"/>
          </p:nvPr>
        </p:nvSpPr>
        <p:spPr>
          <a:xfrm>
            <a:off x="933027" y="4410392"/>
            <a:ext cx="5131647"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03099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205F84-2065-4332-B0FA-E582A1DD7231}" type="slidenum">
              <a:rPr lang="en-US" altLang="en-US" sz="1200"/>
              <a:pPr/>
              <a:t>21</a:t>
            </a:fld>
            <a:endParaRPr lang="en-US" altLang="en-US" sz="1200"/>
          </a:p>
        </p:txBody>
      </p:sp>
      <p:sp>
        <p:nvSpPr>
          <p:cNvPr id="129027" name="Rectangle 2"/>
          <p:cNvSpPr>
            <a:spLocks noGrp="1" noRot="1" noChangeAspect="1" noChangeArrowheads="1" noTextEdit="1"/>
          </p:cNvSpPr>
          <p:nvPr>
            <p:ph type="sldImg"/>
          </p:nvPr>
        </p:nvSpPr>
        <p:spPr>
          <a:xfrm>
            <a:off x="1177925" y="695325"/>
            <a:ext cx="4641850" cy="3481388"/>
          </a:xfrm>
          <a:ln/>
        </p:spPr>
      </p:sp>
      <p:sp>
        <p:nvSpPr>
          <p:cNvPr id="12902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57328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48278F-1CF2-4C20-9F87-85520FC94509}" type="slidenum">
              <a:rPr lang="en-US" altLang="en-US" sz="1200"/>
              <a:pPr/>
              <a:t>4</a:t>
            </a:fld>
            <a:endParaRPr lang="en-US" altLang="en-US" sz="1200"/>
          </a:p>
        </p:txBody>
      </p:sp>
      <p:sp>
        <p:nvSpPr>
          <p:cNvPr id="111619" name="Rectangle 2"/>
          <p:cNvSpPr>
            <a:spLocks noGrp="1" noRot="1" noChangeAspect="1" noChangeArrowheads="1" noTextEdit="1"/>
          </p:cNvSpPr>
          <p:nvPr>
            <p:ph type="sldImg"/>
          </p:nvPr>
        </p:nvSpPr>
        <p:spPr>
          <a:xfrm>
            <a:off x="1177925" y="695325"/>
            <a:ext cx="4641850" cy="3481388"/>
          </a:xfrm>
          <a:ln/>
        </p:spPr>
      </p:sp>
      <p:sp>
        <p:nvSpPr>
          <p:cNvPr id="11162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8904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AA862FF-AA55-4048-85C2-DAA9D3A35A69}" type="slidenum">
              <a:rPr lang="en-US" altLang="en-US" sz="1200"/>
              <a:pPr/>
              <a:t>22</a:t>
            </a:fld>
            <a:endParaRPr lang="en-US" altLang="en-US" sz="1200"/>
          </a:p>
        </p:txBody>
      </p:sp>
      <p:sp>
        <p:nvSpPr>
          <p:cNvPr id="130051" name="Rectangle 2"/>
          <p:cNvSpPr>
            <a:spLocks noGrp="1" noRot="1" noChangeAspect="1" noChangeArrowheads="1" noTextEdit="1"/>
          </p:cNvSpPr>
          <p:nvPr>
            <p:ph type="sldImg"/>
          </p:nvPr>
        </p:nvSpPr>
        <p:spPr>
          <a:xfrm>
            <a:off x="1177925" y="695325"/>
            <a:ext cx="4641850" cy="3481388"/>
          </a:xfrm>
          <a:ln/>
        </p:spPr>
      </p:sp>
      <p:sp>
        <p:nvSpPr>
          <p:cNvPr id="13005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0313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C79F51-599B-4731-9C05-59A4A5345ABF}" type="slidenum">
              <a:rPr lang="en-US" altLang="en-US" sz="1200"/>
              <a:pPr/>
              <a:t>23</a:t>
            </a:fld>
            <a:endParaRPr lang="en-US" altLang="en-US" sz="1200"/>
          </a:p>
        </p:txBody>
      </p:sp>
      <p:sp>
        <p:nvSpPr>
          <p:cNvPr id="131075" name="Rectangle 2"/>
          <p:cNvSpPr>
            <a:spLocks noGrp="1" noRot="1" noChangeAspect="1" noChangeArrowheads="1" noTextEdit="1"/>
          </p:cNvSpPr>
          <p:nvPr>
            <p:ph type="sldImg"/>
          </p:nvPr>
        </p:nvSpPr>
        <p:spPr>
          <a:xfrm>
            <a:off x="1177925" y="695325"/>
            <a:ext cx="4641850" cy="3481388"/>
          </a:xfrm>
          <a:ln/>
        </p:spPr>
      </p:sp>
      <p:sp>
        <p:nvSpPr>
          <p:cNvPr id="13107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1825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FCC4C7-9321-4F85-AC15-C96C02999C1E}" type="slidenum">
              <a:rPr lang="en-US" altLang="en-US" sz="1200"/>
              <a:pPr/>
              <a:t>24</a:t>
            </a:fld>
            <a:endParaRPr lang="en-US" altLang="en-US" sz="1200"/>
          </a:p>
        </p:txBody>
      </p:sp>
      <p:sp>
        <p:nvSpPr>
          <p:cNvPr id="132099" name="Rectangle 2"/>
          <p:cNvSpPr>
            <a:spLocks noGrp="1" noRot="1" noChangeAspect="1" noChangeArrowheads="1" noTextEdit="1"/>
          </p:cNvSpPr>
          <p:nvPr>
            <p:ph type="sldImg"/>
          </p:nvPr>
        </p:nvSpPr>
        <p:spPr>
          <a:xfrm>
            <a:off x="1177925" y="695325"/>
            <a:ext cx="4641850" cy="3481388"/>
          </a:xfrm>
          <a:ln/>
        </p:spPr>
      </p:sp>
      <p:sp>
        <p:nvSpPr>
          <p:cNvPr id="13210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83778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539C29-DF58-4677-B4D9-0CC127174E2D}" type="slidenum">
              <a:rPr lang="en-US" altLang="en-US" sz="1200"/>
              <a:pPr/>
              <a:t>25</a:t>
            </a:fld>
            <a:endParaRPr lang="en-US" altLang="en-US" sz="1200"/>
          </a:p>
        </p:txBody>
      </p:sp>
      <p:sp>
        <p:nvSpPr>
          <p:cNvPr id="133123" name="Rectangle 2"/>
          <p:cNvSpPr>
            <a:spLocks noGrp="1" noRot="1" noChangeAspect="1" noChangeArrowheads="1" noTextEdit="1"/>
          </p:cNvSpPr>
          <p:nvPr>
            <p:ph type="sldImg"/>
          </p:nvPr>
        </p:nvSpPr>
        <p:spPr>
          <a:xfrm>
            <a:off x="1177925" y="695325"/>
            <a:ext cx="4641850" cy="3481388"/>
          </a:xfrm>
          <a:ln/>
        </p:spPr>
      </p:sp>
      <p:sp>
        <p:nvSpPr>
          <p:cNvPr id="13312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57139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62CACEA-96F7-41D9-A638-F44E853DC1F9}" type="slidenum">
              <a:rPr lang="en-US" altLang="en-US" sz="1200"/>
              <a:pPr/>
              <a:t>26</a:t>
            </a:fld>
            <a:endParaRPr lang="en-US" altLang="en-US" sz="1200"/>
          </a:p>
        </p:txBody>
      </p:sp>
      <p:sp>
        <p:nvSpPr>
          <p:cNvPr id="134147" name="Rectangle 2"/>
          <p:cNvSpPr>
            <a:spLocks noGrp="1" noRot="1" noChangeAspect="1" noChangeArrowheads="1" noTextEdit="1"/>
          </p:cNvSpPr>
          <p:nvPr>
            <p:ph type="sldImg"/>
          </p:nvPr>
        </p:nvSpPr>
        <p:spPr>
          <a:xfrm>
            <a:off x="1177925" y="695325"/>
            <a:ext cx="4641850" cy="3481388"/>
          </a:xfrm>
          <a:ln/>
        </p:spPr>
      </p:sp>
      <p:sp>
        <p:nvSpPr>
          <p:cNvPr id="13414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570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1600">
                <a:solidFill>
                  <a:schemeClr val="tx1"/>
                </a:solidFill>
                <a:latin typeface="Helvetica" panose="020B0604020202020204" pitchFamily="34" charset="0"/>
                <a:ea typeface="MS PGothic" panose="020B0600070205080204" pitchFamily="34" charset="-128"/>
              </a:defRPr>
            </a:lvl1pPr>
            <a:lvl2pPr marL="742950" indent="-285750" defTabSz="919163">
              <a:defRPr sz="1600">
                <a:solidFill>
                  <a:schemeClr val="tx1"/>
                </a:solidFill>
                <a:latin typeface="Helvetica" panose="020B0604020202020204" pitchFamily="34" charset="0"/>
                <a:ea typeface="MS PGothic" panose="020B0600070205080204" pitchFamily="34" charset="-128"/>
              </a:defRPr>
            </a:lvl2pPr>
            <a:lvl3pPr marL="1143000" indent="-228600" defTabSz="919163">
              <a:defRPr sz="1600">
                <a:solidFill>
                  <a:schemeClr val="tx1"/>
                </a:solidFill>
                <a:latin typeface="Helvetica" panose="020B0604020202020204" pitchFamily="34" charset="0"/>
                <a:ea typeface="MS PGothic" panose="020B0600070205080204" pitchFamily="34" charset="-128"/>
              </a:defRPr>
            </a:lvl3pPr>
            <a:lvl4pPr marL="1600200" indent="-228600" defTabSz="919163">
              <a:defRPr sz="1600">
                <a:solidFill>
                  <a:schemeClr val="tx1"/>
                </a:solidFill>
                <a:latin typeface="Helvetica" panose="020B0604020202020204" pitchFamily="34" charset="0"/>
                <a:ea typeface="MS PGothic" panose="020B0600070205080204" pitchFamily="34" charset="-128"/>
              </a:defRPr>
            </a:lvl4pPr>
            <a:lvl5pPr marL="2057400" indent="-228600" defTabSz="919163">
              <a:defRPr sz="1600">
                <a:solidFill>
                  <a:schemeClr val="tx1"/>
                </a:solidFill>
                <a:latin typeface="Helvetica" panose="020B0604020202020204" pitchFamily="34" charset="0"/>
                <a:ea typeface="MS PGothic" panose="020B0600070205080204" pitchFamily="34" charset="-128"/>
              </a:defRPr>
            </a:lvl5pPr>
            <a:lvl6pPr marL="25146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678A41-D873-4EFC-8823-1C9E9A3093FE}" type="slidenum">
              <a:rPr lang="en-US" altLang="en-US" sz="1200"/>
              <a:pPr/>
              <a:t>27</a:t>
            </a:fld>
            <a:endParaRPr lang="en-US" altLang="en-US" sz="1200"/>
          </a:p>
        </p:txBody>
      </p:sp>
      <p:sp>
        <p:nvSpPr>
          <p:cNvPr id="135171" name="Rectangle 2"/>
          <p:cNvSpPr>
            <a:spLocks noGrp="1" noRot="1" noChangeAspect="1" noChangeArrowheads="1" noTextEdit="1"/>
          </p:cNvSpPr>
          <p:nvPr>
            <p:ph type="sldImg"/>
          </p:nvPr>
        </p:nvSpPr>
        <p:spPr>
          <a:xfrm>
            <a:off x="1177925" y="695325"/>
            <a:ext cx="4641850" cy="3481388"/>
          </a:xfrm>
          <a:ln/>
        </p:spPr>
      </p:sp>
      <p:sp>
        <p:nvSpPr>
          <p:cNvPr id="135172" name="Rectangle 3"/>
          <p:cNvSpPr>
            <a:spLocks noGrp="1" noChangeArrowheads="1"/>
          </p:cNvSpPr>
          <p:nvPr>
            <p:ph type="body" idx="1"/>
          </p:nvPr>
        </p:nvSpPr>
        <p:spPr>
          <a:xfrm>
            <a:off x="933027" y="4410392"/>
            <a:ext cx="5131647"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7389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A18F2D-D4E4-4C99-9424-81DA77918E26}" type="slidenum">
              <a:rPr lang="en-US" altLang="en-US" sz="1200"/>
              <a:pPr/>
              <a:t>28</a:t>
            </a:fld>
            <a:endParaRPr lang="en-US" altLang="en-US" sz="1200"/>
          </a:p>
        </p:txBody>
      </p:sp>
      <p:sp>
        <p:nvSpPr>
          <p:cNvPr id="136195" name="Rectangle 2"/>
          <p:cNvSpPr>
            <a:spLocks noGrp="1" noRot="1" noChangeAspect="1" noChangeArrowheads="1" noTextEdit="1"/>
          </p:cNvSpPr>
          <p:nvPr>
            <p:ph type="sldImg"/>
          </p:nvPr>
        </p:nvSpPr>
        <p:spPr>
          <a:xfrm>
            <a:off x="1177925" y="695325"/>
            <a:ext cx="4641850" cy="3481388"/>
          </a:xfrm>
          <a:ln/>
        </p:spPr>
      </p:sp>
      <p:sp>
        <p:nvSpPr>
          <p:cNvPr id="13619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2990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443853-1DD4-4877-B587-65D98B968857}" type="slidenum">
              <a:rPr lang="en-US" altLang="en-US" sz="1200"/>
              <a:pPr/>
              <a:t>29</a:t>
            </a:fld>
            <a:endParaRPr lang="en-US" altLang="en-US" sz="1200"/>
          </a:p>
        </p:txBody>
      </p:sp>
      <p:sp>
        <p:nvSpPr>
          <p:cNvPr id="137219" name="Rectangle 2"/>
          <p:cNvSpPr>
            <a:spLocks noGrp="1" noRot="1" noChangeAspect="1" noChangeArrowheads="1" noTextEdit="1"/>
          </p:cNvSpPr>
          <p:nvPr>
            <p:ph type="sldImg"/>
          </p:nvPr>
        </p:nvSpPr>
        <p:spPr>
          <a:xfrm>
            <a:off x="1177925" y="695325"/>
            <a:ext cx="4641850" cy="3481388"/>
          </a:xfrm>
          <a:ln/>
        </p:spPr>
      </p:sp>
      <p:sp>
        <p:nvSpPr>
          <p:cNvPr id="13722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010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8B56BC-BF26-4697-801E-84F2929930E3}" type="slidenum">
              <a:rPr lang="en-US" altLang="en-US" sz="1200"/>
              <a:pPr/>
              <a:t>30</a:t>
            </a:fld>
            <a:endParaRPr lang="en-US" altLang="en-US" sz="1200"/>
          </a:p>
        </p:txBody>
      </p:sp>
      <p:sp>
        <p:nvSpPr>
          <p:cNvPr id="138243" name="Rectangle 2"/>
          <p:cNvSpPr>
            <a:spLocks noGrp="1" noRot="1" noChangeAspect="1" noChangeArrowheads="1" noTextEdit="1"/>
          </p:cNvSpPr>
          <p:nvPr>
            <p:ph type="sldImg"/>
          </p:nvPr>
        </p:nvSpPr>
        <p:spPr>
          <a:xfrm>
            <a:off x="1177925" y="695325"/>
            <a:ext cx="4641850" cy="3481388"/>
          </a:xfrm>
          <a:ln/>
        </p:spPr>
      </p:sp>
      <p:sp>
        <p:nvSpPr>
          <p:cNvPr id="13824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2848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1600">
                <a:solidFill>
                  <a:schemeClr val="tx1"/>
                </a:solidFill>
                <a:latin typeface="Helvetica" panose="020B0604020202020204" pitchFamily="34" charset="0"/>
                <a:ea typeface="MS PGothic" panose="020B0600070205080204" pitchFamily="34" charset="-128"/>
              </a:defRPr>
            </a:lvl1pPr>
            <a:lvl2pPr marL="742950" indent="-285750" defTabSz="919163">
              <a:defRPr sz="1600">
                <a:solidFill>
                  <a:schemeClr val="tx1"/>
                </a:solidFill>
                <a:latin typeface="Helvetica" panose="020B0604020202020204" pitchFamily="34" charset="0"/>
                <a:ea typeface="MS PGothic" panose="020B0600070205080204" pitchFamily="34" charset="-128"/>
              </a:defRPr>
            </a:lvl2pPr>
            <a:lvl3pPr marL="1143000" indent="-228600" defTabSz="919163">
              <a:defRPr sz="1600">
                <a:solidFill>
                  <a:schemeClr val="tx1"/>
                </a:solidFill>
                <a:latin typeface="Helvetica" panose="020B0604020202020204" pitchFamily="34" charset="0"/>
                <a:ea typeface="MS PGothic" panose="020B0600070205080204" pitchFamily="34" charset="-128"/>
              </a:defRPr>
            </a:lvl3pPr>
            <a:lvl4pPr marL="1600200" indent="-228600" defTabSz="919163">
              <a:defRPr sz="1600">
                <a:solidFill>
                  <a:schemeClr val="tx1"/>
                </a:solidFill>
                <a:latin typeface="Helvetica" panose="020B0604020202020204" pitchFamily="34" charset="0"/>
                <a:ea typeface="MS PGothic" panose="020B0600070205080204" pitchFamily="34" charset="-128"/>
              </a:defRPr>
            </a:lvl4pPr>
            <a:lvl5pPr marL="2057400" indent="-228600" defTabSz="919163">
              <a:defRPr sz="1600">
                <a:solidFill>
                  <a:schemeClr val="tx1"/>
                </a:solidFill>
                <a:latin typeface="Helvetica" panose="020B0604020202020204" pitchFamily="34" charset="0"/>
                <a:ea typeface="MS PGothic" panose="020B0600070205080204" pitchFamily="34" charset="-128"/>
              </a:defRPr>
            </a:lvl5pPr>
            <a:lvl6pPr marL="25146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19163"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A4DCD6-4990-4088-8EFB-FAD2F8B84679}" type="slidenum">
              <a:rPr lang="en-US" altLang="en-US" sz="1200"/>
              <a:pPr/>
              <a:t>31</a:t>
            </a:fld>
            <a:endParaRPr lang="en-US" altLang="en-US" sz="1200"/>
          </a:p>
        </p:txBody>
      </p:sp>
      <p:sp>
        <p:nvSpPr>
          <p:cNvPr id="139267" name="Rectangle 2"/>
          <p:cNvSpPr>
            <a:spLocks noGrp="1" noRot="1" noChangeAspect="1" noChangeArrowheads="1" noTextEdit="1"/>
          </p:cNvSpPr>
          <p:nvPr>
            <p:ph type="sldImg"/>
          </p:nvPr>
        </p:nvSpPr>
        <p:spPr>
          <a:xfrm>
            <a:off x="1177925" y="695325"/>
            <a:ext cx="4641850" cy="3481388"/>
          </a:xfrm>
          <a:ln/>
        </p:spPr>
      </p:sp>
      <p:sp>
        <p:nvSpPr>
          <p:cNvPr id="139268" name="Rectangle 3"/>
          <p:cNvSpPr>
            <a:spLocks noGrp="1" noChangeArrowheads="1"/>
          </p:cNvSpPr>
          <p:nvPr>
            <p:ph type="body" idx="1"/>
          </p:nvPr>
        </p:nvSpPr>
        <p:spPr>
          <a:xfrm>
            <a:off x="933027" y="4410392"/>
            <a:ext cx="5131647"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190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844FD9B-FA56-471A-AC29-AFD38B132615}" type="slidenum">
              <a:rPr lang="en-US" altLang="en-US" sz="1200"/>
              <a:pPr/>
              <a:t>5</a:t>
            </a:fld>
            <a:endParaRPr lang="en-US" altLang="en-US" sz="1200"/>
          </a:p>
        </p:txBody>
      </p:sp>
      <p:sp>
        <p:nvSpPr>
          <p:cNvPr id="112643" name="Rectangle 2"/>
          <p:cNvSpPr>
            <a:spLocks noGrp="1" noRot="1" noChangeAspect="1" noChangeArrowheads="1" noTextEdit="1"/>
          </p:cNvSpPr>
          <p:nvPr>
            <p:ph type="sldImg"/>
          </p:nvPr>
        </p:nvSpPr>
        <p:spPr>
          <a:xfrm>
            <a:off x="1177925" y="695325"/>
            <a:ext cx="4641850" cy="3481388"/>
          </a:xfrm>
          <a:ln/>
        </p:spPr>
      </p:sp>
      <p:sp>
        <p:nvSpPr>
          <p:cNvPr id="11264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46589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B97D8D-6A75-4AFA-8548-85396391880A}" type="slidenum">
              <a:rPr lang="en-US" altLang="en-US" sz="1200"/>
              <a:pPr/>
              <a:t>32</a:t>
            </a:fld>
            <a:endParaRPr lang="en-US" altLang="en-US" sz="1200"/>
          </a:p>
        </p:txBody>
      </p:sp>
      <p:sp>
        <p:nvSpPr>
          <p:cNvPr id="140291" name="Rectangle 2"/>
          <p:cNvSpPr>
            <a:spLocks noGrp="1" noRot="1" noChangeAspect="1" noChangeArrowheads="1" noTextEdit="1"/>
          </p:cNvSpPr>
          <p:nvPr>
            <p:ph type="sldImg"/>
          </p:nvPr>
        </p:nvSpPr>
        <p:spPr>
          <a:xfrm>
            <a:off x="1177925" y="695325"/>
            <a:ext cx="4641850" cy="3481388"/>
          </a:xfrm>
          <a:ln/>
        </p:spPr>
      </p:sp>
      <p:sp>
        <p:nvSpPr>
          <p:cNvPr id="14029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9969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DB8CD2-F9D8-4BCF-90A1-A8E625EDFB97}" type="slidenum">
              <a:rPr lang="en-US" altLang="en-US" sz="1200"/>
              <a:pPr/>
              <a:t>33</a:t>
            </a:fld>
            <a:endParaRPr lang="en-US" altLang="en-US" sz="1200"/>
          </a:p>
        </p:txBody>
      </p:sp>
      <p:sp>
        <p:nvSpPr>
          <p:cNvPr id="141315" name="Rectangle 2"/>
          <p:cNvSpPr>
            <a:spLocks noGrp="1" noRot="1" noChangeAspect="1" noChangeArrowheads="1" noTextEdit="1"/>
          </p:cNvSpPr>
          <p:nvPr>
            <p:ph type="sldImg"/>
          </p:nvPr>
        </p:nvSpPr>
        <p:spPr>
          <a:xfrm>
            <a:off x="1177925" y="695325"/>
            <a:ext cx="4641850" cy="3481388"/>
          </a:xfrm>
          <a:ln/>
        </p:spPr>
      </p:sp>
      <p:sp>
        <p:nvSpPr>
          <p:cNvPr id="14131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739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9040D4-3005-4847-ABB3-16A2B4BDF1CE}" type="slidenum">
              <a:rPr lang="en-US" altLang="en-US" sz="1200"/>
              <a:pPr/>
              <a:t>34</a:t>
            </a:fld>
            <a:endParaRPr lang="en-US" altLang="en-US" sz="1200"/>
          </a:p>
        </p:txBody>
      </p:sp>
      <p:sp>
        <p:nvSpPr>
          <p:cNvPr id="142339" name="Rectangle 2"/>
          <p:cNvSpPr>
            <a:spLocks noGrp="1" noRot="1" noChangeAspect="1" noChangeArrowheads="1" noTextEdit="1"/>
          </p:cNvSpPr>
          <p:nvPr>
            <p:ph type="sldImg"/>
          </p:nvPr>
        </p:nvSpPr>
        <p:spPr>
          <a:xfrm>
            <a:off x="1177925" y="695325"/>
            <a:ext cx="4641850" cy="3481388"/>
          </a:xfrm>
          <a:ln/>
        </p:spPr>
      </p:sp>
      <p:sp>
        <p:nvSpPr>
          <p:cNvPr id="14234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4158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03737A-222D-46BE-B7A9-3EA09C13F967}" type="slidenum">
              <a:rPr lang="en-US" altLang="en-US" sz="1200"/>
              <a:pPr/>
              <a:t>35</a:t>
            </a:fld>
            <a:endParaRPr lang="en-US" altLang="en-US" sz="1200"/>
          </a:p>
        </p:txBody>
      </p:sp>
      <p:sp>
        <p:nvSpPr>
          <p:cNvPr id="144387" name="Rectangle 2"/>
          <p:cNvSpPr>
            <a:spLocks noGrp="1" noRot="1" noChangeAspect="1" noChangeArrowheads="1" noTextEdit="1"/>
          </p:cNvSpPr>
          <p:nvPr>
            <p:ph type="sldImg"/>
          </p:nvPr>
        </p:nvSpPr>
        <p:spPr>
          <a:xfrm>
            <a:off x="1177925" y="695325"/>
            <a:ext cx="4641850" cy="3481388"/>
          </a:xfrm>
          <a:ln/>
        </p:spPr>
      </p:sp>
      <p:sp>
        <p:nvSpPr>
          <p:cNvPr id="14438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7482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B2ED6F9-53BE-4CD9-8D10-83BD677C8535}" type="slidenum">
              <a:rPr lang="en-US" altLang="en-US" sz="1200"/>
              <a:pPr/>
              <a:t>36</a:t>
            </a:fld>
            <a:endParaRPr lang="en-US" altLang="en-US" sz="1200"/>
          </a:p>
        </p:txBody>
      </p:sp>
      <p:sp>
        <p:nvSpPr>
          <p:cNvPr id="145411" name="Rectangle 2"/>
          <p:cNvSpPr>
            <a:spLocks noGrp="1" noRot="1" noChangeAspect="1" noChangeArrowheads="1" noTextEdit="1"/>
          </p:cNvSpPr>
          <p:nvPr>
            <p:ph type="sldImg"/>
          </p:nvPr>
        </p:nvSpPr>
        <p:spPr>
          <a:xfrm>
            <a:off x="1177925" y="695325"/>
            <a:ext cx="4641850" cy="3481388"/>
          </a:xfrm>
          <a:ln/>
        </p:spPr>
      </p:sp>
      <p:sp>
        <p:nvSpPr>
          <p:cNvPr id="14541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3828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B6CE2F-3CD3-45FE-B460-EC2ED3F07842}" type="slidenum">
              <a:rPr lang="en-US" altLang="en-US" sz="1200"/>
              <a:pPr/>
              <a:t>37</a:t>
            </a:fld>
            <a:endParaRPr lang="en-US" altLang="en-US" sz="1200"/>
          </a:p>
        </p:txBody>
      </p:sp>
      <p:sp>
        <p:nvSpPr>
          <p:cNvPr id="146435" name="Rectangle 2"/>
          <p:cNvSpPr>
            <a:spLocks noGrp="1" noRot="1" noChangeAspect="1" noChangeArrowheads="1" noTextEdit="1"/>
          </p:cNvSpPr>
          <p:nvPr>
            <p:ph type="sldImg"/>
          </p:nvPr>
        </p:nvSpPr>
        <p:spPr>
          <a:xfrm>
            <a:off x="1177925" y="695325"/>
            <a:ext cx="4641850" cy="3481388"/>
          </a:xfrm>
          <a:ln/>
        </p:spPr>
      </p:sp>
      <p:sp>
        <p:nvSpPr>
          <p:cNvPr id="14643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4E4753A-8DE0-4CA5-9E0D-F3763DCF04F6}" type="slidenum">
              <a:rPr lang="en-US" altLang="en-US" sz="1200"/>
              <a:pPr/>
              <a:t>38</a:t>
            </a:fld>
            <a:endParaRPr lang="en-US" altLang="en-US" sz="1200"/>
          </a:p>
        </p:txBody>
      </p:sp>
      <p:sp>
        <p:nvSpPr>
          <p:cNvPr id="147459" name="Rectangle 2"/>
          <p:cNvSpPr>
            <a:spLocks noGrp="1" noRot="1" noChangeAspect="1" noChangeArrowheads="1" noTextEdit="1"/>
          </p:cNvSpPr>
          <p:nvPr>
            <p:ph type="sldImg"/>
          </p:nvPr>
        </p:nvSpPr>
        <p:spPr>
          <a:xfrm>
            <a:off x="1177925" y="695325"/>
            <a:ext cx="4641850" cy="3481388"/>
          </a:xfrm>
          <a:ln/>
        </p:spPr>
      </p:sp>
      <p:sp>
        <p:nvSpPr>
          <p:cNvPr id="14746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E239C7-4B01-4ACB-AC64-19B9EB42973F}" type="slidenum">
              <a:rPr lang="en-US" altLang="en-US" sz="1200"/>
              <a:pPr/>
              <a:t>39</a:t>
            </a:fld>
            <a:endParaRPr lang="en-US" altLang="en-US" sz="1200"/>
          </a:p>
        </p:txBody>
      </p:sp>
      <p:sp>
        <p:nvSpPr>
          <p:cNvPr id="148483" name="Rectangle 2"/>
          <p:cNvSpPr>
            <a:spLocks noGrp="1" noRot="1" noChangeAspect="1" noChangeArrowheads="1" noTextEdit="1"/>
          </p:cNvSpPr>
          <p:nvPr>
            <p:ph type="sldImg"/>
          </p:nvPr>
        </p:nvSpPr>
        <p:spPr>
          <a:xfrm>
            <a:off x="1177925" y="695325"/>
            <a:ext cx="4641850" cy="3481388"/>
          </a:xfrm>
          <a:ln/>
        </p:spPr>
      </p:sp>
      <p:sp>
        <p:nvSpPr>
          <p:cNvPr id="14848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AC0A48C-B033-4AC9-8924-4B331051E00D}" type="slidenum">
              <a:rPr lang="en-US" altLang="en-US" sz="1200"/>
              <a:pPr/>
              <a:t>40</a:t>
            </a:fld>
            <a:endParaRPr lang="en-US" altLang="en-US" sz="1200"/>
          </a:p>
        </p:txBody>
      </p:sp>
      <p:sp>
        <p:nvSpPr>
          <p:cNvPr id="149507" name="Rectangle 2"/>
          <p:cNvSpPr>
            <a:spLocks noGrp="1" noRot="1" noChangeAspect="1" noChangeArrowheads="1" noTextEdit="1"/>
          </p:cNvSpPr>
          <p:nvPr>
            <p:ph type="sldImg"/>
          </p:nvPr>
        </p:nvSpPr>
        <p:spPr>
          <a:xfrm>
            <a:off x="1177925" y="695325"/>
            <a:ext cx="4641850" cy="3481388"/>
          </a:xfrm>
          <a:ln/>
        </p:spPr>
      </p:sp>
      <p:sp>
        <p:nvSpPr>
          <p:cNvPr id="14950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7999FEA-463D-4EC2-9BE5-4E48B7E10B51}" type="slidenum">
              <a:rPr lang="en-US" altLang="en-US" sz="1200"/>
              <a:pPr/>
              <a:t>41</a:t>
            </a:fld>
            <a:endParaRPr lang="en-US" altLang="en-US" sz="1200"/>
          </a:p>
        </p:txBody>
      </p:sp>
      <p:sp>
        <p:nvSpPr>
          <p:cNvPr id="150531" name="Rectangle 2"/>
          <p:cNvSpPr>
            <a:spLocks noGrp="1" noRot="1" noChangeAspect="1" noChangeArrowheads="1" noTextEdit="1"/>
          </p:cNvSpPr>
          <p:nvPr>
            <p:ph type="sldImg"/>
          </p:nvPr>
        </p:nvSpPr>
        <p:spPr>
          <a:xfrm>
            <a:off x="1177925" y="695325"/>
            <a:ext cx="4641850" cy="3481388"/>
          </a:xfrm>
          <a:ln/>
        </p:spPr>
      </p:sp>
      <p:sp>
        <p:nvSpPr>
          <p:cNvPr id="15053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E32EFA-99EE-40E3-9AB5-36B847B8CD16}" type="slidenum">
              <a:rPr lang="en-US" altLang="en-US" sz="1200"/>
              <a:pPr/>
              <a:t>6</a:t>
            </a:fld>
            <a:endParaRPr lang="en-US" altLang="en-US" sz="1200"/>
          </a:p>
        </p:txBody>
      </p:sp>
      <p:sp>
        <p:nvSpPr>
          <p:cNvPr id="113667" name="Rectangle 2"/>
          <p:cNvSpPr>
            <a:spLocks noGrp="1" noRot="1" noChangeAspect="1" noChangeArrowheads="1" noTextEdit="1"/>
          </p:cNvSpPr>
          <p:nvPr>
            <p:ph type="sldImg"/>
          </p:nvPr>
        </p:nvSpPr>
        <p:spPr>
          <a:xfrm>
            <a:off x="1177925" y="695325"/>
            <a:ext cx="4641850" cy="3481388"/>
          </a:xfrm>
          <a:ln/>
        </p:spPr>
      </p:sp>
      <p:sp>
        <p:nvSpPr>
          <p:cNvPr id="11366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8781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86710-0453-46DF-9A04-3F5F631C00F1}" type="slidenum">
              <a:rPr lang="en-US" altLang="en-US" sz="1200"/>
              <a:pPr/>
              <a:t>42</a:t>
            </a:fld>
            <a:endParaRPr lang="en-US" altLang="en-US" sz="1200"/>
          </a:p>
        </p:txBody>
      </p:sp>
      <p:sp>
        <p:nvSpPr>
          <p:cNvPr id="152579" name="Rectangle 2"/>
          <p:cNvSpPr>
            <a:spLocks noGrp="1" noRot="1" noChangeAspect="1" noChangeArrowheads="1" noTextEdit="1"/>
          </p:cNvSpPr>
          <p:nvPr>
            <p:ph type="sldImg"/>
          </p:nvPr>
        </p:nvSpPr>
        <p:spPr>
          <a:xfrm>
            <a:off x="1177925" y="695325"/>
            <a:ext cx="4641850" cy="3481388"/>
          </a:xfrm>
          <a:ln/>
        </p:spPr>
      </p:sp>
      <p:sp>
        <p:nvSpPr>
          <p:cNvPr id="15258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86710-0453-46DF-9A04-3F5F631C00F1}" type="slidenum">
              <a:rPr lang="en-US" altLang="en-US" sz="1200"/>
              <a:pPr/>
              <a:t>43</a:t>
            </a:fld>
            <a:endParaRPr lang="en-US" altLang="en-US" sz="1200"/>
          </a:p>
        </p:txBody>
      </p:sp>
      <p:sp>
        <p:nvSpPr>
          <p:cNvPr id="152579" name="Rectangle 2"/>
          <p:cNvSpPr>
            <a:spLocks noGrp="1" noRot="1" noChangeAspect="1" noChangeArrowheads="1" noTextEdit="1"/>
          </p:cNvSpPr>
          <p:nvPr>
            <p:ph type="sldImg"/>
          </p:nvPr>
        </p:nvSpPr>
        <p:spPr>
          <a:xfrm>
            <a:off x="1177925" y="695325"/>
            <a:ext cx="4641850" cy="3481388"/>
          </a:xfrm>
          <a:ln/>
        </p:spPr>
      </p:sp>
      <p:sp>
        <p:nvSpPr>
          <p:cNvPr id="15258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5BC543-30D6-4AA8-90B4-22C339D46936}" type="slidenum">
              <a:rPr lang="en-US" altLang="en-US" sz="1200"/>
              <a:pPr/>
              <a:t>44</a:t>
            </a:fld>
            <a:endParaRPr lang="en-US" altLang="en-US" sz="1200"/>
          </a:p>
        </p:txBody>
      </p:sp>
      <p:sp>
        <p:nvSpPr>
          <p:cNvPr id="153603" name="Rectangle 2"/>
          <p:cNvSpPr>
            <a:spLocks noGrp="1" noRot="1" noChangeAspect="1" noChangeArrowheads="1" noTextEdit="1"/>
          </p:cNvSpPr>
          <p:nvPr>
            <p:ph type="sldImg"/>
          </p:nvPr>
        </p:nvSpPr>
        <p:spPr>
          <a:xfrm>
            <a:off x="1177925" y="695325"/>
            <a:ext cx="4641850" cy="3481388"/>
          </a:xfrm>
          <a:ln/>
        </p:spPr>
      </p:sp>
      <p:sp>
        <p:nvSpPr>
          <p:cNvPr id="15360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20452C-B463-4E95-A665-2B99AA28B79B}" type="slidenum">
              <a:rPr lang="en-US" altLang="en-US" sz="1200"/>
              <a:pPr/>
              <a:t>45</a:t>
            </a:fld>
            <a:endParaRPr lang="en-US" altLang="en-US" sz="1200"/>
          </a:p>
        </p:txBody>
      </p:sp>
      <p:sp>
        <p:nvSpPr>
          <p:cNvPr id="154627" name="Rectangle 2"/>
          <p:cNvSpPr>
            <a:spLocks noGrp="1" noRot="1" noChangeAspect="1" noChangeArrowheads="1" noTextEdit="1"/>
          </p:cNvSpPr>
          <p:nvPr>
            <p:ph type="sldImg"/>
          </p:nvPr>
        </p:nvSpPr>
        <p:spPr>
          <a:xfrm>
            <a:off x="1177925" y="695325"/>
            <a:ext cx="4641850" cy="3481388"/>
          </a:xfrm>
          <a:ln/>
        </p:spPr>
      </p:sp>
      <p:sp>
        <p:nvSpPr>
          <p:cNvPr id="15462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26D1A1-086F-49DE-B921-A09020A520AB}" type="slidenum">
              <a:rPr lang="en-US" altLang="en-US" sz="1200"/>
              <a:pPr/>
              <a:t>46</a:t>
            </a:fld>
            <a:endParaRPr lang="en-US" altLang="en-US" sz="1200"/>
          </a:p>
        </p:txBody>
      </p:sp>
      <p:sp>
        <p:nvSpPr>
          <p:cNvPr id="155651" name="Rectangle 2"/>
          <p:cNvSpPr>
            <a:spLocks noGrp="1" noRot="1" noChangeAspect="1" noChangeArrowheads="1" noTextEdit="1"/>
          </p:cNvSpPr>
          <p:nvPr>
            <p:ph type="sldImg"/>
          </p:nvPr>
        </p:nvSpPr>
        <p:spPr>
          <a:xfrm>
            <a:off x="1177925" y="695325"/>
            <a:ext cx="4641850" cy="3481388"/>
          </a:xfrm>
          <a:ln/>
        </p:spPr>
      </p:sp>
      <p:sp>
        <p:nvSpPr>
          <p:cNvPr id="15565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1C003AC-91E0-4C02-A3AF-D03041938C29}" type="slidenum">
              <a:rPr lang="en-US" altLang="en-US" sz="1200"/>
              <a:pPr/>
              <a:t>47</a:t>
            </a:fld>
            <a:endParaRPr lang="en-US" altLang="en-US" sz="1200"/>
          </a:p>
        </p:txBody>
      </p:sp>
      <p:sp>
        <p:nvSpPr>
          <p:cNvPr id="156675" name="Rectangle 2"/>
          <p:cNvSpPr>
            <a:spLocks noGrp="1" noRot="1" noChangeAspect="1" noChangeArrowheads="1" noTextEdit="1"/>
          </p:cNvSpPr>
          <p:nvPr>
            <p:ph type="sldImg"/>
          </p:nvPr>
        </p:nvSpPr>
        <p:spPr>
          <a:xfrm>
            <a:off x="1177925" y="695325"/>
            <a:ext cx="4641850" cy="3481388"/>
          </a:xfrm>
          <a:ln/>
        </p:spPr>
      </p:sp>
      <p:sp>
        <p:nvSpPr>
          <p:cNvPr id="15667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C3BE13-538F-4FB5-B532-CB8FA5D987FB}" type="slidenum">
              <a:rPr lang="en-US" altLang="en-US" sz="1200"/>
              <a:pPr/>
              <a:t>48</a:t>
            </a:fld>
            <a:endParaRPr lang="en-US" altLang="en-US" sz="1200"/>
          </a:p>
        </p:txBody>
      </p:sp>
      <p:sp>
        <p:nvSpPr>
          <p:cNvPr id="157699" name="Rectangle 2"/>
          <p:cNvSpPr>
            <a:spLocks noGrp="1" noRot="1" noChangeAspect="1" noChangeArrowheads="1" noTextEdit="1"/>
          </p:cNvSpPr>
          <p:nvPr>
            <p:ph type="sldImg"/>
          </p:nvPr>
        </p:nvSpPr>
        <p:spPr>
          <a:xfrm>
            <a:off x="1177925" y="695325"/>
            <a:ext cx="4641850" cy="3481388"/>
          </a:xfrm>
          <a:ln/>
        </p:spPr>
      </p:sp>
      <p:sp>
        <p:nvSpPr>
          <p:cNvPr id="15770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756CCF-944F-475F-BC67-70F3E02FC64F}" type="slidenum">
              <a:rPr lang="en-US" altLang="en-US" sz="1200"/>
              <a:pPr/>
              <a:t>49</a:t>
            </a:fld>
            <a:endParaRPr lang="en-US" altLang="en-US" sz="1200"/>
          </a:p>
        </p:txBody>
      </p:sp>
      <p:sp>
        <p:nvSpPr>
          <p:cNvPr id="158723" name="Rectangle 2"/>
          <p:cNvSpPr>
            <a:spLocks noGrp="1" noRot="1" noChangeAspect="1" noChangeArrowheads="1" noTextEdit="1"/>
          </p:cNvSpPr>
          <p:nvPr>
            <p:ph type="sldImg"/>
          </p:nvPr>
        </p:nvSpPr>
        <p:spPr>
          <a:xfrm>
            <a:off x="1177925" y="695325"/>
            <a:ext cx="4641850" cy="3481388"/>
          </a:xfrm>
          <a:ln/>
        </p:spPr>
      </p:sp>
      <p:sp>
        <p:nvSpPr>
          <p:cNvPr id="15872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1FD356F-B370-4905-B475-36D0765F2DB9}" type="slidenum">
              <a:rPr lang="en-US" altLang="en-US" sz="1200"/>
              <a:pPr/>
              <a:t>50</a:t>
            </a:fld>
            <a:endParaRPr lang="en-US" altLang="en-US" sz="1200"/>
          </a:p>
        </p:txBody>
      </p:sp>
      <p:sp>
        <p:nvSpPr>
          <p:cNvPr id="159747" name="Rectangle 2"/>
          <p:cNvSpPr>
            <a:spLocks noGrp="1" noRot="1" noChangeAspect="1" noChangeArrowheads="1" noTextEdit="1"/>
          </p:cNvSpPr>
          <p:nvPr>
            <p:ph type="sldImg"/>
          </p:nvPr>
        </p:nvSpPr>
        <p:spPr>
          <a:xfrm>
            <a:off x="1177925" y="695325"/>
            <a:ext cx="4641850" cy="3481388"/>
          </a:xfrm>
          <a:ln/>
        </p:spPr>
      </p:sp>
      <p:sp>
        <p:nvSpPr>
          <p:cNvPr id="15974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8007FB-A4A6-412F-8092-509E2CEC8D0B}" type="slidenum">
              <a:rPr lang="en-US" altLang="en-US" sz="1200"/>
              <a:pPr/>
              <a:t>51</a:t>
            </a:fld>
            <a:endParaRPr lang="en-US" altLang="en-US" sz="1200"/>
          </a:p>
        </p:txBody>
      </p:sp>
      <p:sp>
        <p:nvSpPr>
          <p:cNvPr id="160771" name="Rectangle 2"/>
          <p:cNvSpPr>
            <a:spLocks noGrp="1" noRot="1" noChangeAspect="1" noChangeArrowheads="1" noTextEdit="1"/>
          </p:cNvSpPr>
          <p:nvPr>
            <p:ph type="sldImg"/>
          </p:nvPr>
        </p:nvSpPr>
        <p:spPr>
          <a:xfrm>
            <a:off x="1177925" y="695325"/>
            <a:ext cx="4641850" cy="3481388"/>
          </a:xfrm>
          <a:ln/>
        </p:spPr>
      </p:sp>
      <p:sp>
        <p:nvSpPr>
          <p:cNvPr id="16077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21C07DE-DA20-4217-B91C-55FA724E7BD2}" type="slidenum">
              <a:rPr lang="en-US" altLang="en-US" sz="1200"/>
              <a:pPr/>
              <a:t>7</a:t>
            </a:fld>
            <a:endParaRPr lang="en-US" altLang="en-US" sz="1200"/>
          </a:p>
        </p:txBody>
      </p:sp>
      <p:sp>
        <p:nvSpPr>
          <p:cNvPr id="114691" name="Rectangle 2"/>
          <p:cNvSpPr>
            <a:spLocks noGrp="1" noRot="1" noChangeAspect="1" noChangeArrowheads="1" noTextEdit="1"/>
          </p:cNvSpPr>
          <p:nvPr>
            <p:ph type="sldImg"/>
          </p:nvPr>
        </p:nvSpPr>
        <p:spPr>
          <a:xfrm>
            <a:off x="1177925" y="695325"/>
            <a:ext cx="4641850" cy="3481388"/>
          </a:xfrm>
          <a:ln/>
        </p:spPr>
      </p:sp>
      <p:sp>
        <p:nvSpPr>
          <p:cNvPr id="11469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2834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FA8EE5B-27ED-41B6-B0F7-B62E458A1259}" type="slidenum">
              <a:rPr lang="en-US" altLang="en-US" sz="1200"/>
              <a:pPr/>
              <a:t>52</a:t>
            </a:fld>
            <a:endParaRPr lang="en-US" altLang="en-US" sz="1200"/>
          </a:p>
        </p:txBody>
      </p:sp>
      <p:sp>
        <p:nvSpPr>
          <p:cNvPr id="161795" name="Rectangle 2"/>
          <p:cNvSpPr>
            <a:spLocks noGrp="1" noRot="1" noChangeAspect="1" noChangeArrowheads="1" noTextEdit="1"/>
          </p:cNvSpPr>
          <p:nvPr>
            <p:ph type="sldImg"/>
          </p:nvPr>
        </p:nvSpPr>
        <p:spPr>
          <a:xfrm>
            <a:off x="1177925" y="695325"/>
            <a:ext cx="4641850" cy="3481388"/>
          </a:xfrm>
          <a:ln/>
        </p:spPr>
      </p:sp>
      <p:sp>
        <p:nvSpPr>
          <p:cNvPr id="16179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B94BD-CECE-4C33-9065-62089078E886}" type="slidenum">
              <a:rPr lang="en-US" altLang="en-US" sz="1200"/>
              <a:pPr/>
              <a:t>53</a:t>
            </a:fld>
            <a:endParaRPr lang="en-US" altLang="en-US" sz="1200"/>
          </a:p>
        </p:txBody>
      </p:sp>
      <p:sp>
        <p:nvSpPr>
          <p:cNvPr id="162819" name="Rectangle 2"/>
          <p:cNvSpPr>
            <a:spLocks noGrp="1" noRot="1" noChangeAspect="1" noChangeArrowheads="1" noTextEdit="1"/>
          </p:cNvSpPr>
          <p:nvPr>
            <p:ph type="sldImg"/>
          </p:nvPr>
        </p:nvSpPr>
        <p:spPr>
          <a:xfrm>
            <a:off x="1177925" y="695325"/>
            <a:ext cx="4641850" cy="3481388"/>
          </a:xfrm>
          <a:ln/>
        </p:spPr>
      </p:sp>
      <p:sp>
        <p:nvSpPr>
          <p:cNvPr id="16282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8526EF-2A76-46A8-A4E9-07C212D9D96D}" type="slidenum">
              <a:rPr lang="en-US" altLang="en-US" sz="1200"/>
              <a:pPr/>
              <a:t>54</a:t>
            </a:fld>
            <a:endParaRPr lang="en-US" altLang="en-US" sz="1200"/>
          </a:p>
        </p:txBody>
      </p:sp>
      <p:sp>
        <p:nvSpPr>
          <p:cNvPr id="163843" name="Rectangle 2"/>
          <p:cNvSpPr>
            <a:spLocks noGrp="1" noRot="1" noChangeAspect="1" noChangeArrowheads="1" noTextEdit="1"/>
          </p:cNvSpPr>
          <p:nvPr>
            <p:ph type="sldImg"/>
          </p:nvPr>
        </p:nvSpPr>
        <p:spPr>
          <a:xfrm>
            <a:off x="1177925" y="695325"/>
            <a:ext cx="4641850" cy="3481388"/>
          </a:xfrm>
          <a:ln/>
        </p:spPr>
      </p:sp>
      <p:sp>
        <p:nvSpPr>
          <p:cNvPr id="16384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1C0C611-501B-4334-8DD9-2D5A8FF01FE8}" type="slidenum">
              <a:rPr lang="en-US" altLang="en-US" sz="1200"/>
              <a:pPr/>
              <a:t>55</a:t>
            </a:fld>
            <a:endParaRPr lang="en-US" altLang="en-US" sz="1200"/>
          </a:p>
        </p:txBody>
      </p:sp>
      <p:sp>
        <p:nvSpPr>
          <p:cNvPr id="164867" name="Rectangle 2"/>
          <p:cNvSpPr>
            <a:spLocks noGrp="1" noRot="1" noChangeAspect="1" noChangeArrowheads="1" noTextEdit="1"/>
          </p:cNvSpPr>
          <p:nvPr>
            <p:ph type="sldImg"/>
          </p:nvPr>
        </p:nvSpPr>
        <p:spPr>
          <a:xfrm>
            <a:off x="1177925" y="695325"/>
            <a:ext cx="4641850" cy="3481388"/>
          </a:xfrm>
          <a:ln/>
        </p:spPr>
      </p:sp>
      <p:sp>
        <p:nvSpPr>
          <p:cNvPr id="16486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87BC9CE-BF8C-4DA1-B24E-2871B5D5AD09}" type="slidenum">
              <a:rPr lang="en-US" altLang="en-US" sz="1200"/>
              <a:pPr/>
              <a:t>56</a:t>
            </a:fld>
            <a:endParaRPr lang="en-US" altLang="en-US" sz="1200"/>
          </a:p>
        </p:txBody>
      </p:sp>
      <p:sp>
        <p:nvSpPr>
          <p:cNvPr id="165891" name="Rectangle 2"/>
          <p:cNvSpPr>
            <a:spLocks noGrp="1" noRot="1" noChangeAspect="1" noChangeArrowheads="1" noTextEdit="1"/>
          </p:cNvSpPr>
          <p:nvPr>
            <p:ph type="sldImg"/>
          </p:nvPr>
        </p:nvSpPr>
        <p:spPr>
          <a:xfrm>
            <a:off x="1177925" y="695325"/>
            <a:ext cx="4641850" cy="3481388"/>
          </a:xfrm>
          <a:ln/>
        </p:spPr>
      </p:sp>
      <p:sp>
        <p:nvSpPr>
          <p:cNvPr id="16589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ABC47A9-62C0-457E-AB19-17B7324B6011}" type="slidenum">
              <a:rPr lang="en-US" altLang="en-US" sz="1200"/>
              <a:pPr/>
              <a:t>57</a:t>
            </a:fld>
            <a:endParaRPr lang="en-US" altLang="en-US" sz="1200"/>
          </a:p>
        </p:txBody>
      </p:sp>
      <p:sp>
        <p:nvSpPr>
          <p:cNvPr id="166915" name="Rectangle 2"/>
          <p:cNvSpPr>
            <a:spLocks noGrp="1" noRot="1" noChangeAspect="1" noChangeArrowheads="1" noTextEdit="1"/>
          </p:cNvSpPr>
          <p:nvPr>
            <p:ph type="sldImg"/>
          </p:nvPr>
        </p:nvSpPr>
        <p:spPr>
          <a:xfrm>
            <a:off x="1177925" y="695325"/>
            <a:ext cx="4641850" cy="3481388"/>
          </a:xfrm>
          <a:ln/>
        </p:spPr>
      </p:sp>
      <p:sp>
        <p:nvSpPr>
          <p:cNvPr id="16691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37B9D3-CFBC-4A9A-892E-C5B737D92079}" type="slidenum">
              <a:rPr lang="en-US" altLang="en-US" sz="1200"/>
              <a:pPr/>
              <a:t>58</a:t>
            </a:fld>
            <a:endParaRPr lang="en-US" altLang="en-US" sz="1200"/>
          </a:p>
        </p:txBody>
      </p:sp>
      <p:sp>
        <p:nvSpPr>
          <p:cNvPr id="167939" name="Rectangle 2"/>
          <p:cNvSpPr>
            <a:spLocks noGrp="1" noRot="1" noChangeAspect="1" noChangeArrowheads="1" noTextEdit="1"/>
          </p:cNvSpPr>
          <p:nvPr>
            <p:ph type="sldImg"/>
          </p:nvPr>
        </p:nvSpPr>
        <p:spPr>
          <a:xfrm>
            <a:off x="1177925" y="695325"/>
            <a:ext cx="4641850" cy="3481388"/>
          </a:xfrm>
          <a:ln/>
        </p:spPr>
      </p:sp>
      <p:sp>
        <p:nvSpPr>
          <p:cNvPr id="16794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696B17E-EA99-4BE4-8109-8D7786A8AC53}" type="slidenum">
              <a:rPr lang="en-US" altLang="en-US" sz="1200"/>
              <a:pPr/>
              <a:t>59</a:t>
            </a:fld>
            <a:endParaRPr lang="en-US" altLang="en-US" sz="1200"/>
          </a:p>
        </p:txBody>
      </p:sp>
      <p:sp>
        <p:nvSpPr>
          <p:cNvPr id="168963" name="Rectangle 2"/>
          <p:cNvSpPr>
            <a:spLocks noGrp="1" noRot="1" noChangeAspect="1" noChangeArrowheads="1" noTextEdit="1"/>
          </p:cNvSpPr>
          <p:nvPr>
            <p:ph type="sldImg"/>
          </p:nvPr>
        </p:nvSpPr>
        <p:spPr>
          <a:xfrm>
            <a:off x="1177925" y="695325"/>
            <a:ext cx="4641850" cy="3481388"/>
          </a:xfrm>
          <a:ln/>
        </p:spPr>
      </p:sp>
      <p:sp>
        <p:nvSpPr>
          <p:cNvPr id="16896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7F53DE-0A03-40E0-A2C9-F027B409EFB7}" type="slidenum">
              <a:rPr lang="en-US" altLang="en-US" sz="1200"/>
              <a:pPr/>
              <a:t>60</a:t>
            </a:fld>
            <a:endParaRPr lang="en-US" altLang="en-US" sz="1200"/>
          </a:p>
        </p:txBody>
      </p:sp>
      <p:sp>
        <p:nvSpPr>
          <p:cNvPr id="169987" name="Rectangle 2"/>
          <p:cNvSpPr>
            <a:spLocks noGrp="1" noRot="1" noChangeAspect="1" noChangeArrowheads="1" noTextEdit="1"/>
          </p:cNvSpPr>
          <p:nvPr>
            <p:ph type="sldImg"/>
          </p:nvPr>
        </p:nvSpPr>
        <p:spPr>
          <a:xfrm>
            <a:off x="1177925" y="695325"/>
            <a:ext cx="4641850" cy="3481388"/>
          </a:xfrm>
          <a:ln/>
        </p:spPr>
      </p:sp>
      <p:sp>
        <p:nvSpPr>
          <p:cNvPr id="16998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BA1292-271E-4250-9539-FFC50DBCE514}" type="slidenum">
              <a:rPr lang="en-US" altLang="en-US" sz="1200"/>
              <a:pPr/>
              <a:t>61</a:t>
            </a:fld>
            <a:endParaRPr lang="en-US" altLang="en-US" sz="1200"/>
          </a:p>
        </p:txBody>
      </p:sp>
      <p:sp>
        <p:nvSpPr>
          <p:cNvPr id="171011" name="Rectangle 2"/>
          <p:cNvSpPr>
            <a:spLocks noGrp="1" noRot="1" noChangeAspect="1" noChangeArrowheads="1" noTextEdit="1"/>
          </p:cNvSpPr>
          <p:nvPr>
            <p:ph type="sldImg"/>
          </p:nvPr>
        </p:nvSpPr>
        <p:spPr>
          <a:xfrm>
            <a:off x="1177925" y="695325"/>
            <a:ext cx="4641850" cy="3481388"/>
          </a:xfrm>
          <a:ln/>
        </p:spPr>
      </p:sp>
      <p:sp>
        <p:nvSpPr>
          <p:cNvPr id="17101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17C4D0E-10BE-41E0-A0AF-FD2B0011F8A3}" type="slidenum">
              <a:rPr lang="en-US" altLang="en-US" sz="1200"/>
              <a:pPr/>
              <a:t>8</a:t>
            </a:fld>
            <a:endParaRPr lang="en-US" altLang="en-US" sz="1200"/>
          </a:p>
        </p:txBody>
      </p:sp>
      <p:sp>
        <p:nvSpPr>
          <p:cNvPr id="115715" name="Rectangle 2"/>
          <p:cNvSpPr>
            <a:spLocks noGrp="1" noRot="1" noChangeAspect="1" noChangeArrowheads="1" noTextEdit="1"/>
          </p:cNvSpPr>
          <p:nvPr>
            <p:ph type="sldImg"/>
          </p:nvPr>
        </p:nvSpPr>
        <p:spPr>
          <a:xfrm>
            <a:off x="1177925" y="695325"/>
            <a:ext cx="4641850" cy="3481388"/>
          </a:xfrm>
          <a:ln/>
        </p:spPr>
      </p:sp>
      <p:sp>
        <p:nvSpPr>
          <p:cNvPr id="11571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2494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027822-1DA4-45D6-8B4A-F0F2C0E9336B}" type="slidenum">
              <a:rPr lang="en-US" altLang="en-US" sz="1200"/>
              <a:pPr/>
              <a:t>62</a:t>
            </a:fld>
            <a:endParaRPr lang="en-US" altLang="en-US" sz="1200"/>
          </a:p>
        </p:txBody>
      </p:sp>
      <p:sp>
        <p:nvSpPr>
          <p:cNvPr id="172035" name="Rectangle 2"/>
          <p:cNvSpPr>
            <a:spLocks noGrp="1" noRot="1" noChangeAspect="1" noChangeArrowheads="1" noTextEdit="1"/>
          </p:cNvSpPr>
          <p:nvPr>
            <p:ph type="sldImg"/>
          </p:nvPr>
        </p:nvSpPr>
        <p:spPr>
          <a:xfrm>
            <a:off x="1177925" y="695325"/>
            <a:ext cx="4641850" cy="3481388"/>
          </a:xfrm>
          <a:ln/>
        </p:spPr>
      </p:sp>
      <p:sp>
        <p:nvSpPr>
          <p:cNvPr id="17203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5AE4C2-505E-4B52-AE25-D384F1F0AFC8}" type="slidenum">
              <a:rPr lang="en-US" altLang="en-US" sz="1200"/>
              <a:pPr/>
              <a:t>63</a:t>
            </a:fld>
            <a:endParaRPr lang="en-US" altLang="en-US" sz="1200"/>
          </a:p>
        </p:txBody>
      </p:sp>
      <p:sp>
        <p:nvSpPr>
          <p:cNvPr id="173059" name="Rectangle 2"/>
          <p:cNvSpPr>
            <a:spLocks noGrp="1" noRot="1" noChangeAspect="1" noChangeArrowheads="1" noTextEdit="1"/>
          </p:cNvSpPr>
          <p:nvPr>
            <p:ph type="sldImg"/>
          </p:nvPr>
        </p:nvSpPr>
        <p:spPr>
          <a:xfrm>
            <a:off x="1177925" y="695325"/>
            <a:ext cx="4641850" cy="3481388"/>
          </a:xfrm>
          <a:ln/>
        </p:spPr>
      </p:sp>
      <p:sp>
        <p:nvSpPr>
          <p:cNvPr id="17306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749D456-034E-4195-8672-8080BB49D1C9}" type="slidenum">
              <a:rPr lang="en-US" altLang="en-US" sz="1200"/>
              <a:pPr/>
              <a:t>64</a:t>
            </a:fld>
            <a:endParaRPr lang="en-US" altLang="en-US" sz="120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5C975C-CA24-4F0D-85AD-F6146BCF0205}" type="slidenum">
              <a:rPr lang="en-US" altLang="en-US" sz="1200"/>
              <a:pPr/>
              <a:t>65</a:t>
            </a:fld>
            <a:endParaRPr lang="en-US" altLang="en-US" sz="1200"/>
          </a:p>
        </p:txBody>
      </p:sp>
      <p:sp>
        <p:nvSpPr>
          <p:cNvPr id="175107" name="Rectangle 2"/>
          <p:cNvSpPr>
            <a:spLocks noGrp="1" noRot="1" noChangeAspect="1" noChangeArrowheads="1" noTextEdit="1"/>
          </p:cNvSpPr>
          <p:nvPr>
            <p:ph type="sldImg"/>
          </p:nvPr>
        </p:nvSpPr>
        <p:spPr>
          <a:xfrm>
            <a:off x="1177925" y="695325"/>
            <a:ext cx="4641850" cy="3481388"/>
          </a:xfrm>
          <a:ln/>
        </p:spPr>
      </p:sp>
      <p:sp>
        <p:nvSpPr>
          <p:cNvPr id="17510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5F8435-A232-49CF-A9C6-B8722E09AEA4}" type="slidenum">
              <a:rPr lang="en-US" altLang="en-US" sz="1200"/>
              <a:pPr/>
              <a:t>66</a:t>
            </a:fld>
            <a:endParaRPr lang="en-US" altLang="en-US" sz="1200"/>
          </a:p>
        </p:txBody>
      </p:sp>
      <p:sp>
        <p:nvSpPr>
          <p:cNvPr id="176131" name="Rectangle 2"/>
          <p:cNvSpPr>
            <a:spLocks noGrp="1" noRot="1" noChangeAspect="1" noChangeArrowheads="1" noTextEdit="1"/>
          </p:cNvSpPr>
          <p:nvPr>
            <p:ph type="sldImg"/>
          </p:nvPr>
        </p:nvSpPr>
        <p:spPr>
          <a:xfrm>
            <a:off x="1177925" y="695325"/>
            <a:ext cx="4641850" cy="3481388"/>
          </a:xfrm>
          <a:ln/>
        </p:spPr>
      </p:sp>
      <p:sp>
        <p:nvSpPr>
          <p:cNvPr id="17613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9301218-705C-4D04-BB0F-53A85D1868AA}" type="slidenum">
              <a:rPr lang="en-US" altLang="en-US" sz="1200"/>
              <a:pPr/>
              <a:t>67</a:t>
            </a:fld>
            <a:endParaRPr lang="en-US" altLang="en-US" sz="1200"/>
          </a:p>
        </p:txBody>
      </p:sp>
      <p:sp>
        <p:nvSpPr>
          <p:cNvPr id="177155" name="Rectangle 2"/>
          <p:cNvSpPr>
            <a:spLocks noGrp="1" noRot="1" noChangeAspect="1" noChangeArrowheads="1" noTextEdit="1"/>
          </p:cNvSpPr>
          <p:nvPr>
            <p:ph type="sldImg"/>
          </p:nvPr>
        </p:nvSpPr>
        <p:spPr>
          <a:xfrm>
            <a:off x="1177925" y="695325"/>
            <a:ext cx="4641850" cy="3481388"/>
          </a:xfrm>
          <a:ln/>
        </p:spPr>
      </p:sp>
      <p:sp>
        <p:nvSpPr>
          <p:cNvPr id="17715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B9D207-2DEF-441B-BED4-CFAF747A5F24}" type="slidenum">
              <a:rPr lang="en-US" altLang="en-US" sz="1200"/>
              <a:pPr/>
              <a:t>68</a:t>
            </a:fld>
            <a:endParaRPr lang="en-US" altLang="en-US" sz="1200"/>
          </a:p>
        </p:txBody>
      </p:sp>
      <p:sp>
        <p:nvSpPr>
          <p:cNvPr id="178179" name="Rectangle 2"/>
          <p:cNvSpPr>
            <a:spLocks noGrp="1" noRot="1" noChangeAspect="1" noChangeArrowheads="1" noTextEdit="1"/>
          </p:cNvSpPr>
          <p:nvPr>
            <p:ph type="sldImg"/>
          </p:nvPr>
        </p:nvSpPr>
        <p:spPr>
          <a:xfrm>
            <a:off x="1177925" y="695325"/>
            <a:ext cx="4641850" cy="3481388"/>
          </a:xfrm>
          <a:ln/>
        </p:spPr>
      </p:sp>
      <p:sp>
        <p:nvSpPr>
          <p:cNvPr id="17818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62B22B-5B5B-47F1-897F-E166688E4CF0}" type="slidenum">
              <a:rPr lang="en-US" altLang="en-US" sz="1200"/>
              <a:pPr/>
              <a:t>69</a:t>
            </a:fld>
            <a:endParaRPr lang="en-US" altLang="en-US" sz="1200"/>
          </a:p>
        </p:txBody>
      </p:sp>
      <p:sp>
        <p:nvSpPr>
          <p:cNvPr id="180227" name="Rectangle 2"/>
          <p:cNvSpPr>
            <a:spLocks noGrp="1" noRot="1" noChangeAspect="1" noChangeArrowheads="1" noTextEdit="1"/>
          </p:cNvSpPr>
          <p:nvPr>
            <p:ph type="sldImg"/>
          </p:nvPr>
        </p:nvSpPr>
        <p:spPr>
          <a:xfrm>
            <a:off x="1177925" y="695325"/>
            <a:ext cx="4641850" cy="3481388"/>
          </a:xfrm>
          <a:ln/>
        </p:spPr>
      </p:sp>
      <p:sp>
        <p:nvSpPr>
          <p:cNvPr id="18022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E8797-367B-4BC3-98D0-381C471A0413}" type="slidenum">
              <a:rPr lang="en-US" altLang="en-US" sz="1200"/>
              <a:pPr/>
              <a:t>70</a:t>
            </a:fld>
            <a:endParaRPr lang="en-US" altLang="en-US" sz="1200"/>
          </a:p>
        </p:txBody>
      </p:sp>
      <p:sp>
        <p:nvSpPr>
          <p:cNvPr id="181251" name="Rectangle 2"/>
          <p:cNvSpPr>
            <a:spLocks noGrp="1" noRot="1" noChangeAspect="1" noChangeArrowheads="1" noTextEdit="1"/>
          </p:cNvSpPr>
          <p:nvPr>
            <p:ph type="sldImg"/>
          </p:nvPr>
        </p:nvSpPr>
        <p:spPr>
          <a:xfrm>
            <a:off x="1177925" y="695325"/>
            <a:ext cx="4641850" cy="3481388"/>
          </a:xfrm>
          <a:ln/>
        </p:spPr>
      </p:sp>
      <p:sp>
        <p:nvSpPr>
          <p:cNvPr id="18125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84E881-A958-4B68-ADE6-2B7C0AFAFFC8}" type="slidenum">
              <a:rPr lang="en-US" altLang="en-US" sz="1200"/>
              <a:pPr/>
              <a:t>71</a:t>
            </a:fld>
            <a:endParaRPr lang="en-US" altLang="en-US" sz="1200"/>
          </a:p>
        </p:txBody>
      </p:sp>
      <p:sp>
        <p:nvSpPr>
          <p:cNvPr id="182275" name="Rectangle 2"/>
          <p:cNvSpPr>
            <a:spLocks noGrp="1" noRot="1" noChangeAspect="1" noChangeArrowheads="1" noTextEdit="1"/>
          </p:cNvSpPr>
          <p:nvPr>
            <p:ph type="sldImg"/>
          </p:nvPr>
        </p:nvSpPr>
        <p:spPr>
          <a:xfrm>
            <a:off x="1177925" y="695325"/>
            <a:ext cx="4641850" cy="3481388"/>
          </a:xfrm>
          <a:ln/>
        </p:spPr>
      </p:sp>
      <p:sp>
        <p:nvSpPr>
          <p:cNvPr id="18227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15C7E4C-29A1-4ED6-8D81-6DB7BB775B79}" type="slidenum">
              <a:rPr lang="en-US" altLang="en-US" sz="1200"/>
              <a:pPr/>
              <a:t>9</a:t>
            </a:fld>
            <a:endParaRPr lang="en-US" altLang="en-US" sz="1200"/>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15586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A4D597-B539-4990-B3B7-C5878BB257C4}" type="slidenum">
              <a:rPr lang="en-US" altLang="en-US" sz="1200"/>
              <a:pPr/>
              <a:t>72</a:t>
            </a:fld>
            <a:endParaRPr lang="en-US" altLang="en-US" sz="1200"/>
          </a:p>
        </p:txBody>
      </p:sp>
      <p:sp>
        <p:nvSpPr>
          <p:cNvPr id="183299" name="Rectangle 2"/>
          <p:cNvSpPr>
            <a:spLocks noGrp="1" noRot="1" noChangeAspect="1" noChangeArrowheads="1" noTextEdit="1"/>
          </p:cNvSpPr>
          <p:nvPr>
            <p:ph type="sldImg"/>
          </p:nvPr>
        </p:nvSpPr>
        <p:spPr>
          <a:xfrm>
            <a:off x="1177925" y="695325"/>
            <a:ext cx="4641850" cy="3481388"/>
          </a:xfrm>
          <a:ln/>
        </p:spPr>
      </p:sp>
      <p:sp>
        <p:nvSpPr>
          <p:cNvPr id="18330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F6520D-BDC3-4206-98C8-000B2AAC71C5}" type="slidenum">
              <a:rPr lang="en-US" altLang="en-US" sz="1200"/>
              <a:pPr/>
              <a:t>73</a:t>
            </a:fld>
            <a:endParaRPr lang="en-US" altLang="en-US" sz="1200"/>
          </a:p>
        </p:txBody>
      </p:sp>
      <p:sp>
        <p:nvSpPr>
          <p:cNvPr id="184323" name="Rectangle 2"/>
          <p:cNvSpPr>
            <a:spLocks noGrp="1" noRot="1" noChangeAspect="1" noChangeArrowheads="1" noTextEdit="1"/>
          </p:cNvSpPr>
          <p:nvPr>
            <p:ph type="sldImg"/>
          </p:nvPr>
        </p:nvSpPr>
        <p:spPr>
          <a:xfrm>
            <a:off x="1177925" y="695325"/>
            <a:ext cx="4641850" cy="3481388"/>
          </a:xfrm>
          <a:ln/>
        </p:spPr>
      </p:sp>
      <p:sp>
        <p:nvSpPr>
          <p:cNvPr id="18432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439975-68C6-4A78-9207-604005262388}" type="slidenum">
              <a:rPr lang="en-US" altLang="en-US" sz="1200"/>
              <a:pPr/>
              <a:t>74</a:t>
            </a:fld>
            <a:endParaRPr lang="en-US" altLang="en-US" sz="120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CA98BF-2766-4132-A090-BEDD1F53C69F}" type="slidenum">
              <a:rPr lang="en-US" altLang="en-US" sz="1200"/>
              <a:pPr/>
              <a:t>75</a:t>
            </a:fld>
            <a:endParaRPr lang="en-US" altLang="en-US" sz="1200"/>
          </a:p>
        </p:txBody>
      </p:sp>
      <p:sp>
        <p:nvSpPr>
          <p:cNvPr id="186371" name="Rectangle 2"/>
          <p:cNvSpPr>
            <a:spLocks noGrp="1" noRot="1" noChangeAspect="1" noChangeArrowheads="1" noTextEdit="1"/>
          </p:cNvSpPr>
          <p:nvPr>
            <p:ph type="sldImg"/>
          </p:nvPr>
        </p:nvSpPr>
        <p:spPr>
          <a:xfrm>
            <a:off x="1177925" y="695325"/>
            <a:ext cx="4641850" cy="3481388"/>
          </a:xfrm>
          <a:ln/>
        </p:spPr>
      </p:sp>
      <p:sp>
        <p:nvSpPr>
          <p:cNvPr id="18637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70A9382-BE8A-447D-8A13-E2C05FAE4009}" type="slidenum">
              <a:rPr lang="en-US" altLang="en-US" sz="1200"/>
              <a:pPr/>
              <a:t>76</a:t>
            </a:fld>
            <a:endParaRPr lang="en-US" altLang="en-US" sz="1200"/>
          </a:p>
        </p:txBody>
      </p:sp>
      <p:sp>
        <p:nvSpPr>
          <p:cNvPr id="187395" name="Rectangle 2"/>
          <p:cNvSpPr>
            <a:spLocks noGrp="1" noRot="1" noChangeAspect="1" noChangeArrowheads="1" noTextEdit="1"/>
          </p:cNvSpPr>
          <p:nvPr>
            <p:ph type="sldImg"/>
          </p:nvPr>
        </p:nvSpPr>
        <p:spPr>
          <a:xfrm>
            <a:off x="1177925" y="695325"/>
            <a:ext cx="4641850" cy="3481388"/>
          </a:xfrm>
          <a:ln/>
        </p:spPr>
      </p:sp>
      <p:sp>
        <p:nvSpPr>
          <p:cNvPr id="18739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EE3D57-1AB5-4E55-9DE6-56A88860B688}" type="slidenum">
              <a:rPr lang="en-US" altLang="en-US" sz="1200"/>
              <a:pPr/>
              <a:t>77</a:t>
            </a:fld>
            <a:endParaRPr lang="en-US" altLang="en-US" sz="1200"/>
          </a:p>
        </p:txBody>
      </p:sp>
      <p:sp>
        <p:nvSpPr>
          <p:cNvPr id="188419" name="Rectangle 2"/>
          <p:cNvSpPr>
            <a:spLocks noGrp="1" noRot="1" noChangeAspect="1" noChangeArrowheads="1" noTextEdit="1"/>
          </p:cNvSpPr>
          <p:nvPr>
            <p:ph type="sldImg"/>
          </p:nvPr>
        </p:nvSpPr>
        <p:spPr>
          <a:xfrm>
            <a:off x="1177925" y="695325"/>
            <a:ext cx="4641850" cy="3481388"/>
          </a:xfrm>
          <a:ln/>
        </p:spPr>
      </p:sp>
      <p:sp>
        <p:nvSpPr>
          <p:cNvPr id="18842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FF916E-004C-4E0F-94C7-A1F1AB4046CB}" type="slidenum">
              <a:rPr lang="en-US" altLang="en-US" sz="1200"/>
              <a:pPr/>
              <a:t>78</a:t>
            </a:fld>
            <a:endParaRPr lang="en-US" altLang="en-US" sz="1200"/>
          </a:p>
        </p:txBody>
      </p:sp>
      <p:sp>
        <p:nvSpPr>
          <p:cNvPr id="189443" name="Rectangle 2"/>
          <p:cNvSpPr>
            <a:spLocks noGrp="1" noRot="1" noChangeAspect="1" noChangeArrowheads="1" noTextEdit="1"/>
          </p:cNvSpPr>
          <p:nvPr>
            <p:ph type="sldImg"/>
          </p:nvPr>
        </p:nvSpPr>
        <p:spPr>
          <a:xfrm>
            <a:off x="1177925" y="695325"/>
            <a:ext cx="4641850" cy="3481388"/>
          </a:xfrm>
          <a:ln/>
        </p:spPr>
      </p:sp>
      <p:sp>
        <p:nvSpPr>
          <p:cNvPr id="18944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AA5FC84-D300-4993-8FFF-76B7189FD726}" type="slidenum">
              <a:rPr lang="en-US" altLang="en-US" sz="1200"/>
              <a:pPr/>
              <a:t>79</a:t>
            </a:fld>
            <a:endParaRPr lang="en-US" altLang="en-US" sz="1200"/>
          </a:p>
        </p:txBody>
      </p:sp>
      <p:sp>
        <p:nvSpPr>
          <p:cNvPr id="190467" name="Rectangle 2"/>
          <p:cNvSpPr>
            <a:spLocks noGrp="1" noRot="1" noChangeAspect="1" noChangeArrowheads="1" noTextEdit="1"/>
          </p:cNvSpPr>
          <p:nvPr>
            <p:ph type="sldImg"/>
          </p:nvPr>
        </p:nvSpPr>
        <p:spPr>
          <a:xfrm>
            <a:off x="1177925" y="695325"/>
            <a:ext cx="4641850" cy="3481388"/>
          </a:xfrm>
          <a:ln/>
        </p:spPr>
      </p:sp>
      <p:sp>
        <p:nvSpPr>
          <p:cNvPr id="19046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34D146A-0FCA-4AA9-B806-71D700033438}" type="slidenum">
              <a:rPr lang="en-US" altLang="en-US" sz="1200"/>
              <a:pPr/>
              <a:t>80</a:t>
            </a:fld>
            <a:endParaRPr lang="en-US" altLang="en-US" sz="1200"/>
          </a:p>
        </p:txBody>
      </p:sp>
      <p:sp>
        <p:nvSpPr>
          <p:cNvPr id="191491" name="Rectangle 2"/>
          <p:cNvSpPr>
            <a:spLocks noGrp="1" noRot="1" noChangeAspect="1" noChangeArrowheads="1" noTextEdit="1"/>
          </p:cNvSpPr>
          <p:nvPr>
            <p:ph type="sldImg"/>
          </p:nvPr>
        </p:nvSpPr>
        <p:spPr>
          <a:xfrm>
            <a:off x="1177925" y="695325"/>
            <a:ext cx="4641850" cy="3481388"/>
          </a:xfrm>
          <a:ln/>
        </p:spPr>
      </p:sp>
      <p:sp>
        <p:nvSpPr>
          <p:cNvPr id="19149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7662A18-7A7C-4076-893B-6E4783118D4F}" type="slidenum">
              <a:rPr lang="en-US" altLang="en-US" sz="1200"/>
              <a:pPr/>
              <a:t>81</a:t>
            </a:fld>
            <a:endParaRPr lang="en-US" altLang="en-US" sz="1200"/>
          </a:p>
        </p:txBody>
      </p:sp>
      <p:sp>
        <p:nvSpPr>
          <p:cNvPr id="192515" name="Rectangle 2"/>
          <p:cNvSpPr>
            <a:spLocks noGrp="1" noRot="1" noChangeAspect="1" noChangeArrowheads="1" noTextEdit="1"/>
          </p:cNvSpPr>
          <p:nvPr>
            <p:ph type="sldImg"/>
          </p:nvPr>
        </p:nvSpPr>
        <p:spPr>
          <a:xfrm>
            <a:off x="1177925" y="695325"/>
            <a:ext cx="4641850" cy="3481388"/>
          </a:xfrm>
          <a:ln/>
        </p:spPr>
      </p:sp>
      <p:sp>
        <p:nvSpPr>
          <p:cNvPr id="19251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AEC5DC-5E4F-4639-8D2D-6BB23BF9650E}" type="slidenum">
              <a:rPr lang="en-US" altLang="en-US" sz="1200"/>
              <a:pPr/>
              <a:t>10</a:t>
            </a:fld>
            <a:endParaRPr lang="en-US" altLang="en-US" sz="1200"/>
          </a:p>
        </p:txBody>
      </p:sp>
      <p:sp>
        <p:nvSpPr>
          <p:cNvPr id="117763" name="Rectangle 2"/>
          <p:cNvSpPr>
            <a:spLocks noGrp="1" noRot="1" noChangeAspect="1" noChangeArrowheads="1" noTextEdit="1"/>
          </p:cNvSpPr>
          <p:nvPr>
            <p:ph type="sldImg"/>
          </p:nvPr>
        </p:nvSpPr>
        <p:spPr>
          <a:xfrm>
            <a:off x="1176338" y="693738"/>
            <a:ext cx="4643437" cy="3482975"/>
          </a:xfrm>
          <a:ln/>
        </p:spPr>
      </p:sp>
      <p:sp>
        <p:nvSpPr>
          <p:cNvPr id="117764" name="Rectangle 3"/>
          <p:cNvSpPr>
            <a:spLocks noGrp="1" noChangeArrowheads="1"/>
          </p:cNvSpPr>
          <p:nvPr>
            <p:ph type="body" idx="1"/>
          </p:nvPr>
        </p:nvSpPr>
        <p:spPr>
          <a:xfrm>
            <a:off x="931414" y="4410392"/>
            <a:ext cx="5134874" cy="41789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459046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B02815-2E8F-4F1F-8AF4-3F688E850CE7}" type="slidenum">
              <a:rPr lang="en-US" altLang="en-US" sz="1200"/>
              <a:pPr/>
              <a:t>82</a:t>
            </a:fld>
            <a:endParaRPr lang="en-US" altLang="en-US" sz="1200"/>
          </a:p>
        </p:txBody>
      </p:sp>
      <p:sp>
        <p:nvSpPr>
          <p:cNvPr id="193539" name="Rectangle 2"/>
          <p:cNvSpPr>
            <a:spLocks noGrp="1" noRot="1" noChangeAspect="1" noChangeArrowheads="1" noTextEdit="1"/>
          </p:cNvSpPr>
          <p:nvPr>
            <p:ph type="sldImg"/>
          </p:nvPr>
        </p:nvSpPr>
        <p:spPr>
          <a:xfrm>
            <a:off x="1177925" y="695325"/>
            <a:ext cx="4641850" cy="3481388"/>
          </a:xfrm>
          <a:ln/>
        </p:spPr>
      </p:sp>
      <p:sp>
        <p:nvSpPr>
          <p:cNvPr id="19354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AD0300-7DF2-417B-9258-1FCF1C4B0F18}" type="slidenum">
              <a:rPr lang="en-US" altLang="en-US" sz="1200"/>
              <a:pPr/>
              <a:t>83</a:t>
            </a:fld>
            <a:endParaRPr lang="en-US" altLang="en-US" sz="1200"/>
          </a:p>
        </p:txBody>
      </p:sp>
      <p:sp>
        <p:nvSpPr>
          <p:cNvPr id="194563" name="Rectangle 2"/>
          <p:cNvSpPr>
            <a:spLocks noGrp="1" noRot="1" noChangeAspect="1" noChangeArrowheads="1" noTextEdit="1"/>
          </p:cNvSpPr>
          <p:nvPr>
            <p:ph type="sldImg"/>
          </p:nvPr>
        </p:nvSpPr>
        <p:spPr>
          <a:xfrm>
            <a:off x="1177925" y="695325"/>
            <a:ext cx="4641850" cy="3481388"/>
          </a:xfrm>
          <a:ln/>
        </p:spPr>
      </p:sp>
      <p:sp>
        <p:nvSpPr>
          <p:cNvPr id="19456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3E816C-6BFE-45B8-AEE0-580237AF389A}" type="slidenum">
              <a:rPr lang="en-US" altLang="en-US" sz="1200"/>
              <a:pPr/>
              <a:t>84</a:t>
            </a:fld>
            <a:endParaRPr lang="en-US" altLang="en-US" sz="1200"/>
          </a:p>
        </p:txBody>
      </p:sp>
      <p:sp>
        <p:nvSpPr>
          <p:cNvPr id="195587" name="Rectangle 2"/>
          <p:cNvSpPr>
            <a:spLocks noGrp="1" noRot="1" noChangeAspect="1" noChangeArrowheads="1" noTextEdit="1"/>
          </p:cNvSpPr>
          <p:nvPr>
            <p:ph type="sldImg"/>
          </p:nvPr>
        </p:nvSpPr>
        <p:spPr>
          <a:xfrm>
            <a:off x="1177925" y="695325"/>
            <a:ext cx="4641850" cy="3481388"/>
          </a:xfrm>
          <a:ln/>
        </p:spPr>
      </p:sp>
      <p:sp>
        <p:nvSpPr>
          <p:cNvPr id="19558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5BE18E-95C0-4077-93A4-3B3170CA9954}" type="slidenum">
              <a:rPr lang="en-US" altLang="en-US" sz="1200"/>
              <a:pPr/>
              <a:t>85</a:t>
            </a:fld>
            <a:endParaRPr lang="en-US" altLang="en-US" sz="1200"/>
          </a:p>
        </p:txBody>
      </p:sp>
      <p:sp>
        <p:nvSpPr>
          <p:cNvPr id="196611" name="Rectangle 2"/>
          <p:cNvSpPr>
            <a:spLocks noGrp="1" noRot="1" noChangeAspect="1" noChangeArrowheads="1" noTextEdit="1"/>
          </p:cNvSpPr>
          <p:nvPr>
            <p:ph type="sldImg"/>
          </p:nvPr>
        </p:nvSpPr>
        <p:spPr>
          <a:xfrm>
            <a:off x="1177925" y="695325"/>
            <a:ext cx="4641850" cy="3481388"/>
          </a:xfrm>
          <a:ln/>
        </p:spPr>
      </p:sp>
      <p:sp>
        <p:nvSpPr>
          <p:cNvPr id="19661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D675266-589F-43B0-9701-90476419F730}" type="slidenum">
              <a:rPr lang="en-US" altLang="en-US" sz="1200"/>
              <a:pPr/>
              <a:t>86</a:t>
            </a:fld>
            <a:endParaRPr lang="en-US" altLang="en-US" sz="1200"/>
          </a:p>
        </p:txBody>
      </p:sp>
      <p:sp>
        <p:nvSpPr>
          <p:cNvPr id="197635" name="Rectangle 2"/>
          <p:cNvSpPr>
            <a:spLocks noGrp="1" noRot="1" noChangeAspect="1" noChangeArrowheads="1" noTextEdit="1"/>
          </p:cNvSpPr>
          <p:nvPr>
            <p:ph type="sldImg"/>
          </p:nvPr>
        </p:nvSpPr>
        <p:spPr>
          <a:xfrm>
            <a:off x="1177925" y="695325"/>
            <a:ext cx="4641850" cy="3481388"/>
          </a:xfrm>
          <a:ln/>
        </p:spPr>
      </p:sp>
      <p:sp>
        <p:nvSpPr>
          <p:cNvPr id="19763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88DF86E-0385-4E7C-82B3-654758E8AEBF}" type="slidenum">
              <a:rPr lang="en-US" altLang="en-US" sz="1200"/>
              <a:pPr/>
              <a:t>87</a:t>
            </a:fld>
            <a:endParaRPr lang="en-US" altLang="en-US" sz="1200"/>
          </a:p>
        </p:txBody>
      </p:sp>
      <p:sp>
        <p:nvSpPr>
          <p:cNvPr id="198659" name="Rectangle 2"/>
          <p:cNvSpPr>
            <a:spLocks noGrp="1" noRot="1" noChangeAspect="1" noChangeArrowheads="1" noTextEdit="1"/>
          </p:cNvSpPr>
          <p:nvPr>
            <p:ph type="sldImg"/>
          </p:nvPr>
        </p:nvSpPr>
        <p:spPr>
          <a:xfrm>
            <a:off x="1177925" y="695325"/>
            <a:ext cx="4641850" cy="3481388"/>
          </a:xfrm>
          <a:ln/>
        </p:spPr>
      </p:sp>
      <p:sp>
        <p:nvSpPr>
          <p:cNvPr id="19866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B39A99-E879-404A-858C-3AE1BF5F92CA}" type="slidenum">
              <a:rPr lang="en-US" altLang="en-US" sz="1200"/>
              <a:pPr/>
              <a:t>88</a:t>
            </a:fld>
            <a:endParaRPr lang="en-US" altLang="en-US" sz="1200"/>
          </a:p>
        </p:txBody>
      </p:sp>
      <p:sp>
        <p:nvSpPr>
          <p:cNvPr id="199683" name="Rectangle 2"/>
          <p:cNvSpPr>
            <a:spLocks noGrp="1" noRot="1" noChangeAspect="1" noChangeArrowheads="1" noTextEdit="1"/>
          </p:cNvSpPr>
          <p:nvPr>
            <p:ph type="sldImg"/>
          </p:nvPr>
        </p:nvSpPr>
        <p:spPr>
          <a:xfrm>
            <a:off x="1177925" y="695325"/>
            <a:ext cx="4641850" cy="3481388"/>
          </a:xfrm>
          <a:ln/>
        </p:spPr>
      </p:sp>
      <p:sp>
        <p:nvSpPr>
          <p:cNvPr id="19968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DD9CE7-351F-48CE-967A-358B845A4695}" type="slidenum">
              <a:rPr lang="en-US" altLang="en-US" sz="1200"/>
              <a:pPr/>
              <a:t>89</a:t>
            </a:fld>
            <a:endParaRPr lang="en-US" altLang="en-US" sz="1200"/>
          </a:p>
        </p:txBody>
      </p:sp>
      <p:sp>
        <p:nvSpPr>
          <p:cNvPr id="200707" name="Rectangle 2"/>
          <p:cNvSpPr>
            <a:spLocks noGrp="1" noRot="1" noChangeAspect="1" noChangeArrowheads="1" noTextEdit="1"/>
          </p:cNvSpPr>
          <p:nvPr>
            <p:ph type="sldImg"/>
          </p:nvPr>
        </p:nvSpPr>
        <p:spPr>
          <a:xfrm>
            <a:off x="1177925" y="695325"/>
            <a:ext cx="4641850" cy="3481388"/>
          </a:xfrm>
          <a:ln/>
        </p:spPr>
      </p:sp>
      <p:sp>
        <p:nvSpPr>
          <p:cNvPr id="20070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029BB9-2A89-4B67-AE42-9DB9D32BF98D}" type="slidenum">
              <a:rPr lang="en-US" altLang="en-US" sz="1200"/>
              <a:pPr/>
              <a:t>90</a:t>
            </a:fld>
            <a:endParaRPr lang="en-US" altLang="en-US" sz="1200"/>
          </a:p>
        </p:txBody>
      </p:sp>
      <p:sp>
        <p:nvSpPr>
          <p:cNvPr id="201731" name="Rectangle 2"/>
          <p:cNvSpPr>
            <a:spLocks noGrp="1" noRot="1" noChangeAspect="1" noChangeArrowheads="1" noTextEdit="1"/>
          </p:cNvSpPr>
          <p:nvPr>
            <p:ph type="sldImg"/>
          </p:nvPr>
        </p:nvSpPr>
        <p:spPr>
          <a:xfrm>
            <a:off x="1177925" y="695325"/>
            <a:ext cx="4641850" cy="3481388"/>
          </a:xfrm>
          <a:ln/>
        </p:spPr>
      </p:sp>
      <p:sp>
        <p:nvSpPr>
          <p:cNvPr id="20173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9645A2-1248-423A-8556-84A2D4FA5E36}" type="slidenum">
              <a:rPr lang="en-US" altLang="en-US" sz="1200"/>
              <a:pPr/>
              <a:t>91</a:t>
            </a:fld>
            <a:endParaRPr lang="en-US" altLang="en-US" sz="1200"/>
          </a:p>
        </p:txBody>
      </p:sp>
      <p:sp>
        <p:nvSpPr>
          <p:cNvPr id="202755" name="Rectangle 2"/>
          <p:cNvSpPr>
            <a:spLocks noGrp="1" noRot="1" noChangeAspect="1" noChangeArrowheads="1" noTextEdit="1"/>
          </p:cNvSpPr>
          <p:nvPr>
            <p:ph type="sldImg"/>
          </p:nvPr>
        </p:nvSpPr>
        <p:spPr>
          <a:xfrm>
            <a:off x="1177925" y="695325"/>
            <a:ext cx="4641850" cy="3481388"/>
          </a:xfrm>
          <a:ln/>
        </p:spPr>
      </p:sp>
      <p:sp>
        <p:nvSpPr>
          <p:cNvPr id="20275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A450BD-08BE-4C06-8125-BBFA1D5AB413}" type="slidenum">
              <a:rPr lang="en-US" altLang="en-US" sz="1200"/>
              <a:pPr/>
              <a:t>11</a:t>
            </a:fld>
            <a:endParaRPr lang="en-US" altLang="en-US" sz="1200"/>
          </a:p>
        </p:txBody>
      </p:sp>
      <p:sp>
        <p:nvSpPr>
          <p:cNvPr id="118787" name="Rectangle 2"/>
          <p:cNvSpPr>
            <a:spLocks noGrp="1" noRot="1" noChangeAspect="1" noChangeArrowheads="1" noTextEdit="1"/>
          </p:cNvSpPr>
          <p:nvPr>
            <p:ph type="sldImg"/>
          </p:nvPr>
        </p:nvSpPr>
        <p:spPr>
          <a:xfrm>
            <a:off x="1177925" y="695325"/>
            <a:ext cx="4641850" cy="3481388"/>
          </a:xfrm>
          <a:ln/>
        </p:spPr>
      </p:sp>
      <p:sp>
        <p:nvSpPr>
          <p:cNvPr id="11878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63393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9BE1E68-DCB1-4B85-8BF4-1674F75BDA38}" type="slidenum">
              <a:rPr lang="en-US" altLang="en-US" sz="1200"/>
              <a:pPr/>
              <a:t>92</a:t>
            </a:fld>
            <a:endParaRPr lang="en-US" altLang="en-US" sz="1200"/>
          </a:p>
        </p:txBody>
      </p:sp>
      <p:sp>
        <p:nvSpPr>
          <p:cNvPr id="203779" name="Rectangle 2"/>
          <p:cNvSpPr>
            <a:spLocks noGrp="1" noRot="1" noChangeAspect="1" noChangeArrowheads="1" noTextEdit="1"/>
          </p:cNvSpPr>
          <p:nvPr>
            <p:ph type="sldImg"/>
          </p:nvPr>
        </p:nvSpPr>
        <p:spPr>
          <a:xfrm>
            <a:off x="1177925" y="695325"/>
            <a:ext cx="4641850" cy="3481388"/>
          </a:xfrm>
          <a:ln/>
        </p:spPr>
      </p:sp>
      <p:sp>
        <p:nvSpPr>
          <p:cNvPr id="20378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8419CD-81A9-4ED0-AB27-AA58D803B9B6}" type="slidenum">
              <a:rPr lang="en-US" altLang="en-US" sz="1200"/>
              <a:pPr/>
              <a:t>93</a:t>
            </a:fld>
            <a:endParaRPr lang="en-US" altLang="en-US" sz="1200"/>
          </a:p>
        </p:txBody>
      </p:sp>
      <p:sp>
        <p:nvSpPr>
          <p:cNvPr id="204803" name="Rectangle 2"/>
          <p:cNvSpPr>
            <a:spLocks noGrp="1" noRot="1" noChangeAspect="1" noChangeArrowheads="1" noTextEdit="1"/>
          </p:cNvSpPr>
          <p:nvPr>
            <p:ph type="sldImg"/>
          </p:nvPr>
        </p:nvSpPr>
        <p:spPr>
          <a:xfrm>
            <a:off x="1177925" y="695325"/>
            <a:ext cx="4641850" cy="3481388"/>
          </a:xfrm>
          <a:ln/>
        </p:spPr>
      </p:sp>
      <p:sp>
        <p:nvSpPr>
          <p:cNvPr id="20480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ACD90F2-E731-4C57-9E9C-AE613BD3ED33}" type="slidenum">
              <a:rPr lang="en-US" altLang="en-US" sz="1200"/>
              <a:pPr/>
              <a:t>94</a:t>
            </a:fld>
            <a:endParaRPr lang="en-US" altLang="en-US" sz="1200"/>
          </a:p>
        </p:txBody>
      </p:sp>
      <p:sp>
        <p:nvSpPr>
          <p:cNvPr id="205827" name="Rectangle 2"/>
          <p:cNvSpPr>
            <a:spLocks noGrp="1" noRot="1" noChangeAspect="1" noChangeArrowheads="1" noTextEdit="1"/>
          </p:cNvSpPr>
          <p:nvPr>
            <p:ph type="sldImg"/>
          </p:nvPr>
        </p:nvSpPr>
        <p:spPr>
          <a:xfrm>
            <a:off x="1177925" y="695325"/>
            <a:ext cx="4641850" cy="3481388"/>
          </a:xfrm>
          <a:ln/>
        </p:spPr>
      </p:sp>
      <p:sp>
        <p:nvSpPr>
          <p:cNvPr id="20582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6B90E9-AD16-49EE-8AC8-14E0E639CE5E}" type="slidenum">
              <a:rPr lang="en-US" altLang="en-US" sz="1200"/>
              <a:pPr/>
              <a:t>95</a:t>
            </a:fld>
            <a:endParaRPr lang="en-US" altLang="en-US" sz="1200"/>
          </a:p>
        </p:txBody>
      </p:sp>
      <p:sp>
        <p:nvSpPr>
          <p:cNvPr id="206851" name="Rectangle 2"/>
          <p:cNvSpPr>
            <a:spLocks noGrp="1" noRot="1" noChangeAspect="1" noChangeArrowheads="1" noTextEdit="1"/>
          </p:cNvSpPr>
          <p:nvPr>
            <p:ph type="sldImg"/>
          </p:nvPr>
        </p:nvSpPr>
        <p:spPr>
          <a:xfrm>
            <a:off x="1177925" y="695325"/>
            <a:ext cx="4641850" cy="3481388"/>
          </a:xfrm>
          <a:ln/>
        </p:spPr>
      </p:sp>
      <p:sp>
        <p:nvSpPr>
          <p:cNvPr id="20685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BBED4C9-4176-4C1E-9BDD-B23EF2DAA67E}" type="slidenum">
              <a:rPr lang="en-US" altLang="en-US" sz="1200"/>
              <a:pPr/>
              <a:t>96</a:t>
            </a:fld>
            <a:endParaRPr lang="en-US" altLang="en-US" sz="1200"/>
          </a:p>
        </p:txBody>
      </p:sp>
      <p:sp>
        <p:nvSpPr>
          <p:cNvPr id="207875" name="Rectangle 2"/>
          <p:cNvSpPr>
            <a:spLocks noGrp="1" noRot="1" noChangeAspect="1" noChangeArrowheads="1" noTextEdit="1"/>
          </p:cNvSpPr>
          <p:nvPr>
            <p:ph type="sldImg"/>
          </p:nvPr>
        </p:nvSpPr>
        <p:spPr>
          <a:xfrm>
            <a:off x="1177925" y="695325"/>
            <a:ext cx="4641850" cy="3481388"/>
          </a:xfrm>
          <a:ln/>
        </p:spPr>
      </p:sp>
      <p:sp>
        <p:nvSpPr>
          <p:cNvPr id="20787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5FF9D4-41DB-4DDD-A2B7-DFC2E567BB37}" type="slidenum">
              <a:rPr lang="en-US" altLang="en-US" sz="1200"/>
              <a:pPr/>
              <a:t>97</a:t>
            </a:fld>
            <a:endParaRPr lang="en-US" altLang="en-US" sz="1200"/>
          </a:p>
        </p:txBody>
      </p:sp>
      <p:sp>
        <p:nvSpPr>
          <p:cNvPr id="208899" name="Rectangle 2"/>
          <p:cNvSpPr>
            <a:spLocks noGrp="1" noRot="1" noChangeAspect="1" noChangeArrowheads="1" noTextEdit="1"/>
          </p:cNvSpPr>
          <p:nvPr>
            <p:ph type="sldImg"/>
          </p:nvPr>
        </p:nvSpPr>
        <p:spPr>
          <a:xfrm>
            <a:off x="1177925" y="695325"/>
            <a:ext cx="4641850" cy="3481388"/>
          </a:xfrm>
          <a:ln/>
        </p:spPr>
      </p:sp>
      <p:sp>
        <p:nvSpPr>
          <p:cNvPr id="20890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4B128C-0F01-4305-977D-D3781B10800B}" type="slidenum">
              <a:rPr lang="en-US" altLang="en-US" sz="1200"/>
              <a:pPr/>
              <a:t>98</a:t>
            </a:fld>
            <a:endParaRPr lang="en-US" altLang="en-US" sz="1200"/>
          </a:p>
        </p:txBody>
      </p:sp>
      <p:sp>
        <p:nvSpPr>
          <p:cNvPr id="209923" name="Rectangle 2"/>
          <p:cNvSpPr>
            <a:spLocks noGrp="1" noRot="1" noChangeAspect="1" noChangeArrowheads="1" noTextEdit="1"/>
          </p:cNvSpPr>
          <p:nvPr>
            <p:ph type="sldImg"/>
          </p:nvPr>
        </p:nvSpPr>
        <p:spPr>
          <a:xfrm>
            <a:off x="1177925" y="695325"/>
            <a:ext cx="4641850" cy="3481388"/>
          </a:xfrm>
          <a:ln/>
        </p:spPr>
      </p:sp>
      <p:sp>
        <p:nvSpPr>
          <p:cNvPr id="209924"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A4B368-5493-43AB-83D2-FB2745DC6257}" type="slidenum">
              <a:rPr lang="en-US" altLang="en-US" sz="1200"/>
              <a:pPr/>
              <a:t>99</a:t>
            </a:fld>
            <a:endParaRPr lang="en-US" altLang="en-US" sz="1200"/>
          </a:p>
        </p:txBody>
      </p:sp>
      <p:sp>
        <p:nvSpPr>
          <p:cNvPr id="210947" name="Rectangle 2"/>
          <p:cNvSpPr>
            <a:spLocks noGrp="1" noRot="1" noChangeAspect="1" noChangeArrowheads="1" noTextEdit="1"/>
          </p:cNvSpPr>
          <p:nvPr>
            <p:ph type="sldImg"/>
          </p:nvPr>
        </p:nvSpPr>
        <p:spPr>
          <a:xfrm>
            <a:off x="1177925" y="695325"/>
            <a:ext cx="4641850" cy="3481388"/>
          </a:xfrm>
          <a:ln/>
        </p:spPr>
      </p:sp>
      <p:sp>
        <p:nvSpPr>
          <p:cNvPr id="210948"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26C2D1-1E1E-42BD-85B4-1BCC855514C0}" type="slidenum">
              <a:rPr lang="en-US" altLang="en-US" sz="1200"/>
              <a:pPr/>
              <a:t>100</a:t>
            </a:fld>
            <a:endParaRPr lang="en-US" altLang="en-US" sz="1200"/>
          </a:p>
        </p:txBody>
      </p:sp>
      <p:sp>
        <p:nvSpPr>
          <p:cNvPr id="211971" name="Rectangle 2"/>
          <p:cNvSpPr>
            <a:spLocks noGrp="1" noRot="1" noChangeAspect="1" noChangeArrowheads="1" noTextEdit="1"/>
          </p:cNvSpPr>
          <p:nvPr>
            <p:ph type="sldImg"/>
          </p:nvPr>
        </p:nvSpPr>
        <p:spPr>
          <a:xfrm>
            <a:off x="1177925" y="695325"/>
            <a:ext cx="4641850" cy="3481388"/>
          </a:xfrm>
          <a:ln/>
        </p:spPr>
      </p:sp>
      <p:sp>
        <p:nvSpPr>
          <p:cNvPr id="21197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714127" y="582136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smtClean="0">
                <a:solidFill>
                  <a:srgbClr val="002060"/>
                </a:solidFill>
              </a:rPr>
              <a:t>7.</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D0E67A-7F0B-46D5-BCFA-1287AF4962F3}"/>
              </a:ext>
            </a:extLst>
          </p:cNvPr>
          <p:cNvSpPr>
            <a:spLocks noGrp="1" noChangeArrowheads="1"/>
          </p:cNvSpPr>
          <p:nvPr>
            <p:ph type="ctrTitle"/>
          </p:nvPr>
        </p:nvSpPr>
        <p:spPr>
          <a:extLst>
            <a:ext uri="{909E8E84-426E-40dd-AFC4-6F175D3DCCD1}"/>
            <a:ext uri="{91240B29-F687-4f45-9708-019B960494DF}"/>
            <a:ext uri="{FAA26D3D-D897-4be2-8F04-BA451C77F1D7}"/>
          </a:extLst>
        </p:spPr>
        <p:txBody>
          <a:bodyPr/>
          <a:lstStyle/>
          <a:p>
            <a:pPr>
              <a:defRPr/>
            </a:pPr>
            <a:r>
              <a:rPr lang="en-US" altLang="en-US" dirty="0">
                <a:effectLst>
                  <a:outerShdw blurRad="38100" dist="38100" dir="2700000" algn="tl">
                    <a:srgbClr val="C0C0C0"/>
                  </a:outerShdw>
                </a:effectLst>
                <a:ea typeface="ＭＳ Ｐゴシック" pitchFamily="34" charset="-128"/>
              </a:rPr>
              <a:t>Chapter </a:t>
            </a:r>
            <a:r>
              <a:rPr lang="en-US" altLang="en-US" dirty="0" smtClean="0">
                <a:effectLst>
                  <a:outerShdw blurRad="38100" dist="38100" dir="2700000" algn="tl">
                    <a:srgbClr val="C0C0C0"/>
                  </a:outerShdw>
                </a:effectLst>
                <a:ea typeface="ＭＳ Ｐゴシック" pitchFamily="34" charset="-128"/>
              </a:rPr>
              <a:t>7:  </a:t>
            </a:r>
            <a:r>
              <a:rPr lang="en-US" altLang="en-US" dirty="0">
                <a:effectLst>
                  <a:outerShdw blurRad="38100" dist="38100" dir="2700000" algn="tl">
                    <a:srgbClr val="C0C0C0"/>
                  </a:outerShdw>
                </a:effectLst>
                <a:ea typeface="ＭＳ Ｐゴシック" pitchFamily="34" charset="-128"/>
              </a:rPr>
              <a:t>Normalization</a:t>
            </a:r>
          </a:p>
        </p:txBody>
      </p:sp>
    </p:spTree>
    <p:extLst>
      <p:ext uri="{BB962C8B-B14F-4D97-AF65-F5344CB8AC3E}">
        <p14:creationId xmlns:p14="http://schemas.microsoft.com/office/powerpoint/2010/main" val="339923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a:lstStyle/>
          <a:p>
            <a:pPr>
              <a:defRPr/>
            </a:pPr>
            <a:r>
              <a:rPr lang="en-US" altLang="en-US" sz="2800" dirty="0">
                <a:effectLst>
                  <a:outerShdw blurRad="38100" dist="38100" dir="2700000" algn="tl">
                    <a:srgbClr val="C0C0C0"/>
                  </a:outerShdw>
                </a:effectLst>
                <a:ea typeface="ＭＳ Ｐゴシック" pitchFamily="34" charset="-128"/>
              </a:rPr>
              <a:t>Example of Lossless Decomposition </a:t>
            </a:r>
          </a:p>
        </p:txBody>
      </p:sp>
      <p:sp>
        <p:nvSpPr>
          <p:cNvPr id="13315" name="Rectangle 3"/>
          <p:cNvSpPr>
            <a:spLocks noGrp="1" noChangeArrowheads="1"/>
          </p:cNvSpPr>
          <p:nvPr>
            <p:ph type="body" idx="1"/>
          </p:nvPr>
        </p:nvSpPr>
        <p:spPr>
          <a:xfrm>
            <a:off x="772359" y="1095375"/>
            <a:ext cx="7541522" cy="830961"/>
          </a:xfrm>
        </p:spPr>
        <p:txBody>
          <a:bodyPr/>
          <a:lstStyle/>
          <a:p>
            <a:pPr>
              <a:tabLst>
                <a:tab pos="2336800" algn="l"/>
                <a:tab pos="3765550" algn="l"/>
              </a:tabLst>
            </a:pPr>
            <a:r>
              <a:rPr lang="en-US" altLang="en-US" sz="1700" dirty="0"/>
              <a:t>Decomposition of </a:t>
            </a:r>
            <a:r>
              <a:rPr lang="en-US" altLang="en-US" sz="1700" i="1" dirty="0"/>
              <a:t>R = (A, B, C)</a:t>
            </a:r>
            <a:br>
              <a:rPr lang="en-US" altLang="en-US" sz="1700" i="1" dirty="0"/>
            </a:br>
            <a:r>
              <a:rPr lang="en-US" altLang="en-US" sz="1700" i="1" dirty="0"/>
              <a:t>	R</a:t>
            </a:r>
            <a:r>
              <a:rPr lang="en-US" altLang="en-US" sz="1700" i="1" baseline="-25000" dirty="0"/>
              <a:t>1</a:t>
            </a:r>
            <a:r>
              <a:rPr lang="en-US" altLang="en-US" sz="1700" i="1" dirty="0"/>
              <a:t> = (A, B)	R</a:t>
            </a:r>
            <a:r>
              <a:rPr lang="en-US" altLang="en-US" sz="1700" baseline="-25000" dirty="0"/>
              <a:t>2</a:t>
            </a:r>
            <a:r>
              <a:rPr lang="en-US" altLang="en-US" sz="1700" i="1" dirty="0"/>
              <a:t> = (B, C)</a:t>
            </a:r>
            <a:endParaRPr lang="en-US" altLang="en-US" sz="1700" dirty="0"/>
          </a:p>
        </p:txBody>
      </p:sp>
      <p:pic>
        <p:nvPicPr>
          <p:cNvPr id="13316" name="Picture 30" descr="C:\Users\as668\Desktop\Judi\7_02 fig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008" y="2015512"/>
            <a:ext cx="4100004" cy="272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401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685800" y="104775"/>
            <a:ext cx="8077200" cy="609600"/>
          </a:xfrm>
        </p:spPr>
        <p:txBody>
          <a:bodyPr/>
          <a:lstStyle/>
          <a:p>
            <a:pPr>
              <a:defRPr/>
            </a:pPr>
            <a:r>
              <a:rPr lang="en-US" altLang="en-US" dirty="0">
                <a:effectLst>
                  <a:outerShdw blurRad="38100" dist="38100" dir="2700000" algn="tl">
                    <a:srgbClr val="C0C0C0"/>
                  </a:outerShdw>
                </a:effectLst>
                <a:ea typeface="ＭＳ Ｐゴシック" pitchFamily="34" charset="-128"/>
              </a:rPr>
              <a:t>First Normal Form (Cont</a:t>
            </a:r>
            <a:r>
              <a:rPr lang="en-US" altLang="en-US" dirty="0">
                <a:effectLst>
                  <a:outerShdw blurRad="38100" dist="38100" dir="2700000" algn="tl">
                    <a:srgbClr val="C0C0C0"/>
                  </a:outerShdw>
                </a:effectLst>
                <a:latin typeface="Arial" panose="020B0604020202020204" pitchFamily="34" charset="0"/>
                <a:ea typeface="ＭＳ Ｐゴシック" pitchFamily="34" charset="-128"/>
              </a:rPr>
              <a:t>.</a:t>
            </a:r>
            <a:r>
              <a:rPr lang="en-US" altLang="ja-JP" dirty="0">
                <a:effectLst>
                  <a:outerShdw blurRad="38100" dist="38100" dir="2700000" algn="tl">
                    <a:srgbClr val="C0C0C0"/>
                  </a:outerShdw>
                </a:effectLst>
                <a:ea typeface="ＭＳ Ｐゴシック" pitchFamily="34" charset="-128"/>
              </a:rPr>
              <a:t>)</a:t>
            </a:r>
            <a:endParaRPr lang="en-US" altLang="en-US" dirty="0">
              <a:effectLst>
                <a:outerShdw blurRad="38100" dist="38100" dir="2700000" algn="tl">
                  <a:srgbClr val="C0C0C0"/>
                </a:outerShdw>
              </a:effectLst>
              <a:ea typeface="ＭＳ Ｐゴシック" pitchFamily="34" charset="-128"/>
            </a:endParaRPr>
          </a:p>
        </p:txBody>
      </p:sp>
      <p:sp>
        <p:nvSpPr>
          <p:cNvPr id="107523" name="Rectangle 3"/>
          <p:cNvSpPr>
            <a:spLocks noGrp="1" noChangeArrowheads="1"/>
          </p:cNvSpPr>
          <p:nvPr>
            <p:ph type="body" idx="1"/>
          </p:nvPr>
        </p:nvSpPr>
        <p:spPr>
          <a:xfrm>
            <a:off x="779100" y="1203326"/>
            <a:ext cx="7743463" cy="3055854"/>
          </a:xfrm>
        </p:spPr>
        <p:txBody>
          <a:bodyPr/>
          <a:lstStyle/>
          <a:p>
            <a:r>
              <a:rPr lang="en-US" altLang="en-US" dirty="0"/>
              <a:t>Atomicity is actually a property of how the elements of the domain are used.</a:t>
            </a:r>
          </a:p>
          <a:p>
            <a:pPr lvl="1"/>
            <a:r>
              <a:rPr lang="en-US" altLang="en-US" dirty="0"/>
              <a:t>Example: Strings would normally be considered indivisible </a:t>
            </a:r>
          </a:p>
          <a:p>
            <a:pPr lvl="1"/>
            <a:r>
              <a:rPr lang="en-US" altLang="en-US" dirty="0"/>
              <a:t>Suppose that students are given roll numbers which are strings of the form </a:t>
            </a:r>
            <a:r>
              <a:rPr lang="en-US" altLang="en-US" i="1" dirty="0"/>
              <a:t>CS0012 </a:t>
            </a:r>
            <a:r>
              <a:rPr lang="en-US" altLang="en-US" dirty="0"/>
              <a:t>or </a:t>
            </a:r>
            <a:r>
              <a:rPr lang="en-US" altLang="en-US" i="1" dirty="0"/>
              <a:t>EE1127</a:t>
            </a:r>
          </a:p>
          <a:p>
            <a:pPr lvl="1"/>
            <a:r>
              <a:rPr lang="en-US" altLang="en-US" dirty="0"/>
              <a:t>If the first two characters are extracted to find the department, the domain of roll numbers is not atomic.</a:t>
            </a:r>
          </a:p>
          <a:p>
            <a:pPr lvl="1"/>
            <a:r>
              <a:rPr lang="en-US" altLang="en-US" dirty="0"/>
              <a:t>Doing so is a bad idea: leads to encoding of information in application program rather than in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771525" y="185738"/>
            <a:ext cx="8372475" cy="598487"/>
          </a:xfrm>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范式理论</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body" idx="1"/>
          </p:nvPr>
        </p:nvSpPr>
        <p:spPr>
          <a:xfrm>
            <a:off x="771525" y="1105980"/>
            <a:ext cx="7537974" cy="3124643"/>
          </a:xfrm>
        </p:spPr>
        <p:txBody>
          <a:bodyPr/>
          <a:lstStyle/>
          <a:p>
            <a:r>
              <a:rPr lang="zh-CN" altLang="en-US" dirty="0">
                <a:latin typeface="微软雅黑" panose="020B0503020204020204" pitchFamily="34" charset="-122"/>
                <a:ea typeface="微软雅黑" panose="020B0503020204020204" pitchFamily="34" charset="-122"/>
              </a:rPr>
              <a:t>判断一个特定关系</a:t>
            </a:r>
            <a:r>
              <a:rPr lang="en-US" altLang="zh-CN" dirty="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是否是“好”的。</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在关系</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不是“好的”形式的情况下，将其分解为关系</a:t>
            </a:r>
            <a:r>
              <a:rPr lang="zh-CN" altLang="en-US" dirty="0" smtClean="0">
                <a:latin typeface="微软雅黑" panose="020B0503020204020204" pitchFamily="34" charset="-122"/>
                <a:ea typeface="微软雅黑" panose="020B0503020204020204" pitchFamily="34" charset="-122"/>
              </a:rPr>
              <a:t>集</a:t>
            </a:r>
            <a:r>
              <a:rPr lang="en-US" altLang="ja-JP" dirty="0">
                <a:latin typeface="微软雅黑" panose="020B0503020204020204" pitchFamily="34" charset="-122"/>
                <a:ea typeface="微软雅黑" panose="020B0503020204020204" pitchFamily="34" charset="-122"/>
              </a:rPr>
              <a:t>{</a:t>
            </a:r>
            <a:r>
              <a:rPr lang="en-US" altLang="ja-JP" i="1" dirty="0">
                <a:latin typeface="微软雅黑" panose="020B0503020204020204" pitchFamily="34" charset="-122"/>
                <a:ea typeface="微软雅黑" panose="020B0503020204020204" pitchFamily="34" charset="-122"/>
              </a:rPr>
              <a:t>R</a:t>
            </a:r>
            <a:r>
              <a:rPr lang="en-US" altLang="ja-JP" baseline="-25000" dirty="0">
                <a:latin typeface="微软雅黑" panose="020B0503020204020204" pitchFamily="34" charset="-122"/>
                <a:ea typeface="微软雅黑" panose="020B0503020204020204" pitchFamily="34" charset="-122"/>
              </a:rPr>
              <a:t>1</a:t>
            </a:r>
            <a:r>
              <a:rPr lang="en-US" altLang="ja-JP" i="1" dirty="0">
                <a:latin typeface="微软雅黑" panose="020B0503020204020204" pitchFamily="34" charset="-122"/>
                <a:ea typeface="微软雅黑" panose="020B0503020204020204" pitchFamily="34" charset="-122"/>
              </a:rPr>
              <a:t>, R</a:t>
            </a:r>
            <a:r>
              <a:rPr lang="en-US" altLang="ja-JP" baseline="-25000" dirty="0">
                <a:latin typeface="微软雅黑" panose="020B0503020204020204" pitchFamily="34" charset="-122"/>
                <a:ea typeface="微软雅黑" panose="020B0503020204020204" pitchFamily="34" charset="-122"/>
              </a:rPr>
              <a:t>2</a:t>
            </a:r>
            <a:r>
              <a:rPr lang="en-US" altLang="ja-JP" i="1" dirty="0">
                <a:latin typeface="微软雅黑" panose="020B0503020204020204" pitchFamily="34" charset="-122"/>
                <a:ea typeface="微软雅黑" panose="020B0503020204020204" pitchFamily="34" charset="-122"/>
              </a:rPr>
              <a:t>, ..., R</a:t>
            </a:r>
            <a:r>
              <a:rPr lang="en-US" altLang="ja-JP" i="1" baseline="-25000" dirty="0">
                <a:latin typeface="微软雅黑" panose="020B0503020204020204" pitchFamily="34" charset="-122"/>
                <a:ea typeface="微软雅黑" panose="020B0503020204020204" pitchFamily="34" charset="-122"/>
              </a:rPr>
              <a:t>n</a:t>
            </a:r>
            <a:r>
              <a:rPr lang="en-US" altLang="ja-JP"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p>
          <a:p>
            <a:pPr lvl="1"/>
            <a:r>
              <a:rPr lang="zh-CN" altLang="en-US" dirty="0" smtClean="0">
                <a:latin typeface="微软雅黑" panose="020B0503020204020204" pitchFamily="34" charset="-122"/>
                <a:ea typeface="微软雅黑" panose="020B0503020204020204" pitchFamily="34" charset="-122"/>
              </a:rPr>
              <a:t>每</a:t>
            </a:r>
            <a:r>
              <a:rPr lang="zh-CN" altLang="en-US" dirty="0">
                <a:latin typeface="微软雅黑" panose="020B0503020204020204" pitchFamily="34" charset="-122"/>
                <a:ea typeface="微软雅黑" panose="020B0503020204020204" pitchFamily="34" charset="-122"/>
              </a:rPr>
              <a:t>一种关系</a:t>
            </a:r>
            <a:r>
              <a:rPr lang="zh-CN" altLang="en-US" dirty="0" smtClean="0">
                <a:latin typeface="微软雅黑" panose="020B0503020204020204" pitchFamily="34" charset="-122"/>
                <a:ea typeface="微软雅黑" panose="020B0503020204020204" pitchFamily="34" charset="-122"/>
              </a:rPr>
              <a:t>都是“好”的</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分解是无损分解</a:t>
            </a:r>
          </a:p>
          <a:p>
            <a:r>
              <a:rPr lang="zh-CN" altLang="en-US" dirty="0">
                <a:latin typeface="微软雅黑" panose="020B0503020204020204" pitchFamily="34" charset="-122"/>
                <a:ea typeface="微软雅黑" panose="020B0503020204020204" pitchFamily="34" charset="-122"/>
              </a:rPr>
              <a:t>我们的理论基于</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函数依赖</a:t>
            </a:r>
          </a:p>
          <a:p>
            <a:pPr lvl="1"/>
            <a:r>
              <a:rPr lang="zh-CN" altLang="en-US" dirty="0" smtClean="0">
                <a:latin typeface="微软雅黑" panose="020B0503020204020204" pitchFamily="34" charset="-122"/>
                <a:ea typeface="微软雅黑" panose="020B0503020204020204" pitchFamily="34" charset="-122"/>
              </a:rPr>
              <a:t>多值依赖</a:t>
            </a:r>
            <a:endParaRPr lang="en-US"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549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8077200" cy="609600"/>
          </a:xfrm>
        </p:spPr>
        <p:txBody>
          <a:bodyPr/>
          <a:lstStyle/>
          <a:p>
            <a:pPr>
              <a:defRPr/>
            </a:pPr>
            <a:r>
              <a:rPr lang="en-US" altLang="en-US" sz="2800" dirty="0">
                <a:effectLst>
                  <a:outerShdw blurRad="38100" dist="38100" dir="2700000" algn="tl">
                    <a:srgbClr val="C0C0C0"/>
                  </a:outerShdw>
                </a:effectLst>
                <a:ea typeface="ＭＳ Ｐゴシック" pitchFamily="34" charset="-128"/>
              </a:rPr>
              <a:t>Functional Dependencies</a:t>
            </a:r>
          </a:p>
        </p:txBody>
      </p:sp>
      <p:sp>
        <p:nvSpPr>
          <p:cNvPr id="15363" name="Rectangle 3"/>
          <p:cNvSpPr>
            <a:spLocks noGrp="1" noChangeArrowheads="1"/>
          </p:cNvSpPr>
          <p:nvPr>
            <p:ph type="body" idx="1"/>
          </p:nvPr>
        </p:nvSpPr>
        <p:spPr>
          <a:xfrm>
            <a:off x="768350" y="1106424"/>
            <a:ext cx="7461250" cy="3855720"/>
          </a:xfrm>
        </p:spPr>
        <p:txBody>
          <a:bodyPr/>
          <a:lstStyle/>
          <a:p>
            <a:pPr>
              <a:defRPr/>
            </a:pPr>
            <a:r>
              <a:rPr lang="zh-CN" altLang="en-US" dirty="0">
                <a:latin typeface="微软雅黑" panose="020B0503020204020204" pitchFamily="34" charset="-122"/>
                <a:ea typeface="微软雅黑" panose="020B0503020204020204" pitchFamily="34" charset="-122"/>
              </a:rPr>
              <a:t>在现实世界中，数据通常有各种约束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规则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a:defRPr/>
            </a:pPr>
            <a:r>
              <a:rPr lang="zh-CN" altLang="en-US" dirty="0">
                <a:latin typeface="微软雅黑" panose="020B0503020204020204" pitchFamily="34" charset="-122"/>
                <a:ea typeface="微软雅黑" panose="020B0503020204020204" pitchFamily="34" charset="-122"/>
              </a:rPr>
              <a:t>例如，大学数据库中包含的一些约束如下</a:t>
            </a:r>
            <a:r>
              <a:rPr lang="en-US" altLang="zh-CN" dirty="0">
                <a:latin typeface="微软雅黑" panose="020B0503020204020204" pitchFamily="34" charset="-122"/>
                <a:ea typeface="微软雅黑" panose="020B0503020204020204" pitchFamily="34" charset="-122"/>
              </a:rPr>
              <a:t>:</a:t>
            </a:r>
          </a:p>
          <a:p>
            <a:pPr lvl="1">
              <a:defRPr/>
            </a:pPr>
            <a:r>
              <a:rPr lang="zh-CN" altLang="en-US" dirty="0">
                <a:latin typeface="微软雅黑" panose="020B0503020204020204" pitchFamily="34" charset="-122"/>
                <a:ea typeface="微软雅黑" panose="020B0503020204020204" pitchFamily="34" charset="-122"/>
              </a:rPr>
              <a:t>学生和教师由他们的</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唯一标识。</a:t>
            </a:r>
          </a:p>
          <a:p>
            <a:pPr lvl="1">
              <a:defRPr/>
            </a:pPr>
            <a:r>
              <a:rPr lang="zh-CN" altLang="en-US" dirty="0">
                <a:latin typeface="微软雅黑" panose="020B0503020204020204" pitchFamily="34" charset="-122"/>
                <a:ea typeface="微软雅黑" panose="020B0503020204020204" pitchFamily="34" charset="-122"/>
              </a:rPr>
              <a:t>每个学生和老师只有一个名字。</a:t>
            </a:r>
          </a:p>
          <a:p>
            <a:pPr lvl="1">
              <a:defRPr/>
            </a:pPr>
            <a:r>
              <a:rPr lang="zh-CN" altLang="en-US" dirty="0">
                <a:latin typeface="微软雅黑" panose="020B0503020204020204" pitchFamily="34" charset="-122"/>
                <a:ea typeface="微软雅黑" panose="020B0503020204020204" pitchFamily="34" charset="-122"/>
              </a:rPr>
              <a:t>每个教师和学生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主要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只与一个系相关。</a:t>
            </a:r>
          </a:p>
          <a:p>
            <a:pPr lvl="1">
              <a:defRPr/>
            </a:pPr>
            <a:r>
              <a:rPr lang="zh-CN" altLang="en-US" dirty="0">
                <a:latin typeface="微软雅黑" panose="020B0503020204020204" pitchFamily="34" charset="-122"/>
                <a:ea typeface="微软雅黑" panose="020B0503020204020204" pitchFamily="34" charset="-122"/>
              </a:rPr>
              <a:t>每个部门的预算只有一个值，也只有一个关联的建筑</a:t>
            </a:r>
            <a:r>
              <a:rPr lang="zh-CN" altLang="en-US" dirty="0" smtClean="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786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8077200" cy="609600"/>
          </a:xfrm>
        </p:spPr>
        <p:txBody>
          <a:bodyPr/>
          <a:lstStyle/>
          <a:p>
            <a:pPr>
              <a:defRPr/>
            </a:pPr>
            <a:r>
              <a:rPr lang="en-US" altLang="en-US" sz="2800" dirty="0">
                <a:effectLst>
                  <a:outerShdw blurRad="38100" dist="38100" dir="2700000" algn="tl">
                    <a:srgbClr val="C0C0C0"/>
                  </a:outerShdw>
                </a:effectLst>
                <a:ea typeface="ＭＳ Ｐゴシック" pitchFamily="34" charset="-128"/>
              </a:rPr>
              <a:t>Functional Dependencies (Cont.)</a:t>
            </a:r>
          </a:p>
        </p:txBody>
      </p:sp>
      <p:sp>
        <p:nvSpPr>
          <p:cNvPr id="16387" name="Rectangle 3"/>
          <p:cNvSpPr>
            <a:spLocks noGrp="1" noChangeArrowheads="1"/>
          </p:cNvSpPr>
          <p:nvPr>
            <p:ph type="body" idx="1"/>
          </p:nvPr>
        </p:nvSpPr>
        <p:spPr>
          <a:xfrm>
            <a:off x="768350" y="1142557"/>
            <a:ext cx="7827010" cy="2990531"/>
          </a:xfrm>
        </p:spPr>
        <p:txBody>
          <a:bodyPr/>
          <a:lstStyle/>
          <a:p>
            <a:pPr>
              <a:defRPr/>
            </a:pPr>
            <a:r>
              <a:rPr lang="zh-CN" altLang="en-US" dirty="0">
                <a:latin typeface="微软雅黑" panose="020B0503020204020204" pitchFamily="34" charset="-122"/>
                <a:ea typeface="微软雅黑" panose="020B0503020204020204" pitchFamily="34" charset="-122"/>
              </a:rPr>
              <a:t>满足所有现实世界约束的关系实例称为该关系</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合法</a:t>
            </a:r>
            <a:r>
              <a:rPr lang="zh-CN" altLang="en-US" dirty="0" smtClean="0">
                <a:latin typeface="微软雅黑" panose="020B0503020204020204" pitchFamily="34" charset="-122"/>
                <a:ea typeface="微软雅黑" panose="020B0503020204020204" pitchFamily="34" charset="-122"/>
              </a:rPr>
              <a:t>实例</a:t>
            </a:r>
            <a:r>
              <a:rPr lang="en-US" altLang="zh-CN" dirty="0" smtClean="0">
                <a:latin typeface="微软雅黑" panose="020B0503020204020204" pitchFamily="34" charset="-122"/>
                <a:ea typeface="微软雅黑" panose="020B0503020204020204" pitchFamily="34" charset="-122"/>
              </a:rPr>
              <a:t>(</a:t>
            </a:r>
            <a:r>
              <a:rPr lang="en-US" altLang="en-US" b="1" dirty="0" smtClean="0">
                <a:solidFill>
                  <a:srgbClr val="002060"/>
                </a:solidFill>
                <a:latin typeface="微软雅黑" panose="020B0503020204020204" pitchFamily="34" charset="-122"/>
                <a:ea typeface="微软雅黑" panose="020B0503020204020204" pitchFamily="34" charset="-122"/>
              </a:rPr>
              <a:t>legal </a:t>
            </a:r>
            <a:r>
              <a:rPr lang="en-US" altLang="en-US" b="1" dirty="0">
                <a:solidFill>
                  <a:srgbClr val="002060"/>
                </a:solidFill>
                <a:latin typeface="微软雅黑" panose="020B0503020204020204" pitchFamily="34" charset="-122"/>
                <a:ea typeface="微软雅黑" panose="020B0503020204020204" pitchFamily="34" charset="-122"/>
              </a:rPr>
              <a:t>instance </a:t>
            </a:r>
            <a:r>
              <a:rPr lang="en-US"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数据库的合法实例是所有关系实例都是合法实例的实例</a:t>
            </a:r>
          </a:p>
          <a:p>
            <a:pPr>
              <a:defRPr/>
            </a:pPr>
            <a:r>
              <a:rPr lang="zh-CN" altLang="en-US" dirty="0">
                <a:latin typeface="微软雅黑" panose="020B0503020204020204" pitchFamily="34" charset="-122"/>
                <a:ea typeface="微软雅黑" panose="020B0503020204020204" pitchFamily="34" charset="-122"/>
              </a:rPr>
              <a:t>合法</a:t>
            </a:r>
            <a:r>
              <a:rPr lang="zh-CN" altLang="en-US" dirty="0" smtClean="0">
                <a:latin typeface="微软雅黑" panose="020B0503020204020204" pitchFamily="34" charset="-122"/>
                <a:ea typeface="微软雅黑" panose="020B0503020204020204" pitchFamily="34" charset="-122"/>
              </a:rPr>
              <a:t>关系</a:t>
            </a:r>
            <a:r>
              <a:rPr lang="zh-CN" altLang="en-US" dirty="0">
                <a:latin typeface="微软雅黑" panose="020B0503020204020204" pitchFamily="34" charset="-122"/>
                <a:ea typeface="微软雅黑" panose="020B0503020204020204" pitchFamily="34" charset="-122"/>
              </a:rPr>
              <a:t>的约束设置。</a:t>
            </a:r>
          </a:p>
          <a:p>
            <a:pPr>
              <a:defRPr/>
            </a:pPr>
            <a:r>
              <a:rPr lang="zh-CN" altLang="en-US" dirty="0">
                <a:latin typeface="微软雅黑" panose="020B0503020204020204" pitchFamily="34" charset="-122"/>
                <a:ea typeface="微软雅黑" panose="020B0503020204020204" pitchFamily="34" charset="-122"/>
              </a:rPr>
              <a:t>要求一组属性的值唯一地确定另一组属性的值。</a:t>
            </a:r>
          </a:p>
          <a:p>
            <a:pPr>
              <a:defRPr/>
            </a:pPr>
            <a:r>
              <a:rPr lang="zh-CN" altLang="en-US" dirty="0">
                <a:latin typeface="微软雅黑" panose="020B0503020204020204" pitchFamily="34" charset="-122"/>
                <a:ea typeface="微软雅黑" panose="020B0503020204020204" pitchFamily="34" charset="-122"/>
              </a:rPr>
              <a:t>函数依赖关系是键概念的一般化</a:t>
            </a:r>
            <a:r>
              <a:rPr lang="zh-CN" altLang="en-US" dirty="0" smtClean="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218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Functional Dependencies Definition </a:t>
            </a:r>
          </a:p>
        </p:txBody>
      </p:sp>
      <p:sp>
        <p:nvSpPr>
          <p:cNvPr id="17411" name="Rectangle 3"/>
          <p:cNvSpPr>
            <a:spLocks noGrp="1" noChangeArrowheads="1"/>
          </p:cNvSpPr>
          <p:nvPr>
            <p:ph type="body" idx="1"/>
          </p:nvPr>
        </p:nvSpPr>
        <p:spPr>
          <a:xfrm>
            <a:off x="768350" y="1065320"/>
            <a:ext cx="7839202" cy="5213560"/>
          </a:xfrm>
        </p:spPr>
        <p:txBody>
          <a:bodyPr/>
          <a:lstStyle/>
          <a:p>
            <a:pPr>
              <a:lnSpc>
                <a:spcPct val="90000"/>
              </a:lnSpc>
              <a:tabLst>
                <a:tab pos="2917825" algn="ctr"/>
              </a:tabLst>
            </a:pPr>
            <a:r>
              <a:rPr lang="en-US" altLang="en-US" sz="1700" dirty="0" smtClean="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R</a:t>
            </a:r>
            <a:r>
              <a:rPr lang="en-US" altLang="en-US" sz="1700" dirty="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是一个关系模式</a:t>
            </a:r>
            <a:endParaRPr lang="en-US" altLang="en-US" sz="1700" dirty="0">
              <a:latin typeface="微软雅黑" panose="020B0503020204020204" pitchFamily="34" charset="-122"/>
              <a:ea typeface="微软雅黑" panose="020B0503020204020204" pitchFamily="34" charset="-122"/>
            </a:endParaRPr>
          </a:p>
          <a:p>
            <a:pPr>
              <a:lnSpc>
                <a:spcPct val="90000"/>
              </a:lnSpc>
              <a:buFont typeface="Monotype Sorts" pitchFamily="-84" charset="2"/>
              <a:buNone/>
              <a:tabLst>
                <a:tab pos="2917825" algn="ctr"/>
              </a:tabLst>
            </a:pP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  and  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a:t>
            </a:r>
          </a:p>
          <a:p>
            <a:pPr>
              <a:lnSpc>
                <a:spcPct val="90000"/>
              </a:lnSpc>
              <a:tabLst>
                <a:tab pos="2917825" algn="ctr"/>
              </a:tabLst>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函数依赖</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b="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functional dependency</a:t>
            </a:r>
          </a:p>
          <a:p>
            <a:pPr>
              <a:lnSpc>
                <a:spcPct val="90000"/>
              </a:lnSpc>
              <a:buFont typeface="Monotype Sorts" pitchFamily="-84" charset="2"/>
              <a:buNone/>
              <a:tabLst>
                <a:tab pos="2917825" algn="ctr"/>
              </a:tabLst>
            </a:pPr>
            <a:r>
              <a:rPr lang="en-US" altLang="en-US" sz="1700" i="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a:t>
            </a:r>
            <a:r>
              <a:rPr lang="en-US" altLang="en-US" sz="1700" b="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a:t>
            </a:r>
            <a:r>
              <a:rPr lang="en-US" altLang="en-US" sz="1700" b="1" dirty="0">
                <a:solidFill>
                  <a:srgbClr val="002060"/>
                </a:solidFill>
                <a:latin typeface="微软雅黑" panose="020B0503020204020204" pitchFamily="34" charset="-122"/>
                <a:ea typeface="微软雅黑" panose="020B0503020204020204" pitchFamily="34" charset="-122"/>
                <a:sym typeface="Monotype Sorts" pitchFamily="-84" charset="2"/>
              </a:rPr>
              <a:t> </a:t>
            </a:r>
            <a:r>
              <a:rPr lang="en-US" altLang="en-US" sz="1700" b="1" i="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en-US" sz="900" b="1" i="1" dirty="0">
              <a:solidFill>
                <a:srgbClr val="002060"/>
              </a:solidFill>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buFont typeface="Monotype Sorts" pitchFamily="-84" charset="2"/>
              <a:buNone/>
              <a:tabLst>
                <a:tab pos="2917825" algn="ctr"/>
              </a:tabLst>
            </a:pPr>
            <a:r>
              <a:rPr lang="en-US" altLang="en-US" sz="900" b="1" i="1" dirty="0">
                <a:solidFill>
                  <a:srgbClr val="000099"/>
                </a:solidFill>
                <a:latin typeface="微软雅黑" panose="020B0503020204020204" pitchFamily="34" charset="-122"/>
                <a:ea typeface="微软雅黑" panose="020B0503020204020204" pitchFamily="34" charset="-122"/>
                <a:sym typeface="Symbol" panose="05050102010706020507" pitchFamily="18" charset="2"/>
              </a:rPr>
              <a:t/>
            </a:r>
            <a:br>
              <a:rPr lang="en-US" altLang="en-US" sz="900" b="1" i="1" dirty="0">
                <a:solidFill>
                  <a:srgbClr val="000099"/>
                </a:solidFill>
                <a:latin typeface="微软雅黑" panose="020B0503020204020204" pitchFamily="34" charset="-122"/>
                <a:ea typeface="微软雅黑" panose="020B0503020204020204" pitchFamily="34" charset="-122"/>
                <a:sym typeface="Symbol" panose="05050102010706020507" pitchFamily="18" charset="2"/>
              </a:rPr>
            </a:br>
            <a:r>
              <a:rPr lang="zh-CN" altLang="en-US" sz="1700" dirty="0" smtClean="0">
                <a:solidFill>
                  <a:srgbClr val="002060"/>
                </a:solidFill>
                <a:latin typeface="微软雅黑" panose="020B0503020204020204" pitchFamily="34" charset="-122"/>
                <a:ea typeface="微软雅黑" panose="020B0503020204020204" pitchFamily="34" charset="-122"/>
                <a:sym typeface="Symbol" panose="05050102010706020507" pitchFamily="18" charset="2"/>
              </a:rPr>
              <a:t>在</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R</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上成立（</a:t>
            </a:r>
            <a:r>
              <a:rPr lang="en-US" altLang="en-US" b="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holds on</a:t>
            </a:r>
            <a:r>
              <a:rPr lang="en-US" altLang="en-US"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当且仅当，对于所有合法关系</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r</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(R</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任取两个元组</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t</a:t>
            </a:r>
            <a:r>
              <a:rPr lang="en-US" altLang="en-US" sz="1700" baseline="-25000" dirty="0" smtClean="0">
                <a:latin typeface="微软雅黑" panose="020B0503020204020204" pitchFamily="34" charset="-122"/>
                <a:ea typeface="微软雅黑" panose="020B0503020204020204" pitchFamily="34" charset="-122"/>
                <a:sym typeface="Symbol" panose="05050102010706020507" pitchFamily="18" charset="2"/>
              </a:rPr>
              <a:t>1</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a:latin typeface="微软雅黑" panose="020B0503020204020204" pitchFamily="34" charset="-122"/>
                <a:ea typeface="微软雅黑" panose="020B0503020204020204" pitchFamily="34" charset="-122"/>
                <a:sym typeface="Symbol" panose="05050102010706020507" pitchFamily="18" charset="2"/>
              </a:rPr>
              <a:t>和</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t</a:t>
            </a:r>
            <a:r>
              <a:rPr lang="en-US" altLang="en-US" sz="1700" baseline="-25000" dirty="0" smtClean="0">
                <a:latin typeface="微软雅黑" panose="020B0503020204020204" pitchFamily="34" charset="-122"/>
                <a:ea typeface="微软雅黑" panose="020B0503020204020204" pitchFamily="34" charset="-122"/>
                <a:sym typeface="Symbol" panose="05050102010706020507" pitchFamily="18" charset="2"/>
              </a:rPr>
              <a:t>2 </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，如果它们在属性集</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上相等</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那么它们在属性集</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上必然相等</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。换句话说：</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endParaRPr lang="en-US" altLang="en-US" sz="900" dirty="0">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buFont typeface="Monotype Sorts" pitchFamily="-84" charset="2"/>
              <a:buNone/>
              <a:tabLst>
                <a:tab pos="2917825" algn="ctr"/>
              </a:tabLst>
            </a:pPr>
            <a:endParaRPr lang="en-US" altLang="en-US" sz="900" dirty="0">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buFont typeface="Monotype Sorts" pitchFamily="-84" charset="2"/>
              <a:buNone/>
              <a:tabLst>
                <a:tab pos="2917825" algn="ctr"/>
              </a:tabLst>
            </a:pP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t</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t</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2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t</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t</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2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endParaRPr lang="en-US" altLang="en-US" sz="900" dirty="0">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buFont typeface="Monotype Sorts" pitchFamily="-84" charset="2"/>
              <a:buNone/>
              <a:tabLst>
                <a:tab pos="2917825" algn="ctr"/>
              </a:tabLst>
            </a:pPr>
            <a:endParaRPr lang="en-US" altLang="en-US" sz="900" dirty="0">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tabLst>
                <a:tab pos="2917825" algn="ctr"/>
              </a:tabLst>
            </a:pPr>
            <a:r>
              <a:rPr lang="en-US" altLang="en-US" sz="1700" dirty="0">
                <a:latin typeface="微软雅黑" panose="020B0503020204020204" pitchFamily="34" charset="-122"/>
                <a:ea typeface="微软雅黑" panose="020B0503020204020204" pitchFamily="34" charset="-122"/>
              </a:rPr>
              <a:t>Example:  Consider </a:t>
            </a:r>
            <a:r>
              <a:rPr lang="en-US" altLang="en-US" sz="1700" i="1" dirty="0">
                <a:latin typeface="微软雅黑" panose="020B0503020204020204" pitchFamily="34" charset="-122"/>
                <a:ea typeface="微软雅黑" panose="020B0503020204020204" pitchFamily="34" charset="-122"/>
              </a:rPr>
              <a:t>r</a:t>
            </a:r>
            <a:r>
              <a:rPr lang="en-US" altLang="en-US" sz="1700" dirty="0">
                <a:latin typeface="微软雅黑" panose="020B0503020204020204" pitchFamily="34" charset="-122"/>
                <a:ea typeface="微软雅黑" panose="020B0503020204020204" pitchFamily="34" charset="-122"/>
              </a:rPr>
              <a:t>(A</a:t>
            </a:r>
            <a:r>
              <a:rPr lang="en-US" altLang="en-US" sz="1700" i="1" dirty="0">
                <a:latin typeface="微软雅黑" panose="020B0503020204020204" pitchFamily="34" charset="-122"/>
                <a:ea typeface="微软雅黑" panose="020B0503020204020204" pitchFamily="34" charset="-122"/>
              </a:rPr>
              <a:t>,B </a:t>
            </a:r>
            <a:r>
              <a:rPr lang="en-US" altLang="en-US" sz="1700" dirty="0">
                <a:latin typeface="微软雅黑" panose="020B0503020204020204" pitchFamily="34" charset="-122"/>
                <a:ea typeface="微软雅黑" panose="020B0503020204020204" pitchFamily="34" charset="-122"/>
              </a:rPr>
              <a:t>) with the following instance of </a:t>
            </a:r>
            <a:r>
              <a:rPr lang="en-US" altLang="en-US" sz="1700" i="1" dirty="0">
                <a:latin typeface="微软雅黑" panose="020B0503020204020204" pitchFamily="34" charset="-122"/>
                <a:ea typeface="微软雅黑" panose="020B0503020204020204" pitchFamily="34" charset="-122"/>
              </a:rPr>
              <a:t>r.</a:t>
            </a:r>
            <a:endParaRPr lang="en-US" altLang="en-US" sz="1700" dirty="0">
              <a:latin typeface="微软雅黑" panose="020B0503020204020204" pitchFamily="34" charset="-122"/>
              <a:ea typeface="微软雅黑" panose="020B0503020204020204" pitchFamily="34" charset="-122"/>
            </a:endParaRPr>
          </a:p>
          <a:p>
            <a:pPr>
              <a:lnSpc>
                <a:spcPct val="90000"/>
              </a:lnSpc>
              <a:tabLst>
                <a:tab pos="2917825" algn="ctr"/>
              </a:tabLst>
            </a:pPr>
            <a:endParaRPr lang="en-US" altLang="en-US" sz="1700" dirty="0">
              <a:latin typeface="微软雅黑" panose="020B0503020204020204" pitchFamily="34" charset="-122"/>
              <a:ea typeface="微软雅黑" panose="020B0503020204020204" pitchFamily="34" charset="-122"/>
            </a:endParaRPr>
          </a:p>
          <a:p>
            <a:pPr>
              <a:lnSpc>
                <a:spcPct val="90000"/>
              </a:lnSpc>
              <a:tabLst>
                <a:tab pos="2917825" algn="ctr"/>
              </a:tabLst>
            </a:pPr>
            <a:endParaRPr lang="en-US" altLang="en-US" sz="1700" dirty="0">
              <a:latin typeface="微软雅黑" panose="020B0503020204020204" pitchFamily="34" charset="-122"/>
              <a:ea typeface="微软雅黑" panose="020B0503020204020204" pitchFamily="34" charset="-122"/>
            </a:endParaRPr>
          </a:p>
          <a:p>
            <a:pPr>
              <a:lnSpc>
                <a:spcPct val="90000"/>
              </a:lnSpc>
              <a:buFont typeface="Monotype Sorts" pitchFamily="-84" charset="2"/>
              <a:buNone/>
              <a:tabLst>
                <a:tab pos="2917825" algn="ctr"/>
              </a:tabLst>
            </a:pPr>
            <a:endParaRPr lang="en-US" altLang="en-US" sz="1700" dirty="0">
              <a:latin typeface="微软雅黑" panose="020B0503020204020204" pitchFamily="34" charset="-122"/>
              <a:ea typeface="微软雅黑" panose="020B0503020204020204" pitchFamily="34" charset="-122"/>
            </a:endParaRPr>
          </a:p>
          <a:p>
            <a:pPr>
              <a:lnSpc>
                <a:spcPct val="90000"/>
              </a:lnSpc>
              <a:buFont typeface="Monotype Sorts" pitchFamily="-84" charset="2"/>
              <a:buNone/>
              <a:tabLst>
                <a:tab pos="2917825" algn="ctr"/>
              </a:tabLst>
            </a:pPr>
            <a:endParaRPr lang="en-US" altLang="en-US" sz="1700" dirty="0">
              <a:latin typeface="微软雅黑" panose="020B0503020204020204" pitchFamily="34" charset="-122"/>
              <a:ea typeface="微软雅黑" panose="020B0503020204020204" pitchFamily="34" charset="-122"/>
            </a:endParaRPr>
          </a:p>
          <a:p>
            <a:pPr>
              <a:lnSpc>
                <a:spcPct val="90000"/>
              </a:lnSpc>
              <a:tabLst>
                <a:tab pos="2917825" algn="ctr"/>
              </a:tabLst>
            </a:pPr>
            <a:r>
              <a:rPr lang="en-US" altLang="en-US" sz="1700" dirty="0">
                <a:latin typeface="微软雅黑" panose="020B0503020204020204" pitchFamily="34" charset="-122"/>
                <a:ea typeface="微软雅黑" panose="020B0503020204020204" pitchFamily="34" charset="-122"/>
              </a:rPr>
              <a:t>On this instance, </a:t>
            </a:r>
            <a:r>
              <a:rPr lang="en-US" altLang="en-US" sz="1700" i="1" dirty="0">
                <a:latin typeface="微软雅黑" panose="020B0503020204020204" pitchFamily="34" charset="-122"/>
                <a:ea typeface="微软雅黑" panose="020B0503020204020204" pitchFamily="34" charset="-122"/>
              </a:rPr>
              <a:t>B</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A</a:t>
            </a:r>
            <a:r>
              <a:rPr lang="en-US" altLang="en-US" sz="1700" dirty="0">
                <a:latin typeface="微软雅黑" panose="020B0503020204020204" pitchFamily="34" charset="-122"/>
                <a:ea typeface="微软雅黑" panose="020B0503020204020204" pitchFamily="34" charset="-122"/>
              </a:rPr>
              <a:t> hold;  </a:t>
            </a:r>
            <a:r>
              <a:rPr lang="en-US" altLang="en-US" sz="1700" i="1" dirty="0">
                <a:latin typeface="微软雅黑" panose="020B0503020204020204" pitchFamily="34" charset="-122"/>
                <a:ea typeface="微软雅黑" panose="020B0503020204020204" pitchFamily="34" charset="-122"/>
              </a:rPr>
              <a:t>A</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rPr>
              <a:t>B</a:t>
            </a:r>
            <a:r>
              <a:rPr lang="en-US" altLang="en-US" sz="1700" dirty="0">
                <a:latin typeface="微软雅黑" panose="020B0503020204020204" pitchFamily="34" charset="-122"/>
                <a:ea typeface="微软雅黑" panose="020B0503020204020204" pitchFamily="34" charset="-122"/>
              </a:rPr>
              <a:t> does </a:t>
            </a:r>
            <a:r>
              <a:rPr lang="en-US" altLang="en-US" sz="1700" b="1" dirty="0">
                <a:latin typeface="微软雅黑" panose="020B0503020204020204" pitchFamily="34" charset="-122"/>
                <a:ea typeface="微软雅黑" panose="020B0503020204020204" pitchFamily="34" charset="-122"/>
              </a:rPr>
              <a:t>NOT</a:t>
            </a:r>
            <a:r>
              <a:rPr lang="en-US" altLang="en-US" sz="1700" dirty="0">
                <a:latin typeface="微软雅黑" panose="020B0503020204020204" pitchFamily="34" charset="-122"/>
                <a:ea typeface="微软雅黑" panose="020B0503020204020204" pitchFamily="34" charset="-122"/>
              </a:rPr>
              <a:t> hold, </a:t>
            </a:r>
          </a:p>
          <a:p>
            <a:pPr>
              <a:lnSpc>
                <a:spcPct val="90000"/>
              </a:lnSpc>
              <a:tabLst>
                <a:tab pos="2917825" algn="ctr"/>
              </a:tabLst>
            </a:pPr>
            <a:endParaRPr lang="en-US" altLang="en-US" i="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17412" name="Text Box 4"/>
          <p:cNvSpPr txBox="1">
            <a:spLocks noChangeArrowheads="1"/>
          </p:cNvSpPr>
          <p:nvPr/>
        </p:nvSpPr>
        <p:spPr bwMode="auto">
          <a:xfrm>
            <a:off x="3789363" y="4424234"/>
            <a:ext cx="998537" cy="922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Tx/>
              <a:buAutoNum type="arabicPlain"/>
            </a:pPr>
            <a:r>
              <a:rPr lang="en-US" altLang="en-US" sz="1800" dirty="0"/>
              <a:t>4</a:t>
            </a:r>
          </a:p>
          <a:p>
            <a:r>
              <a:rPr lang="en-US" altLang="en-US" sz="1800" dirty="0"/>
              <a:t>1     5</a:t>
            </a:r>
          </a:p>
          <a:p>
            <a:r>
              <a:rPr lang="en-US" altLang="en-US" sz="1800" dirty="0"/>
              <a:t>3     7</a:t>
            </a:r>
          </a:p>
        </p:txBody>
      </p:sp>
    </p:spTree>
    <p:extLst>
      <p:ext uri="{BB962C8B-B14F-4D97-AF65-F5344CB8AC3E}">
        <p14:creationId xmlns:p14="http://schemas.microsoft.com/office/powerpoint/2010/main" val="14157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955866" y="266700"/>
            <a:ext cx="7924800" cy="457200"/>
          </a:xfrm>
        </p:spPr>
        <p:txBody>
          <a:bodyPr/>
          <a:lstStyle/>
          <a:p>
            <a:pPr>
              <a:defRPr/>
            </a:pPr>
            <a:r>
              <a:rPr lang="en-US" altLang="en-US" sz="2800" dirty="0">
                <a:effectLst>
                  <a:outerShdw blurRad="38100" dist="38100" dir="2700000" algn="tl">
                    <a:srgbClr val="C0C0C0"/>
                  </a:outerShdw>
                </a:effectLst>
                <a:ea typeface="ＭＳ Ｐゴシック" pitchFamily="34" charset="-128"/>
              </a:rPr>
              <a:t>Closure of a Set of Functional Dependencies</a:t>
            </a:r>
          </a:p>
        </p:txBody>
      </p:sp>
      <p:sp>
        <p:nvSpPr>
          <p:cNvPr id="18435" name="Rectangle 3"/>
          <p:cNvSpPr>
            <a:spLocks noGrp="1" noChangeArrowheads="1"/>
          </p:cNvSpPr>
          <p:nvPr>
            <p:ph type="body" idx="1"/>
          </p:nvPr>
        </p:nvSpPr>
        <p:spPr>
          <a:xfrm>
            <a:off x="781234" y="1217613"/>
            <a:ext cx="7546019" cy="2720403"/>
          </a:xfrm>
        </p:spPr>
        <p:txBody>
          <a:bodyPr/>
          <a:lstStyle/>
          <a:p>
            <a:r>
              <a:rPr lang="zh-CN" altLang="en-US" dirty="0">
                <a:latin typeface="微软雅黑" panose="020B0503020204020204" pitchFamily="34" charset="-122"/>
                <a:ea typeface="微软雅黑" panose="020B0503020204020204" pitchFamily="34" charset="-122"/>
              </a:rPr>
              <a:t>给定一个</a:t>
            </a:r>
            <a:r>
              <a:rPr lang="zh-CN" altLang="en-US" dirty="0" smtClean="0">
                <a:latin typeface="微软雅黑" panose="020B0503020204020204" pitchFamily="34" charset="-122"/>
                <a:ea typeface="微软雅黑" panose="020B0503020204020204" pitchFamily="34" charset="-122"/>
              </a:rPr>
              <a:t>函数依赖集合</a:t>
            </a:r>
            <a:r>
              <a:rPr lang="en-US" altLang="zh-CN" i="1"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r>
              <a:rPr lang="en-US" altLang="zh-CN" i="1" dirty="0" smtClean="0">
                <a:latin typeface="微软雅黑" panose="020B0503020204020204" pitchFamily="34" charset="-122"/>
                <a:ea typeface="微软雅黑" panose="020B0503020204020204" pitchFamily="34" charset="-122"/>
              </a:rPr>
              <a:t>F </a:t>
            </a:r>
            <a:r>
              <a:rPr lang="zh-CN" altLang="en-US" dirty="0" smtClean="0">
                <a:latin typeface="微软雅黑" panose="020B0503020204020204" pitchFamily="34" charset="-122"/>
                <a:ea typeface="微软雅黑" panose="020B0503020204020204" pitchFamily="34" charset="-122"/>
              </a:rPr>
              <a:t>逻辑蕴含了</a:t>
            </a:r>
            <a:r>
              <a:rPr lang="zh-CN" altLang="en-US" dirty="0">
                <a:latin typeface="微软雅黑" panose="020B0503020204020204" pitchFamily="34" charset="-122"/>
                <a:ea typeface="微软雅黑" panose="020B0503020204020204" pitchFamily="34" charset="-122"/>
              </a:rPr>
              <a:t>一些其他的函数依赖。</a:t>
            </a:r>
          </a:p>
          <a:p>
            <a:pPr lvl="1"/>
            <a:r>
              <a:rPr lang="zh-CN" altLang="en-US" dirty="0">
                <a:latin typeface="微软雅黑" panose="020B0503020204020204" pitchFamily="34" charset="-122"/>
                <a:ea typeface="微软雅黑" panose="020B0503020204020204" pitchFamily="34" charset="-122"/>
              </a:rPr>
              <a:t>如果</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A</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B</a:t>
            </a:r>
            <a:r>
              <a:rPr lang="en-US" altLang="en-US" dirty="0">
                <a:latin typeface="微软雅黑" panose="020B0503020204020204" pitchFamily="34" charset="-122"/>
                <a:ea typeface="微软雅黑" panose="020B0503020204020204" pitchFamily="34" charset="-122"/>
                <a:sym typeface="Monotype Sorts" pitchFamily="-84" charset="2"/>
              </a:rPr>
              <a:t> </a:t>
            </a:r>
            <a:r>
              <a:rPr lang="zh-CN" altLang="en-US" dirty="0" smtClean="0">
                <a:latin typeface="微软雅黑" panose="020B0503020204020204" pitchFamily="34" charset="-122"/>
                <a:ea typeface="微软雅黑" panose="020B0503020204020204" pitchFamily="34" charset="-122"/>
                <a:sym typeface="Monotype Sorts" pitchFamily="-84" charset="2"/>
              </a:rPr>
              <a:t>和</a:t>
            </a:r>
            <a:r>
              <a:rPr lang="en-US" altLang="en-US" dirty="0" smtClean="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B</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C</a:t>
            </a:r>
            <a:r>
              <a:rPr lang="en-US" altLang="en-US" dirty="0">
                <a:latin typeface="微软雅黑" panose="020B0503020204020204" pitchFamily="34" charset="-122"/>
                <a:ea typeface="微软雅黑" panose="020B0503020204020204" pitchFamily="34" charset="-122"/>
                <a:sym typeface="Monotype Sorts" pitchFamily="-84" charset="2"/>
              </a:rPr>
              <a:t>,  </a:t>
            </a:r>
            <a:r>
              <a:rPr lang="zh-CN" altLang="en-US" dirty="0" smtClean="0">
                <a:latin typeface="微软雅黑" panose="020B0503020204020204" pitchFamily="34" charset="-122"/>
                <a:ea typeface="微软雅黑" panose="020B0503020204020204" pitchFamily="34" charset="-122"/>
                <a:sym typeface="Monotype Sorts" pitchFamily="-84" charset="2"/>
              </a:rPr>
              <a:t>那我们可以推断</a:t>
            </a:r>
            <a:r>
              <a:rPr lang="en-US" altLang="en-US" dirty="0" smtClean="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A</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C</a:t>
            </a:r>
          </a:p>
          <a:p>
            <a:pPr lvl="1"/>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由</a:t>
            </a:r>
            <a:r>
              <a:rPr lang="en-US" altLang="zh-CN" i="1"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逻辑蕴含的</a:t>
            </a:r>
            <a:r>
              <a:rPr lang="zh-CN" altLang="en-US" dirty="0">
                <a:latin typeface="微软雅黑" panose="020B0503020204020204" pitchFamily="34" charset="-122"/>
                <a:ea typeface="微软雅黑" panose="020B0503020204020204" pitchFamily="34" charset="-122"/>
              </a:rPr>
              <a:t>所有函数依赖的集合是</a:t>
            </a:r>
            <a:r>
              <a:rPr lang="en-US" altLang="zh-CN" i="1"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的闭包。</a:t>
            </a:r>
          </a:p>
          <a:p>
            <a:r>
              <a:rPr lang="zh-CN" altLang="en-US" dirty="0">
                <a:latin typeface="微软雅黑" panose="020B0503020204020204" pitchFamily="34" charset="-122"/>
                <a:ea typeface="微软雅黑" panose="020B0503020204020204" pitchFamily="34" charset="-122"/>
              </a:rPr>
              <a:t>我们</a:t>
            </a:r>
            <a:r>
              <a:rPr lang="zh-CN" altLang="en-US" dirty="0" smtClean="0">
                <a:latin typeface="微软雅黑" panose="020B0503020204020204" pitchFamily="34" charset="-122"/>
                <a:ea typeface="微软雅黑" panose="020B0503020204020204" pitchFamily="34" charset="-122"/>
              </a:rPr>
              <a:t>用 </a:t>
            </a:r>
            <a:r>
              <a:rPr lang="en-US" altLang="en-US" b="1" i="1" dirty="0" smtClean="0">
                <a:solidFill>
                  <a:srgbClr val="002060"/>
                </a:solidFill>
                <a:latin typeface="微软雅黑" panose="020B0503020204020204" pitchFamily="34" charset="-122"/>
                <a:ea typeface="微软雅黑" panose="020B0503020204020204" pitchFamily="34" charset="-122"/>
              </a:rPr>
              <a:t>F</a:t>
            </a:r>
            <a:r>
              <a:rPr lang="en-US" altLang="en-US" b="1" i="1" baseline="44000" dirty="0" smtClean="0">
                <a:solidFill>
                  <a:srgbClr val="002060"/>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表示</a:t>
            </a:r>
            <a:r>
              <a:rPr lang="en-US" altLang="zh-CN" i="1" dirty="0" smtClean="0">
                <a:latin typeface="微软雅黑" panose="020B0503020204020204" pitchFamily="34" charset="-122"/>
                <a:ea typeface="微软雅黑" panose="020B0503020204020204" pitchFamily="34" charset="-122"/>
              </a:rPr>
              <a:t>F </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闭包。</a:t>
            </a:r>
            <a:endParaRPr lang="en-US" altLang="en-US" sz="1700" dirty="0" smtClean="0">
              <a:latin typeface="微软雅黑" panose="020B0503020204020204" pitchFamily="34" charset="-122"/>
              <a:ea typeface="微软雅黑" panose="020B0503020204020204" pitchFamily="34" charset="-122"/>
            </a:endParaRPr>
          </a:p>
          <a:p>
            <a:endParaRPr lang="en-US" altLang="en-US" dirty="0">
              <a:latin typeface="微软雅黑" panose="020B0503020204020204" pitchFamily="34" charset="-122"/>
              <a:ea typeface="微软雅黑" panose="020B0503020204020204" pitchFamily="34" charset="-122"/>
              <a:sym typeface="Greek Symbols"/>
            </a:endParaRPr>
          </a:p>
        </p:txBody>
      </p:sp>
    </p:spTree>
    <p:extLst>
      <p:ext uri="{BB962C8B-B14F-4D97-AF65-F5344CB8AC3E}">
        <p14:creationId xmlns:p14="http://schemas.microsoft.com/office/powerpoint/2010/main" val="425141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Keys and Functional Dependencies</a:t>
            </a:r>
          </a:p>
        </p:txBody>
      </p:sp>
      <p:sp>
        <p:nvSpPr>
          <p:cNvPr id="19459" name="Rectangle 3"/>
          <p:cNvSpPr>
            <a:spLocks noGrp="1" noChangeArrowheads="1"/>
          </p:cNvSpPr>
          <p:nvPr>
            <p:ph type="body" idx="1"/>
          </p:nvPr>
        </p:nvSpPr>
        <p:spPr>
          <a:xfrm>
            <a:off x="768351" y="1093789"/>
            <a:ext cx="7656558" cy="4648644"/>
          </a:xfrm>
        </p:spPr>
        <p:txBody>
          <a:bodyPr/>
          <a:lstStyle/>
          <a:p>
            <a:pPr>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K</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是关系模式</a:t>
            </a:r>
            <a:r>
              <a:rPr lang="en-US" altLang="zh-CN" dirty="0" smtClean="0">
                <a:latin typeface="微软雅黑" panose="020B0503020204020204" pitchFamily="34" charset="-122"/>
                <a:ea typeface="微软雅黑" panose="020B0503020204020204" pitchFamily="34" charset="-122"/>
                <a:sym typeface="Symbol" panose="05050102010706020507" pitchFamily="18" charset="2"/>
              </a:rPr>
              <a:t>R</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的超键当且仅当</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K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R</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sym typeface="Monotype Sorts" pitchFamily="-84" charset="2"/>
              </a:rPr>
              <a:t>K</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是</a:t>
            </a:r>
            <a:r>
              <a:rPr lang="en-US" altLang="zh-CN" sz="1700" dirty="0" smtClean="0">
                <a:latin typeface="微软雅黑" panose="020B0503020204020204" pitchFamily="34" charset="-122"/>
                <a:ea typeface="微软雅黑" panose="020B0503020204020204" pitchFamily="34" charset="-122"/>
                <a:sym typeface="Monotype Sorts" pitchFamily="-84" charset="2"/>
              </a:rPr>
              <a:t>R</a:t>
            </a:r>
            <a:r>
              <a:rPr lang="zh-CN" altLang="en-US" sz="1700" dirty="0" smtClean="0">
                <a:latin typeface="微软雅黑" panose="020B0503020204020204" pitchFamily="34" charset="-122"/>
                <a:ea typeface="微软雅黑" panose="020B0503020204020204" pitchFamily="34" charset="-122"/>
                <a:sym typeface="Monotype Sorts" pitchFamily="-84" charset="2"/>
              </a:rPr>
              <a:t>的候选键当前仅当</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sym typeface="Monotype Sorts" pitchFamily="-84" charset="2"/>
              </a:rPr>
              <a:t>K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R</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且</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tabLst>
                <a:tab pos="1250950" algn="l"/>
                <a:tab pos="2173288" algn="l"/>
                <a:tab pos="3378200" algn="l"/>
              </a:tabLst>
            </a:pPr>
            <a:r>
              <a:rPr lang="zh-CN" altLang="en-US" sz="1700" dirty="0" smtClean="0">
                <a:latin typeface="微软雅黑" panose="020B0503020204020204" pitchFamily="34" charset="-122"/>
                <a:ea typeface="微软雅黑" panose="020B0503020204020204" pitchFamily="34" charset="-122"/>
                <a:sym typeface="Monotype Sorts" pitchFamily="-84" charset="2"/>
              </a:rPr>
              <a:t>不存在</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K,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R</a:t>
            </a:r>
          </a:p>
          <a:p>
            <a:pPr>
              <a:tabLst>
                <a:tab pos="1250950" algn="l"/>
                <a:tab pos="2173288" algn="l"/>
                <a:tab pos="3378200" algn="l"/>
              </a:tabLst>
            </a:pPr>
            <a:r>
              <a:rPr lang="zh-CN" altLang="en-US" dirty="0">
                <a:latin typeface="微软雅黑" panose="020B0503020204020204" pitchFamily="34" charset="-122"/>
                <a:ea typeface="微软雅黑" panose="020B0503020204020204" pitchFamily="34" charset="-122"/>
              </a:rPr>
              <a:t>函数依赖允许我们表达不能用超键表示的约束。考虑的模式</a:t>
            </a:r>
            <a:r>
              <a:rPr lang="en-US" altLang="zh-CN" dirty="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pPr>
              <a:buFont typeface="Monotype Sorts" pitchFamily="-84" charset="2"/>
              <a:buNone/>
              <a:tabLst>
                <a:tab pos="1250950" algn="l"/>
                <a:tab pos="2173288" algn="l"/>
                <a:tab pos="3378200" algn="l"/>
              </a:tabLst>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in_dep</a:t>
            </a:r>
            <a:r>
              <a:rPr lang="en-US" altLang="en-US" sz="1700" i="1"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rPr>
              <a:t>(</a:t>
            </a:r>
            <a:r>
              <a:rPr lang="en-US" altLang="en-US" sz="1700" i="1" u="sng" dirty="0">
                <a:latin typeface="微软雅黑" panose="020B0503020204020204" pitchFamily="34" charset="-122"/>
                <a:ea typeface="微软雅黑" panose="020B0503020204020204" pitchFamily="34" charset="-122"/>
              </a:rPr>
              <a:t>ID, </a:t>
            </a:r>
            <a:r>
              <a:rPr lang="en-US" altLang="en-US" sz="1700" i="1" dirty="0">
                <a:latin typeface="微软雅黑" panose="020B0503020204020204" pitchFamily="34" charset="-122"/>
                <a:ea typeface="微软雅黑" panose="020B0503020204020204" pitchFamily="34" charset="-122"/>
              </a:rPr>
              <a:t>name, salary</a:t>
            </a:r>
            <a:r>
              <a:rPr lang="en-US" altLang="en-US" sz="1700" i="1" u="sng" dirty="0">
                <a:latin typeface="微软雅黑" panose="020B0503020204020204" pitchFamily="34" charset="-122"/>
                <a:ea typeface="微软雅黑" panose="020B0503020204020204" pitchFamily="34" charset="-122"/>
              </a:rPr>
              <a:t>, </a:t>
            </a:r>
            <a:r>
              <a:rPr lang="en-US" altLang="en-US" sz="1700" i="1" u="sng" dirty="0" err="1">
                <a:latin typeface="微软雅黑" panose="020B0503020204020204" pitchFamily="34" charset="-122"/>
                <a:ea typeface="微软雅黑" panose="020B0503020204020204" pitchFamily="34" charset="-122"/>
              </a:rPr>
              <a:t>dept_name</a:t>
            </a:r>
            <a:r>
              <a:rPr lang="en-US" altLang="en-US" sz="1700" i="1" u="sng"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building, budget </a:t>
            </a:r>
            <a:r>
              <a:rPr lang="en-US" altLang="en-US" sz="1700" dirty="0">
                <a:latin typeface="微软雅黑" panose="020B0503020204020204" pitchFamily="34" charset="-122"/>
                <a:ea typeface="微软雅黑" panose="020B0503020204020204" pitchFamily="34" charset="-122"/>
              </a:rPr>
              <a:t>)</a:t>
            </a:r>
            <a:r>
              <a:rPr lang="en-US" altLang="en-US" sz="1700" i="1" dirty="0">
                <a:latin typeface="微软雅黑" panose="020B0503020204020204" pitchFamily="34" charset="-122"/>
                <a:ea typeface="微软雅黑" panose="020B0503020204020204" pitchFamily="34" charset="-122"/>
              </a:rPr>
              <a:t>.</a:t>
            </a:r>
          </a:p>
          <a:p>
            <a:pPr>
              <a:buFont typeface="Monotype Sorts" pitchFamily="-84" charset="2"/>
              <a:buNone/>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我们</a:t>
            </a:r>
            <a:r>
              <a:rPr lang="zh-CN" altLang="en-US" dirty="0" smtClean="0">
                <a:latin typeface="微软雅黑" panose="020B0503020204020204" pitchFamily="34" charset="-122"/>
                <a:ea typeface="微软雅黑" panose="020B0503020204020204" pitchFamily="34" charset="-122"/>
              </a:rPr>
              <a:t>希望</a:t>
            </a:r>
            <a:r>
              <a:rPr lang="zh-CN" altLang="en-US" dirty="0">
                <a:latin typeface="微软雅黑" panose="020B0503020204020204" pitchFamily="34" charset="-122"/>
                <a:ea typeface="微软雅黑" panose="020B0503020204020204" pitchFamily="34" charset="-122"/>
              </a:rPr>
              <a:t>存在</a:t>
            </a:r>
            <a:r>
              <a:rPr lang="zh-CN" altLang="en-US" dirty="0" smtClean="0">
                <a:latin typeface="微软雅黑" panose="020B0503020204020204" pitchFamily="34" charset="-122"/>
                <a:ea typeface="微软雅黑" panose="020B0503020204020204" pitchFamily="34" charset="-122"/>
              </a:rPr>
              <a:t>这些函数依赖</a:t>
            </a:r>
            <a:r>
              <a:rPr lang="en-US" altLang="zh-CN" dirty="0" smtClean="0">
                <a:latin typeface="微软雅黑" panose="020B0503020204020204" pitchFamily="34" charset="-122"/>
                <a:ea typeface="微软雅黑" panose="020B0503020204020204" pitchFamily="34" charset="-122"/>
              </a:rPr>
              <a:t>:</a:t>
            </a:r>
            <a:r>
              <a:rPr lang="en-US" altLang="en-US" i="1" dirty="0">
                <a:latin typeface="微软雅黑" panose="020B0503020204020204" pitchFamily="34" charset="-122"/>
                <a:ea typeface="微软雅黑" panose="020B0503020204020204" pitchFamily="34" charset="-122"/>
              </a:rPr>
              <a:t>	</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tabLst>
                <a:tab pos="1250950" algn="l"/>
                <a:tab pos="2173288" algn="l"/>
                <a:tab pos="3378200" algn="l"/>
              </a:tabLst>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dept_name</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building</a:t>
            </a:r>
          </a:p>
          <a:p>
            <a:pPr>
              <a:buFont typeface="Monotype Sorts" pitchFamily="-84" charset="2"/>
              <a:buNone/>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sym typeface="Monotype Sorts" pitchFamily="-84" charset="2"/>
              </a:rPr>
              <a:t>                               ID </a:t>
            </a:r>
            <a:r>
              <a:rPr lang="en-US" altLang="en-US" sz="1700" dirty="0">
                <a:latin typeface="微软雅黑" panose="020B0503020204020204" pitchFamily="34" charset="-122"/>
                <a:ea typeface="微软雅黑" panose="020B0503020204020204" pitchFamily="34" charset="-122"/>
                <a:sym typeface="Wingdings" panose="05000000000000000000" pitchFamily="2" charset="2"/>
              </a:rPr>
              <a:t></a:t>
            </a:r>
            <a:r>
              <a:rPr lang="en-US" altLang="en-US" sz="1700" i="1" dirty="0">
                <a:latin typeface="微软雅黑" panose="020B0503020204020204" pitchFamily="34" charset="-122"/>
                <a:ea typeface="微软雅黑" panose="020B0503020204020204" pitchFamily="34" charset="-122"/>
                <a:sym typeface="Wingdings" panose="05000000000000000000" pitchFamily="2" charset="2"/>
              </a:rPr>
              <a:t> building</a:t>
            </a:r>
            <a:endParaRPr lang="en-US" altLang="en-US" sz="1700" i="1" dirty="0">
              <a:latin typeface="微软雅黑" panose="020B0503020204020204" pitchFamily="34" charset="-122"/>
              <a:ea typeface="微软雅黑" panose="020B0503020204020204" pitchFamily="34" charset="-122"/>
              <a:sym typeface="Monotype Sorts" pitchFamily="-84" charset="2"/>
            </a:endParaRPr>
          </a:p>
          <a:p>
            <a:pPr>
              <a:buFont typeface="Monotype Sorts" pitchFamily="-84" charset="2"/>
              <a:buNone/>
              <a:tabLst>
                <a:tab pos="1250950" algn="l"/>
                <a:tab pos="2173288" algn="l"/>
                <a:tab pos="3378200" algn="l"/>
              </a:tabLst>
            </a:pP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但是不希望存在这样的函数依赖：</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a:buFont typeface="Monotype Sorts" pitchFamily="-84" charset="2"/>
              <a:buNone/>
              <a:tabLst>
                <a:tab pos="1250950" algn="l"/>
                <a:tab pos="2173288" algn="l"/>
                <a:tab pos="3378200" algn="l"/>
              </a:tabLst>
            </a:pP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err="1">
                <a:latin typeface="微软雅黑" panose="020B0503020204020204" pitchFamily="34" charset="-122"/>
                <a:ea typeface="微软雅黑" panose="020B0503020204020204" pitchFamily="34" charset="-122"/>
                <a:sym typeface="Monotype Sorts" pitchFamily="-84" charset="2"/>
              </a:rPr>
              <a:t>dept_name</a:t>
            </a: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salary</a:t>
            </a:r>
          </a:p>
          <a:p>
            <a:pPr>
              <a:buFont typeface="Monotype Sorts" pitchFamily="-84" charset="2"/>
              <a:buNone/>
              <a:tabLst>
                <a:tab pos="1250950" algn="l"/>
                <a:tab pos="2173288" algn="l"/>
                <a:tab pos="3378200" algn="l"/>
              </a:tabLst>
            </a:pPr>
            <a:endParaRPr lang="en-US" altLang="en-US" i="1" dirty="0">
              <a:latin typeface="微软雅黑" panose="020B0503020204020204" pitchFamily="34" charset="-122"/>
              <a:ea typeface="微软雅黑" panose="020B0503020204020204" pitchFamily="34" charset="-122"/>
              <a:sym typeface="Monotype Sorts" pitchFamily="-84" charset="2"/>
            </a:endParaRPr>
          </a:p>
        </p:txBody>
      </p:sp>
    </p:spTree>
    <p:extLst>
      <p:ext uri="{BB962C8B-B14F-4D97-AF65-F5344CB8AC3E}">
        <p14:creationId xmlns:p14="http://schemas.microsoft.com/office/powerpoint/2010/main" val="267847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Use of Functional Dependencies</a:t>
            </a:r>
          </a:p>
        </p:txBody>
      </p:sp>
      <p:sp>
        <p:nvSpPr>
          <p:cNvPr id="20483" name="Rectangle 3"/>
          <p:cNvSpPr>
            <a:spLocks noGrp="1" noChangeArrowheads="1"/>
          </p:cNvSpPr>
          <p:nvPr>
            <p:ph type="body" idx="1"/>
          </p:nvPr>
        </p:nvSpPr>
        <p:spPr>
          <a:xfrm>
            <a:off x="768350" y="1117403"/>
            <a:ext cx="7827009" cy="4210501"/>
          </a:xfrm>
        </p:spPr>
        <p:txBody>
          <a:bodyPr/>
          <a:lstStyle/>
          <a:p>
            <a:r>
              <a:rPr lang="zh-CN" altLang="en-US" dirty="0">
                <a:latin typeface="微软雅黑" panose="020B0503020204020204" pitchFamily="34" charset="-122"/>
                <a:ea typeface="微软雅黑" panose="020B0503020204020204" pitchFamily="34" charset="-122"/>
              </a:rPr>
              <a:t>我们使用函数依赖来</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测试关系，看看它们在一组给定的函数依赖性下是否合法。</a:t>
            </a:r>
          </a:p>
          <a:p>
            <a:pPr lvl="2"/>
            <a:r>
              <a:rPr lang="zh-CN" altLang="en-US" dirty="0">
                <a:latin typeface="微软雅黑" panose="020B0503020204020204" pitchFamily="34" charset="-122"/>
                <a:ea typeface="微软雅黑" panose="020B0503020204020204" pitchFamily="34" charset="-122"/>
              </a:rPr>
              <a:t>如果一个关系</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在函数依赖的集合</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下是合法的，我们说</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满足</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对合法关系</a:t>
            </a:r>
            <a:r>
              <a:rPr lang="zh-CN" altLang="en-US" dirty="0">
                <a:latin typeface="微软雅黑" panose="020B0503020204020204" pitchFamily="34" charset="-122"/>
                <a:ea typeface="微软雅黑" panose="020B0503020204020204" pitchFamily="34" charset="-122"/>
              </a:rPr>
              <a:t>的集合规定约束条件</a:t>
            </a:r>
          </a:p>
          <a:p>
            <a:pPr lvl="2"/>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上的</a:t>
            </a:r>
            <a:r>
              <a:rPr lang="zh-CN" altLang="en-US" dirty="0" smtClean="0">
                <a:latin typeface="微软雅黑" panose="020B0503020204020204" pitchFamily="34" charset="-122"/>
                <a:ea typeface="微软雅黑" panose="020B0503020204020204" pitchFamily="34" charset="-122"/>
              </a:rPr>
              <a:t>所有</a:t>
            </a:r>
            <a:r>
              <a:rPr lang="zh-CN" altLang="en-US" dirty="0">
                <a:latin typeface="微软雅黑" panose="020B0503020204020204" pitchFamily="34" charset="-122"/>
                <a:ea typeface="微软雅黑" panose="020B0503020204020204" pitchFamily="34" charset="-122"/>
              </a:rPr>
              <a:t>合法</a:t>
            </a:r>
            <a:r>
              <a:rPr lang="zh-CN" altLang="en-US" dirty="0" smtClean="0">
                <a:latin typeface="微软雅黑" panose="020B0503020204020204" pitchFamily="34" charset="-122"/>
                <a:ea typeface="微软雅黑" panose="020B0503020204020204" pitchFamily="34" charset="-122"/>
              </a:rPr>
              <a:t>关系</a:t>
            </a:r>
            <a:r>
              <a:rPr lang="zh-CN" altLang="en-US" dirty="0">
                <a:latin typeface="微软雅黑" panose="020B0503020204020204" pitchFamily="34" charset="-122"/>
                <a:ea typeface="微软雅黑" panose="020B0503020204020204" pitchFamily="34" charset="-122"/>
              </a:rPr>
              <a:t>满足函数依赖的集合</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，我们说</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上成立。</a:t>
            </a:r>
          </a:p>
          <a:p>
            <a:r>
              <a:rPr lang="zh-CN" altLang="en-US" dirty="0">
                <a:latin typeface="微软雅黑" panose="020B0503020204020204" pitchFamily="34" charset="-122"/>
                <a:ea typeface="微软雅黑" panose="020B0503020204020204" pitchFamily="34" charset="-122"/>
              </a:rPr>
              <a:t>注意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关系模式的特定实例可能满足函数依赖，即使函数依赖不包含所有合法实例。</a:t>
            </a:r>
          </a:p>
          <a:p>
            <a:r>
              <a:rPr lang="zh-CN" altLang="en-US" dirty="0">
                <a:latin typeface="微软雅黑" panose="020B0503020204020204" pitchFamily="34" charset="-122"/>
                <a:ea typeface="微软雅黑" panose="020B0503020204020204" pitchFamily="34" charset="-122"/>
              </a:rPr>
              <a:t>例如，某个特定的教员可能会偶然地满足要求</a:t>
            </a:r>
            <a:endParaRPr lang="en-US" altLang="en-US" sz="1700" dirty="0" smtClean="0">
              <a:latin typeface="微软雅黑" panose="020B0503020204020204" pitchFamily="34" charset="-122"/>
              <a:ea typeface="微软雅黑" panose="020B0503020204020204" pitchFamily="34" charset="-122"/>
            </a:endParaRPr>
          </a:p>
          <a:p>
            <a:pPr marL="0" indent="0" algn="ctr">
              <a:buNone/>
            </a:pPr>
            <a:r>
              <a:rPr lang="en-US" altLang="en-US" sz="1700" i="1" dirty="0" smtClean="0">
                <a:latin typeface="微软雅黑" panose="020B0503020204020204" pitchFamily="34" charset="-122"/>
                <a:ea typeface="微软雅黑" panose="020B0503020204020204" pitchFamily="34" charset="-122"/>
              </a:rPr>
              <a:t>name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ID.</a:t>
            </a:r>
          </a:p>
        </p:txBody>
      </p:sp>
    </p:spTree>
    <p:extLst>
      <p:ext uri="{BB962C8B-B14F-4D97-AF65-F5344CB8AC3E}">
        <p14:creationId xmlns:p14="http://schemas.microsoft.com/office/powerpoint/2010/main" val="88239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Trivial Functional Dependencies</a:t>
            </a:r>
          </a:p>
        </p:txBody>
      </p:sp>
      <p:sp>
        <p:nvSpPr>
          <p:cNvPr id="21507" name="Rectangle 3"/>
          <p:cNvSpPr>
            <a:spLocks noGrp="1" noChangeArrowheads="1"/>
          </p:cNvSpPr>
          <p:nvPr>
            <p:ph type="body" idx="1"/>
          </p:nvPr>
        </p:nvSpPr>
        <p:spPr>
          <a:xfrm>
            <a:off x="768350" y="1175247"/>
            <a:ext cx="7452372" cy="2374069"/>
          </a:xfrm>
        </p:spPr>
        <p:txBody>
          <a:bodyPr/>
          <a:lstStyle/>
          <a:p>
            <a:r>
              <a:rPr lang="zh-CN" altLang="en-US" dirty="0">
                <a:latin typeface="微软雅黑" panose="020B0503020204020204" pitchFamily="34" charset="-122"/>
                <a:ea typeface="微软雅黑" panose="020B0503020204020204" pitchFamily="34" charset="-122"/>
                <a:sym typeface="Monotype Sorts" pitchFamily="-84" charset="2"/>
              </a:rPr>
              <a:t>如果一个关系的所有实例都满足，那么函数依赖关系</a:t>
            </a:r>
            <a:r>
              <a:rPr lang="zh-CN" altLang="en-US" dirty="0" smtClean="0">
                <a:latin typeface="微软雅黑" panose="020B0503020204020204" pitchFamily="34" charset="-122"/>
                <a:ea typeface="微软雅黑" panose="020B0503020204020204" pitchFamily="34" charset="-122"/>
                <a:sym typeface="Monotype Sorts" pitchFamily="-84" charset="2"/>
              </a:rPr>
              <a:t>就是平凡的 </a:t>
            </a:r>
            <a:r>
              <a:rPr lang="en-US" altLang="zh-CN" dirty="0" smtClean="0">
                <a:latin typeface="微软雅黑" panose="020B0503020204020204" pitchFamily="34" charset="-122"/>
                <a:ea typeface="微软雅黑" panose="020B0503020204020204" pitchFamily="34" charset="-122"/>
                <a:sym typeface="Monotype Sorts" pitchFamily="-84" charset="2"/>
              </a:rPr>
              <a:t>(</a:t>
            </a:r>
            <a:r>
              <a:rPr lang="en-US" altLang="en-US" b="1" dirty="0" smtClean="0">
                <a:solidFill>
                  <a:srgbClr val="002060"/>
                </a:solidFill>
                <a:sym typeface="Monotype Sorts" pitchFamily="-84" charset="2"/>
              </a:rPr>
              <a:t>trivial)</a:t>
            </a:r>
            <a:endParaRPr lang="en-US" altLang="en-US" sz="1700" dirty="0" smtClean="0">
              <a:latin typeface="微软雅黑" panose="020B0503020204020204" pitchFamily="34" charset="-122"/>
              <a:ea typeface="微软雅黑" panose="020B0503020204020204" pitchFamily="34" charset="-122"/>
              <a:sym typeface="Monotype Sorts" pitchFamily="-84" charset="2"/>
            </a:endParaRPr>
          </a:p>
          <a:p>
            <a:r>
              <a:rPr lang="en-US" altLang="en-US" sz="1800" dirty="0" smtClean="0">
                <a:sym typeface="Monotype Sorts" pitchFamily="-84" charset="2"/>
              </a:rPr>
              <a:t>Example</a:t>
            </a:r>
            <a:r>
              <a:rPr lang="en-US" altLang="en-US" sz="1800" i="1" dirty="0">
                <a:sym typeface="Monotype Sorts" pitchFamily="-84" charset="2"/>
              </a:rPr>
              <a:t>:</a:t>
            </a:r>
          </a:p>
          <a:p>
            <a:pPr lvl="1"/>
            <a:r>
              <a:rPr lang="en-US" altLang="en-US" sz="1700" i="1" dirty="0">
                <a:sym typeface="Monotype Sorts" pitchFamily="-84" charset="2"/>
              </a:rPr>
              <a:t> ID, name</a:t>
            </a:r>
            <a:r>
              <a:rPr lang="en-US" altLang="en-US" sz="1700" i="1" dirty="0"/>
              <a:t>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ID</a:t>
            </a:r>
          </a:p>
          <a:p>
            <a:pPr lvl="1"/>
            <a:r>
              <a:rPr lang="en-US" altLang="en-US" sz="1700" i="1" dirty="0">
                <a:sym typeface="Monotype Sorts" pitchFamily="-84" charset="2"/>
              </a:rPr>
              <a:t> name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name</a:t>
            </a:r>
          </a:p>
          <a:p>
            <a:r>
              <a:rPr lang="en-US" altLang="en-US" sz="1800" dirty="0">
                <a:sym typeface="Monotype Sorts" pitchFamily="-84" charset="2"/>
              </a:rPr>
              <a:t>In general, </a:t>
            </a:r>
            <a:r>
              <a:rPr lang="en-US" altLang="en-US" sz="1800" dirty="0">
                <a:sym typeface="Symbol" panose="05050102010706020507" pitchFamily="18" charset="2"/>
              </a:rPr>
              <a:t> </a:t>
            </a:r>
            <a:r>
              <a:rPr lang="en-US" altLang="en-US" sz="1800" dirty="0">
                <a:sym typeface="Monotype Sorts" pitchFamily="-84" charset="2"/>
              </a:rPr>
              <a:t> </a:t>
            </a:r>
            <a:r>
              <a:rPr lang="en-US" altLang="en-US" sz="1800" i="1" dirty="0">
                <a:sym typeface="Symbol" panose="05050102010706020507" pitchFamily="18" charset="2"/>
              </a:rPr>
              <a:t> </a:t>
            </a:r>
            <a:r>
              <a:rPr lang="en-US" altLang="en-US" sz="1800" dirty="0">
                <a:sym typeface="Symbol" panose="05050102010706020507" pitchFamily="18" charset="2"/>
              </a:rPr>
              <a:t>is trivial if</a:t>
            </a:r>
            <a:r>
              <a:rPr lang="en-US" altLang="en-US" sz="1800" i="1" dirty="0">
                <a:sym typeface="Symbol" panose="05050102010706020507" pitchFamily="18" charset="2"/>
              </a:rPr>
              <a:t> </a:t>
            </a:r>
            <a:r>
              <a:rPr lang="en-US" altLang="en-US" sz="1800" dirty="0">
                <a:sym typeface="Symbol" panose="05050102010706020507" pitchFamily="18" charset="2"/>
              </a:rPr>
              <a:t>   </a:t>
            </a:r>
            <a:r>
              <a:rPr lang="en-US" altLang="en-US" i="1" dirty="0">
                <a:sym typeface="Symbol" panose="05050102010706020507" pitchFamily="18" charset="2"/>
              </a:rPr>
              <a:t/>
            </a:r>
            <a:br>
              <a:rPr lang="en-US" altLang="en-US" i="1" dirty="0">
                <a:sym typeface="Symbol" panose="05050102010706020507" pitchFamily="18" charset="2"/>
              </a:rPr>
            </a:br>
            <a:r>
              <a:rPr lang="en-US" altLang="en-US" i="1" dirty="0">
                <a:sym typeface="Symbol" panose="05050102010706020507" pitchFamily="18" charset="2"/>
              </a:rPr>
              <a:t> </a:t>
            </a:r>
          </a:p>
          <a:p>
            <a:endParaRPr lang="en-US" altLang="en-US" dirty="0"/>
          </a:p>
        </p:txBody>
      </p:sp>
    </p:spTree>
    <p:extLst>
      <p:ext uri="{BB962C8B-B14F-4D97-AF65-F5344CB8AC3E}">
        <p14:creationId xmlns:p14="http://schemas.microsoft.com/office/powerpoint/2010/main" val="951806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Lossless Decomposition</a:t>
            </a:r>
          </a:p>
        </p:txBody>
      </p:sp>
      <p:sp>
        <p:nvSpPr>
          <p:cNvPr id="22531" name="Rectangle 3"/>
          <p:cNvSpPr>
            <a:spLocks noGrp="1" noChangeArrowheads="1"/>
          </p:cNvSpPr>
          <p:nvPr>
            <p:ph type="body" idx="1"/>
          </p:nvPr>
        </p:nvSpPr>
        <p:spPr>
          <a:xfrm>
            <a:off x="768350" y="1158875"/>
            <a:ext cx="7603293" cy="4937125"/>
          </a:xfrm>
        </p:spPr>
        <p:txBody>
          <a:bodyPr/>
          <a:lstStyle/>
          <a:p>
            <a:pPr>
              <a:tabLst>
                <a:tab pos="2292350" algn="l"/>
                <a:tab pos="2976563" algn="l"/>
              </a:tabLst>
            </a:pPr>
            <a:r>
              <a:rPr lang="zh-CN" altLang="en-US" dirty="0">
                <a:latin typeface="微软雅黑" panose="020B0503020204020204" pitchFamily="34" charset="-122"/>
                <a:ea typeface="微软雅黑" panose="020B0503020204020204" pitchFamily="34" charset="-122"/>
              </a:rPr>
              <a:t>我们可以使用函数依赖性来显示某些分解何时是无损的。</a:t>
            </a:r>
            <a:endParaRPr lang="en-US" altLang="en-US" sz="1700" dirty="0" smtClean="0">
              <a:latin typeface="微软雅黑" panose="020B0503020204020204" pitchFamily="34" charset="-122"/>
              <a:ea typeface="微软雅黑" panose="020B0503020204020204" pitchFamily="34" charset="-122"/>
            </a:endParaRPr>
          </a:p>
          <a:p>
            <a:pPr>
              <a:tabLst>
                <a:tab pos="2292350" algn="l"/>
                <a:tab pos="2976563" algn="l"/>
              </a:tabLst>
            </a:pPr>
            <a:r>
              <a:rPr lang="zh-CN" altLang="en-US" dirty="0">
                <a:latin typeface="微软雅黑" panose="020B0503020204020204" pitchFamily="34" charset="-122"/>
                <a:ea typeface="微软雅黑" panose="020B0503020204020204" pitchFamily="34" charset="-122"/>
              </a:rPr>
              <a:t>对于</a:t>
            </a:r>
            <a:r>
              <a:rPr lang="en-US" altLang="en-US" dirty="0">
                <a:latin typeface="微软雅黑" panose="020B0503020204020204" pitchFamily="34" charset="-122"/>
                <a:ea typeface="微软雅黑" panose="020B0503020204020204" pitchFamily="34" charset="-122"/>
              </a:rPr>
              <a:t>R = (R1, R2)</a:t>
            </a:r>
            <a:r>
              <a:rPr lang="zh-CN" altLang="en-US" dirty="0">
                <a:latin typeface="微软雅黑" panose="020B0503020204020204" pitchFamily="34" charset="-122"/>
                <a:ea typeface="微软雅黑" panose="020B0503020204020204" pitchFamily="34" charset="-122"/>
              </a:rPr>
              <a:t>的情况，我们要求对于模式</a:t>
            </a:r>
            <a:r>
              <a:rPr lang="en-US" altLang="en-US"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上所有可能的</a:t>
            </a:r>
            <a:r>
              <a:rPr lang="zh-CN" altLang="en-US" dirty="0" smtClean="0">
                <a:latin typeface="微软雅黑" panose="020B0503020204020204" pitchFamily="34" charset="-122"/>
                <a:ea typeface="微软雅黑" panose="020B0503020204020204" pitchFamily="34" charset="-122"/>
              </a:rPr>
              <a:t>关系</a:t>
            </a:r>
            <a:r>
              <a:rPr lang="en-US" altLang="zh-CN" dirty="0" smtClean="0">
                <a:latin typeface="微软雅黑" panose="020B0503020204020204" pitchFamily="34" charset="-122"/>
                <a:ea typeface="微软雅黑" panose="020B0503020204020204" pitchFamily="34" charset="-122"/>
              </a:rPr>
              <a:t>r</a:t>
            </a:r>
            <a:endParaRPr lang="en-US" altLang="en-US" dirty="0">
              <a:latin typeface="微软雅黑" panose="020B0503020204020204" pitchFamily="34" charset="-122"/>
              <a:ea typeface="微软雅黑" panose="020B0503020204020204" pitchFamily="34" charset="-122"/>
            </a:endParaRPr>
          </a:p>
          <a:p>
            <a:pPr>
              <a:buFont typeface="Monotype Sorts" pitchFamily="-84" charset="2"/>
              <a:buNone/>
              <a:tabLst>
                <a:tab pos="2292350" algn="l"/>
                <a:tab pos="2976563" algn="l"/>
              </a:tabLst>
            </a:pPr>
            <a:r>
              <a:rPr lang="en-US" altLang="en-US" sz="1700" baseline="-250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r =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baseline="-25000" dirty="0">
                <a:latin typeface="微软雅黑" panose="020B0503020204020204" pitchFamily="34" charset="-122"/>
                <a:ea typeface="微软雅黑" panose="020B0503020204020204" pitchFamily="34" charset="-122"/>
                <a:sym typeface="Symbol" panose="05050102010706020507" pitchFamily="18" charset="2"/>
              </a:rPr>
              <a:t>R1</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baseline="-25000" dirty="0">
                <a:latin typeface="微软雅黑" panose="020B0503020204020204" pitchFamily="34" charset="-122"/>
                <a:ea typeface="微软雅黑" panose="020B0503020204020204" pitchFamily="34" charset="-122"/>
                <a:sym typeface="Symbol" panose="05050102010706020507" pitchFamily="18" charset="2"/>
              </a:rPr>
              <a:t>R2</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p>
          <a:p>
            <a:pPr>
              <a:tabLst>
                <a:tab pos="2292350" algn="l"/>
                <a:tab pos="2976563" algn="l"/>
              </a:tabLst>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分解为</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是无损分解，前提</a:t>
            </a:r>
            <a:r>
              <a:rPr lang="zh-CN" altLang="en-US" dirty="0" smtClean="0">
                <a:latin typeface="微软雅黑" panose="020B0503020204020204" pitchFamily="34" charset="-122"/>
                <a:ea typeface="微软雅黑" panose="020B0503020204020204" pitchFamily="34" charset="-122"/>
              </a:rPr>
              <a:t>是</a:t>
            </a:r>
            <a:r>
              <a:rPr lang="en-US" altLang="en-US" i="1" dirty="0">
                <a:latin typeface="微软雅黑" panose="020B0503020204020204" pitchFamily="34" charset="-122"/>
                <a:ea typeface="微软雅黑" panose="020B0503020204020204" pitchFamily="34" charset="-122"/>
              </a:rPr>
              <a:t>F</a:t>
            </a:r>
            <a:r>
              <a:rPr lang="en-US" altLang="en-US" baseline="30000"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中至少有</a:t>
            </a:r>
            <a:r>
              <a:rPr lang="zh-CN" altLang="en-US" dirty="0">
                <a:latin typeface="微软雅黑" panose="020B0503020204020204" pitchFamily="34" charset="-122"/>
                <a:ea typeface="微软雅黑" panose="020B0503020204020204" pitchFamily="34" charset="-122"/>
              </a:rPr>
              <a:t>下列依赖项之一</a:t>
            </a:r>
            <a:r>
              <a:rPr lang="zh-CN" altLang="en-US" dirty="0" smtClean="0">
                <a:latin typeface="微软雅黑" panose="020B0503020204020204" pitchFamily="34" charset="-122"/>
                <a:ea typeface="微软雅黑" panose="020B0503020204020204" pitchFamily="34" charset="-122"/>
              </a:rPr>
              <a:t>存在</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lvl="1">
              <a:tabLst>
                <a:tab pos="2292350" algn="l"/>
                <a:tab pos="2976563" algn="l"/>
              </a:tabLst>
            </a:pP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1</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2</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1</a:t>
            </a:r>
          </a:p>
          <a:p>
            <a:pPr lvl="1">
              <a:tabLst>
                <a:tab pos="2292350" algn="l"/>
                <a:tab pos="2976563" algn="l"/>
              </a:tabLst>
            </a:pP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1</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2</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rPr>
              <a:t>R</a:t>
            </a:r>
            <a:r>
              <a:rPr lang="en-US" altLang="en-US" sz="1700" baseline="-25000" dirty="0">
                <a:latin typeface="微软雅黑" panose="020B0503020204020204" pitchFamily="34" charset="-122"/>
                <a:ea typeface="微软雅黑" panose="020B0503020204020204" pitchFamily="34" charset="-122"/>
              </a:rPr>
              <a:t>2</a:t>
            </a:r>
            <a:endParaRPr lang="en-US" altLang="en-US" sz="1700" dirty="0">
              <a:latin typeface="微软雅黑" panose="020B0503020204020204" pitchFamily="34" charset="-122"/>
              <a:ea typeface="微软雅黑" panose="020B0503020204020204" pitchFamily="34" charset="-122"/>
            </a:endParaRPr>
          </a:p>
          <a:p>
            <a:pPr>
              <a:tabLst>
                <a:tab pos="2292350" algn="l"/>
                <a:tab pos="2976563" algn="l"/>
              </a:tabLst>
            </a:pPr>
            <a:r>
              <a:rPr lang="zh-CN" altLang="en-US" dirty="0">
                <a:latin typeface="微软雅黑" panose="020B0503020204020204" pitchFamily="34" charset="-122"/>
                <a:ea typeface="微软雅黑" panose="020B0503020204020204" pitchFamily="34" charset="-122"/>
                <a:sym typeface="Symbol" panose="05050102010706020507" pitchFamily="18" charset="2"/>
              </a:rPr>
              <a:t>上述函数依赖关系是无损关节分解的充分条件。只有当所有约束都是函数依赖时才需要依赖</a:t>
            </a:r>
            <a:endParaRPr lang="en-US" altLang="en-US" sz="170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2532" name="Freeform 4"/>
          <p:cNvSpPr>
            <a:spLocks/>
          </p:cNvSpPr>
          <p:nvPr/>
        </p:nvSpPr>
        <p:spPr bwMode="auto">
          <a:xfrm>
            <a:off x="4261915" y="1968588"/>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84209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作业</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numCol="2"/>
          <a:lstStyle/>
          <a:p>
            <a:r>
              <a:rPr lang="en-US" altLang="zh-CN" dirty="0" smtClean="0"/>
              <a:t>8.1</a:t>
            </a:r>
          </a:p>
          <a:p>
            <a:r>
              <a:rPr lang="en-US" altLang="zh-CN" dirty="0" smtClean="0"/>
              <a:t>8.3</a:t>
            </a:r>
          </a:p>
          <a:p>
            <a:r>
              <a:rPr lang="en-US" altLang="zh-CN" dirty="0" smtClean="0"/>
              <a:t>8.5</a:t>
            </a:r>
          </a:p>
          <a:p>
            <a:r>
              <a:rPr lang="en-US" altLang="zh-CN" dirty="0" smtClean="0"/>
              <a:t>8.6</a:t>
            </a:r>
          </a:p>
          <a:p>
            <a:r>
              <a:rPr lang="en-US" altLang="zh-CN" dirty="0" smtClean="0"/>
              <a:t>8.7</a:t>
            </a:r>
          </a:p>
          <a:p>
            <a:r>
              <a:rPr lang="en-US" altLang="zh-CN" dirty="0" smtClean="0"/>
              <a:t>8.11</a:t>
            </a:r>
          </a:p>
          <a:p>
            <a:r>
              <a:rPr lang="en-US" altLang="zh-CN" dirty="0" smtClean="0"/>
              <a:t>8.13</a:t>
            </a:r>
          </a:p>
          <a:p>
            <a:r>
              <a:rPr lang="en-US" altLang="zh-CN" dirty="0" smtClean="0"/>
              <a:t>8.14</a:t>
            </a:r>
          </a:p>
          <a:p>
            <a:r>
              <a:rPr lang="en-US" altLang="zh-CN" dirty="0" smtClean="0"/>
              <a:t>8.15</a:t>
            </a:r>
          </a:p>
          <a:p>
            <a:r>
              <a:rPr lang="en-US" altLang="zh-CN" dirty="0" smtClean="0"/>
              <a:t>8.17</a:t>
            </a:r>
          </a:p>
          <a:p>
            <a:r>
              <a:rPr lang="en-US" altLang="zh-CN" dirty="0" smtClean="0"/>
              <a:t>8.18</a:t>
            </a:r>
          </a:p>
          <a:p>
            <a:r>
              <a:rPr lang="en-US" altLang="zh-CN" dirty="0" smtClean="0"/>
              <a:t>8.19</a:t>
            </a:r>
          </a:p>
          <a:p>
            <a:r>
              <a:rPr lang="en-US" altLang="zh-CN" dirty="0" smtClean="0"/>
              <a:t>8.21</a:t>
            </a:r>
          </a:p>
          <a:p>
            <a:r>
              <a:rPr lang="en-US" altLang="zh-CN" dirty="0" smtClean="0"/>
              <a:t>8.22</a:t>
            </a:r>
          </a:p>
          <a:p>
            <a:r>
              <a:rPr lang="en-US" altLang="zh-CN" dirty="0" smtClean="0"/>
              <a:t>8.28</a:t>
            </a:r>
          </a:p>
          <a:p>
            <a:r>
              <a:rPr lang="en-US" altLang="zh-CN" dirty="0" smtClean="0"/>
              <a:t>8.29</a:t>
            </a:r>
          </a:p>
          <a:p>
            <a:r>
              <a:rPr lang="en-US" altLang="zh-CN" dirty="0" smtClean="0"/>
              <a:t>8.30</a:t>
            </a:r>
          </a:p>
          <a:p>
            <a:r>
              <a:rPr lang="en-US" altLang="zh-CN" dirty="0" smtClean="0"/>
              <a:t>8.31</a:t>
            </a:r>
          </a:p>
          <a:p>
            <a:r>
              <a:rPr lang="en-US" altLang="zh-CN" dirty="0" smtClean="0"/>
              <a:t>8.32</a:t>
            </a:r>
          </a:p>
          <a:p>
            <a:r>
              <a:rPr lang="en-US" altLang="zh-CN" dirty="0" smtClean="0"/>
              <a:t>8.33</a:t>
            </a:r>
          </a:p>
          <a:p>
            <a:r>
              <a:rPr lang="en-US" altLang="zh-CN" dirty="0" smtClean="0"/>
              <a:t>8.34</a:t>
            </a:r>
          </a:p>
          <a:p>
            <a:r>
              <a:rPr lang="en-US" altLang="zh-CN" dirty="0" smtClean="0"/>
              <a:t>8.36</a:t>
            </a:r>
          </a:p>
          <a:p>
            <a:endParaRPr lang="en-US" altLang="zh-CN" dirty="0" smtClean="0"/>
          </a:p>
        </p:txBody>
      </p:sp>
    </p:spTree>
    <p:extLst>
      <p:ext uri="{BB962C8B-B14F-4D97-AF65-F5344CB8AC3E}">
        <p14:creationId xmlns:p14="http://schemas.microsoft.com/office/powerpoint/2010/main" val="410243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a:defRPr/>
            </a:pPr>
            <a:r>
              <a:rPr lang="en-US" sz="2800" dirty="0">
                <a:ea typeface="ＭＳ Ｐゴシック" pitchFamily="34" charset="-128"/>
              </a:rPr>
              <a:t>Example</a:t>
            </a:r>
          </a:p>
        </p:txBody>
      </p:sp>
      <p:sp>
        <p:nvSpPr>
          <p:cNvPr id="926723" name="Rectangle 3"/>
          <p:cNvSpPr>
            <a:spLocks noGrp="1" noChangeArrowheads="1"/>
          </p:cNvSpPr>
          <p:nvPr>
            <p:ph type="body" idx="1"/>
          </p:nvPr>
        </p:nvSpPr>
        <p:spPr>
          <a:xfrm>
            <a:off x="768351" y="1155256"/>
            <a:ext cx="6910896" cy="4522787"/>
          </a:xfrm>
        </p:spPr>
        <p:txBody>
          <a:bodyPr/>
          <a:lstStyle/>
          <a:p>
            <a:pPr>
              <a:tabLst>
                <a:tab pos="2054225" algn="l"/>
              </a:tabLst>
            </a:pPr>
            <a:r>
              <a:rPr lang="en-US" altLang="en-US" sz="1700" i="1" dirty="0"/>
              <a:t>R = (A, B, C)</a:t>
            </a:r>
            <a:br>
              <a:rPr lang="en-US" altLang="en-US" sz="1700" i="1" dirty="0"/>
            </a:br>
            <a:r>
              <a:rPr lang="en-US" altLang="en-US" sz="1700" i="1" dirty="0"/>
              <a:t>F = {A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 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C)</a:t>
            </a:r>
          </a:p>
          <a:p>
            <a:pPr>
              <a:tabLst>
                <a:tab pos="2054225" algn="l"/>
              </a:tabLst>
            </a:pPr>
            <a:r>
              <a:rPr lang="en-US" altLang="en-US" sz="1700" i="1" dirty="0">
                <a:sym typeface="Monotype Sorts" pitchFamily="-84" charset="2"/>
              </a:rPr>
              <a:t>R</a:t>
            </a:r>
            <a:r>
              <a:rPr lang="en-US" altLang="en-US" sz="1700" baseline="-25000" dirty="0">
                <a:sym typeface="Monotype Sorts" pitchFamily="-84" charset="2"/>
              </a:rPr>
              <a:t>1</a:t>
            </a:r>
            <a:r>
              <a:rPr lang="en-US" altLang="en-US" sz="1700" i="1" dirty="0">
                <a:sym typeface="Monotype Sorts" pitchFamily="-84" charset="2"/>
              </a:rPr>
              <a:t> = (A, B),   R</a:t>
            </a:r>
            <a:r>
              <a:rPr lang="en-US" altLang="en-US" sz="1700" baseline="-25000" dirty="0">
                <a:sym typeface="Monotype Sorts" pitchFamily="-84" charset="2"/>
              </a:rPr>
              <a:t>2</a:t>
            </a:r>
            <a:r>
              <a:rPr lang="en-US" altLang="en-US" sz="1700" i="1" dirty="0">
                <a:sym typeface="Monotype Sorts" pitchFamily="-84" charset="2"/>
              </a:rPr>
              <a:t> = (B, C)</a:t>
            </a:r>
          </a:p>
          <a:p>
            <a:pPr lvl="1">
              <a:tabLst>
                <a:tab pos="2054225" algn="l"/>
              </a:tabLst>
            </a:pPr>
            <a:r>
              <a:rPr lang="en-US" altLang="en-US" sz="1700" dirty="0">
                <a:sym typeface="Monotype Sorts" pitchFamily="-84" charset="2"/>
              </a:rPr>
              <a:t>Lossless decomposition:</a:t>
            </a:r>
          </a:p>
          <a:p>
            <a:pPr lvl="1">
              <a:buFont typeface="Monotype Sorts" pitchFamily="-84" charset="2"/>
              <a:buNone/>
              <a:tabLst>
                <a:tab pos="2054225" algn="l"/>
              </a:tabLst>
            </a:pPr>
            <a:r>
              <a:rPr lang="en-US" altLang="en-US" sz="1700" dirty="0">
                <a:sym typeface="Monotype Sorts" pitchFamily="-84" charset="2"/>
              </a:rPr>
              <a:t>	        </a:t>
            </a:r>
            <a:r>
              <a:rPr lang="en-US" altLang="en-US" sz="1700" i="1" dirty="0">
                <a:sym typeface="Monotype Sorts" pitchFamily="-84" charset="2"/>
              </a:rPr>
              <a:t>R</a:t>
            </a:r>
            <a:r>
              <a:rPr lang="en-US" altLang="en-US" sz="1700" baseline="-25000" dirty="0">
                <a:sym typeface="Monotype Sorts" pitchFamily="-84" charset="2"/>
              </a:rPr>
              <a:t>1  </a:t>
            </a:r>
            <a:r>
              <a:rPr lang="en-US" altLang="en-US" sz="1700" dirty="0">
                <a:sym typeface="Symbol" panose="05050102010706020507" pitchFamily="18" charset="2"/>
              </a:rPr>
              <a:t> </a:t>
            </a:r>
            <a:r>
              <a:rPr lang="en-US" altLang="en-US" sz="1700" i="1" dirty="0">
                <a:sym typeface="Monotype Sorts" pitchFamily="-84" charset="2"/>
              </a:rPr>
              <a:t>R</a:t>
            </a:r>
            <a:r>
              <a:rPr lang="en-US" altLang="en-US" sz="1700" baseline="-25000" dirty="0">
                <a:sym typeface="Monotype Sorts" pitchFamily="-84" charset="2"/>
              </a:rPr>
              <a:t>2</a:t>
            </a:r>
            <a:r>
              <a:rPr lang="en-US" altLang="en-US" sz="1700" i="1" dirty="0">
                <a:sym typeface="Monotype Sorts" pitchFamily="-84" charset="2"/>
              </a:rPr>
              <a:t> = </a:t>
            </a:r>
            <a:r>
              <a:rPr lang="en-US" altLang="en-US" sz="1700" dirty="0">
                <a:sym typeface="Monotype Sorts" pitchFamily="-84" charset="2"/>
              </a:rPr>
              <a:t>{</a:t>
            </a:r>
            <a:r>
              <a:rPr lang="en-US" altLang="en-US" sz="1700" i="1" dirty="0">
                <a:sym typeface="Monotype Sorts" pitchFamily="-84" charset="2"/>
              </a:rPr>
              <a:t>B</a:t>
            </a:r>
            <a:r>
              <a:rPr lang="en-US" altLang="en-US" sz="1700" dirty="0">
                <a:sym typeface="Monotype Sorts" pitchFamily="-84" charset="2"/>
              </a:rPr>
              <a:t>}</a:t>
            </a:r>
            <a:r>
              <a:rPr lang="en-US" altLang="en-US" sz="1700" i="1" dirty="0">
                <a:sym typeface="Monotype Sorts" pitchFamily="-84" charset="2"/>
              </a:rPr>
              <a:t>  </a:t>
            </a:r>
            <a:r>
              <a:rPr lang="en-US" altLang="en-US" sz="1700" dirty="0">
                <a:sym typeface="Monotype Sorts" pitchFamily="-84" charset="2"/>
              </a:rPr>
              <a:t>and </a:t>
            </a:r>
            <a:r>
              <a:rPr lang="en-US" altLang="en-US" sz="1700" i="1" dirty="0">
                <a:sym typeface="Monotype Sorts" pitchFamily="-84" charset="2"/>
              </a:rPr>
              <a:t>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BC</a:t>
            </a:r>
          </a:p>
          <a:p>
            <a:pPr>
              <a:tabLst>
                <a:tab pos="2054225" algn="l"/>
              </a:tabLst>
            </a:pPr>
            <a:r>
              <a:rPr lang="en-US" altLang="en-US" sz="1700" i="1" dirty="0">
                <a:sym typeface="Monotype Sorts" pitchFamily="-84" charset="2"/>
              </a:rPr>
              <a:t>R</a:t>
            </a:r>
            <a:r>
              <a:rPr lang="en-US" altLang="en-US" sz="1700" i="1" baseline="-25000" dirty="0">
                <a:sym typeface="Monotype Sorts" pitchFamily="-84" charset="2"/>
              </a:rPr>
              <a:t>1 </a:t>
            </a:r>
            <a:r>
              <a:rPr lang="en-US" altLang="en-US" sz="1700" i="1" dirty="0">
                <a:sym typeface="Monotype Sorts" pitchFamily="-84" charset="2"/>
              </a:rPr>
              <a:t>= (A, B),   R</a:t>
            </a:r>
            <a:r>
              <a:rPr lang="en-US" altLang="en-US" sz="1700" baseline="-25000" dirty="0">
                <a:sym typeface="Monotype Sorts" pitchFamily="-84" charset="2"/>
              </a:rPr>
              <a:t>2</a:t>
            </a:r>
            <a:r>
              <a:rPr lang="en-US" altLang="en-US" sz="1700" i="1" dirty="0">
                <a:sym typeface="Monotype Sorts" pitchFamily="-84" charset="2"/>
              </a:rPr>
              <a:t> = (A, C)</a:t>
            </a:r>
          </a:p>
          <a:p>
            <a:pPr lvl="1">
              <a:tabLst>
                <a:tab pos="2054225" algn="l"/>
              </a:tabLst>
            </a:pPr>
            <a:r>
              <a:rPr lang="en-US" altLang="en-US" sz="1700" dirty="0">
                <a:sym typeface="Monotype Sorts" pitchFamily="-84" charset="2"/>
              </a:rPr>
              <a:t>Lossless decomposition:</a:t>
            </a:r>
          </a:p>
          <a:p>
            <a:pPr lvl="1">
              <a:buFont typeface="Monotype Sorts" pitchFamily="-84" charset="2"/>
              <a:buNone/>
              <a:tabLst>
                <a:tab pos="2054225" algn="l"/>
              </a:tabLst>
            </a:pPr>
            <a:r>
              <a:rPr lang="en-US" altLang="en-US" sz="1700" dirty="0">
                <a:sym typeface="Monotype Sorts" pitchFamily="-84" charset="2"/>
              </a:rPr>
              <a:t>             </a:t>
            </a:r>
            <a:r>
              <a:rPr lang="en-US" altLang="en-US" sz="1700" i="1" dirty="0">
                <a:sym typeface="Monotype Sorts" pitchFamily="-84" charset="2"/>
              </a:rPr>
              <a:t>R</a:t>
            </a:r>
            <a:r>
              <a:rPr lang="en-US" altLang="en-US" sz="1700" baseline="-25000" dirty="0">
                <a:sym typeface="Monotype Sorts" pitchFamily="-84" charset="2"/>
              </a:rPr>
              <a:t>1  </a:t>
            </a:r>
            <a:r>
              <a:rPr lang="en-US" altLang="en-US" sz="1700" dirty="0">
                <a:sym typeface="Symbol" panose="05050102010706020507" pitchFamily="18" charset="2"/>
              </a:rPr>
              <a:t> </a:t>
            </a:r>
            <a:r>
              <a:rPr lang="en-US" altLang="en-US" sz="1700" i="1" dirty="0">
                <a:sym typeface="Monotype Sorts" pitchFamily="-84" charset="2"/>
              </a:rPr>
              <a:t>R</a:t>
            </a:r>
            <a:r>
              <a:rPr lang="en-US" altLang="en-US" sz="1700" baseline="-25000" dirty="0">
                <a:sym typeface="Monotype Sorts" pitchFamily="-84" charset="2"/>
              </a:rPr>
              <a:t>2</a:t>
            </a:r>
            <a:r>
              <a:rPr lang="en-US" altLang="en-US" sz="1700" i="1" dirty="0">
                <a:sym typeface="Monotype Sorts" pitchFamily="-84" charset="2"/>
              </a:rPr>
              <a:t> =</a:t>
            </a:r>
            <a:r>
              <a:rPr lang="en-US" altLang="en-US" sz="1700" dirty="0">
                <a:sym typeface="Monotype Sorts" pitchFamily="-84" charset="2"/>
              </a:rPr>
              <a:t> {</a:t>
            </a:r>
            <a:r>
              <a:rPr lang="en-US" altLang="en-US" sz="1700" i="1" dirty="0">
                <a:sym typeface="Monotype Sorts" pitchFamily="-84" charset="2"/>
              </a:rPr>
              <a:t>A</a:t>
            </a:r>
            <a:r>
              <a:rPr lang="en-US" altLang="en-US" sz="1700" dirty="0">
                <a:sym typeface="Monotype Sorts" pitchFamily="-84" charset="2"/>
              </a:rPr>
              <a:t>}</a:t>
            </a:r>
            <a:r>
              <a:rPr lang="en-US" altLang="en-US" sz="1700" i="1" dirty="0">
                <a:sym typeface="Monotype Sorts" pitchFamily="-84" charset="2"/>
              </a:rPr>
              <a:t>  </a:t>
            </a:r>
            <a:r>
              <a:rPr lang="en-US" altLang="en-US" sz="1700" dirty="0">
                <a:sym typeface="Monotype Sorts" pitchFamily="-84" charset="2"/>
              </a:rPr>
              <a:t>and </a:t>
            </a:r>
            <a:r>
              <a:rPr lang="en-US" altLang="en-US" sz="1700" i="1" dirty="0">
                <a:sym typeface="Monotype Sorts" pitchFamily="-84" charset="2"/>
              </a:rPr>
              <a:t>A </a:t>
            </a:r>
            <a:r>
              <a:rPr lang="en-US" altLang="en-US" sz="1700" dirty="0">
                <a:sym typeface="Symbol" panose="05050102010706020507" pitchFamily="18" charset="2"/>
              </a:rPr>
              <a:t></a:t>
            </a:r>
            <a:r>
              <a:rPr lang="en-US" altLang="en-US" sz="1700" dirty="0">
                <a:sym typeface="Monotype Sorts" pitchFamily="-84" charset="2"/>
              </a:rPr>
              <a:t> A</a:t>
            </a:r>
            <a:r>
              <a:rPr lang="en-US" altLang="en-US" sz="1700" i="1" dirty="0">
                <a:sym typeface="Monotype Sorts" pitchFamily="-84" charset="2"/>
              </a:rPr>
              <a:t>B</a:t>
            </a:r>
          </a:p>
          <a:p>
            <a:pPr>
              <a:tabLst>
                <a:tab pos="2054225" algn="l"/>
              </a:tabLst>
            </a:pPr>
            <a:r>
              <a:rPr lang="en-US" altLang="en-US" sz="1700" i="1" dirty="0">
                <a:sym typeface="Monotype Sorts" pitchFamily="-84" charset="2"/>
              </a:rPr>
              <a:t>Note:</a:t>
            </a:r>
          </a:p>
          <a:p>
            <a:pPr lvl="1">
              <a:tabLst>
                <a:tab pos="2054225" algn="l"/>
              </a:tabLst>
            </a:pPr>
            <a:r>
              <a:rPr lang="en-US" altLang="en-US" sz="1700" i="1" dirty="0">
                <a:sym typeface="Monotype Sorts" pitchFamily="-84" charset="2"/>
              </a:rPr>
              <a:t> 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BC </a:t>
            </a:r>
          </a:p>
          <a:p>
            <a:pPr lvl="1">
              <a:buFont typeface="Monotype Sorts" pitchFamily="-84" charset="2"/>
              <a:buNone/>
              <a:tabLst>
                <a:tab pos="2054225" algn="l"/>
              </a:tabLst>
            </a:pPr>
            <a:r>
              <a:rPr lang="en-US" altLang="en-US" sz="1700" i="1" dirty="0">
                <a:sym typeface="Monotype Sorts" pitchFamily="-84" charset="2"/>
              </a:rPr>
              <a:t>         </a:t>
            </a:r>
            <a:r>
              <a:rPr lang="en-US" altLang="en-US" sz="1700" dirty="0">
                <a:sym typeface="Monotype Sorts" pitchFamily="-84" charset="2"/>
              </a:rPr>
              <a:t>is a shorthand notation for </a:t>
            </a:r>
          </a:p>
          <a:p>
            <a:pPr lvl="1">
              <a:tabLst>
                <a:tab pos="2054225" algn="l"/>
              </a:tabLst>
            </a:pPr>
            <a:r>
              <a:rPr lang="en-US" altLang="en-US" sz="1700" i="1" dirty="0">
                <a:sym typeface="Monotype Sorts" pitchFamily="-84" charset="2"/>
              </a:rPr>
              <a:t> 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 C</a:t>
            </a:r>
            <a:r>
              <a:rPr lang="en-US" altLang="en-US" sz="1700" dirty="0">
                <a:sym typeface="Monotype Sorts" pitchFamily="-84" charset="2"/>
              </a:rPr>
              <a:t>}</a:t>
            </a:r>
            <a:endParaRPr lang="en-US" altLang="en-US" sz="1700" i="1" dirty="0">
              <a:sym typeface="Monotype Sorts" pitchFamily="-84" charset="2"/>
            </a:endParaRPr>
          </a:p>
          <a:p>
            <a:pPr lvl="1">
              <a:tabLst>
                <a:tab pos="2054225" algn="l"/>
              </a:tabLst>
            </a:pPr>
            <a:endParaRPr lang="en-US" altLang="en-US" sz="2000" i="1" dirty="0">
              <a:sym typeface="Monotype Sorts" pitchFamily="-84" charset="2"/>
            </a:endParaRPr>
          </a:p>
          <a:p>
            <a:pPr lvl="1">
              <a:tabLst>
                <a:tab pos="2054225" algn="l"/>
              </a:tabLst>
            </a:pPr>
            <a:endParaRPr lang="en-US" altLang="en-US" sz="2000" i="1" dirty="0">
              <a:sym typeface="Monotype Sorts" pitchFamily="-84" charset="2"/>
            </a:endParaRPr>
          </a:p>
        </p:txBody>
      </p:sp>
    </p:spTree>
    <p:extLst>
      <p:ext uri="{BB962C8B-B14F-4D97-AF65-F5344CB8AC3E}">
        <p14:creationId xmlns:p14="http://schemas.microsoft.com/office/powerpoint/2010/main" val="3381345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67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67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267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6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6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672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67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267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67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267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613" y="296949"/>
            <a:ext cx="7993062" cy="441325"/>
          </a:xfrm>
        </p:spPr>
        <p:txBody>
          <a:bodyPr/>
          <a:lstStyle/>
          <a:p>
            <a:pPr>
              <a:defRPr/>
            </a:pPr>
            <a:r>
              <a:rPr lang="en-US" altLang="en-US" sz="2800" dirty="0">
                <a:effectLst>
                  <a:outerShdw blurRad="38100" dist="38100" dir="2700000" algn="tl">
                    <a:srgbClr val="C0C0C0"/>
                  </a:outerShdw>
                </a:effectLst>
                <a:ea typeface="ＭＳ Ｐゴシック" pitchFamily="34" charset="-128"/>
              </a:rPr>
              <a:t>Dependency Preservation</a:t>
            </a:r>
          </a:p>
        </p:txBody>
      </p:sp>
      <p:sp>
        <p:nvSpPr>
          <p:cNvPr id="49155" name="Rectangle 3"/>
          <p:cNvSpPr>
            <a:spLocks noGrp="1" noChangeArrowheads="1"/>
          </p:cNvSpPr>
          <p:nvPr>
            <p:ph type="body" idx="1"/>
          </p:nvPr>
        </p:nvSpPr>
        <p:spPr>
          <a:xfrm>
            <a:off x="772357" y="1093788"/>
            <a:ext cx="7518203" cy="3539172"/>
          </a:xfrm>
        </p:spPr>
        <p:txBody>
          <a:bodyPr/>
          <a:lstStyle/>
          <a:p>
            <a:pPr>
              <a:defRPr/>
            </a:pPr>
            <a:r>
              <a:rPr lang="zh-CN" altLang="en-US" dirty="0">
                <a:latin typeface="微软雅黑" panose="020B0503020204020204" pitchFamily="34" charset="-122"/>
                <a:ea typeface="微软雅黑" panose="020B0503020204020204" pitchFamily="34" charset="-122"/>
              </a:rPr>
              <a:t>每次更新数据库时测试功能依赖约束的成本可能很高</a:t>
            </a:r>
          </a:p>
          <a:p>
            <a:pPr>
              <a:defRPr/>
            </a:pPr>
            <a:r>
              <a:rPr lang="zh-CN" altLang="en-US" dirty="0">
                <a:latin typeface="微软雅黑" panose="020B0503020204020204" pitchFamily="34" charset="-122"/>
                <a:ea typeface="微软雅黑" panose="020B0503020204020204" pitchFamily="34" charset="-122"/>
              </a:rPr>
              <a:t>以能够有效测试约束的方式设计数据库是有用的。</a:t>
            </a:r>
          </a:p>
          <a:p>
            <a:pPr>
              <a:defRPr/>
            </a:pPr>
            <a:r>
              <a:rPr lang="zh-CN" altLang="en-US" dirty="0">
                <a:latin typeface="微软雅黑" panose="020B0503020204020204" pitchFamily="34" charset="-122"/>
                <a:ea typeface="微软雅黑" panose="020B0503020204020204" pitchFamily="34" charset="-122"/>
              </a:rPr>
              <a:t>如果只考虑一个关系就可以测试一</a:t>
            </a:r>
            <a:r>
              <a:rPr lang="zh-CN" altLang="en-US" dirty="0" smtClean="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函数</a:t>
            </a:r>
            <a:r>
              <a:rPr lang="zh-CN" altLang="en-US" dirty="0" smtClean="0">
                <a:latin typeface="微软雅黑" panose="020B0503020204020204" pitchFamily="34" charset="-122"/>
                <a:ea typeface="微软雅黑" panose="020B0503020204020204" pitchFamily="34" charset="-122"/>
              </a:rPr>
              <a:t>依赖</a:t>
            </a:r>
            <a:r>
              <a:rPr lang="zh-CN" altLang="en-US" dirty="0">
                <a:latin typeface="微软雅黑" panose="020B0503020204020204" pitchFamily="34" charset="-122"/>
                <a:ea typeface="微软雅黑" panose="020B0503020204020204" pitchFamily="34" charset="-122"/>
              </a:rPr>
              <a:t>，那么测试这个约束的成本就很低</a:t>
            </a:r>
          </a:p>
          <a:p>
            <a:pPr>
              <a:defRPr/>
            </a:pPr>
            <a:r>
              <a:rPr lang="zh-CN" altLang="en-US" dirty="0">
                <a:latin typeface="微软雅黑" panose="020B0503020204020204" pitchFamily="34" charset="-122"/>
                <a:ea typeface="微软雅黑" panose="020B0503020204020204" pitchFamily="34" charset="-122"/>
              </a:rPr>
              <a:t>当分解一个关系时，如果不执行笛卡</a:t>
            </a:r>
            <a:r>
              <a:rPr lang="zh-CN" altLang="en-US" dirty="0" smtClean="0">
                <a:latin typeface="微软雅黑" panose="020B0503020204020204" pitchFamily="34" charset="-122"/>
                <a:ea typeface="微软雅黑" panose="020B0503020204020204" pitchFamily="34" charset="-122"/>
              </a:rPr>
              <a:t>尔</a:t>
            </a:r>
            <a:r>
              <a:rPr lang="zh-CN" altLang="en-US" dirty="0">
                <a:latin typeface="微软雅黑" panose="020B0503020204020204" pitchFamily="34" charset="-122"/>
                <a:ea typeface="微软雅黑" panose="020B0503020204020204" pitchFamily="34" charset="-122"/>
              </a:rPr>
              <a:t>积</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就</a:t>
            </a:r>
            <a:r>
              <a:rPr lang="zh-CN" altLang="en-US" dirty="0" smtClean="0">
                <a:latin typeface="微软雅黑" panose="020B0503020204020204" pitchFamily="34" charset="-122"/>
                <a:ea typeface="微软雅黑" panose="020B0503020204020204" pitchFamily="34" charset="-122"/>
              </a:rPr>
              <a:t>不可能进行函数依赖测试</a:t>
            </a:r>
            <a:r>
              <a:rPr lang="zh-CN" altLang="en-US" dirty="0">
                <a:latin typeface="微软雅黑" panose="020B0503020204020204" pitchFamily="34" charset="-122"/>
                <a:ea typeface="微软雅黑" panose="020B0503020204020204" pitchFamily="34" charset="-122"/>
              </a:rPr>
              <a:t>。</a:t>
            </a:r>
          </a:p>
          <a:p>
            <a:pPr>
              <a:defRPr/>
            </a:pPr>
            <a:r>
              <a:rPr lang="zh-CN" altLang="en-US" dirty="0">
                <a:latin typeface="微软雅黑" panose="020B0503020204020204" pitchFamily="34" charset="-122"/>
                <a:ea typeface="微软雅黑" panose="020B0503020204020204" pitchFamily="34" charset="-122"/>
              </a:rPr>
              <a:t>一种使其在计算上难以实施函数依赖的分解</a:t>
            </a:r>
            <a:r>
              <a:rPr lang="zh-CN" altLang="en-US" dirty="0" smtClean="0">
                <a:latin typeface="微软雅黑" panose="020B0503020204020204" pitchFamily="34" charset="-122"/>
                <a:ea typeface="微软雅黑" panose="020B0503020204020204" pitchFamily="34" charset="-122"/>
              </a:rPr>
              <a:t>称为 </a:t>
            </a:r>
            <a:r>
              <a:rPr lang="zh-CN" altLang="en-US" b="1" dirty="0" smtClean="0">
                <a:solidFill>
                  <a:srgbClr val="002060"/>
                </a:solidFill>
                <a:latin typeface="微软雅黑" panose="020B0503020204020204" pitchFamily="34" charset="-122"/>
                <a:ea typeface="微软雅黑" panose="020B0503020204020204" pitchFamily="34" charset="-122"/>
              </a:rPr>
              <a:t>函数依赖不保持</a:t>
            </a:r>
            <a:endParaRPr lang="en-US" altLang="en-US" sz="1700"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0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613" y="264699"/>
            <a:ext cx="7993062" cy="497639"/>
          </a:xfrm>
        </p:spPr>
        <p:txBody>
          <a:bodyPr/>
          <a:lstStyle/>
          <a:p>
            <a:pPr>
              <a:defRPr/>
            </a:pPr>
            <a:r>
              <a:rPr lang="en-US" altLang="en-US" sz="2800" dirty="0">
                <a:effectLst>
                  <a:outerShdw blurRad="38100" dist="38100" dir="2700000" algn="tl">
                    <a:srgbClr val="C0C0C0"/>
                  </a:outerShdw>
                </a:effectLst>
                <a:ea typeface="ＭＳ Ｐゴシック" pitchFamily="34" charset="-128"/>
              </a:rPr>
              <a:t>Dependency Preservation Example</a:t>
            </a:r>
          </a:p>
        </p:txBody>
      </p:sp>
      <p:sp>
        <p:nvSpPr>
          <p:cNvPr id="49155" name="Rectangle 3"/>
          <p:cNvSpPr>
            <a:spLocks noGrp="1" noChangeArrowheads="1"/>
          </p:cNvSpPr>
          <p:nvPr>
            <p:ph type="body" idx="1"/>
          </p:nvPr>
        </p:nvSpPr>
        <p:spPr>
          <a:xfrm>
            <a:off x="781235" y="1093788"/>
            <a:ext cx="7472749" cy="4526724"/>
          </a:xfrm>
        </p:spPr>
        <p:txBody>
          <a:bodyPr/>
          <a:lstStyle/>
          <a:p>
            <a:pPr>
              <a:defRPr/>
            </a:pPr>
            <a:r>
              <a:rPr lang="zh-CN" altLang="en-US" sz="1700" dirty="0" smtClean="0">
                <a:latin typeface="微软雅黑" panose="020B0503020204020204" pitchFamily="34" charset="-122"/>
                <a:ea typeface="微软雅黑" panose="020B0503020204020204" pitchFamily="34" charset="-122"/>
              </a:rPr>
              <a:t>考虑模式</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dept_advisor(s_ID, i_ID, department_name</a:t>
            </a:r>
            <a:r>
              <a:rPr lang="en-US" altLang="en-US" sz="1700" dirty="0">
                <a:latin typeface="微软雅黑" panose="020B0503020204020204" pitchFamily="34" charset="-122"/>
                <a:ea typeface="微软雅黑" panose="020B0503020204020204" pitchFamily="34" charset="-122"/>
              </a:rPr>
              <a:t>)</a:t>
            </a:r>
          </a:p>
          <a:p>
            <a:pPr>
              <a:defRPr/>
            </a:pPr>
            <a:r>
              <a:rPr lang="zh-CN" altLang="en-US" sz="1700" dirty="0" smtClean="0">
                <a:latin typeface="微软雅黑" panose="020B0503020204020204" pitchFamily="34" charset="-122"/>
                <a:ea typeface="微软雅黑" panose="020B0503020204020204" pitchFamily="34" charset="-122"/>
              </a:rPr>
              <a:t>存在函数依赖</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sym typeface="Symbol" pitchFamily="18" charset="2"/>
              </a:rPr>
              <a:t>dept_name</a:t>
            </a: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s_ID, </a:t>
            </a:r>
            <a:r>
              <a:rPr lang="en-US" altLang="en-US" sz="1700" i="1" dirty="0">
                <a:latin typeface="微软雅黑" panose="020B0503020204020204" pitchFamily="34" charset="-122"/>
                <a:ea typeface="微软雅黑" panose="020B0503020204020204" pitchFamily="34" charset="-122"/>
                <a:sym typeface="Symbol" pitchFamily="18" charset="2"/>
              </a:rPr>
              <a:t>dept_name</a:t>
            </a:r>
            <a:r>
              <a:rPr lang="en-US" altLang="en-US" sz="1700" i="1"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sym typeface="Symbol" pitchFamily="18" charset="2"/>
              </a:rPr>
              <a:t>i_ID</a:t>
            </a:r>
          </a:p>
          <a:p>
            <a:pPr>
              <a:defRPr/>
            </a:pPr>
            <a:r>
              <a:rPr lang="zh-CN" altLang="en-US" dirty="0">
                <a:latin typeface="微软雅黑" panose="020B0503020204020204" pitchFamily="34" charset="-122"/>
                <a:ea typeface="微软雅黑" panose="020B0503020204020204" pitchFamily="34" charset="-122"/>
                <a:sym typeface="Symbol" pitchFamily="18" charset="2"/>
              </a:rPr>
              <a:t>在上面的设计中，每次教师参与</a:t>
            </a:r>
            <a:r>
              <a:rPr lang="en-US" altLang="zh-CN" dirty="0" err="1">
                <a:latin typeface="微软雅黑" panose="020B0503020204020204" pitchFamily="34" charset="-122"/>
                <a:ea typeface="微软雅黑" panose="020B0503020204020204" pitchFamily="34" charset="-122"/>
                <a:sym typeface="Symbol" pitchFamily="18" charset="2"/>
              </a:rPr>
              <a:t>dept_advisor</a:t>
            </a:r>
            <a:r>
              <a:rPr lang="zh-CN" altLang="en-US" dirty="0">
                <a:latin typeface="微软雅黑" panose="020B0503020204020204" pitchFamily="34" charset="-122"/>
                <a:ea typeface="微软雅黑" panose="020B0503020204020204" pitchFamily="34" charset="-122"/>
                <a:sym typeface="Symbol" pitchFamily="18" charset="2"/>
              </a:rPr>
              <a:t>关系时，我们都必须重复一次部门</a:t>
            </a:r>
            <a:r>
              <a:rPr lang="zh-CN" altLang="en-US" dirty="0" smtClean="0">
                <a:latin typeface="微软雅黑" panose="020B0503020204020204" pitchFamily="34" charset="-122"/>
                <a:ea typeface="微软雅黑" panose="020B0503020204020204" pitchFamily="34" charset="-122"/>
                <a:sym typeface="Symbol" pitchFamily="18" charset="2"/>
              </a:rPr>
              <a:t>名</a:t>
            </a:r>
            <a:endParaRPr lang="en-US" altLang="zh-CN" dirty="0" smtClean="0">
              <a:latin typeface="微软雅黑" panose="020B0503020204020204" pitchFamily="34" charset="-122"/>
              <a:ea typeface="微软雅黑" panose="020B0503020204020204" pitchFamily="34" charset="-122"/>
              <a:sym typeface="Symbol" pitchFamily="18" charset="2"/>
            </a:endParaRPr>
          </a:p>
          <a:p>
            <a:pPr>
              <a:defRPr/>
            </a:pPr>
            <a:r>
              <a:rPr lang="zh-CN" altLang="en-US" dirty="0">
                <a:latin typeface="微软雅黑" panose="020B0503020204020204" pitchFamily="34" charset="-122"/>
                <a:ea typeface="微软雅黑" panose="020B0503020204020204" pitchFamily="34" charset="-122"/>
                <a:sym typeface="Symbol" pitchFamily="18" charset="2"/>
              </a:rPr>
              <a:t>要解决这个问题，我们需要</a:t>
            </a:r>
            <a:r>
              <a:rPr lang="zh-CN" altLang="en-US" dirty="0" smtClean="0">
                <a:latin typeface="微软雅黑" panose="020B0503020204020204" pitchFamily="34" charset="-122"/>
                <a:ea typeface="微软雅黑" panose="020B0503020204020204" pitchFamily="34" charset="-122"/>
                <a:sym typeface="Symbol" pitchFamily="18" charset="2"/>
              </a:rPr>
              <a:t>分解</a:t>
            </a:r>
            <a:endParaRPr lang="en-US" altLang="zh-CN" dirty="0" smtClean="0">
              <a:latin typeface="微软雅黑" panose="020B0503020204020204" pitchFamily="34" charset="-122"/>
              <a:ea typeface="微软雅黑" panose="020B0503020204020204" pitchFamily="34" charset="-122"/>
              <a:sym typeface="Symbol" pitchFamily="18" charset="2"/>
            </a:endParaRPr>
          </a:p>
          <a:p>
            <a:pPr>
              <a:defRPr/>
            </a:pPr>
            <a:r>
              <a:rPr lang="zh-CN" altLang="en-US" sz="1700" dirty="0" smtClean="0">
                <a:latin typeface="微软雅黑" panose="020B0503020204020204" pitchFamily="34" charset="-122"/>
                <a:ea typeface="微软雅黑" panose="020B0503020204020204" pitchFamily="34" charset="-122"/>
                <a:sym typeface="Symbol" pitchFamily="18" charset="2"/>
              </a:rPr>
              <a:t>任何分解都不会包括这个函数依赖的所有属性</a:t>
            </a:r>
            <a:endParaRPr lang="en-US" altLang="en-US" sz="1700" dirty="0">
              <a:latin typeface="微软雅黑" panose="020B0503020204020204" pitchFamily="34" charset="-122"/>
              <a:ea typeface="微软雅黑" panose="020B0503020204020204" pitchFamily="34" charset="-122"/>
              <a:sym typeface="Symbol" pitchFamily="18" charset="2"/>
            </a:endParaRP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rPr>
              <a:t>s_ID, </a:t>
            </a:r>
            <a:r>
              <a:rPr lang="en-US" altLang="en-US" sz="1700" i="1" dirty="0">
                <a:latin typeface="微软雅黑" panose="020B0503020204020204" pitchFamily="34" charset="-122"/>
                <a:ea typeface="微软雅黑" panose="020B0503020204020204" pitchFamily="34" charset="-122"/>
                <a:sym typeface="Symbol" pitchFamily="18" charset="2"/>
              </a:rPr>
              <a:t>dept_name</a:t>
            </a:r>
            <a:r>
              <a:rPr lang="en-US" altLang="en-US" sz="1700" i="1"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sym typeface="Symbol" pitchFamily="18" charset="2"/>
              </a:rPr>
              <a:t> i_ID</a:t>
            </a:r>
          </a:p>
          <a:p>
            <a:pPr>
              <a:defRPr/>
            </a:pPr>
            <a:r>
              <a:rPr lang="zh-CN" altLang="en-US" sz="1700" dirty="0" smtClean="0">
                <a:latin typeface="微软雅黑" panose="020B0503020204020204" pitchFamily="34" charset="-122"/>
                <a:ea typeface="微软雅黑" panose="020B0503020204020204" pitchFamily="34" charset="-122"/>
                <a:sym typeface="Symbol" pitchFamily="18" charset="2"/>
              </a:rPr>
              <a:t>所以这个分解是函数依赖不保持的</a:t>
            </a:r>
            <a:endParaRPr lang="en-US" altLang="en-US" sz="1700" dirty="0">
              <a:latin typeface="微软雅黑" panose="020B0503020204020204" pitchFamily="34" charset="-122"/>
              <a:ea typeface="微软雅黑" panose="020B0503020204020204" pitchFamily="34" charset="-122"/>
              <a:sym typeface="Symbol" pitchFamily="18" charset="2"/>
            </a:endParaRPr>
          </a:p>
          <a:p>
            <a:pPr>
              <a:defRPr/>
            </a:pPr>
            <a:endParaRPr lang="en-US"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7808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545609" y="2312125"/>
            <a:ext cx="3901320" cy="1479550"/>
          </a:xfrm>
        </p:spPr>
        <p:txBody>
          <a:bodyPr/>
          <a:lstStyle/>
          <a:p>
            <a:pPr algn="ctr">
              <a:buFont typeface="Monotype Sorts" charset="2"/>
              <a:buNone/>
              <a:defRPr/>
            </a:pPr>
            <a:r>
              <a:rPr lang="zh-CN" altLang="en-US" sz="3200" b="1" dirty="0" smtClean="0">
                <a:solidFill>
                  <a:srgbClr val="002060"/>
                </a:solidFill>
                <a:effectLst>
                  <a:outerShdw blurRad="38100" dist="38100" dir="2700000" algn="tl">
                    <a:srgbClr val="C0C0C0"/>
                  </a:outerShdw>
                </a:effectLst>
                <a:latin typeface="+mj-lt"/>
                <a:ea typeface="ＭＳ Ｐゴシック" pitchFamily="34" charset="-128"/>
                <a:cs typeface="+mj-cs"/>
              </a:rPr>
              <a:t>范式</a:t>
            </a:r>
            <a:endPar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endParaRPr>
          </a:p>
        </p:txBody>
      </p:sp>
    </p:spTree>
    <p:extLst>
      <p:ext uri="{BB962C8B-B14F-4D97-AF65-F5344CB8AC3E}">
        <p14:creationId xmlns:p14="http://schemas.microsoft.com/office/powerpoint/2010/main" val="201582762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Boyce-Codd Normal Form</a:t>
            </a:r>
          </a:p>
        </p:txBody>
      </p:sp>
      <p:sp>
        <p:nvSpPr>
          <p:cNvPr id="683011" name="Rectangle 3"/>
          <p:cNvSpPr>
            <a:spLocks noGrp="1" noChangeArrowheads="1"/>
          </p:cNvSpPr>
          <p:nvPr>
            <p:ph type="body" idx="1"/>
          </p:nvPr>
        </p:nvSpPr>
        <p:spPr>
          <a:xfrm>
            <a:off x="768350" y="1163639"/>
            <a:ext cx="7541149" cy="2664650"/>
          </a:xfrm>
        </p:spPr>
        <p:txBody>
          <a:bodyPr/>
          <a:lstStyle/>
          <a:p>
            <a:pPr>
              <a:lnSpc>
                <a:spcPct val="90000"/>
              </a:lnSpc>
            </a:pPr>
            <a:r>
              <a:rPr lang="zh-CN" altLang="en-US" dirty="0">
                <a:latin typeface="微软雅黑" panose="020B0503020204020204" pitchFamily="34" charset="-122"/>
                <a:ea typeface="微软雅黑" panose="020B0503020204020204" pitchFamily="34" charset="-122"/>
              </a:rPr>
              <a:t>关系模式</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中是关于函数依赖的集合</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的，如果所有函数依赖的形式</a:t>
            </a:r>
            <a:r>
              <a:rPr lang="zh-CN" altLang="en-US" dirty="0" smtClean="0">
                <a:latin typeface="微软雅黑" panose="020B0503020204020204" pitchFamily="34" charset="-122"/>
                <a:ea typeface="微软雅黑" panose="020B0503020204020204" pitchFamily="34" charset="-122"/>
              </a:rPr>
              <a:t>为</a:t>
            </a:r>
            <a:r>
              <a:rPr lang="en-US" altLang="en-US" i="1" dirty="0">
                <a:latin typeface="微软雅黑" panose="020B0503020204020204" pitchFamily="34" charset="-122"/>
                <a:ea typeface="微软雅黑" panose="020B0503020204020204" pitchFamily="34" charset="-122"/>
              </a:rPr>
              <a:t>F</a:t>
            </a:r>
            <a:r>
              <a:rPr lang="en-US" altLang="en-US" baseline="30000" dirty="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endParaRPr lang="en-US" altLang="en-US" sz="1700" i="1" dirty="0">
              <a:latin typeface="微软雅黑" panose="020B0503020204020204" pitchFamily="34" charset="-122"/>
              <a:ea typeface="微软雅黑" panose="020B0503020204020204" pitchFamily="34" charset="-122"/>
              <a:sym typeface="Greek Symbols"/>
            </a:endParaRPr>
          </a:p>
          <a:p>
            <a:pPr>
              <a:buFont typeface="Monotype Sorts" pitchFamily="-84" charset="2"/>
              <a:buNone/>
            </a:pPr>
            <a:r>
              <a:rPr lang="en-US" altLang="en-US" sz="1700" i="1"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这里</a:t>
            </a:r>
            <a:r>
              <a:rPr lang="en-US" altLang="en-US" sz="1700" dirty="0" smtClean="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1700" dirty="0" smtClean="0">
                <a:latin typeface="微软雅黑" panose="020B0503020204020204" pitchFamily="34" charset="-122"/>
                <a:ea typeface="微软雅黑" panose="020B0503020204020204" pitchFamily="34" charset="-122"/>
                <a:sym typeface="Symbol" panose="05050102010706020507" pitchFamily="18" charset="2"/>
              </a:rPr>
              <a:t>和</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R</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，以下</a:t>
            </a:r>
            <a:r>
              <a:rPr lang="zh-CN" altLang="en-US" dirty="0">
                <a:latin typeface="微软雅黑" panose="020B0503020204020204" pitchFamily="34" charset="-122"/>
                <a:ea typeface="微软雅黑" panose="020B0503020204020204" pitchFamily="34" charset="-122"/>
                <a:sym typeface="Symbol" panose="05050102010706020507" pitchFamily="18" charset="2"/>
              </a:rPr>
              <a:t>至少有一个是成立的</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en-US" sz="1700" dirty="0">
              <a:latin typeface="微软雅黑" panose="020B0503020204020204" pitchFamily="34" charset="-122"/>
              <a:ea typeface="微软雅黑" panose="020B0503020204020204" pitchFamily="34" charset="-122"/>
              <a:sym typeface="Symbol" panose="05050102010706020507" pitchFamily="18" charset="2"/>
            </a:endParaRPr>
          </a:p>
          <a:p>
            <a:pPr lvl="1"/>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是平凡的</a:t>
            </a:r>
            <a:r>
              <a:rPr lang="en-US" altLang="en-US" sz="1700" dirty="0" smtClean="0">
                <a:latin typeface="微软雅黑" panose="020B0503020204020204" pitchFamily="34" charset="-122"/>
                <a:ea typeface="微软雅黑" panose="020B0503020204020204" pitchFamily="34" charset="-122"/>
                <a:sym typeface="Greek Symbols"/>
              </a:rPr>
              <a:t>(i.e</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Greek Symbols"/>
              </a:rPr>
              <a:t>)</a:t>
            </a:r>
          </a:p>
          <a:p>
            <a:pPr lvl="1"/>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是</a:t>
            </a:r>
            <a:r>
              <a:rPr lang="en-US" altLang="zh-CN" sz="1700" dirty="0" smtClean="0">
                <a:latin typeface="微软雅黑" panose="020B0503020204020204" pitchFamily="34" charset="-122"/>
                <a:ea typeface="微软雅黑" panose="020B0503020204020204" pitchFamily="34" charset="-122"/>
                <a:sym typeface="Greek Symbols"/>
              </a:rPr>
              <a:t>R</a:t>
            </a:r>
            <a:r>
              <a:rPr lang="zh-CN" altLang="en-US" sz="1700" dirty="0" smtClean="0">
                <a:latin typeface="微软雅黑" panose="020B0503020204020204" pitchFamily="34" charset="-122"/>
                <a:ea typeface="微软雅黑" panose="020B0503020204020204" pitchFamily="34" charset="-122"/>
                <a:sym typeface="Greek Symbols"/>
              </a:rPr>
              <a:t>的超键</a:t>
            </a:r>
            <a:endParaRPr lang="en-US" altLang="en-US" sz="1700" i="1" dirty="0">
              <a:latin typeface="微软雅黑" panose="020B0503020204020204" pitchFamily="34" charset="-122"/>
              <a:ea typeface="微软雅黑" panose="020B0503020204020204" pitchFamily="34" charset="-122"/>
              <a:sym typeface="Greek Symbols"/>
            </a:endParaRPr>
          </a:p>
          <a:p>
            <a:endParaRPr lang="en-US" altLang="en-US" sz="2000" i="1" dirty="0">
              <a:latin typeface="微软雅黑" panose="020B0503020204020204" pitchFamily="34" charset="-122"/>
              <a:ea typeface="微软雅黑" panose="020B0503020204020204" pitchFamily="34" charset="-122"/>
              <a:sym typeface="Greek Symbols"/>
            </a:endParaRPr>
          </a:p>
          <a:p>
            <a:endParaRPr lang="en-US" altLang="en-US" sz="2000" dirty="0">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265138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Boyce-Codd Normal Form (Cont.)</a:t>
            </a:r>
          </a:p>
        </p:txBody>
      </p:sp>
      <p:sp>
        <p:nvSpPr>
          <p:cNvPr id="683011" name="Rectangle 3"/>
          <p:cNvSpPr>
            <a:spLocks noGrp="1" noChangeArrowheads="1"/>
          </p:cNvSpPr>
          <p:nvPr>
            <p:ph type="body" idx="1"/>
          </p:nvPr>
        </p:nvSpPr>
        <p:spPr>
          <a:xfrm>
            <a:off x="768350" y="1163639"/>
            <a:ext cx="7774928" cy="3725354"/>
          </a:xfrm>
        </p:spPr>
        <p:txBody>
          <a:bodyPr/>
          <a:lstStyle/>
          <a:p>
            <a:pPr>
              <a:lnSpc>
                <a:spcPct val="90000"/>
              </a:lnSpc>
            </a:pPr>
            <a:r>
              <a:rPr lang="zh-CN" altLang="en-US" sz="1700" dirty="0" smtClean="0">
                <a:latin typeface="微软雅黑" panose="020B0503020204020204" pitchFamily="34" charset="-122"/>
                <a:ea typeface="微软雅黑" panose="020B0503020204020204" pitchFamily="34" charset="-122"/>
              </a:rPr>
              <a:t>样例模式不满足</a:t>
            </a:r>
            <a:r>
              <a:rPr lang="en-US" altLang="zh-CN" sz="1700" dirty="0" smtClean="0">
                <a:latin typeface="微软雅黑" panose="020B0503020204020204" pitchFamily="34" charset="-122"/>
                <a:ea typeface="微软雅黑" panose="020B0503020204020204" pitchFamily="34" charset="-122"/>
              </a:rPr>
              <a:t>BCNF</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in_dep</a:t>
            </a:r>
            <a:r>
              <a:rPr lang="en-US" altLang="en-US" sz="1700" i="1"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rPr>
              <a:t>(</a:t>
            </a:r>
            <a:r>
              <a:rPr lang="en-US" altLang="en-US" sz="1700" i="1" u="sng" dirty="0">
                <a:latin typeface="微软雅黑" panose="020B0503020204020204" pitchFamily="34" charset="-122"/>
                <a:ea typeface="微软雅黑" panose="020B0503020204020204" pitchFamily="34" charset="-122"/>
              </a:rPr>
              <a:t>ID, </a:t>
            </a:r>
            <a:r>
              <a:rPr lang="en-US" altLang="en-US" sz="1700" i="1" dirty="0">
                <a:latin typeface="微软雅黑" panose="020B0503020204020204" pitchFamily="34" charset="-122"/>
                <a:ea typeface="微软雅黑" panose="020B0503020204020204" pitchFamily="34" charset="-122"/>
              </a:rPr>
              <a:t>name, salary</a:t>
            </a:r>
            <a:r>
              <a:rPr lang="en-US" altLang="en-US" sz="1700" i="1" u="sng" dirty="0">
                <a:latin typeface="微软雅黑" panose="020B0503020204020204" pitchFamily="34" charset="-122"/>
                <a:ea typeface="微软雅黑" panose="020B0503020204020204" pitchFamily="34" charset="-122"/>
              </a:rPr>
              <a:t>, </a:t>
            </a:r>
            <a:r>
              <a:rPr lang="en-US" altLang="en-US" sz="1700" i="1" u="sng" dirty="0" err="1">
                <a:latin typeface="微软雅黑" panose="020B0503020204020204" pitchFamily="34" charset="-122"/>
                <a:ea typeface="微软雅黑" panose="020B0503020204020204" pitchFamily="34" charset="-122"/>
              </a:rPr>
              <a:t>dept_name</a:t>
            </a:r>
            <a:r>
              <a:rPr lang="en-US" altLang="en-US" sz="1700" i="1" u="sng"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building, budget </a:t>
            </a:r>
            <a:r>
              <a:rPr lang="en-US" altLang="en-US" sz="1700" dirty="0">
                <a:latin typeface="微软雅黑" panose="020B0503020204020204" pitchFamily="34" charset="-122"/>
                <a:ea typeface="微软雅黑" panose="020B0503020204020204" pitchFamily="34" charset="-122"/>
              </a:rPr>
              <a:t>)</a:t>
            </a: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因为</a:t>
            </a:r>
            <a:r>
              <a:rPr lang="en-US" altLang="en-US" sz="1700" dirty="0" smtClean="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rPr>
              <a:t>:</a:t>
            </a:r>
          </a:p>
          <a:p>
            <a:pPr lvl="1"/>
            <a:r>
              <a:rPr lang="en-US" altLang="en-US" sz="1700" i="1" dirty="0" err="1">
                <a:latin typeface="微软雅黑" panose="020B0503020204020204" pitchFamily="34" charset="-122"/>
                <a:ea typeface="微软雅黑" panose="020B0503020204020204" pitchFamily="34" charset="-122"/>
              </a:rPr>
              <a:t>dept_name</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building, budget  </a:t>
            </a:r>
          </a:p>
          <a:p>
            <a:pPr lvl="2"/>
            <a:r>
              <a:rPr lang="en-US" altLang="en-US" sz="1700" dirty="0">
                <a:latin typeface="微软雅黑" panose="020B0503020204020204" pitchFamily="34" charset="-122"/>
                <a:ea typeface="微软雅黑" panose="020B0503020204020204" pitchFamily="34" charset="-122"/>
                <a:sym typeface="Monotype Sorts" pitchFamily="-84" charset="2"/>
              </a:rPr>
              <a:t>holds on </a:t>
            </a:r>
            <a:r>
              <a:rPr lang="en-US" altLang="en-US" sz="1700" i="1" dirty="0" err="1">
                <a:latin typeface="微软雅黑" panose="020B0503020204020204" pitchFamily="34" charset="-122"/>
                <a:ea typeface="微软雅黑" panose="020B0503020204020204" pitchFamily="34" charset="-122"/>
                <a:sym typeface="Monotype Sorts" pitchFamily="-84" charset="2"/>
              </a:rPr>
              <a:t>in_dep</a:t>
            </a:r>
            <a:endParaRPr lang="en-US" altLang="en-US" sz="1700" i="1" dirty="0">
              <a:latin typeface="微软雅黑" panose="020B0503020204020204" pitchFamily="34" charset="-122"/>
              <a:ea typeface="微软雅黑" panose="020B0503020204020204" pitchFamily="34" charset="-122"/>
              <a:sym typeface="Monotype Sorts" pitchFamily="-84" charset="2"/>
            </a:endParaRPr>
          </a:p>
          <a:p>
            <a:pPr lvl="2"/>
            <a:r>
              <a:rPr lang="zh-CN" altLang="en-US" dirty="0">
                <a:latin typeface="微软雅黑" panose="020B0503020204020204" pitchFamily="34" charset="-122"/>
                <a:ea typeface="微软雅黑" panose="020B0503020204020204" pitchFamily="34" charset="-122"/>
                <a:sym typeface="Monotype Sorts" pitchFamily="-84" charset="2"/>
              </a:rPr>
              <a:t>但</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r>
              <a:rPr lang="en-US" altLang="en-US" sz="1700" i="1" dirty="0" err="1">
                <a:latin typeface="微软雅黑" panose="020B0503020204020204" pitchFamily="34" charset="-122"/>
                <a:ea typeface="微软雅黑" panose="020B0503020204020204" pitchFamily="34" charset="-122"/>
                <a:sym typeface="Monotype Sorts" pitchFamily="-84" charset="2"/>
              </a:rPr>
              <a:t>dept_name</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不是超键</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r>
              <a:rPr lang="zh-CN" altLang="en-US" sz="1700" i="1" dirty="0" smtClean="0">
                <a:latin typeface="微软雅黑" panose="020B0503020204020204" pitchFamily="34" charset="-122"/>
                <a:ea typeface="微软雅黑" panose="020B0503020204020204" pitchFamily="34" charset="-122"/>
                <a:sym typeface="Monotype Sorts" pitchFamily="-84" charset="2"/>
              </a:rPr>
              <a:t>我们分解 </a:t>
            </a:r>
            <a:r>
              <a:rPr lang="en-US" altLang="en-US" sz="1700" i="1" dirty="0" err="1" smtClean="0">
                <a:latin typeface="微软雅黑" panose="020B0503020204020204" pitchFamily="34" charset="-122"/>
                <a:ea typeface="微软雅黑" panose="020B0503020204020204" pitchFamily="34" charset="-122"/>
                <a:sym typeface="Monotype Sorts" pitchFamily="-84" charset="2"/>
              </a:rPr>
              <a:t>in_dept</a:t>
            </a:r>
            <a:r>
              <a:rPr lang="en-US" altLang="en-US" sz="1700" i="1" dirty="0" smtClean="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成</a:t>
            </a:r>
            <a:r>
              <a:rPr lang="en-US" altLang="en-US" sz="1700" i="1" dirty="0" smtClean="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instructor </a:t>
            </a:r>
            <a:r>
              <a:rPr lang="en-US" altLang="en-US" sz="1700" i="1" dirty="0" smtClean="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和</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department </a:t>
            </a:r>
          </a:p>
          <a:p>
            <a:pPr lvl="1"/>
            <a:r>
              <a:rPr lang="en-US" altLang="en-US" sz="1700" i="1" dirty="0">
                <a:latin typeface="微软雅黑" panose="020B0503020204020204" pitchFamily="34" charset="-122"/>
                <a:ea typeface="微软雅黑" panose="020B0503020204020204" pitchFamily="34" charset="-122"/>
                <a:sym typeface="Monotype Sorts" pitchFamily="-84" charset="2"/>
              </a:rPr>
              <a:t>instructor</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满足</a:t>
            </a:r>
            <a:r>
              <a:rPr lang="en-US" altLang="en-US" sz="1700" dirty="0" smtClean="0">
                <a:latin typeface="微软雅黑" panose="020B0503020204020204" pitchFamily="34" charset="-122"/>
                <a:ea typeface="微软雅黑" panose="020B0503020204020204" pitchFamily="34" charset="-122"/>
                <a:sym typeface="Monotype Sorts" pitchFamily="-84" charset="2"/>
              </a:rPr>
              <a:t>BCNF</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r>
              <a:rPr lang="en-US" altLang="en-US" sz="1700" i="1" dirty="0">
                <a:latin typeface="微软雅黑" panose="020B0503020204020204" pitchFamily="34" charset="-122"/>
                <a:ea typeface="微软雅黑" panose="020B0503020204020204" pitchFamily="34" charset="-122"/>
                <a:sym typeface="Monotype Sorts" pitchFamily="-84" charset="2"/>
              </a:rPr>
              <a:t>department </a:t>
            </a:r>
            <a:r>
              <a:rPr lang="en-US" altLang="en-US" sz="1700" dirty="0">
                <a:latin typeface="微软雅黑" panose="020B0503020204020204" pitchFamily="34" charset="-122"/>
                <a:ea typeface="微软雅黑" panose="020B0503020204020204" pitchFamily="34" charset="-122"/>
                <a:sym typeface="Monotype Sorts" pitchFamily="-84" charset="2"/>
              </a:rPr>
              <a:t>is </a:t>
            </a:r>
            <a:r>
              <a:rPr lang="zh-CN" altLang="en-US" sz="1700" dirty="0" smtClean="0">
                <a:latin typeface="微软雅黑" panose="020B0503020204020204" pitchFamily="34" charset="-122"/>
                <a:ea typeface="微软雅黑" panose="020B0503020204020204" pitchFamily="34" charset="-122"/>
                <a:sym typeface="Monotype Sorts" pitchFamily="-84" charset="2"/>
              </a:rPr>
              <a:t>满足</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BCNF</a:t>
            </a:r>
          </a:p>
          <a:p>
            <a:pPr>
              <a:buFont typeface="Monotype Sorts" pitchFamily="-84" charset="2"/>
              <a:buNone/>
            </a:pPr>
            <a:endParaRPr lang="en-US" altLang="en-US" sz="2000" dirty="0">
              <a:latin typeface="微软雅黑" panose="020B0503020204020204" pitchFamily="34" charset="-122"/>
              <a:ea typeface="微软雅黑" panose="020B0503020204020204" pitchFamily="34" charset="-122"/>
              <a:sym typeface="Monotype Sorts" pitchFamily="-84" charset="2"/>
            </a:endParaRPr>
          </a:p>
          <a:p>
            <a:pPr>
              <a:buFont typeface="Monotype Sorts" pitchFamily="-84" charset="2"/>
              <a:buNone/>
            </a:pPr>
            <a:endParaRPr lang="en-US" altLang="en-US" sz="2000" dirty="0">
              <a:latin typeface="微软雅黑" panose="020B0503020204020204" pitchFamily="34" charset="-122"/>
              <a:ea typeface="微软雅黑" panose="020B0503020204020204" pitchFamily="34" charset="-122"/>
              <a:sym typeface="Monotype Sorts" pitchFamily="-84" charset="2"/>
            </a:endParaRPr>
          </a:p>
          <a:p>
            <a:endParaRPr lang="en-US" altLang="en-US" sz="2000" i="1" dirty="0">
              <a:latin typeface="微软雅黑" panose="020B0503020204020204" pitchFamily="34" charset="-122"/>
              <a:ea typeface="微软雅黑" panose="020B0503020204020204" pitchFamily="34" charset="-122"/>
              <a:sym typeface="Greek Symbols"/>
            </a:endParaRPr>
          </a:p>
          <a:p>
            <a:endParaRPr lang="en-US" altLang="en-US" sz="2000" dirty="0">
              <a:latin typeface="微软雅黑" panose="020B0503020204020204" pitchFamily="34" charset="-122"/>
              <a:ea typeface="微软雅黑" panose="020B0503020204020204" pitchFamily="34" charset="-122"/>
              <a:sym typeface="Symbol" panose="05050102010706020507" pitchFamily="18" charset="2"/>
            </a:endParaRPr>
          </a:p>
        </p:txBody>
      </p:sp>
    </p:spTree>
    <p:extLst>
      <p:ext uri="{BB962C8B-B14F-4D97-AF65-F5344CB8AC3E}">
        <p14:creationId xmlns:p14="http://schemas.microsoft.com/office/powerpoint/2010/main" val="1120745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3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30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830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68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Decomposing a Schema into BCNF</a:t>
            </a:r>
          </a:p>
        </p:txBody>
      </p:sp>
      <p:sp>
        <p:nvSpPr>
          <p:cNvPr id="683011" name="Rectangle 3"/>
          <p:cNvSpPr>
            <a:spLocks noGrp="1" noChangeArrowheads="1"/>
          </p:cNvSpPr>
          <p:nvPr>
            <p:ph type="body" idx="1"/>
          </p:nvPr>
        </p:nvSpPr>
        <p:spPr>
          <a:xfrm>
            <a:off x="768350" y="1163639"/>
            <a:ext cx="7399106" cy="4334953"/>
          </a:xfrm>
        </p:spPr>
        <p:txBody>
          <a:bodyPr/>
          <a:lstStyle/>
          <a:p>
            <a:pPr>
              <a:lnSpc>
                <a:spcPct val="90000"/>
              </a:lnSpc>
            </a:pPr>
            <a:r>
              <a:rPr lang="zh-CN" altLang="en-US" dirty="0">
                <a:latin typeface="微软雅黑" panose="020B0503020204020204" pitchFamily="34" charset="-122"/>
                <a:ea typeface="微软雅黑" panose="020B0503020204020204" pitchFamily="34" charset="-122"/>
              </a:rPr>
              <a:t>设</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不满足</a:t>
            </a:r>
            <a:r>
              <a:rPr lang="en-US" altLang="zh-CN" dirty="0" smtClean="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t>
            </a:r>
            <a:r>
              <a:rPr kumimoji="0"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a:latin typeface="微软雅黑" panose="020B0503020204020204" pitchFamily="34" charset="-122"/>
                <a:ea typeface="微软雅黑" panose="020B0503020204020204" pitchFamily="34" charset="-122"/>
                <a:sym typeface="Symbol" panose="05050102010706020507" pitchFamily="18" charset="2"/>
              </a:rPr>
              <a:t>是</a:t>
            </a:r>
            <a:r>
              <a:rPr lang="zh-CN" altLang="en-US" dirty="0" smtClean="0">
                <a:latin typeface="微软雅黑" panose="020B0503020204020204" pitchFamily="34" charset="-122"/>
                <a:ea typeface="微软雅黑" panose="020B0503020204020204" pitchFamily="34" charset="-122"/>
              </a:rPr>
              <a:t>导致</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违规的</a:t>
            </a:r>
            <a:r>
              <a:rPr lang="en-US" altLang="zh-CN" dirty="0">
                <a:latin typeface="微软雅黑" panose="020B0503020204020204" pitchFamily="34" charset="-122"/>
                <a:ea typeface="微软雅黑" panose="020B0503020204020204" pitchFamily="34" charset="-122"/>
              </a:rPr>
              <a:t>FD</a:t>
            </a:r>
            <a:r>
              <a:rPr lang="zh-CN" altLang="en-US" dirty="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pPr>
              <a:lnSpc>
                <a:spcPct val="90000"/>
              </a:lnSpc>
            </a:pPr>
            <a:r>
              <a:rPr lang="zh-CN" altLang="en-US" sz="1700" dirty="0" smtClean="0">
                <a:latin typeface="微软雅黑" panose="020B0503020204020204" pitchFamily="34" charset="-122"/>
                <a:ea typeface="微软雅黑" panose="020B0503020204020204" pitchFamily="34" charset="-122"/>
              </a:rPr>
              <a:t>我们分解</a:t>
            </a:r>
            <a:r>
              <a:rPr lang="en-US" altLang="en-US" sz="1700" dirty="0" smtClean="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R</a:t>
            </a:r>
            <a:r>
              <a:rPr lang="en-US" altLang="en-US" sz="1700" dirty="0">
                <a:latin typeface="微软雅黑" panose="020B0503020204020204" pitchFamily="34" charset="-122"/>
                <a:ea typeface="微软雅黑" panose="020B0503020204020204" pitchFamily="34" charset="-122"/>
              </a:rPr>
              <a:t> </a:t>
            </a:r>
            <a:r>
              <a:rPr lang="en-US" altLang="en-US" sz="1700"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成</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lvl="1">
              <a:lnSpc>
                <a:spcPct val="90000"/>
              </a:lnSpc>
              <a:buFont typeface="Times" panose="02020603050405020304" pitchFamily="18" charset="0"/>
              <a:buChar char="•"/>
            </a:pPr>
            <a:r>
              <a:rPr lang="en-US" altLang="en-US" sz="1700" dirty="0">
                <a:latin typeface="微软雅黑" panose="020B0503020204020204" pitchFamily="34" charset="-122"/>
                <a:ea typeface="微软雅黑" panose="020B0503020204020204" pitchFamily="34" charset="-122"/>
              </a:rPr>
              <a:t>(</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U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endParaRPr lang="en-US" altLang="en-US" sz="1700" dirty="0">
              <a:latin typeface="微软雅黑" panose="020B0503020204020204" pitchFamily="34" charset="-122"/>
              <a:ea typeface="微软雅黑" panose="020B0503020204020204" pitchFamily="34" charset="-122"/>
            </a:endParaRPr>
          </a:p>
          <a:p>
            <a:pPr lvl="1">
              <a:lnSpc>
                <a:spcPct val="90000"/>
              </a:lnSpc>
              <a:buFont typeface="Times" panose="02020603050405020304" pitchFamily="18" charset="0"/>
              <a:buChar cha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R</a:t>
            </a:r>
            <a:r>
              <a:rPr lang="en-US" altLang="en-US" sz="1700" dirty="0">
                <a:latin typeface="微软雅黑" panose="020B0503020204020204" pitchFamily="34" charset="-122"/>
                <a:ea typeface="微软雅黑" panose="020B0503020204020204" pitchFamily="34" charset="-122"/>
              </a:rPr>
              <a:t> -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endParaRPr lang="en-US" altLang="en-US" sz="1700" dirty="0">
              <a:latin typeface="微软雅黑" panose="020B0503020204020204" pitchFamily="34" charset="-122"/>
              <a:ea typeface="微软雅黑" panose="020B0503020204020204" pitchFamily="34" charset="-122"/>
            </a:endParaRPr>
          </a:p>
          <a:p>
            <a:pPr>
              <a:lnSpc>
                <a:spcPct val="90000"/>
              </a:lnSpc>
            </a:pPr>
            <a:r>
              <a:rPr lang="zh-CN" altLang="en-US" sz="1700" i="1" dirty="0" smtClean="0">
                <a:latin typeface="微软雅黑" panose="020B0503020204020204" pitchFamily="34" charset="-122"/>
                <a:ea typeface="微软雅黑" panose="020B0503020204020204" pitchFamily="34" charset="-122"/>
              </a:rPr>
              <a:t>在示例 </a:t>
            </a:r>
            <a:r>
              <a:rPr lang="en-US" altLang="en-US" sz="1700" i="1" dirty="0" err="1" smtClean="0">
                <a:latin typeface="微软雅黑" panose="020B0503020204020204" pitchFamily="34" charset="-122"/>
                <a:ea typeface="微软雅黑" panose="020B0503020204020204" pitchFamily="34" charset="-122"/>
              </a:rPr>
              <a:t>in_dep</a:t>
            </a:r>
            <a:r>
              <a:rPr lang="en-US" altLang="en-US" sz="1700" i="1" dirty="0" smtClean="0">
                <a:latin typeface="微软雅黑" panose="020B0503020204020204" pitchFamily="34" charset="-122"/>
                <a:ea typeface="微软雅黑" panose="020B0503020204020204" pitchFamily="34" charset="-122"/>
              </a:rPr>
              <a:t> </a:t>
            </a:r>
            <a:r>
              <a:rPr lang="zh-CN" altLang="en-US" sz="1700" i="1" dirty="0" smtClean="0">
                <a:latin typeface="微软雅黑" panose="020B0503020204020204" pitchFamily="34" charset="-122"/>
                <a:ea typeface="微软雅黑" panose="020B0503020204020204" pitchFamily="34" charset="-122"/>
              </a:rPr>
              <a:t>中</a:t>
            </a:r>
            <a:r>
              <a:rPr lang="en-US" altLang="en-US" sz="1700" dirty="0" smtClean="0">
                <a:latin typeface="微软雅黑" panose="020B0503020204020204" pitchFamily="34" charset="-122"/>
                <a:ea typeface="微软雅黑" panose="020B0503020204020204" pitchFamily="34" charset="-122"/>
              </a:rPr>
              <a:t>, </a:t>
            </a:r>
            <a:endParaRPr lang="en-US" altLang="en-US" sz="1700" dirty="0">
              <a:latin typeface="微软雅黑" panose="020B0503020204020204" pitchFamily="34" charset="-122"/>
              <a:ea typeface="微软雅黑" panose="020B0503020204020204" pitchFamily="34" charset="-122"/>
            </a:endParaRPr>
          </a:p>
          <a:p>
            <a:pPr lvl="1">
              <a:lnSpc>
                <a:spcPct val="90000"/>
              </a:lnSpc>
            </a:pP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endParaRPr lang="en-US" altLang="en-US" sz="1700" dirty="0">
              <a:latin typeface="微软雅黑" panose="020B0503020204020204" pitchFamily="34" charset="-122"/>
              <a:ea typeface="微软雅黑" panose="020B0503020204020204" pitchFamily="34" charset="-122"/>
              <a:sym typeface="Symbol" panose="05050102010706020507" pitchFamily="18" charset="2"/>
            </a:endParaRPr>
          </a:p>
          <a:p>
            <a:pPr lvl="1">
              <a:lnSpc>
                <a:spcPct val="90000"/>
              </a:lnSpc>
            </a:pP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building, budget</a:t>
            </a:r>
          </a:p>
          <a:p>
            <a:pPr lvl="1">
              <a:lnSpc>
                <a:spcPct val="90000"/>
              </a:lnSpc>
              <a:buFont typeface="Monotype Sorts" pitchFamily="-84" charset="2"/>
              <a:buNone/>
            </a:pPr>
            <a:r>
              <a:rPr lang="en-US" altLang="en-US" sz="1700" i="1" dirty="0" err="1" smtClean="0">
                <a:latin typeface="微软雅黑" panose="020B0503020204020204" pitchFamily="34" charset="-122"/>
                <a:ea typeface="微软雅黑" panose="020B0503020204020204" pitchFamily="34" charset="-122"/>
              </a:rPr>
              <a:t>in_dep</a:t>
            </a:r>
            <a:r>
              <a:rPr lang="en-US" altLang="en-US" sz="1700" i="1"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被分解成</a:t>
            </a:r>
            <a:endParaRPr lang="en-US" altLang="en-US" sz="1700" dirty="0">
              <a:latin typeface="微软雅黑" panose="020B0503020204020204" pitchFamily="34" charset="-122"/>
              <a:ea typeface="微软雅黑" panose="020B0503020204020204" pitchFamily="34" charset="-122"/>
            </a:endParaRPr>
          </a:p>
          <a:p>
            <a:pPr lvl="1">
              <a:lnSpc>
                <a:spcPct val="90000"/>
              </a:lnSpc>
            </a:pP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U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building, budget</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p>
          <a:p>
            <a:pPr lvl="1">
              <a:lnSpc>
                <a:spcPct val="90000"/>
              </a:lnSpc>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R</a:t>
            </a:r>
            <a:r>
              <a:rPr lang="en-US" altLang="en-US" sz="1700" dirty="0">
                <a:latin typeface="微软雅黑" panose="020B0503020204020204" pitchFamily="34" charset="-122"/>
                <a:ea typeface="微软雅黑" panose="020B0503020204020204" pitchFamily="34" charset="-122"/>
              </a:rPr>
              <a:t> -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 ) =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ID, name,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salary</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p>
        </p:txBody>
      </p:sp>
    </p:spTree>
    <p:extLst>
      <p:ext uri="{BB962C8B-B14F-4D97-AF65-F5344CB8AC3E}">
        <p14:creationId xmlns:p14="http://schemas.microsoft.com/office/powerpoint/2010/main" val="346254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8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8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830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830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830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8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pPr>
              <a:defRPr/>
            </a:pPr>
            <a:r>
              <a:rPr lang="en-US" sz="2800" dirty="0">
                <a:ea typeface="ＭＳ Ｐゴシック" pitchFamily="34" charset="-128"/>
              </a:rPr>
              <a:t>Example</a:t>
            </a:r>
          </a:p>
        </p:txBody>
      </p:sp>
      <p:sp>
        <p:nvSpPr>
          <p:cNvPr id="924675" name="Rectangle 3"/>
          <p:cNvSpPr>
            <a:spLocks noGrp="1" noChangeArrowheads="1"/>
          </p:cNvSpPr>
          <p:nvPr>
            <p:ph type="body" idx="1"/>
          </p:nvPr>
        </p:nvSpPr>
        <p:spPr>
          <a:xfrm>
            <a:off x="768351" y="1093789"/>
            <a:ext cx="7607554" cy="4502340"/>
          </a:xfrm>
        </p:spPr>
        <p:txBody>
          <a:bodyPr/>
          <a:lstStyle/>
          <a:p>
            <a:pPr>
              <a:tabLst>
                <a:tab pos="2054225" algn="l"/>
              </a:tabLst>
            </a:pPr>
            <a:r>
              <a:rPr lang="en-US" altLang="en-US" sz="1700" i="1" dirty="0"/>
              <a:t>R = (A, B, C)</a:t>
            </a:r>
            <a:br>
              <a:rPr lang="en-US" altLang="en-US" sz="1700" i="1" dirty="0"/>
            </a:br>
            <a:r>
              <a:rPr lang="en-US" altLang="en-US" sz="1700" i="1" dirty="0"/>
              <a:t>F = {A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 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C)</a:t>
            </a:r>
            <a:endParaRPr lang="en-US" altLang="en-US" sz="1700" dirty="0">
              <a:sym typeface="Monotype Sorts" pitchFamily="-84" charset="2"/>
            </a:endParaRPr>
          </a:p>
          <a:p>
            <a:pPr>
              <a:tabLst>
                <a:tab pos="2054225" algn="l"/>
              </a:tabLst>
            </a:pPr>
            <a:r>
              <a:rPr lang="en-US" altLang="en-US" sz="1700" i="1" dirty="0">
                <a:sym typeface="Monotype Sorts" pitchFamily="-84" charset="2"/>
              </a:rPr>
              <a:t>R</a:t>
            </a:r>
            <a:r>
              <a:rPr lang="en-US" altLang="en-US" sz="1700" baseline="-25000" dirty="0">
                <a:sym typeface="Monotype Sorts" pitchFamily="-84" charset="2"/>
              </a:rPr>
              <a:t>1</a:t>
            </a:r>
            <a:r>
              <a:rPr lang="en-US" altLang="en-US" sz="1700" i="1" dirty="0">
                <a:sym typeface="Monotype Sorts" pitchFamily="-84" charset="2"/>
              </a:rPr>
              <a:t> = (A, B),   R</a:t>
            </a:r>
            <a:r>
              <a:rPr lang="en-US" altLang="en-US" sz="1700" baseline="-25000" dirty="0">
                <a:sym typeface="Monotype Sorts" pitchFamily="-84" charset="2"/>
              </a:rPr>
              <a:t>2</a:t>
            </a:r>
            <a:r>
              <a:rPr lang="en-US" altLang="en-US" sz="1700" i="1" dirty="0">
                <a:sym typeface="Monotype Sorts" pitchFamily="-84" charset="2"/>
              </a:rPr>
              <a:t> = (B, C)</a:t>
            </a:r>
          </a:p>
          <a:p>
            <a:pPr lvl="1">
              <a:tabLst>
                <a:tab pos="2054225" algn="l"/>
              </a:tabLst>
            </a:pPr>
            <a:r>
              <a:rPr lang="en-US" altLang="en-US" sz="1700" dirty="0">
                <a:sym typeface="Monotype Sorts" pitchFamily="-84" charset="2"/>
              </a:rPr>
              <a:t>Lossless-join decomposition:</a:t>
            </a:r>
          </a:p>
          <a:p>
            <a:pPr lvl="1">
              <a:buFont typeface="Monotype Sorts" pitchFamily="-84" charset="2"/>
              <a:buNone/>
              <a:tabLst>
                <a:tab pos="2054225" algn="l"/>
              </a:tabLst>
            </a:pPr>
            <a:r>
              <a:rPr lang="en-US" altLang="en-US" sz="1700" dirty="0">
                <a:sym typeface="Monotype Sorts" pitchFamily="-84" charset="2"/>
              </a:rPr>
              <a:t>		 </a:t>
            </a:r>
            <a:r>
              <a:rPr lang="en-US" altLang="en-US" sz="1700" i="1" dirty="0">
                <a:sym typeface="Monotype Sorts" pitchFamily="-84" charset="2"/>
              </a:rPr>
              <a:t>R</a:t>
            </a:r>
            <a:r>
              <a:rPr lang="en-US" altLang="en-US" sz="1700" baseline="-25000" dirty="0">
                <a:sym typeface="Monotype Sorts" pitchFamily="-84" charset="2"/>
              </a:rPr>
              <a:t>1  </a:t>
            </a:r>
            <a:r>
              <a:rPr lang="en-US" altLang="en-US" sz="1700" dirty="0">
                <a:sym typeface="Symbol" panose="05050102010706020507" pitchFamily="18" charset="2"/>
              </a:rPr>
              <a:t> </a:t>
            </a:r>
            <a:r>
              <a:rPr lang="en-US" altLang="en-US" sz="1700" i="1" dirty="0">
                <a:sym typeface="Monotype Sorts" pitchFamily="-84" charset="2"/>
              </a:rPr>
              <a:t>R</a:t>
            </a:r>
            <a:r>
              <a:rPr lang="en-US" altLang="en-US" sz="1700" baseline="-25000" dirty="0">
                <a:sym typeface="Monotype Sorts" pitchFamily="-84" charset="2"/>
              </a:rPr>
              <a:t>2</a:t>
            </a:r>
            <a:r>
              <a:rPr lang="en-US" altLang="en-US" sz="1700" i="1" dirty="0">
                <a:sym typeface="Monotype Sorts" pitchFamily="-84" charset="2"/>
              </a:rPr>
              <a:t> = </a:t>
            </a:r>
            <a:r>
              <a:rPr lang="en-US" altLang="en-US" sz="1700" dirty="0">
                <a:sym typeface="Monotype Sorts" pitchFamily="-84" charset="2"/>
              </a:rPr>
              <a:t>{</a:t>
            </a:r>
            <a:r>
              <a:rPr lang="en-US" altLang="en-US" sz="1700" i="1" dirty="0">
                <a:sym typeface="Monotype Sorts" pitchFamily="-84" charset="2"/>
              </a:rPr>
              <a:t>B</a:t>
            </a:r>
            <a:r>
              <a:rPr lang="en-US" altLang="en-US" sz="1700" dirty="0">
                <a:sym typeface="Monotype Sorts" pitchFamily="-84" charset="2"/>
              </a:rPr>
              <a:t>}</a:t>
            </a:r>
            <a:r>
              <a:rPr lang="en-US" altLang="en-US" sz="1700" i="1" dirty="0">
                <a:sym typeface="Monotype Sorts" pitchFamily="-84" charset="2"/>
              </a:rPr>
              <a:t>   </a:t>
            </a:r>
            <a:r>
              <a:rPr lang="en-US" altLang="en-US" sz="1700" dirty="0">
                <a:sym typeface="Monotype Sorts" pitchFamily="-84" charset="2"/>
              </a:rPr>
              <a:t>and </a:t>
            </a:r>
            <a:r>
              <a:rPr lang="en-US" altLang="en-US" sz="1700" i="1" dirty="0">
                <a:sym typeface="Monotype Sorts" pitchFamily="-84" charset="2"/>
              </a:rPr>
              <a:t>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BC</a:t>
            </a:r>
          </a:p>
          <a:p>
            <a:pPr lvl="1">
              <a:tabLst>
                <a:tab pos="2054225" algn="l"/>
              </a:tabLst>
            </a:pPr>
            <a:r>
              <a:rPr lang="en-US" altLang="en-US" sz="1700" dirty="0">
                <a:sym typeface="Monotype Sorts" pitchFamily="-84" charset="2"/>
              </a:rPr>
              <a:t>Dependency preserving</a:t>
            </a:r>
          </a:p>
          <a:p>
            <a:pPr>
              <a:tabLst>
                <a:tab pos="2054225" algn="l"/>
              </a:tabLst>
            </a:pPr>
            <a:r>
              <a:rPr lang="en-US" altLang="en-US" sz="1700" i="1" dirty="0">
                <a:sym typeface="Monotype Sorts" pitchFamily="-84" charset="2"/>
              </a:rPr>
              <a:t>R</a:t>
            </a:r>
            <a:r>
              <a:rPr lang="en-US" altLang="en-US" sz="1700" i="1" baseline="-25000" dirty="0">
                <a:sym typeface="Monotype Sorts" pitchFamily="-84" charset="2"/>
              </a:rPr>
              <a:t>1 </a:t>
            </a:r>
            <a:r>
              <a:rPr lang="en-US" altLang="en-US" sz="1700" i="1" dirty="0">
                <a:sym typeface="Monotype Sorts" pitchFamily="-84" charset="2"/>
              </a:rPr>
              <a:t>= (A, B),   R</a:t>
            </a:r>
            <a:r>
              <a:rPr lang="en-US" altLang="en-US" sz="1700" baseline="-25000" dirty="0">
                <a:sym typeface="Monotype Sorts" pitchFamily="-84" charset="2"/>
              </a:rPr>
              <a:t>2</a:t>
            </a:r>
            <a:r>
              <a:rPr lang="en-US" altLang="en-US" sz="1700" i="1" dirty="0">
                <a:sym typeface="Monotype Sorts" pitchFamily="-84" charset="2"/>
              </a:rPr>
              <a:t> = (A, C)</a:t>
            </a:r>
          </a:p>
          <a:p>
            <a:pPr lvl="1">
              <a:tabLst>
                <a:tab pos="2054225" algn="l"/>
              </a:tabLst>
            </a:pPr>
            <a:r>
              <a:rPr lang="en-US" altLang="en-US" sz="1700" dirty="0">
                <a:sym typeface="Monotype Sorts" pitchFamily="-84" charset="2"/>
              </a:rPr>
              <a:t>Lossless-join decomposition:</a:t>
            </a:r>
          </a:p>
          <a:p>
            <a:pPr lvl="1">
              <a:buFont typeface="Monotype Sorts" pitchFamily="-84" charset="2"/>
              <a:buNone/>
              <a:tabLst>
                <a:tab pos="2054225" algn="l"/>
              </a:tabLst>
            </a:pPr>
            <a:r>
              <a:rPr lang="en-US" altLang="en-US" sz="1700" dirty="0">
                <a:sym typeface="Monotype Sorts" pitchFamily="-84" charset="2"/>
              </a:rPr>
              <a:t>		 </a:t>
            </a:r>
            <a:r>
              <a:rPr lang="en-US" altLang="en-US" sz="1700" i="1" dirty="0">
                <a:sym typeface="Monotype Sorts" pitchFamily="-84" charset="2"/>
              </a:rPr>
              <a:t>R</a:t>
            </a:r>
            <a:r>
              <a:rPr lang="en-US" altLang="en-US" sz="1700" baseline="-25000" dirty="0">
                <a:sym typeface="Monotype Sorts" pitchFamily="-84" charset="2"/>
              </a:rPr>
              <a:t>1  </a:t>
            </a:r>
            <a:r>
              <a:rPr lang="en-US" altLang="en-US" sz="1700" dirty="0">
                <a:sym typeface="Symbol" panose="05050102010706020507" pitchFamily="18" charset="2"/>
              </a:rPr>
              <a:t> </a:t>
            </a:r>
            <a:r>
              <a:rPr lang="en-US" altLang="en-US" sz="1700" i="1" dirty="0">
                <a:sym typeface="Monotype Sorts" pitchFamily="-84" charset="2"/>
              </a:rPr>
              <a:t>R</a:t>
            </a:r>
            <a:r>
              <a:rPr lang="en-US" altLang="en-US" sz="1700" baseline="-25000" dirty="0">
                <a:sym typeface="Monotype Sorts" pitchFamily="-84" charset="2"/>
              </a:rPr>
              <a:t>2</a:t>
            </a:r>
            <a:r>
              <a:rPr lang="en-US" altLang="en-US" sz="1700" i="1" dirty="0">
                <a:sym typeface="Monotype Sorts" pitchFamily="-84" charset="2"/>
              </a:rPr>
              <a:t> =</a:t>
            </a:r>
            <a:r>
              <a:rPr lang="en-US" altLang="en-US" sz="1700" dirty="0">
                <a:sym typeface="Monotype Sorts" pitchFamily="-84" charset="2"/>
              </a:rPr>
              <a:t> {</a:t>
            </a:r>
            <a:r>
              <a:rPr lang="en-US" altLang="en-US" sz="1700" i="1" dirty="0">
                <a:sym typeface="Monotype Sorts" pitchFamily="-84" charset="2"/>
              </a:rPr>
              <a:t>A</a:t>
            </a:r>
            <a:r>
              <a:rPr lang="en-US" altLang="en-US" sz="1700" dirty="0">
                <a:sym typeface="Monotype Sorts" pitchFamily="-84" charset="2"/>
              </a:rPr>
              <a:t>}</a:t>
            </a:r>
            <a:r>
              <a:rPr lang="en-US" altLang="en-US" sz="1700" i="1" dirty="0">
                <a:sym typeface="Monotype Sorts" pitchFamily="-84" charset="2"/>
              </a:rPr>
              <a:t> </a:t>
            </a:r>
            <a:r>
              <a:rPr lang="en-US" altLang="en-US" sz="1700" dirty="0">
                <a:sym typeface="Monotype Sorts" pitchFamily="-84" charset="2"/>
              </a:rPr>
              <a:t>and </a:t>
            </a:r>
            <a:r>
              <a:rPr lang="en-US" altLang="en-US" sz="1700" i="1" dirty="0">
                <a:sym typeface="Monotype Sorts" pitchFamily="-84" charset="2"/>
              </a:rPr>
              <a:t>A </a:t>
            </a:r>
            <a:r>
              <a:rPr lang="en-US" altLang="en-US" sz="1700" dirty="0">
                <a:sym typeface="Symbol" panose="05050102010706020507" pitchFamily="18" charset="2"/>
              </a:rPr>
              <a:t></a:t>
            </a:r>
            <a:r>
              <a:rPr lang="en-US" altLang="en-US" sz="1700" dirty="0">
                <a:sym typeface="Monotype Sorts" pitchFamily="-84" charset="2"/>
              </a:rPr>
              <a:t> A</a:t>
            </a:r>
            <a:r>
              <a:rPr lang="en-US" altLang="en-US" sz="1700" i="1" dirty="0">
                <a:sym typeface="Monotype Sorts" pitchFamily="-84" charset="2"/>
              </a:rPr>
              <a:t>B</a:t>
            </a:r>
          </a:p>
          <a:p>
            <a:pPr lvl="1">
              <a:tabLst>
                <a:tab pos="2054225" algn="l"/>
              </a:tabLst>
            </a:pPr>
            <a:r>
              <a:rPr lang="en-US" altLang="en-US" sz="1700" dirty="0">
                <a:sym typeface="Monotype Sorts" pitchFamily="-84" charset="2"/>
              </a:rPr>
              <a:t>Not dependency preserving </a:t>
            </a:r>
            <a:br>
              <a:rPr lang="en-US" altLang="en-US" sz="1700" dirty="0">
                <a:sym typeface="Monotype Sorts" pitchFamily="-84" charset="2"/>
              </a:rPr>
            </a:br>
            <a:r>
              <a:rPr lang="en-US" altLang="en-US" sz="1700" dirty="0">
                <a:sym typeface="Monotype Sorts" pitchFamily="-84" charset="2"/>
              </a:rPr>
              <a:t>(cannot check </a:t>
            </a:r>
            <a:r>
              <a:rPr lang="en-US" altLang="en-US" sz="1700" i="1" dirty="0">
                <a:sym typeface="Monotype Sorts" pitchFamily="-84" charset="2"/>
              </a:rPr>
              <a:t>B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C </a:t>
            </a:r>
            <a:r>
              <a:rPr lang="en-US" altLang="en-US" sz="1700" dirty="0">
                <a:sym typeface="Monotype Sorts" pitchFamily="-84" charset="2"/>
              </a:rPr>
              <a:t>without computing </a:t>
            </a:r>
            <a:r>
              <a:rPr lang="en-US" altLang="en-US" sz="1700" i="1" dirty="0">
                <a:sym typeface="Monotype Sorts" pitchFamily="-84" charset="2"/>
              </a:rPr>
              <a:t>R</a:t>
            </a:r>
            <a:r>
              <a:rPr lang="en-US" altLang="en-US" sz="1700" i="1" baseline="-25000" dirty="0">
                <a:sym typeface="Monotype Sorts" pitchFamily="-84" charset="2"/>
              </a:rPr>
              <a:t>1 </a:t>
            </a:r>
            <a:r>
              <a:rPr lang="en-US" altLang="en-US" sz="1700" dirty="0">
                <a:sym typeface="Monotype Sorts" pitchFamily="-84" charset="2"/>
              </a:rPr>
              <a:t>    </a:t>
            </a:r>
            <a:r>
              <a:rPr lang="en-US" altLang="en-US" sz="1700" i="1" dirty="0">
                <a:sym typeface="Monotype Sorts" pitchFamily="-84" charset="2"/>
              </a:rPr>
              <a:t>R</a:t>
            </a:r>
            <a:r>
              <a:rPr lang="en-US" altLang="en-US" sz="1700" baseline="-25000" dirty="0">
                <a:sym typeface="Monotype Sorts" pitchFamily="-84" charset="2"/>
              </a:rPr>
              <a:t>2</a:t>
            </a:r>
            <a:r>
              <a:rPr lang="en-US" altLang="en-US" sz="1700" dirty="0">
                <a:sym typeface="Monotype Sorts" pitchFamily="-84" charset="2"/>
              </a:rPr>
              <a:t>)</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156" y="4474921"/>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5275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46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46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24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467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246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4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4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4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BCNF and Dependency Preservation</a:t>
            </a:r>
          </a:p>
        </p:txBody>
      </p:sp>
      <p:sp>
        <p:nvSpPr>
          <p:cNvPr id="24579" name="Rectangle 3"/>
          <p:cNvSpPr>
            <a:spLocks noGrp="1" noChangeArrowheads="1"/>
          </p:cNvSpPr>
          <p:nvPr>
            <p:ph type="body" idx="1"/>
          </p:nvPr>
        </p:nvSpPr>
        <p:spPr>
          <a:xfrm>
            <a:off x="768351" y="1093788"/>
            <a:ext cx="7612170" cy="5075000"/>
          </a:xfrm>
        </p:spPr>
        <p:txBody>
          <a:bodyPr/>
          <a:lstStyle/>
          <a:p>
            <a:pPr>
              <a:defRPr/>
            </a:pPr>
            <a:r>
              <a:rPr lang="zh-CN" altLang="en-US" dirty="0">
                <a:latin typeface="微软雅黑" panose="020B0503020204020204" pitchFamily="34" charset="-122"/>
                <a:ea typeface="微软雅黑" panose="020B0503020204020204" pitchFamily="34" charset="-122"/>
              </a:rPr>
              <a:t>并不是总能同时实现</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和依赖项</a:t>
            </a:r>
            <a:r>
              <a:rPr lang="zh-CN" altLang="en-US" dirty="0" smtClean="0">
                <a:latin typeface="微软雅黑" panose="020B0503020204020204" pitchFamily="34" charset="-122"/>
                <a:ea typeface="微软雅黑" panose="020B0503020204020204" pitchFamily="34" charset="-122"/>
              </a:rPr>
              <a:t>保存</a:t>
            </a:r>
            <a:endParaRPr lang="en-US" altLang="en-US" sz="1700" dirty="0" smtClean="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考虑模式</a:t>
            </a:r>
            <a:r>
              <a:rPr lang="en-US" altLang="en-US" sz="1700" dirty="0" smtClean="0">
                <a:latin typeface="微软雅黑" panose="020B0503020204020204" pitchFamily="34" charset="-122"/>
                <a:ea typeface="微软雅黑" panose="020B0503020204020204" pitchFamily="34" charset="-122"/>
              </a:rPr>
              <a:t>:</a:t>
            </a:r>
          </a:p>
          <a:p>
            <a:pPr>
              <a:buFont typeface="Monotype Sorts" pitchFamily="-84" charset="2"/>
              <a:buNone/>
              <a:defRPr/>
            </a:pPr>
            <a:r>
              <a:rPr lang="en-US" altLang="en-US" sz="1700" dirty="0" smtClean="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dept_advisor</a:t>
            </a:r>
            <a:r>
              <a:rPr lang="en-US" altLang="en-US" sz="1700" i="1" dirty="0">
                <a:latin typeface="微软雅黑" panose="020B0503020204020204" pitchFamily="34" charset="-122"/>
                <a:ea typeface="微软雅黑" panose="020B0503020204020204" pitchFamily="34" charset="-122"/>
              </a:rPr>
              <a:t>(</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department_name</a:t>
            </a:r>
            <a:r>
              <a:rPr lang="en-US" altLang="en-US" sz="1700" dirty="0">
                <a:latin typeface="微软雅黑" panose="020B0503020204020204" pitchFamily="34" charset="-122"/>
                <a:ea typeface="微软雅黑" panose="020B0503020204020204" pitchFamily="34" charset="-122"/>
              </a:rPr>
              <a:t>)</a:t>
            </a:r>
          </a:p>
          <a:p>
            <a:pPr>
              <a:defRPr/>
            </a:pPr>
            <a:r>
              <a:rPr lang="zh-CN" altLang="en-US" sz="1700" dirty="0" smtClean="0">
                <a:latin typeface="微软雅黑" panose="020B0503020204020204" pitchFamily="34" charset="-122"/>
                <a:ea typeface="微软雅黑" panose="020B0503020204020204" pitchFamily="34" charset="-122"/>
              </a:rPr>
              <a:t>及函数依赖</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sym typeface="Symbol" pitchFamily="18" charset="2"/>
              </a:rPr>
              <a:t>dept_name</a:t>
            </a: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s_ID, </a:t>
            </a:r>
            <a:r>
              <a:rPr lang="en-US" altLang="en-US" sz="1700" i="1" dirty="0">
                <a:latin typeface="微软雅黑" panose="020B0503020204020204" pitchFamily="34" charset="-122"/>
                <a:ea typeface="微软雅黑" panose="020B0503020204020204" pitchFamily="34" charset="-122"/>
                <a:sym typeface="Symbol" pitchFamily="18" charset="2"/>
              </a:rPr>
              <a:t>dept_name</a:t>
            </a:r>
            <a:r>
              <a:rPr lang="en-US" altLang="en-US" sz="1700" i="1"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sym typeface="Symbol" pitchFamily="18" charset="2"/>
              </a:rPr>
              <a:t>i_ID</a:t>
            </a:r>
          </a:p>
          <a:p>
            <a:pPr>
              <a:defRPr/>
            </a:pPr>
            <a:r>
              <a:rPr lang="en-US" altLang="en-US" sz="1700" i="1" dirty="0" err="1">
                <a:latin typeface="微软雅黑" panose="020B0503020204020204" pitchFamily="34" charset="-122"/>
                <a:ea typeface="微软雅黑" panose="020B0503020204020204" pitchFamily="34" charset="-122"/>
              </a:rPr>
              <a:t>dept_advisor</a:t>
            </a:r>
            <a:r>
              <a:rPr lang="en-US" altLang="en-US" sz="1700" i="1" dirty="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不满足</a:t>
            </a:r>
            <a:r>
              <a:rPr lang="en-US" altLang="en-US" sz="1700" dirty="0" smtClean="0">
                <a:latin typeface="微软雅黑" panose="020B0503020204020204" pitchFamily="34" charset="-122"/>
                <a:ea typeface="微软雅黑" panose="020B0503020204020204" pitchFamily="34" charset="-122"/>
              </a:rPr>
              <a:t>BCNF </a:t>
            </a:r>
            <a:endParaRPr lang="en-US" altLang="en-US" sz="1700" dirty="0">
              <a:latin typeface="微软雅黑" panose="020B0503020204020204" pitchFamily="34" charset="-122"/>
              <a:ea typeface="微软雅黑" panose="020B0503020204020204" pitchFamily="34" charset="-122"/>
            </a:endParaRPr>
          </a:p>
          <a:p>
            <a:pPr lvl="1">
              <a:defRPr/>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不是超键</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defRPr/>
            </a:pPr>
            <a:r>
              <a:rPr lang="en-US" altLang="en-US" sz="1700" i="1" dirty="0" err="1" smtClean="0">
                <a:latin typeface="微软雅黑" panose="020B0503020204020204" pitchFamily="34" charset="-122"/>
                <a:ea typeface="微软雅黑" panose="020B0503020204020204" pitchFamily="34" charset="-122"/>
              </a:rPr>
              <a:t>dept_advisor</a:t>
            </a:r>
            <a:r>
              <a:rPr lang="en-US" altLang="en-US" sz="1700" i="1"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的任何分解都不会包含下列函数依赖的所有属性</a:t>
            </a:r>
            <a:endParaRPr lang="en-US" altLang="en-US" sz="1700" dirty="0">
              <a:latin typeface="微软雅黑" panose="020B0503020204020204" pitchFamily="34" charset="-122"/>
              <a:ea typeface="微软雅黑" panose="020B0503020204020204" pitchFamily="34" charset="-122"/>
              <a:sym typeface="Symbol" pitchFamily="18" charset="2"/>
            </a:endParaRPr>
          </a:p>
          <a:p>
            <a:pPr>
              <a:buFont typeface="Monotype Sorts" pitchFamily="-84" charset="2"/>
              <a:buNone/>
              <a:defRPr/>
            </a:pPr>
            <a:r>
              <a:rPr lang="en-US" altLang="en-US" sz="1700" dirty="0">
                <a:latin typeface="微软雅黑" panose="020B0503020204020204" pitchFamily="34" charset="-122"/>
                <a:ea typeface="微软雅黑" panose="020B0503020204020204" pitchFamily="34" charset="-122"/>
                <a:sym typeface="Symbol" pitchFamily="18" charset="2"/>
              </a:rPr>
              <a:t>            </a:t>
            </a:r>
            <a:r>
              <a:rPr lang="en-US" altLang="en-US" sz="1700" i="1" dirty="0">
                <a:latin typeface="微软雅黑" panose="020B0503020204020204" pitchFamily="34" charset="-122"/>
                <a:ea typeface="微软雅黑" panose="020B0503020204020204" pitchFamily="34" charset="-122"/>
              </a:rPr>
              <a:t>s_ID, </a:t>
            </a:r>
            <a:r>
              <a:rPr lang="en-US" altLang="en-US" sz="1700" i="1" dirty="0">
                <a:latin typeface="微软雅黑" panose="020B0503020204020204" pitchFamily="34" charset="-122"/>
                <a:ea typeface="微软雅黑" panose="020B0503020204020204" pitchFamily="34" charset="-122"/>
                <a:sym typeface="Symbol" pitchFamily="18" charset="2"/>
              </a:rPr>
              <a:t>dept_name</a:t>
            </a:r>
            <a:r>
              <a:rPr lang="en-US" altLang="en-US" sz="1700" i="1"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sym typeface="Symbol" pitchFamily="18" charset="2"/>
              </a:rPr>
              <a:t> i_ID</a:t>
            </a:r>
          </a:p>
          <a:p>
            <a:pPr>
              <a:defRPr/>
            </a:pPr>
            <a:r>
              <a:rPr lang="zh-CN" altLang="en-US" sz="1700" dirty="0" smtClean="0">
                <a:latin typeface="微软雅黑" panose="020B0503020204020204" pitchFamily="34" charset="-122"/>
                <a:ea typeface="微软雅黑" panose="020B0503020204020204" pitchFamily="34" charset="-122"/>
                <a:sym typeface="Symbol" pitchFamily="18" charset="2"/>
              </a:rPr>
              <a:t>所以，分解是函数依赖不保持</a:t>
            </a:r>
            <a:endParaRPr lang="en-US"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0367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Third Normal Form</a:t>
            </a:r>
          </a:p>
        </p:txBody>
      </p:sp>
      <p:sp>
        <p:nvSpPr>
          <p:cNvPr id="32771" name="Rectangle 3"/>
          <p:cNvSpPr>
            <a:spLocks noGrp="1" noChangeArrowheads="1"/>
          </p:cNvSpPr>
          <p:nvPr>
            <p:ph type="body" idx="1"/>
          </p:nvPr>
        </p:nvSpPr>
        <p:spPr>
          <a:xfrm>
            <a:off x="768350" y="1093788"/>
            <a:ext cx="7621048" cy="4903787"/>
          </a:xfrm>
        </p:spPr>
        <p:txBody>
          <a:bodyPr/>
          <a:lstStyle/>
          <a:p>
            <a:pPr>
              <a:tabLst>
                <a:tab pos="2738438" algn="l"/>
              </a:tabLst>
            </a:pPr>
            <a:r>
              <a:rPr lang="zh-CN" altLang="en-US" sz="1700" i="1" dirty="0" smtClean="0">
                <a:latin typeface="微软雅黑" panose="020B0503020204020204" pitchFamily="34" charset="-122"/>
                <a:ea typeface="微软雅黑" panose="020B0503020204020204" pitchFamily="34" charset="-122"/>
              </a:rPr>
              <a:t>模式</a:t>
            </a:r>
            <a:r>
              <a:rPr lang="en-US" altLang="en-US" sz="1700" i="1" dirty="0" smtClean="0">
                <a:latin typeface="微软雅黑" panose="020B0503020204020204" pitchFamily="34" charset="-122"/>
                <a:ea typeface="微软雅黑" panose="020B0503020204020204" pitchFamily="34" charset="-122"/>
              </a:rPr>
              <a:t>R</a:t>
            </a:r>
            <a:r>
              <a:rPr lang="en-US" altLang="en-US" sz="1700"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满足</a:t>
            </a:r>
            <a:r>
              <a:rPr lang="en-US" altLang="en-US" sz="1700" dirty="0" smtClean="0">
                <a:latin typeface="微软雅黑" panose="020B0503020204020204" pitchFamily="34" charset="-122"/>
                <a:ea typeface="微软雅黑" panose="020B0503020204020204" pitchFamily="34" charset="-122"/>
              </a:rPr>
              <a:t> </a:t>
            </a:r>
            <a:r>
              <a:rPr lang="en-US" altLang="en-US" sz="1700" b="1" dirty="0">
                <a:solidFill>
                  <a:srgbClr val="002060"/>
                </a:solidFill>
                <a:latin typeface="微软雅黑" panose="020B0503020204020204" pitchFamily="34" charset="-122"/>
                <a:ea typeface="微软雅黑" panose="020B0503020204020204" pitchFamily="34" charset="-122"/>
              </a:rPr>
              <a:t>third normal form (3NF)</a:t>
            </a:r>
            <a:r>
              <a:rPr lang="en-US" altLang="en-US" sz="1700" dirty="0">
                <a:solidFill>
                  <a:srgbClr val="002060"/>
                </a:solidFill>
                <a:latin typeface="微软雅黑" panose="020B0503020204020204" pitchFamily="34" charset="-122"/>
                <a:ea typeface="微软雅黑" panose="020B0503020204020204" pitchFamily="34" charset="-122"/>
              </a:rPr>
              <a:t> </a:t>
            </a:r>
            <a:r>
              <a:rPr lang="zh-CN" altLang="en-US" sz="1700" dirty="0" smtClean="0">
                <a:solidFill>
                  <a:srgbClr val="002060"/>
                </a:solidFill>
                <a:latin typeface="微软雅黑" panose="020B0503020204020204" pitchFamily="34" charset="-122"/>
                <a:ea typeface="微软雅黑" panose="020B0503020204020204" pitchFamily="34" charset="-122"/>
              </a:rPr>
              <a:t>，如果任取</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tabLst>
                <a:tab pos="2738438" algn="l"/>
              </a:tabLst>
            </a:pP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in </a:t>
            </a:r>
            <a:r>
              <a:rPr lang="en-US" altLang="en-US" sz="1700" i="1" dirty="0">
                <a:latin typeface="微软雅黑" panose="020B0503020204020204" pitchFamily="34" charset="-122"/>
                <a:ea typeface="微软雅黑" panose="020B0503020204020204" pitchFamily="34" charset="-122"/>
                <a:sym typeface="Monotype Sorts" pitchFamily="-84" charset="2"/>
              </a:rPr>
              <a:t>F</a:t>
            </a:r>
            <a:r>
              <a:rPr lang="en-US" altLang="en-US" sz="1700" baseline="30000" dirty="0">
                <a:latin typeface="微软雅黑" panose="020B0503020204020204" pitchFamily="34" charset="-122"/>
                <a:ea typeface="微软雅黑" panose="020B0503020204020204" pitchFamily="34" charset="-122"/>
                <a:sym typeface="Monotype Sorts" pitchFamily="-84" charset="2"/>
              </a:rPr>
              <a:t>+</a:t>
            </a:r>
          </a:p>
          <a:p>
            <a:pPr>
              <a:buFont typeface="Monotype Sorts" pitchFamily="-84" charset="2"/>
              <a:buNone/>
              <a:tabLst>
                <a:tab pos="2738438" algn="l"/>
              </a:tabLst>
            </a:pPr>
            <a:r>
              <a:rPr lang="en-US" altLang="en-US" sz="800" dirty="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
            </a:r>
            <a:br>
              <a:rPr lang="en-US" altLang="en-US" sz="1700" dirty="0">
                <a:latin typeface="微软雅黑" panose="020B0503020204020204" pitchFamily="34" charset="-122"/>
                <a:ea typeface="微软雅黑" panose="020B0503020204020204" pitchFamily="34" charset="-122"/>
                <a:sym typeface="Monotype Sorts" pitchFamily="-84" charset="2"/>
              </a:rPr>
            </a:br>
            <a:r>
              <a:rPr lang="zh-CN" altLang="en-US" sz="1700" dirty="0" smtClean="0">
                <a:latin typeface="微软雅黑" panose="020B0503020204020204" pitchFamily="34" charset="-122"/>
                <a:ea typeface="微软雅黑" panose="020B0503020204020204" pitchFamily="34" charset="-122"/>
                <a:sym typeface="Monotype Sorts" pitchFamily="-84" charset="2"/>
              </a:rPr>
              <a:t>至少满足下列之一</a:t>
            </a:r>
            <a:r>
              <a:rPr lang="en-US" altLang="en-US" sz="1700" dirty="0" smtClean="0">
                <a:latin typeface="微软雅黑" panose="020B0503020204020204" pitchFamily="34" charset="-122"/>
                <a:ea typeface="微软雅黑" panose="020B0503020204020204" pitchFamily="34" charset="-122"/>
                <a:sym typeface="Monotype Sorts" pitchFamily="-84" charset="2"/>
              </a:rPr>
              <a:t>:</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tabLst>
                <a:tab pos="2738438" algn="l"/>
              </a:tabLst>
            </a:pP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是平凡的</a:t>
            </a:r>
            <a:r>
              <a:rPr lang="en-US" altLang="en-US" sz="1700" dirty="0" smtClean="0">
                <a:latin typeface="微软雅黑" panose="020B0503020204020204" pitchFamily="34" charset="-122"/>
                <a:ea typeface="微软雅黑" panose="020B0503020204020204" pitchFamily="34" charset="-122"/>
                <a:sym typeface="Greek Symbols"/>
              </a:rPr>
              <a:t>(i.e</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i="1"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Greek Symbols"/>
              </a:rPr>
              <a:t>)</a:t>
            </a:r>
          </a:p>
          <a:p>
            <a:pPr lvl="1">
              <a:tabLst>
                <a:tab pos="2738438" algn="l"/>
              </a:tabLst>
            </a:pP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是</a:t>
            </a:r>
            <a:r>
              <a:rPr lang="en-US" altLang="en-US" sz="1700" i="1" dirty="0" smtClean="0">
                <a:latin typeface="微软雅黑" panose="020B0503020204020204" pitchFamily="34" charset="-122"/>
                <a:ea typeface="微软雅黑" panose="020B0503020204020204" pitchFamily="34" charset="-122"/>
                <a:sym typeface="Greek Symbols"/>
              </a:rPr>
              <a:t>R</a:t>
            </a:r>
            <a:r>
              <a:rPr lang="zh-CN" altLang="en-US" sz="1700" i="1" dirty="0" smtClean="0">
                <a:latin typeface="微软雅黑" panose="020B0503020204020204" pitchFamily="34" charset="-122"/>
                <a:ea typeface="微软雅黑" panose="020B0503020204020204" pitchFamily="34" charset="-122"/>
                <a:sym typeface="Greek Symbols"/>
              </a:rPr>
              <a:t>的超键</a:t>
            </a:r>
            <a:endParaRPr lang="en-US" altLang="en-US" sz="1700" dirty="0">
              <a:latin typeface="微软雅黑" panose="020B0503020204020204" pitchFamily="34" charset="-122"/>
              <a:ea typeface="微软雅黑" panose="020B0503020204020204" pitchFamily="34" charset="-122"/>
              <a:sym typeface="Greek Symbols"/>
            </a:endParaRPr>
          </a:p>
          <a:p>
            <a:pPr lvl="1">
              <a:tabLst>
                <a:tab pos="2738438" algn="l"/>
              </a:tabLst>
            </a:pPr>
            <a:r>
              <a:rPr lang="zh-CN" altLang="en-US" sz="1700" dirty="0" smtClean="0">
                <a:latin typeface="微软雅黑" panose="020B0503020204020204" pitchFamily="34" charset="-122"/>
                <a:ea typeface="微软雅黑" panose="020B0503020204020204" pitchFamily="34" charset="-122"/>
                <a:sym typeface="Greek Symbols"/>
              </a:rPr>
              <a:t>每一个</a:t>
            </a:r>
            <a:r>
              <a:rPr lang="en-US" altLang="en-US" sz="1700" i="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smtClean="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Greek Symbols"/>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latin typeface="微软雅黑" panose="020B0503020204020204" pitchFamily="34" charset="-122"/>
                <a:ea typeface="微软雅黑" panose="020B0503020204020204" pitchFamily="34" charset="-122"/>
                <a:sym typeface="Greek Symbols"/>
              </a:rPr>
              <a:t> </a:t>
            </a:r>
            <a:r>
              <a:rPr lang="zh-CN" altLang="en-US" sz="1700" dirty="0" smtClean="0">
                <a:latin typeface="微软雅黑" panose="020B0503020204020204" pitchFamily="34" charset="-122"/>
                <a:ea typeface="微软雅黑" panose="020B0503020204020204" pitchFamily="34" charset="-122"/>
                <a:sym typeface="Greek Symbols"/>
              </a:rPr>
              <a:t>的属性</a:t>
            </a:r>
            <a:r>
              <a:rPr lang="en-US" altLang="zh-CN" sz="1700" dirty="0" smtClean="0">
                <a:latin typeface="微软雅黑" panose="020B0503020204020204" pitchFamily="34" charset="-122"/>
                <a:ea typeface="微软雅黑" panose="020B0503020204020204" pitchFamily="34" charset="-122"/>
                <a:sym typeface="Greek Symbols"/>
              </a:rPr>
              <a:t>A</a:t>
            </a:r>
            <a:r>
              <a:rPr lang="zh-CN" altLang="en-US" sz="1700" dirty="0" smtClean="0">
                <a:latin typeface="微软雅黑" panose="020B0503020204020204" pitchFamily="34" charset="-122"/>
                <a:ea typeface="微软雅黑" panose="020B0503020204020204" pitchFamily="34" charset="-122"/>
                <a:sym typeface="Greek Symbols"/>
              </a:rPr>
              <a:t>都在</a:t>
            </a:r>
            <a:r>
              <a:rPr lang="en-US" altLang="zh-CN" sz="1700" dirty="0" smtClean="0">
                <a:latin typeface="微软雅黑" panose="020B0503020204020204" pitchFamily="34" charset="-122"/>
                <a:ea typeface="微软雅黑" panose="020B0503020204020204" pitchFamily="34" charset="-122"/>
                <a:sym typeface="Greek Symbols"/>
              </a:rPr>
              <a:t>R</a:t>
            </a:r>
            <a:r>
              <a:rPr lang="zh-CN" altLang="en-US" sz="1700" dirty="0" smtClean="0">
                <a:latin typeface="微软雅黑" panose="020B0503020204020204" pitchFamily="34" charset="-122"/>
                <a:ea typeface="微软雅黑" panose="020B0503020204020204" pitchFamily="34" charset="-122"/>
                <a:sym typeface="Greek Symbols"/>
              </a:rPr>
              <a:t>的某个候选键内</a:t>
            </a:r>
            <a:r>
              <a:rPr lang="en-US" altLang="en-US" sz="1700" i="1" dirty="0" smtClean="0">
                <a:latin typeface="微软雅黑" panose="020B0503020204020204" pitchFamily="34" charset="-122"/>
                <a:ea typeface="微软雅黑" panose="020B0503020204020204" pitchFamily="34" charset="-122"/>
                <a:sym typeface="Greek Symbols"/>
              </a:rPr>
              <a:t>.</a:t>
            </a:r>
            <a:endParaRPr lang="en-US" altLang="en-US" sz="1700" i="1" dirty="0">
              <a:latin typeface="微软雅黑" panose="020B0503020204020204" pitchFamily="34" charset="-122"/>
              <a:ea typeface="微软雅黑" panose="020B0503020204020204" pitchFamily="34" charset="-122"/>
              <a:sym typeface="Greek Symbols"/>
            </a:endParaRPr>
          </a:p>
          <a:p>
            <a:pPr lvl="1">
              <a:buFont typeface="Monotype Sorts" pitchFamily="-84" charset="2"/>
              <a:buNone/>
              <a:tabLst>
                <a:tab pos="2738438" algn="l"/>
              </a:tabLst>
            </a:pPr>
            <a:r>
              <a:rPr lang="en-US" altLang="en-US" sz="1700" i="1" dirty="0">
                <a:latin typeface="微软雅黑" panose="020B0503020204020204" pitchFamily="34" charset="-122"/>
                <a:ea typeface="微软雅黑" panose="020B0503020204020204" pitchFamily="34" charset="-122"/>
                <a:sym typeface="Greek Symbols"/>
              </a:rPr>
              <a:t>   </a:t>
            </a:r>
            <a:r>
              <a:rPr lang="en-US" altLang="en-US" sz="1700" dirty="0" smtClean="0">
                <a:latin typeface="微软雅黑" panose="020B0503020204020204" pitchFamily="34" charset="-122"/>
                <a:ea typeface="微软雅黑" panose="020B0503020204020204" pitchFamily="34" charset="-122"/>
                <a:sym typeface="Greek Symbols"/>
              </a:rPr>
              <a:t>(</a:t>
            </a:r>
            <a:r>
              <a:rPr lang="zh-CN" altLang="en-US" sz="1700" b="1" dirty="0" smtClean="0">
                <a:latin typeface="微软雅黑" panose="020B0503020204020204" pitchFamily="34" charset="-122"/>
                <a:ea typeface="微软雅黑" panose="020B0503020204020204" pitchFamily="34" charset="-122"/>
                <a:sym typeface="Greek Symbols"/>
              </a:rPr>
              <a:t>注意：可以在不同的候选键内</a:t>
            </a:r>
            <a:r>
              <a:rPr lang="en-US" altLang="en-US" sz="1700" dirty="0" smtClean="0">
                <a:latin typeface="微软雅黑" panose="020B0503020204020204" pitchFamily="34" charset="-122"/>
                <a:ea typeface="微软雅黑" panose="020B0503020204020204" pitchFamily="34" charset="-122"/>
                <a:sym typeface="Greek Symbols"/>
              </a:rPr>
              <a:t>)</a:t>
            </a:r>
            <a:endParaRPr lang="en-US" altLang="en-US" sz="1700" i="1" dirty="0">
              <a:latin typeface="微软雅黑" panose="020B0503020204020204" pitchFamily="34" charset="-122"/>
              <a:ea typeface="微软雅黑" panose="020B0503020204020204" pitchFamily="34" charset="-122"/>
              <a:sym typeface="Greek Symbols"/>
            </a:endParaRPr>
          </a:p>
          <a:p>
            <a:pPr>
              <a:tabLst>
                <a:tab pos="2738438" algn="l"/>
              </a:tabLst>
            </a:pPr>
            <a:r>
              <a:rPr lang="zh-CN" altLang="en-US" sz="1700" dirty="0" smtClean="0">
                <a:latin typeface="微软雅黑" panose="020B0503020204020204" pitchFamily="34" charset="-122"/>
                <a:ea typeface="微软雅黑" panose="020B0503020204020204" pitchFamily="34" charset="-122"/>
                <a:sym typeface="Greek Symbols"/>
              </a:rPr>
              <a:t>如果关系满足</a:t>
            </a:r>
            <a:r>
              <a:rPr lang="en-US" altLang="zh-CN" sz="1700" dirty="0" smtClean="0">
                <a:latin typeface="微软雅黑" panose="020B0503020204020204" pitchFamily="34" charset="-122"/>
                <a:ea typeface="微软雅黑" panose="020B0503020204020204" pitchFamily="34" charset="-122"/>
                <a:sym typeface="Greek Symbols"/>
              </a:rPr>
              <a:t>BCNF</a:t>
            </a:r>
            <a:r>
              <a:rPr lang="zh-CN" altLang="en-US" sz="1700" dirty="0" smtClean="0">
                <a:latin typeface="微软雅黑" panose="020B0503020204020204" pitchFamily="34" charset="-122"/>
                <a:ea typeface="微软雅黑" panose="020B0503020204020204" pitchFamily="34" charset="-122"/>
                <a:sym typeface="Greek Symbols"/>
              </a:rPr>
              <a:t>，那么它满足</a:t>
            </a:r>
            <a:r>
              <a:rPr lang="en-US" altLang="zh-CN" sz="1700" dirty="0" smtClean="0">
                <a:latin typeface="微软雅黑" panose="020B0503020204020204" pitchFamily="34" charset="-122"/>
                <a:ea typeface="微软雅黑" panose="020B0503020204020204" pitchFamily="34" charset="-122"/>
                <a:sym typeface="Greek Symbols"/>
              </a:rPr>
              <a:t>3NF</a:t>
            </a:r>
            <a:endParaRPr lang="en-US" altLang="en-US" sz="1700" dirty="0" smtClean="0">
              <a:latin typeface="微软雅黑" panose="020B0503020204020204" pitchFamily="34" charset="-122"/>
              <a:ea typeface="微软雅黑" panose="020B0503020204020204" pitchFamily="34" charset="-122"/>
              <a:sym typeface="Greek Symbols"/>
            </a:endParaRPr>
          </a:p>
          <a:p>
            <a:pPr>
              <a:tabLst>
                <a:tab pos="2738438" algn="l"/>
              </a:tabLst>
            </a:pPr>
            <a:r>
              <a:rPr lang="en-US" altLang="en-US" sz="1700" dirty="0" smtClean="0">
                <a:latin typeface="微软雅黑" panose="020B0503020204020204" pitchFamily="34" charset="-122"/>
                <a:ea typeface="微软雅黑" panose="020B0503020204020204" pitchFamily="34" charset="-122"/>
              </a:rPr>
              <a:t>3NF</a:t>
            </a:r>
            <a:r>
              <a:rPr lang="zh-CN" altLang="en-US" sz="1700" dirty="0" smtClean="0">
                <a:latin typeface="微软雅黑" panose="020B0503020204020204" pitchFamily="34" charset="-122"/>
                <a:ea typeface="微软雅黑" panose="020B0503020204020204" pitchFamily="34" charset="-122"/>
              </a:rPr>
              <a:t>是为了保持函数依赖，对于</a:t>
            </a:r>
            <a:r>
              <a:rPr lang="en-US" altLang="zh-CN" sz="1700" dirty="0" smtClean="0">
                <a:latin typeface="微软雅黑" panose="020B0503020204020204" pitchFamily="34" charset="-122"/>
                <a:ea typeface="微软雅黑" panose="020B0503020204020204" pitchFamily="34" charset="-122"/>
              </a:rPr>
              <a:t>BCNF</a:t>
            </a:r>
            <a:r>
              <a:rPr lang="zh-CN" altLang="en-US" sz="1700" dirty="0" smtClean="0">
                <a:latin typeface="微软雅黑" panose="020B0503020204020204" pitchFamily="34" charset="-122"/>
                <a:ea typeface="微软雅黑" panose="020B0503020204020204" pitchFamily="34" charset="-122"/>
              </a:rPr>
              <a:t>的最小松弛</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tabLst>
                <a:tab pos="2738438" algn="l"/>
              </a:tabLst>
            </a:pPr>
            <a:endParaRPr lang="en-US" altLang="en-US" sz="2000" dirty="0">
              <a:latin typeface="微软雅黑" panose="020B0503020204020204" pitchFamily="34" charset="-122"/>
              <a:ea typeface="微软雅黑" panose="020B0503020204020204" pitchFamily="34" charset="-122"/>
              <a:sym typeface="Greek Symbols"/>
            </a:endParaRPr>
          </a:p>
        </p:txBody>
      </p:sp>
    </p:spTree>
    <p:extLst>
      <p:ext uri="{BB962C8B-B14F-4D97-AF65-F5344CB8AC3E}">
        <p14:creationId xmlns:p14="http://schemas.microsoft.com/office/powerpoint/2010/main" val="295696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809625" y="104775"/>
            <a:ext cx="8077200" cy="609600"/>
          </a:xfrm>
        </p:spPr>
        <p:txBody>
          <a:bodyPr/>
          <a:lstStyle/>
          <a:p>
            <a:pPr>
              <a:defRPr/>
            </a:pPr>
            <a:r>
              <a:rPr lang="en-US" altLang="en-US" sz="2800" dirty="0">
                <a:effectLst>
                  <a:outerShdw blurRad="38100" dist="38100" dir="2700000" algn="tl">
                    <a:srgbClr val="C0C0C0"/>
                  </a:outerShdw>
                </a:effectLst>
                <a:ea typeface="ＭＳ Ｐゴシック" pitchFamily="34" charset="-128"/>
              </a:rPr>
              <a:t>Outline</a:t>
            </a:r>
          </a:p>
        </p:txBody>
      </p:sp>
      <p:sp>
        <p:nvSpPr>
          <p:cNvPr id="6147" name="Rectangle 3"/>
          <p:cNvSpPr>
            <a:spLocks noGrp="1" noChangeArrowheads="1"/>
          </p:cNvSpPr>
          <p:nvPr>
            <p:ph type="body" idx="1"/>
          </p:nvPr>
        </p:nvSpPr>
        <p:spPr>
          <a:xfrm>
            <a:off x="774113" y="1163638"/>
            <a:ext cx="6920103" cy="1847786"/>
          </a:xfrm>
        </p:spPr>
        <p:txBody>
          <a:bodyPr/>
          <a:lstStyle/>
          <a:p>
            <a:r>
              <a:rPr lang="zh-CN" altLang="en-US" dirty="0">
                <a:latin typeface="微软雅黑" panose="020B0503020204020204" pitchFamily="34" charset="-122"/>
                <a:ea typeface="微软雅黑" panose="020B0503020204020204" pitchFamily="34" charset="-122"/>
              </a:rPr>
              <a:t>良好关系设计的特点</a:t>
            </a:r>
          </a:p>
          <a:p>
            <a:r>
              <a:rPr lang="zh-CN" altLang="en-US" dirty="0">
                <a:latin typeface="微软雅黑" panose="020B0503020204020204" pitchFamily="34" charset="-122"/>
                <a:ea typeface="微软雅黑" panose="020B0503020204020204" pitchFamily="34" charset="-122"/>
              </a:rPr>
              <a:t>函数依赖</a:t>
            </a:r>
          </a:p>
          <a:p>
            <a:r>
              <a:rPr lang="zh-CN" altLang="en-US" dirty="0">
                <a:latin typeface="微软雅黑" panose="020B0503020204020204" pitchFamily="34" charset="-122"/>
                <a:ea typeface="微软雅黑" panose="020B0503020204020204" pitchFamily="34" charset="-122"/>
              </a:rPr>
              <a:t>使用函数依赖进行分解</a:t>
            </a:r>
          </a:p>
          <a:p>
            <a:r>
              <a:rPr lang="zh-CN" altLang="en-US" dirty="0">
                <a:latin typeface="微软雅黑" panose="020B0503020204020204" pitchFamily="34" charset="-122"/>
                <a:ea typeface="微软雅黑" panose="020B0503020204020204" pitchFamily="34" charset="-122"/>
              </a:rPr>
              <a:t>范式</a:t>
            </a:r>
          </a:p>
          <a:p>
            <a:r>
              <a:rPr lang="zh-CN" altLang="en-US" dirty="0">
                <a:latin typeface="微软雅黑" panose="020B0503020204020204" pitchFamily="34" charset="-122"/>
                <a:ea typeface="微软雅黑" panose="020B0503020204020204" pitchFamily="34" charset="-122"/>
              </a:rPr>
              <a:t>函数依赖理论</a:t>
            </a:r>
          </a:p>
          <a:p>
            <a:r>
              <a:rPr lang="zh-CN" altLang="en-US" dirty="0">
                <a:latin typeface="微软雅黑" panose="020B0503020204020204" pitchFamily="34" charset="-122"/>
                <a:ea typeface="微软雅黑" panose="020B0503020204020204" pitchFamily="34" charset="-122"/>
              </a:rPr>
              <a:t>使用函数依赖的分解算法</a:t>
            </a:r>
          </a:p>
          <a:p>
            <a:r>
              <a:rPr lang="zh-CN" altLang="en-US" dirty="0">
                <a:latin typeface="微软雅黑" panose="020B0503020204020204" pitchFamily="34" charset="-122"/>
                <a:ea typeface="微软雅黑" panose="020B0503020204020204" pitchFamily="34" charset="-122"/>
              </a:rPr>
              <a:t>使用多值依赖的分解</a:t>
            </a:r>
          </a:p>
          <a:p>
            <a:r>
              <a:rPr lang="zh-CN" altLang="en-US" dirty="0" smtClean="0">
                <a:latin typeface="微软雅黑" panose="020B0503020204020204" pitchFamily="34" charset="-122"/>
                <a:ea typeface="微软雅黑" panose="020B0503020204020204" pitchFamily="34" charset="-122"/>
              </a:rPr>
              <a:t>进一步的范式</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数据库设计过程</a:t>
            </a:r>
          </a:p>
          <a:p>
            <a:r>
              <a:rPr lang="zh-CN" altLang="en-US" dirty="0">
                <a:latin typeface="微软雅黑" panose="020B0503020204020204" pitchFamily="34" charset="-122"/>
                <a:ea typeface="微软雅黑" panose="020B0503020204020204" pitchFamily="34" charset="-122"/>
              </a:rPr>
              <a:t>时态数据建模</a:t>
            </a:r>
            <a:endParaRPr lang="en-US" altLang="en-US" sz="1700" dirty="0" smtClean="0">
              <a:latin typeface="微软雅黑" panose="020B0503020204020204" pitchFamily="34" charset="-122"/>
              <a:ea typeface="微软雅黑" panose="020B0503020204020204" pitchFamily="34" charset="-122"/>
            </a:endParaRPr>
          </a:p>
          <a:p>
            <a:pPr>
              <a:buFont typeface="Monotype Sorts" pitchFamily="-84" charset="2"/>
              <a:buNone/>
            </a:pPr>
            <a:endParaRPr lang="en-US" altLang="en-US" dirty="0" smtClean="0">
              <a:latin typeface="微软雅黑" panose="020B0503020204020204" pitchFamily="34" charset="-122"/>
              <a:ea typeface="微软雅黑" panose="020B0503020204020204" pitchFamily="34" charset="-122"/>
            </a:endParaRPr>
          </a:p>
          <a:p>
            <a:endParaRPr lang="en-U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8520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613" y="98425"/>
            <a:ext cx="8015287" cy="625475"/>
          </a:xfrm>
        </p:spPr>
        <p:txBody>
          <a:bodyPr/>
          <a:lstStyle/>
          <a:p>
            <a:pPr>
              <a:defRPr/>
            </a:pPr>
            <a:r>
              <a:rPr lang="en-US" sz="2800" dirty="0">
                <a:ea typeface="ＭＳ Ｐゴシック" pitchFamily="34" charset="-128"/>
              </a:rPr>
              <a:t>3NF Example</a:t>
            </a:r>
            <a:endParaRPr lang="en-US" altLang="en-US" sz="2800" dirty="0">
              <a:effectLst>
                <a:outerShdw blurRad="38100" dist="38100" dir="2700000" algn="tl">
                  <a:srgbClr val="C0C0C0"/>
                </a:outerShdw>
              </a:effectLst>
              <a:ea typeface="ＭＳ Ｐゴシック" pitchFamily="34" charset="-128"/>
            </a:endParaRPr>
          </a:p>
        </p:txBody>
      </p:sp>
      <p:sp>
        <p:nvSpPr>
          <p:cNvPr id="33795" name="Rectangle 3"/>
          <p:cNvSpPr>
            <a:spLocks noGrp="1" noChangeArrowheads="1"/>
          </p:cNvSpPr>
          <p:nvPr>
            <p:ph type="body" idx="1"/>
          </p:nvPr>
        </p:nvSpPr>
        <p:spPr>
          <a:xfrm>
            <a:off x="762953" y="1093788"/>
            <a:ext cx="8015287" cy="4490148"/>
          </a:xfrm>
        </p:spPr>
        <p:txBody>
          <a:bodyPr/>
          <a:lstStyle/>
          <a:p>
            <a:r>
              <a:rPr lang="zh-CN" altLang="en-US" sz="1700" dirty="0" smtClean="0">
                <a:latin typeface="微软雅黑" panose="020B0503020204020204" pitchFamily="34" charset="-122"/>
                <a:ea typeface="微软雅黑" panose="020B0503020204020204" pitchFamily="34" charset="-122"/>
              </a:rPr>
              <a:t>考虑模式</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dept_advisor</a:t>
            </a:r>
            <a:r>
              <a:rPr lang="en-US" altLang="en-US" sz="1700" i="1" dirty="0">
                <a:latin typeface="微软雅黑" panose="020B0503020204020204" pitchFamily="34" charset="-122"/>
                <a:ea typeface="微软雅黑" panose="020B0503020204020204" pitchFamily="34" charset="-122"/>
              </a:rPr>
              <a:t>(</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dept_name</a:t>
            </a:r>
            <a:r>
              <a:rPr lang="en-US" altLang="en-US" sz="1700" dirty="0">
                <a:latin typeface="微软雅黑" panose="020B0503020204020204" pitchFamily="34" charset="-122"/>
                <a:ea typeface="微软雅黑" panose="020B0503020204020204" pitchFamily="34" charset="-122"/>
              </a:rPr>
              <a:t>)</a:t>
            </a:r>
          </a:p>
          <a:p>
            <a:r>
              <a:rPr lang="zh-CN" altLang="en-US" sz="1700" dirty="0" smtClean="0">
                <a:latin typeface="微软雅黑" panose="020B0503020204020204" pitchFamily="34" charset="-122"/>
                <a:ea typeface="微软雅黑" panose="020B0503020204020204" pitchFamily="34" charset="-122"/>
              </a:rPr>
              <a:t>和函数依赖</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endParaRPr lang="en-US" altLang="en-US" sz="1700" i="1" dirty="0">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i_ID</a:t>
            </a:r>
            <a:endParaRPr lang="en-US" altLang="en-US" sz="1700" i="1" dirty="0">
              <a:latin typeface="微软雅黑" panose="020B0503020204020204" pitchFamily="34" charset="-122"/>
              <a:ea typeface="微软雅黑" panose="020B0503020204020204" pitchFamily="34" charset="-122"/>
              <a:sym typeface="Symbol" panose="05050102010706020507" pitchFamily="18" charset="2"/>
            </a:endParaRPr>
          </a:p>
          <a:p>
            <a:r>
              <a:rPr lang="zh-CN" altLang="en-US" sz="1700" dirty="0" smtClean="0">
                <a:latin typeface="微软雅黑" panose="020B0503020204020204" pitchFamily="34" charset="-122"/>
                <a:ea typeface="微软雅黑" panose="020B0503020204020204" pitchFamily="34" charset="-122"/>
                <a:sym typeface="Monotype Sorts" pitchFamily="-84" charset="2"/>
              </a:rPr>
              <a:t>两个候选键</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i_ID</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r>
              <a:rPr lang="zh-CN" altLang="en-US" dirty="0" smtClean="0">
                <a:latin typeface="微软雅黑" panose="020B0503020204020204" pitchFamily="34" charset="-122"/>
                <a:ea typeface="微软雅黑" panose="020B0503020204020204" pitchFamily="34" charset="-122"/>
                <a:sym typeface="Monotype Sorts" pitchFamily="-84" charset="2"/>
              </a:rPr>
              <a:t>我们已经证明了</a:t>
            </a:r>
            <a:r>
              <a:rPr lang="en-US" altLang="en-US" sz="1700" i="1" dirty="0" err="1" smtClean="0">
                <a:latin typeface="微软雅黑" panose="020B0503020204020204" pitchFamily="34" charset="-122"/>
                <a:ea typeface="微软雅黑" panose="020B0503020204020204" pitchFamily="34" charset="-122"/>
              </a:rPr>
              <a:t>dept_advisor</a:t>
            </a:r>
            <a:r>
              <a:rPr lang="en-US" altLang="en-US" sz="1700" i="1"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sym typeface="Monotype Sorts" pitchFamily="-84" charset="2"/>
              </a:rPr>
              <a:t>不满足</a:t>
            </a:r>
            <a:r>
              <a:rPr lang="en-US" altLang="en-US" sz="1700" dirty="0" smtClean="0">
                <a:latin typeface="微软雅黑" panose="020B0503020204020204" pitchFamily="34" charset="-122"/>
                <a:ea typeface="微软雅黑" panose="020B0503020204020204" pitchFamily="34" charset="-122"/>
                <a:sym typeface="Monotype Sorts" pitchFamily="-84" charset="2"/>
              </a:rPr>
              <a:t>BCNF</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r>
              <a:rPr lang="zh-CN" altLang="en-US" sz="1700" dirty="0" smtClean="0">
                <a:latin typeface="微软雅黑" panose="020B0503020204020204" pitchFamily="34" charset="-122"/>
                <a:ea typeface="微软雅黑" panose="020B0503020204020204" pitchFamily="34" charset="-122"/>
                <a:sym typeface="Monotype Sorts" pitchFamily="-84" charset="2"/>
              </a:rPr>
              <a:t>但它满足</a:t>
            </a:r>
            <a:r>
              <a:rPr lang="en-US" altLang="en-US" sz="1700" dirty="0" smtClean="0">
                <a:latin typeface="微软雅黑" panose="020B0503020204020204" pitchFamily="34" charset="-122"/>
                <a:ea typeface="微软雅黑" panose="020B0503020204020204" pitchFamily="34" charset="-122"/>
                <a:sym typeface="Monotype Sorts" pitchFamily="-84" charset="2"/>
              </a:rPr>
              <a:t>3NF</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s_ID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sym typeface="Monotype Sorts" pitchFamily="-84" charset="2"/>
              </a:rPr>
              <a:t>是超键</a:t>
            </a:r>
            <a:endParaRPr lang="en-US" altLang="en-US" sz="1700" dirty="0">
              <a:latin typeface="微软雅黑" panose="020B0503020204020204" pitchFamily="34" charset="-122"/>
              <a:ea typeface="微软雅黑" panose="020B0503020204020204" pitchFamily="34" charset="-122"/>
              <a:sym typeface="Monotype Sorts" pitchFamily="-84" charset="2"/>
            </a:endParaRPr>
          </a:p>
          <a:p>
            <a:pPr lvl="1"/>
            <a:r>
              <a:rPr lang="en-US" altLang="en-US" sz="1700"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zh-CN" altLang="en-US" i="1" dirty="0">
                <a:latin typeface="微软雅黑" panose="020B0503020204020204" pitchFamily="34" charset="-122"/>
                <a:ea typeface="微软雅黑" panose="020B0503020204020204" pitchFamily="34" charset="-122"/>
                <a:sym typeface="Monotype Sorts" pitchFamily="-84" charset="2"/>
              </a:rPr>
              <a:t>和</a:t>
            </a:r>
            <a:r>
              <a:rPr lang="en-US" altLang="en-US" sz="1700" i="1" dirty="0" smtClean="0">
                <a:latin typeface="微软雅黑" panose="020B0503020204020204" pitchFamily="34" charset="-122"/>
                <a:ea typeface="微软雅黑" panose="020B0503020204020204" pitchFamily="34" charset="-122"/>
                <a:sym typeface="Monotype Sorts" pitchFamily="-84" charset="2"/>
              </a:rPr>
              <a:t> </a:t>
            </a:r>
            <a:r>
              <a:rPr lang="en-US" altLang="en-US" sz="1700" i="1" dirty="0" smtClean="0">
                <a:latin typeface="微软雅黑" panose="020B0503020204020204" pitchFamily="34" charset="-122"/>
                <a:ea typeface="微软雅黑" panose="020B0503020204020204" pitchFamily="34" charset="-122"/>
              </a:rPr>
              <a:t> </a:t>
            </a:r>
            <a:r>
              <a:rPr lang="en-US" altLang="en-US" sz="1700" i="1" dirty="0" err="1" smtClean="0">
                <a:latin typeface="微软雅黑" panose="020B0503020204020204" pitchFamily="34" charset="-122"/>
                <a:ea typeface="微软雅黑" panose="020B0503020204020204" pitchFamily="34" charset="-122"/>
              </a:rPr>
              <a:t>i_ID</a:t>
            </a:r>
            <a:r>
              <a:rPr lang="en-US" altLang="en-US" sz="1700" i="1" dirty="0" smtClean="0">
                <a:latin typeface="微软雅黑" panose="020B0503020204020204" pitchFamily="34" charset="-122"/>
                <a:ea typeface="微软雅黑" panose="020B0503020204020204" pitchFamily="34" charset="-122"/>
              </a:rPr>
              <a:t> </a:t>
            </a:r>
            <a:r>
              <a:rPr lang="zh-CN" altLang="en-US" sz="1700" i="1" dirty="0" smtClean="0">
                <a:latin typeface="微软雅黑" panose="020B0503020204020204" pitchFamily="34" charset="-122"/>
                <a:ea typeface="微软雅黑" panose="020B0503020204020204" pitchFamily="34" charset="-122"/>
              </a:rPr>
              <a:t>不是超键</a:t>
            </a:r>
            <a:r>
              <a:rPr lang="en-US" altLang="en-US" sz="1700" dirty="0" smtClean="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but:</a:t>
            </a:r>
          </a:p>
          <a:p>
            <a:pPr lvl="2"/>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dirty="0">
                <a:latin typeface="微软雅黑" panose="020B0503020204020204" pitchFamily="34" charset="-122"/>
                <a:ea typeface="微软雅黑" panose="020B0503020204020204" pitchFamily="34" charset="-122"/>
                <a:sym typeface="Monotype Sorts" pitchFamily="-84" charset="2"/>
              </a:rPr>
              <a:t>} – {</a:t>
            </a:r>
            <a:r>
              <a:rPr lang="en-US" altLang="en-US" sz="1700" i="1" dirty="0" err="1">
                <a:latin typeface="微软雅黑" panose="020B0503020204020204" pitchFamily="34" charset="-122"/>
                <a:ea typeface="微软雅黑" panose="020B0503020204020204" pitchFamily="34" charset="-122"/>
              </a:rPr>
              <a:t>i_ID</a:t>
            </a:r>
            <a:r>
              <a:rPr lang="en-US" altLang="en-US" sz="1700" dirty="0">
                <a:latin typeface="微软雅黑" panose="020B0503020204020204" pitchFamily="34" charset="-122"/>
                <a:ea typeface="微软雅黑" panose="020B0503020204020204" pitchFamily="34" charset="-122"/>
                <a:sym typeface="Monotype Sorts" pitchFamily="-84" charset="2"/>
              </a:rPr>
              <a:t> }  = </a:t>
            </a: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a:t>
            </a:r>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en-US" altLang="en-US" sz="1700" dirty="0">
                <a:latin typeface="微软雅黑" panose="020B0503020204020204" pitchFamily="34" charset="-122"/>
                <a:ea typeface="微软雅黑" panose="020B0503020204020204" pitchFamily="34" charset="-122"/>
                <a:sym typeface="Monotype Sorts" pitchFamily="-84" charset="2"/>
              </a:rPr>
              <a:t>} and</a:t>
            </a:r>
          </a:p>
          <a:p>
            <a:pPr lvl="2"/>
            <a:r>
              <a:rPr lang="en-US" altLang="en-US" sz="1700" i="1" dirty="0" err="1">
                <a:latin typeface="微软雅黑" panose="020B0503020204020204" pitchFamily="34" charset="-122"/>
                <a:ea typeface="微软雅黑" panose="020B0503020204020204" pitchFamily="34" charset="-122"/>
                <a:sym typeface="Symbol" panose="05050102010706020507" pitchFamily="18" charset="2"/>
              </a:rPr>
              <a:t>dept_name</a:t>
            </a:r>
            <a:r>
              <a:rPr lang="en-US" altLang="en-US" sz="1700" i="1" dirty="0">
                <a:latin typeface="微软雅黑" panose="020B0503020204020204" pitchFamily="34" charset="-122"/>
                <a:ea typeface="微软雅黑" panose="020B0503020204020204" pitchFamily="34" charset="-122"/>
                <a:sym typeface="Monotype Sorts" pitchFamily="-84" charset="2"/>
              </a:rPr>
              <a:t>  </a:t>
            </a:r>
            <a:r>
              <a:rPr lang="zh-CN" altLang="en-US" sz="1700" dirty="0" smtClean="0">
                <a:latin typeface="微软雅黑" panose="020B0503020204020204" pitchFamily="34" charset="-122"/>
                <a:ea typeface="微软雅黑" panose="020B0503020204020204" pitchFamily="34" charset="-122"/>
                <a:sym typeface="Greek Symbols"/>
              </a:rPr>
              <a:t>被包含在一个候选键中</a:t>
            </a:r>
            <a:endParaRPr lang="en-US" altLang="en-US" sz="1700" i="1" dirty="0">
              <a:latin typeface="微软雅黑" panose="020B0503020204020204" pitchFamily="34" charset="-122"/>
              <a:ea typeface="微软雅黑" panose="020B0503020204020204" pitchFamily="34" charset="-122"/>
              <a:sym typeface="Greek Symbols"/>
            </a:endParaRPr>
          </a:p>
          <a:p>
            <a:pPr>
              <a:buFont typeface="Monotype Sorts" pitchFamily="-84" charset="2"/>
              <a:buNone/>
            </a:pPr>
            <a:endParaRPr lang="en-US" altLang="en-US" sz="2000" i="1" dirty="0">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84" charset="2"/>
              <a:buNone/>
            </a:pPr>
            <a:endParaRPr lang="en-US" altLang="en-US" sz="2000" dirty="0">
              <a:latin typeface="微软雅黑" panose="020B0503020204020204" pitchFamily="34" charset="-122"/>
              <a:ea typeface="微软雅黑" panose="020B0503020204020204" pitchFamily="34" charset="-122"/>
              <a:sym typeface="Symbol" panose="05050102010706020507" pitchFamily="18" charset="2"/>
            </a:endParaRPr>
          </a:p>
          <a:p>
            <a:endParaRPr lang="en-US"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3033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781050" y="174963"/>
            <a:ext cx="8077200" cy="609600"/>
          </a:xfrm>
        </p:spPr>
        <p:txBody>
          <a:bodyPr/>
          <a:lstStyle/>
          <a:p>
            <a:pPr>
              <a:defRPr/>
            </a:pPr>
            <a:r>
              <a:rPr lang="en-US" sz="2800" dirty="0" smtClean="0">
                <a:ea typeface="ＭＳ Ｐゴシック" pitchFamily="34" charset="-128"/>
              </a:rPr>
              <a:t>3NF</a:t>
            </a:r>
            <a:r>
              <a:rPr lang="zh-CN" altLang="en-US" sz="2800" dirty="0" smtClean="0">
                <a:ea typeface="ＭＳ Ｐゴシック" pitchFamily="34" charset="-128"/>
              </a:rPr>
              <a:t>中的冗余</a:t>
            </a:r>
            <a:endParaRPr lang="en-US" sz="2800" dirty="0">
              <a:ea typeface="ＭＳ Ｐゴシック" pitchFamily="34" charset="-128"/>
            </a:endParaRPr>
          </a:p>
        </p:txBody>
      </p:sp>
      <p:sp>
        <p:nvSpPr>
          <p:cNvPr id="34819" name="Rectangle 10"/>
          <p:cNvSpPr>
            <a:spLocks noGrp="1" noChangeArrowheads="1"/>
          </p:cNvSpPr>
          <p:nvPr>
            <p:ph type="body" idx="1"/>
          </p:nvPr>
        </p:nvSpPr>
        <p:spPr>
          <a:xfrm>
            <a:off x="781050" y="1130542"/>
            <a:ext cx="7716774" cy="5123954"/>
          </a:xfrm>
        </p:spPr>
        <p:txBody>
          <a:bodyPr/>
          <a:lstStyle/>
          <a:p>
            <a:r>
              <a:rPr lang="zh-CN" altLang="en-US" sz="1700" dirty="0" smtClean="0">
                <a:latin typeface="微软雅黑" panose="020B0503020204020204" pitchFamily="34" charset="-122"/>
                <a:ea typeface="微软雅黑" panose="020B0503020204020204" pitchFamily="34" charset="-122"/>
              </a:rPr>
              <a:t>考虑下面的模式</a:t>
            </a:r>
            <a:r>
              <a:rPr lang="en-US" altLang="zh-CN" sz="1700" dirty="0" smtClean="0">
                <a:latin typeface="微软雅黑" panose="020B0503020204020204" pitchFamily="34" charset="-122"/>
                <a:ea typeface="微软雅黑" panose="020B0503020204020204" pitchFamily="34" charset="-122"/>
              </a:rPr>
              <a:t>R</a:t>
            </a:r>
            <a:r>
              <a:rPr lang="zh-CN" altLang="en-US" sz="1700" dirty="0" smtClean="0">
                <a:latin typeface="微软雅黑" panose="020B0503020204020204" pitchFamily="34" charset="-122"/>
                <a:ea typeface="微软雅黑" panose="020B0503020204020204" pitchFamily="34" charset="-122"/>
              </a:rPr>
              <a:t>，它满足</a:t>
            </a:r>
            <a:r>
              <a:rPr lang="en-US" altLang="zh-CN" sz="1700" dirty="0" smtClean="0">
                <a:latin typeface="微软雅黑" panose="020B0503020204020204" pitchFamily="34" charset="-122"/>
                <a:ea typeface="微软雅黑" panose="020B0503020204020204" pitchFamily="34" charset="-122"/>
              </a:rPr>
              <a:t>3NF</a:t>
            </a:r>
            <a:endParaRPr lang="en-US" altLang="en-US" sz="1700" dirty="0">
              <a:latin typeface="微软雅黑" panose="020B0503020204020204" pitchFamily="34" charset="-122"/>
              <a:ea typeface="微软雅黑" panose="020B0503020204020204" pitchFamily="34" charset="-122"/>
            </a:endParaRPr>
          </a:p>
          <a:p>
            <a:pPr marL="0" indent="0">
              <a:buNone/>
            </a:pPr>
            <a:endParaRPr lang="en-US" altLang="en-US" sz="1700" dirty="0">
              <a:latin typeface="微软雅黑" panose="020B0503020204020204" pitchFamily="34" charset="-122"/>
              <a:ea typeface="微软雅黑" panose="020B0503020204020204" pitchFamily="34" charset="-122"/>
            </a:endParaRPr>
          </a:p>
          <a:p>
            <a:endParaRPr lang="en-US" altLang="en-US" sz="1700" dirty="0">
              <a:latin typeface="微软雅黑" panose="020B0503020204020204" pitchFamily="34" charset="-122"/>
              <a:ea typeface="微软雅黑" panose="020B0503020204020204" pitchFamily="34" charset="-122"/>
            </a:endParaRPr>
          </a:p>
          <a:p>
            <a:endParaRPr lang="en-US" altLang="en-US" sz="1700" dirty="0">
              <a:latin typeface="微软雅黑" panose="020B0503020204020204" pitchFamily="34" charset="-122"/>
              <a:ea typeface="微软雅黑" panose="020B0503020204020204" pitchFamily="34" charset="-122"/>
            </a:endParaRPr>
          </a:p>
          <a:p>
            <a:endParaRPr lang="en-US" altLang="en-US" sz="1700" dirty="0">
              <a:latin typeface="微软雅黑" panose="020B0503020204020204" pitchFamily="34" charset="-122"/>
              <a:ea typeface="微软雅黑" panose="020B0503020204020204" pitchFamily="34" charset="-122"/>
            </a:endParaRPr>
          </a:p>
          <a:p>
            <a:endParaRPr lang="en-US" altLang="en-US" sz="1700" dirty="0">
              <a:latin typeface="微软雅黑" panose="020B0503020204020204" pitchFamily="34" charset="-122"/>
              <a:ea typeface="微软雅黑" panose="020B0503020204020204" pitchFamily="34" charset="-122"/>
            </a:endParaRPr>
          </a:p>
          <a:p>
            <a:endParaRPr lang="en-US" altLang="en-US" sz="1700" dirty="0">
              <a:latin typeface="微软雅黑" panose="020B0503020204020204" pitchFamily="34" charset="-122"/>
              <a:ea typeface="微软雅黑" panose="020B0503020204020204" pitchFamily="34" charset="-122"/>
            </a:endParaRPr>
          </a:p>
          <a:p>
            <a:pPr marL="0" indent="0">
              <a:buNone/>
            </a:pPr>
            <a:endParaRPr lang="en-US" altLang="en-US" sz="17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这个表有什么问题</a:t>
            </a:r>
            <a:r>
              <a:rPr lang="en-US" altLang="en-US" sz="18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marL="0" indent="0">
              <a:buNone/>
            </a:pPr>
            <a:endParaRPr lang="en-US" altLang="en-US" sz="1700" dirty="0">
              <a:latin typeface="微软雅黑" panose="020B0503020204020204" pitchFamily="34" charset="-122"/>
              <a:ea typeface="微软雅黑" panose="020B0503020204020204" pitchFamily="34" charset="-122"/>
            </a:endParaRPr>
          </a:p>
        </p:txBody>
      </p:sp>
      <p:sp>
        <p:nvSpPr>
          <p:cNvPr id="34822" name="TextBox 1"/>
          <p:cNvSpPr txBox="1">
            <a:spLocks noChangeArrowheads="1"/>
          </p:cNvSpPr>
          <p:nvPr/>
        </p:nvSpPr>
        <p:spPr bwMode="auto">
          <a:xfrm>
            <a:off x="781051" y="1530989"/>
            <a:ext cx="671703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800100" lvl="1" indent="-342900">
              <a:spcBef>
                <a:spcPts val="0"/>
              </a:spcBef>
              <a:buClr>
                <a:srgbClr val="F5960B"/>
              </a:buClr>
              <a:buSzPct val="110000"/>
              <a:buFont typeface="Arial" panose="020B0604020202020204" pitchFamily="34" charset="0"/>
              <a:buChar char="•"/>
            </a:pPr>
            <a:r>
              <a:rPr lang="en-US" altLang="en-US" sz="1700" i="1" dirty="0"/>
              <a:t>R = </a:t>
            </a:r>
            <a:r>
              <a:rPr lang="en-US" altLang="en-US" sz="1700" dirty="0"/>
              <a:t>(</a:t>
            </a:r>
            <a:r>
              <a:rPr lang="en-US" altLang="en-US" sz="1700" i="1" dirty="0"/>
              <a:t>J, K, L </a:t>
            </a:r>
            <a:r>
              <a:rPr lang="en-US" altLang="en-US" sz="1700" dirty="0"/>
              <a:t>)</a:t>
            </a:r>
            <a:endParaRPr lang="en-US" altLang="en-US" sz="1700" i="1" dirty="0"/>
          </a:p>
          <a:p>
            <a:pPr marL="800100" lvl="1" indent="-342900">
              <a:spcBef>
                <a:spcPts val="0"/>
              </a:spcBef>
              <a:buClr>
                <a:srgbClr val="F5960B"/>
              </a:buClr>
              <a:buSzPct val="110000"/>
              <a:buFont typeface="Arial" panose="020B0604020202020204" pitchFamily="34" charset="0"/>
              <a:buChar char="•"/>
            </a:pPr>
            <a:r>
              <a:rPr lang="en-US" altLang="en-US" sz="1700" i="1" dirty="0"/>
              <a:t>F = </a:t>
            </a:r>
            <a:r>
              <a:rPr lang="en-US" altLang="en-US" sz="1700" dirty="0"/>
              <a:t>{</a:t>
            </a:r>
            <a:r>
              <a:rPr lang="en-US" altLang="en-US" sz="1700" i="1" dirty="0"/>
              <a:t>JK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L, L </a:t>
            </a:r>
            <a:r>
              <a:rPr lang="en-US" altLang="en-US" sz="1700" dirty="0">
                <a:sym typeface="Symbol" panose="05050102010706020507" pitchFamily="18" charset="2"/>
              </a:rPr>
              <a:t></a:t>
            </a:r>
            <a:r>
              <a:rPr lang="en-US" altLang="en-US" sz="1700" dirty="0">
                <a:sym typeface="Monotype Sorts" pitchFamily="-84" charset="2"/>
              </a:rPr>
              <a:t> </a:t>
            </a:r>
            <a:r>
              <a:rPr lang="en-US" altLang="en-US" sz="1700" i="1" dirty="0">
                <a:sym typeface="Monotype Sorts" pitchFamily="-84" charset="2"/>
              </a:rPr>
              <a:t>K </a:t>
            </a:r>
            <a:r>
              <a:rPr lang="en-US" altLang="en-US" sz="1700" dirty="0">
                <a:sym typeface="Monotype Sorts" pitchFamily="-84" charset="2"/>
              </a:rPr>
              <a:t>}</a:t>
            </a:r>
          </a:p>
          <a:p>
            <a:pPr marL="800100" lvl="1" indent="-342900">
              <a:spcBef>
                <a:spcPts val="0"/>
              </a:spcBef>
              <a:buClr>
                <a:srgbClr val="F5960B"/>
              </a:buClr>
              <a:buSzPct val="110000"/>
              <a:buFont typeface="Arial" panose="020B0604020202020204" pitchFamily="34" charset="0"/>
              <a:buChar char="•"/>
            </a:pPr>
            <a:r>
              <a:rPr lang="zh-CN" altLang="en-US" sz="1700" dirty="0" smtClean="0">
                <a:sym typeface="Monotype Sorts" pitchFamily="-84" charset="2"/>
              </a:rPr>
              <a:t>一个实例</a:t>
            </a:r>
            <a:r>
              <a:rPr lang="en-US" altLang="en-US" sz="1700" dirty="0" smtClean="0">
                <a:sym typeface="Monotype Sorts" pitchFamily="-84" charset="2"/>
              </a:rPr>
              <a:t>:</a:t>
            </a:r>
            <a:endParaRPr lang="en-US" altLang="en-US" sz="1700" dirty="0">
              <a:sym typeface="Monotype Sorts" pitchFamily="-84" charset="2"/>
            </a:endParaRPr>
          </a:p>
        </p:txBody>
      </p:sp>
      <p:sp>
        <p:nvSpPr>
          <p:cNvPr id="4" name="TextBox 3"/>
          <p:cNvSpPr txBox="1">
            <a:spLocks noChangeArrowheads="1"/>
          </p:cNvSpPr>
          <p:nvPr/>
        </p:nvSpPr>
        <p:spPr bwMode="auto">
          <a:xfrm>
            <a:off x="781049" y="4316201"/>
            <a:ext cx="7472935"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800100" lvl="1" indent="-342900">
              <a:buClr>
                <a:srgbClr val="FF9933"/>
              </a:buClr>
              <a:buSzPct val="110000"/>
              <a:buFont typeface="Arial" panose="020B0604020202020204" pitchFamily="34" charset="0"/>
              <a:buChar char="•"/>
            </a:pPr>
            <a:r>
              <a:rPr lang="zh-CN" altLang="en-US" sz="1700" dirty="0" smtClean="0">
                <a:latin typeface="微软雅黑" panose="020B0503020204020204" pitchFamily="34" charset="-122"/>
                <a:ea typeface="微软雅黑" panose="020B0503020204020204" pitchFamily="34" charset="-122"/>
              </a:rPr>
              <a:t>信息重复</a:t>
            </a:r>
            <a:endParaRPr lang="en-US" altLang="en-US" sz="1700" dirty="0">
              <a:latin typeface="微软雅黑" panose="020B0503020204020204" pitchFamily="34" charset="-122"/>
              <a:ea typeface="微软雅黑" panose="020B0503020204020204" pitchFamily="34" charset="-122"/>
            </a:endParaRPr>
          </a:p>
          <a:p>
            <a:pPr marL="800100" lvl="1" indent="-342900">
              <a:buClr>
                <a:srgbClr val="FF9933"/>
              </a:buClr>
              <a:buSzPct val="110000"/>
              <a:buFont typeface="Arial" panose="020B0604020202020204" pitchFamily="34" charset="0"/>
              <a:buChar char="•"/>
            </a:pPr>
            <a:r>
              <a:rPr lang="zh-CN" altLang="en-US" sz="1700" dirty="0" smtClean="0">
                <a:latin typeface="微软雅黑" panose="020B0503020204020204" pitchFamily="34" charset="-122"/>
                <a:ea typeface="微软雅黑" panose="020B0503020204020204" pitchFamily="34" charset="-122"/>
              </a:rPr>
              <a:t>需要使用空值</a:t>
            </a:r>
            <a:r>
              <a:rPr lang="en-US" altLang="en-US" sz="1700" dirty="0" smtClean="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rPr>
              <a:t>(e.g., to represent the relationship </a:t>
            </a:r>
            <a:r>
              <a:rPr lang="en-US" altLang="en-US" sz="1700" i="1" dirty="0">
                <a:latin typeface="微软雅黑" panose="020B0503020204020204" pitchFamily="34" charset="-122"/>
                <a:ea typeface="微软雅黑" panose="020B0503020204020204" pitchFamily="34" charset="-122"/>
                <a:sym typeface="Monotype Sorts" pitchFamily="-84" charset="2"/>
              </a:rPr>
              <a:t>l</a:t>
            </a:r>
            <a:r>
              <a:rPr lang="en-US" altLang="en-US" sz="1700" baseline="-25000" dirty="0">
                <a:latin typeface="微软雅黑" panose="020B0503020204020204" pitchFamily="34" charset="-122"/>
                <a:ea typeface="微软雅黑" panose="020B0503020204020204" pitchFamily="34" charset="-122"/>
                <a:sym typeface="Monotype Sorts" pitchFamily="-84" charset="2"/>
              </a:rPr>
              <a:t>2</a:t>
            </a:r>
            <a:r>
              <a:rPr lang="en-US" altLang="en-US" sz="1700" dirty="0">
                <a:latin typeface="微软雅黑" panose="020B0503020204020204" pitchFamily="34" charset="-122"/>
                <a:ea typeface="微软雅黑" panose="020B0503020204020204" pitchFamily="34" charset="-122"/>
                <a:sym typeface="Monotype Sorts" pitchFamily="-84" charset="2"/>
              </a:rPr>
              <a:t>, </a:t>
            </a:r>
            <a:r>
              <a:rPr lang="en-US" altLang="en-US" sz="1700" i="1" dirty="0">
                <a:latin typeface="微软雅黑" panose="020B0503020204020204" pitchFamily="34" charset="-122"/>
                <a:ea typeface="微软雅黑" panose="020B0503020204020204" pitchFamily="34" charset="-122"/>
                <a:sym typeface="Monotype Sorts" pitchFamily="-84" charset="2"/>
              </a:rPr>
              <a:t>k</a:t>
            </a:r>
            <a:r>
              <a:rPr lang="en-US" altLang="en-US" sz="1700" baseline="-25000" dirty="0">
                <a:latin typeface="微软雅黑" panose="020B0503020204020204" pitchFamily="34" charset="-122"/>
                <a:ea typeface="微软雅黑" panose="020B0503020204020204" pitchFamily="34" charset="-122"/>
                <a:sym typeface="Monotype Sorts" pitchFamily="-84" charset="2"/>
              </a:rPr>
              <a:t>2</a:t>
            </a:r>
            <a:r>
              <a:rPr lang="en-US" altLang="en-US" sz="1700" dirty="0">
                <a:latin typeface="微软雅黑" panose="020B0503020204020204" pitchFamily="34" charset="-122"/>
                <a:ea typeface="微软雅黑" panose="020B0503020204020204" pitchFamily="34" charset="-122"/>
                <a:sym typeface="Monotype Sorts" pitchFamily="-84" charset="2"/>
              </a:rPr>
              <a:t> </a:t>
            </a:r>
          </a:p>
          <a:p>
            <a:pPr lvl="1">
              <a:buClr>
                <a:srgbClr val="F89108"/>
              </a:buClr>
              <a:buSzPct val="80000"/>
            </a:pPr>
            <a:r>
              <a:rPr lang="en-US" altLang="en-US" sz="1700" dirty="0">
                <a:latin typeface="微软雅黑" panose="020B0503020204020204" pitchFamily="34" charset="-122"/>
                <a:ea typeface="微软雅黑" panose="020B0503020204020204" pitchFamily="34" charset="-122"/>
                <a:sym typeface="Monotype Sorts" pitchFamily="-84" charset="2"/>
              </a:rPr>
              <a:t>     where there is no corresponding value for </a:t>
            </a:r>
            <a:r>
              <a:rPr lang="en-US" altLang="en-US" sz="1700" i="1" dirty="0">
                <a:latin typeface="微软雅黑" panose="020B0503020204020204" pitchFamily="34" charset="-122"/>
                <a:ea typeface="微软雅黑" panose="020B0503020204020204" pitchFamily="34" charset="-122"/>
                <a:sym typeface="Monotype Sorts" pitchFamily="-84" charset="2"/>
              </a:rPr>
              <a:t>J</a:t>
            </a:r>
            <a:r>
              <a:rPr lang="en-US" altLang="en-US" sz="1700" dirty="0">
                <a:latin typeface="微软雅黑" panose="020B0503020204020204" pitchFamily="34" charset="-122"/>
                <a:ea typeface="微软雅黑" panose="020B0503020204020204" pitchFamily="34" charset="-122"/>
                <a:sym typeface="Monotype Sorts" pitchFamily="-84" charset="2"/>
              </a:rPr>
              <a:t>)</a:t>
            </a:r>
            <a:endParaRPr lang="en-US" altLang="en-US" sz="1700"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4517516" y="1461845"/>
            <a:ext cx="1706826" cy="2177074"/>
          </a:xfrm>
          <a:prstGeom prst="rect">
            <a:avLst/>
          </a:prstGeom>
        </p:spPr>
      </p:pic>
    </p:spTree>
    <p:extLst>
      <p:ext uri="{BB962C8B-B14F-4D97-AF65-F5344CB8AC3E}">
        <p14:creationId xmlns:p14="http://schemas.microsoft.com/office/powerpoint/2010/main" val="3727370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317625" y="184150"/>
            <a:ext cx="6969125" cy="500063"/>
          </a:xfrm>
        </p:spPr>
        <p:txBody>
          <a:bodyPr/>
          <a:lstStyle/>
          <a:p>
            <a:pPr>
              <a:defRPr/>
            </a:pPr>
            <a:r>
              <a:rPr lang="zh-CN" altLang="en-US" sz="2800" dirty="0" smtClean="0">
                <a:effectLst>
                  <a:outerShdw blurRad="38100" dist="38100" dir="2700000" algn="tl">
                    <a:srgbClr val="C0C0C0"/>
                  </a:outerShdw>
                </a:effectLst>
                <a:ea typeface="ＭＳ Ｐゴシック" pitchFamily="34" charset="-128"/>
              </a:rPr>
              <a:t>对比</a:t>
            </a:r>
            <a:r>
              <a:rPr lang="en-US" altLang="en-US" sz="2800" dirty="0" smtClean="0">
                <a:effectLst>
                  <a:outerShdw blurRad="38100" dist="38100" dir="2700000" algn="tl">
                    <a:srgbClr val="C0C0C0"/>
                  </a:outerShdw>
                </a:effectLst>
                <a:ea typeface="ＭＳ Ｐゴシック" pitchFamily="34" charset="-128"/>
              </a:rPr>
              <a:t>BCNF </a:t>
            </a:r>
            <a:r>
              <a:rPr lang="zh-CN" altLang="en-US" sz="2800" dirty="0" smtClean="0">
                <a:effectLst>
                  <a:outerShdw blurRad="38100" dist="38100" dir="2700000" algn="tl">
                    <a:srgbClr val="C0C0C0"/>
                  </a:outerShdw>
                </a:effectLst>
                <a:ea typeface="ＭＳ Ｐゴシック" pitchFamily="34" charset="-128"/>
              </a:rPr>
              <a:t>和</a:t>
            </a:r>
            <a:r>
              <a:rPr lang="en-US" altLang="en-US" sz="2800" dirty="0" smtClean="0">
                <a:effectLst>
                  <a:outerShdw blurRad="38100" dist="38100" dir="2700000" algn="tl">
                    <a:srgbClr val="C0C0C0"/>
                  </a:outerShdw>
                </a:effectLst>
                <a:ea typeface="ＭＳ Ｐゴシック" pitchFamily="34" charset="-128"/>
              </a:rPr>
              <a:t> </a:t>
            </a:r>
            <a:r>
              <a:rPr lang="en-US" altLang="en-US" sz="2800" dirty="0">
                <a:effectLst>
                  <a:outerShdw blurRad="38100" dist="38100" dir="2700000" algn="tl">
                    <a:srgbClr val="C0C0C0"/>
                  </a:outerShdw>
                </a:effectLst>
                <a:ea typeface="ＭＳ Ｐゴシック" pitchFamily="34" charset="-128"/>
              </a:rPr>
              <a:t>3NF</a:t>
            </a:r>
          </a:p>
        </p:txBody>
      </p:sp>
      <p:sp>
        <p:nvSpPr>
          <p:cNvPr id="35843" name="Rectangle 3"/>
          <p:cNvSpPr>
            <a:spLocks noGrp="1" noChangeArrowheads="1"/>
          </p:cNvSpPr>
          <p:nvPr>
            <p:ph type="body" idx="1"/>
          </p:nvPr>
        </p:nvSpPr>
        <p:spPr>
          <a:xfrm>
            <a:off x="781236" y="1093788"/>
            <a:ext cx="7599285" cy="2661348"/>
          </a:xfrm>
        </p:spPr>
        <p:txBody>
          <a:bodyPr/>
          <a:lstStyle/>
          <a:p>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优于</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。在不牺牲无损性或依赖性保存的情况下，总是有可能获得</a:t>
            </a:r>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设计。</a:t>
            </a:r>
          </a:p>
          <a:p>
            <a:r>
              <a:rPr lang="zh-CN" altLang="en-US" dirty="0">
                <a:latin typeface="微软雅黑" panose="020B0503020204020204" pitchFamily="34" charset="-122"/>
                <a:ea typeface="微软雅黑" panose="020B0503020204020204" pitchFamily="34" charset="-122"/>
              </a:rPr>
              <a:t>缺点</a:t>
            </a:r>
            <a:r>
              <a:rPr lang="en-US" altLang="zh-CN" dirty="0" smtClean="0">
                <a:latin typeface="微软雅黑" panose="020B0503020204020204" pitchFamily="34" charset="-122"/>
                <a:ea typeface="微软雅黑" panose="020B0503020204020204" pitchFamily="34" charset="-122"/>
              </a:rPr>
              <a:t>3NF</a:t>
            </a:r>
            <a:r>
              <a:rPr lang="zh-CN" altLang="en-US" dirty="0" smtClean="0">
                <a:latin typeface="微软雅黑" panose="020B0503020204020204" pitchFamily="34" charset="-122"/>
                <a:ea typeface="微软雅黑" panose="020B0503020204020204" pitchFamily="34" charset="-122"/>
              </a:rPr>
              <a:t>的缺点。</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我们可能必须使用空值来表示数据项之间可能存在的一些有意义的关系。</a:t>
            </a:r>
          </a:p>
          <a:p>
            <a:pPr lvl="1"/>
            <a:r>
              <a:rPr lang="zh-CN" altLang="en-US" dirty="0" smtClean="0">
                <a:latin typeface="微软雅黑" panose="020B0503020204020204" pitchFamily="34" charset="-122"/>
                <a:ea typeface="微软雅黑" panose="020B0503020204020204" pitchFamily="34" charset="-122"/>
              </a:rPr>
              <a:t>有信息</a:t>
            </a:r>
            <a:r>
              <a:rPr lang="zh-CN" altLang="en-US" dirty="0">
                <a:latin typeface="微软雅黑" panose="020B0503020204020204" pitchFamily="34" charset="-122"/>
                <a:ea typeface="微软雅黑" panose="020B0503020204020204" pitchFamily="34" charset="-122"/>
              </a:rPr>
              <a:t>重复的问题。</a:t>
            </a:r>
            <a:endParaRPr lang="en-US" altLang="en-US" dirty="0" smtClean="0">
              <a:latin typeface="微软雅黑" panose="020B0503020204020204" pitchFamily="34" charset="-122"/>
              <a:ea typeface="微软雅黑" panose="020B0503020204020204" pitchFamily="34" charset="-122"/>
            </a:endParaRPr>
          </a:p>
          <a:p>
            <a:pPr>
              <a:buFont typeface="Monotype Sorts" pitchFamily="-84" charset="2"/>
              <a:buNone/>
            </a:pPr>
            <a:endParaRPr lang="en-US"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924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317625" y="184150"/>
            <a:ext cx="6969125" cy="500063"/>
          </a:xfrm>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范式化的目标</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6867" name="Rectangle 3"/>
          <p:cNvSpPr>
            <a:spLocks noGrp="1" noChangeArrowheads="1"/>
          </p:cNvSpPr>
          <p:nvPr>
            <p:ph type="body" idx="1"/>
          </p:nvPr>
        </p:nvSpPr>
        <p:spPr>
          <a:xfrm>
            <a:off x="772359" y="1093789"/>
            <a:ext cx="7401846" cy="2844227"/>
          </a:xfrm>
        </p:spPr>
        <p:txBody>
          <a:bodyPr/>
          <a:lstStyle/>
          <a:p>
            <a:r>
              <a:rPr lang="zh-CN" altLang="en-US"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是一</a:t>
            </a:r>
            <a:r>
              <a:rPr lang="zh-CN" altLang="en-US" dirty="0" smtClean="0">
                <a:latin typeface="微软雅黑" panose="020B0503020204020204" pitchFamily="34" charset="-122"/>
                <a:ea typeface="微软雅黑" panose="020B0503020204020204" pitchFamily="34" charset="-122"/>
              </a:rPr>
              <a:t>个关系模式，其上的函数依赖</a:t>
            </a:r>
            <a:r>
              <a:rPr lang="zh-CN" altLang="en-US" dirty="0">
                <a:latin typeface="微软雅黑" panose="020B0503020204020204" pitchFamily="34" charset="-122"/>
                <a:ea typeface="微软雅黑" panose="020B0503020204020204" pitchFamily="34" charset="-122"/>
              </a:rPr>
              <a:t>集</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确定关系方案</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是否处于“良好”形式。</a:t>
            </a:r>
          </a:p>
          <a:p>
            <a:r>
              <a:rPr lang="zh-CN" altLang="en-US" dirty="0">
                <a:latin typeface="微软雅黑" panose="020B0503020204020204" pitchFamily="34" charset="-122"/>
                <a:ea typeface="微软雅黑" panose="020B0503020204020204" pitchFamily="34" charset="-122"/>
              </a:rPr>
              <a:t>在关系方案</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不是“好的”形式的情况下，需要将其分解为一组关系方案</a:t>
            </a:r>
            <a:r>
              <a:rPr lang="en-US" altLang="zh-CN" dirty="0">
                <a:latin typeface="微软雅黑" panose="020B0503020204020204" pitchFamily="34" charset="-122"/>
                <a:ea typeface="微软雅黑" panose="020B0503020204020204" pitchFamily="34" charset="-122"/>
              </a:rPr>
              <a:t>{R1, R2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Rn}</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每个关系格式都是良好的</a:t>
            </a:r>
          </a:p>
          <a:p>
            <a:pPr lvl="1"/>
            <a:r>
              <a:rPr lang="zh-CN" altLang="en-US" dirty="0">
                <a:latin typeface="微软雅黑" panose="020B0503020204020204" pitchFamily="34" charset="-122"/>
                <a:ea typeface="微软雅黑" panose="020B0503020204020204" pitchFamily="34" charset="-122"/>
              </a:rPr>
              <a:t>分解是无损分解</a:t>
            </a:r>
          </a:p>
          <a:p>
            <a:pPr lvl="1"/>
            <a:r>
              <a:rPr lang="zh-CN" altLang="en-US" dirty="0">
                <a:latin typeface="微软雅黑" panose="020B0503020204020204" pitchFamily="34" charset="-122"/>
                <a:ea typeface="微软雅黑" panose="020B0503020204020204" pitchFamily="34" charset="-122"/>
              </a:rPr>
              <a:t>最好的是，分解应该保持依赖关系</a:t>
            </a:r>
            <a:r>
              <a:rPr lang="zh-CN" altLang="en-US" dirty="0" smtClean="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893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1422400" y="125766"/>
            <a:ext cx="7124700" cy="635000"/>
          </a:xfrm>
        </p:spPr>
        <p:txBody>
          <a:bodyPr/>
          <a:lstStyle/>
          <a:p>
            <a:pPr>
              <a:defRPr/>
            </a:pPr>
            <a:r>
              <a:rPr lang="en-US"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BCNF</a:t>
            </a: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够</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好吗</a:t>
            </a:r>
            <a:r>
              <a:rPr lang="en-US"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891" name="Rectangle 3"/>
          <p:cNvSpPr>
            <a:spLocks noGrp="1" noChangeArrowheads="1"/>
          </p:cNvSpPr>
          <p:nvPr>
            <p:ph type="body" idx="1"/>
          </p:nvPr>
        </p:nvSpPr>
        <p:spPr>
          <a:xfrm>
            <a:off x="772357" y="1093789"/>
            <a:ext cx="7469436" cy="2454084"/>
          </a:xfrm>
        </p:spPr>
        <p:txBody>
          <a:bodyPr/>
          <a:lstStyle/>
          <a:p>
            <a:pPr>
              <a:tabLst>
                <a:tab pos="2976563" algn="ctr"/>
              </a:tabLst>
            </a:pPr>
            <a:r>
              <a:rPr lang="zh-CN" altLang="en-US" dirty="0" smtClean="0">
                <a:latin typeface="微软雅黑" panose="020B0503020204020204" pitchFamily="34" charset="-122"/>
                <a:ea typeface="微软雅黑" panose="020B0503020204020204" pitchFamily="34" charset="-122"/>
              </a:rPr>
              <a:t>有些满足</a:t>
            </a:r>
            <a:r>
              <a:rPr lang="en-US" altLang="zh-CN" dirty="0" smtClean="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的数据库</a:t>
            </a:r>
            <a:r>
              <a:rPr lang="zh-CN" altLang="en-US" dirty="0">
                <a:latin typeface="微软雅黑" panose="020B0503020204020204" pitchFamily="34" charset="-122"/>
                <a:ea typeface="微软雅黑" panose="020B0503020204020204" pitchFamily="34" charset="-122"/>
              </a:rPr>
              <a:t>模式似乎不够规范化</a:t>
            </a:r>
            <a:endParaRPr lang="en-US" altLang="en-US" sz="1700" dirty="0" smtClean="0">
              <a:latin typeface="微软雅黑" panose="020B0503020204020204" pitchFamily="34" charset="-122"/>
              <a:ea typeface="微软雅黑" panose="020B0503020204020204" pitchFamily="34" charset="-122"/>
            </a:endParaRPr>
          </a:p>
          <a:p>
            <a:pPr>
              <a:tabLst>
                <a:tab pos="2976563" algn="ctr"/>
              </a:tabLst>
            </a:pPr>
            <a:r>
              <a:rPr lang="zh-CN" altLang="en-US" dirty="0" smtClean="0">
                <a:latin typeface="微软雅黑" panose="020B0503020204020204" pitchFamily="34" charset="-122"/>
                <a:ea typeface="微软雅黑" panose="020B0503020204020204" pitchFamily="34" charset="-122"/>
              </a:rPr>
              <a:t>考虑关系</a:t>
            </a:r>
            <a:r>
              <a:rPr lang="en-US" altLang="en-US" sz="1700" dirty="0" smtClean="0">
                <a:latin typeface="微软雅黑" panose="020B0503020204020204" pitchFamily="34" charset="-122"/>
                <a:ea typeface="微软雅黑" panose="020B0503020204020204" pitchFamily="34" charset="-122"/>
              </a:rPr>
              <a:t> </a:t>
            </a:r>
          </a:p>
          <a:p>
            <a:pPr>
              <a:buFont typeface="Monotype Sorts" pitchFamily="-84" charset="2"/>
              <a:buNone/>
              <a:tabLst>
                <a:tab pos="2976563" algn="ctr"/>
              </a:tabLst>
            </a:pPr>
            <a:r>
              <a:rPr lang="en-US" altLang="en-US" sz="1700" dirty="0" smtClean="0">
                <a:latin typeface="微软雅黑" panose="020B0503020204020204" pitchFamily="34" charset="-122"/>
                <a:ea typeface="微软雅黑" panose="020B0503020204020204" pitchFamily="34" charset="-122"/>
              </a:rPr>
              <a:t>		</a:t>
            </a:r>
            <a:r>
              <a:rPr lang="en-US" altLang="en-US" sz="1700" i="1" dirty="0" err="1" smtClean="0">
                <a:latin typeface="微软雅黑" panose="020B0503020204020204" pitchFamily="34" charset="-122"/>
                <a:ea typeface="微软雅黑" panose="020B0503020204020204" pitchFamily="34" charset="-122"/>
              </a:rPr>
              <a:t>inst_info</a:t>
            </a:r>
            <a:r>
              <a:rPr lang="en-US" altLang="en-US" sz="1700" i="1" dirty="0" smtClean="0">
                <a:latin typeface="微软雅黑" panose="020B0503020204020204" pitchFamily="34" charset="-122"/>
                <a:ea typeface="微软雅黑" panose="020B0503020204020204" pitchFamily="34" charset="-122"/>
              </a:rPr>
              <a:t> (ID, </a:t>
            </a:r>
            <a:r>
              <a:rPr lang="en-US" altLang="en-US" sz="1700" i="1" dirty="0" err="1" smtClean="0">
                <a:latin typeface="微软雅黑" panose="020B0503020204020204" pitchFamily="34" charset="-122"/>
                <a:ea typeface="微软雅黑" panose="020B0503020204020204" pitchFamily="34" charset="-122"/>
              </a:rPr>
              <a:t>child_name</a:t>
            </a:r>
            <a:r>
              <a:rPr lang="en-US" altLang="en-US" sz="1700" i="1" dirty="0" smtClean="0">
                <a:latin typeface="微软雅黑" panose="020B0503020204020204" pitchFamily="34" charset="-122"/>
                <a:ea typeface="微软雅黑" panose="020B0503020204020204" pitchFamily="34" charset="-122"/>
              </a:rPr>
              <a:t>, phone)</a:t>
            </a:r>
          </a:p>
          <a:p>
            <a:pPr lvl="1">
              <a:tabLst>
                <a:tab pos="2976563" algn="ctr"/>
              </a:tabLst>
            </a:pPr>
            <a:r>
              <a:rPr lang="zh-CN" altLang="en-US" dirty="0">
                <a:latin typeface="微软雅黑" panose="020B0503020204020204" pitchFamily="34" charset="-122"/>
                <a:ea typeface="微软雅黑" panose="020B0503020204020204" pitchFamily="34" charset="-122"/>
              </a:rPr>
              <a:t>一名教师可能有不止一部手机，也可能有多个</a:t>
            </a:r>
            <a:r>
              <a:rPr lang="zh-CN" altLang="en-US" dirty="0" smtClean="0">
                <a:latin typeface="微软雅黑" panose="020B0503020204020204" pitchFamily="34" charset="-122"/>
                <a:ea typeface="微软雅黑" panose="020B0503020204020204" pitchFamily="34" charset="-122"/>
              </a:rPr>
              <a:t>孩子</a:t>
            </a:r>
            <a:endParaRPr lang="en-US" altLang="zh-CN" dirty="0" smtClean="0">
              <a:latin typeface="微软雅黑" panose="020B0503020204020204" pitchFamily="34" charset="-122"/>
              <a:ea typeface="微软雅黑" panose="020B0503020204020204" pitchFamily="34" charset="-122"/>
            </a:endParaRPr>
          </a:p>
          <a:p>
            <a:pPr lvl="1">
              <a:tabLst>
                <a:tab pos="2976563" algn="ctr"/>
              </a:tabLst>
            </a:pPr>
            <a:r>
              <a:rPr lang="en-US" altLang="en-US" sz="1700" i="1" dirty="0" err="1" smtClean="0">
                <a:latin typeface="微软雅黑" panose="020B0503020204020204" pitchFamily="34" charset="-122"/>
                <a:ea typeface="微软雅黑" panose="020B0503020204020204" pitchFamily="34" charset="-122"/>
              </a:rPr>
              <a:t>inst_info</a:t>
            </a:r>
            <a:r>
              <a:rPr lang="en-US" altLang="en-US" sz="1700" i="1" dirty="0" smtClean="0">
                <a:latin typeface="微软雅黑" panose="020B0503020204020204" pitchFamily="34" charset="-122"/>
                <a:ea typeface="微软雅黑" panose="020B0503020204020204" pitchFamily="34" charset="-122"/>
              </a:rPr>
              <a:t> </a:t>
            </a:r>
            <a:r>
              <a:rPr lang="zh-CN" altLang="en-US" sz="1700" i="1" dirty="0" smtClean="0">
                <a:latin typeface="微软雅黑" panose="020B0503020204020204" pitchFamily="34" charset="-122"/>
                <a:ea typeface="微软雅黑" panose="020B0503020204020204" pitchFamily="34" charset="-122"/>
              </a:rPr>
              <a:t>的一个实例</a:t>
            </a:r>
            <a:endParaRPr lang="en-US" altLang="zh-CN" sz="1700" i="1" dirty="0" smtClean="0">
              <a:latin typeface="微软雅黑" panose="020B0503020204020204" pitchFamily="34" charset="-122"/>
              <a:ea typeface="微软雅黑" panose="020B0503020204020204" pitchFamily="34" charset="-122"/>
            </a:endParaRPr>
          </a:p>
          <a:p>
            <a:pPr lvl="1">
              <a:tabLst>
                <a:tab pos="2976563" algn="ctr"/>
              </a:tabLst>
            </a:pPr>
            <a:endParaRPr lang="en-US" altLang="zh-CN" i="1" dirty="0">
              <a:latin typeface="微软雅黑" panose="020B0503020204020204" pitchFamily="34" charset="-122"/>
              <a:ea typeface="微软雅黑" panose="020B0503020204020204" pitchFamily="34" charset="-122"/>
            </a:endParaRPr>
          </a:p>
          <a:p>
            <a:pPr lvl="1">
              <a:tabLst>
                <a:tab pos="2976563" algn="ctr"/>
              </a:tabLst>
            </a:pPr>
            <a:endParaRPr lang="en-US" altLang="zh-CN" sz="1700" i="1" dirty="0" smtClean="0">
              <a:latin typeface="微软雅黑" panose="020B0503020204020204" pitchFamily="34" charset="-122"/>
              <a:ea typeface="微软雅黑" panose="020B0503020204020204" pitchFamily="34" charset="-122"/>
            </a:endParaRPr>
          </a:p>
          <a:p>
            <a:pPr lvl="1">
              <a:tabLst>
                <a:tab pos="2976563" algn="ctr"/>
              </a:tabLst>
            </a:pPr>
            <a:endParaRPr lang="en-US" altLang="zh-CN" i="1" dirty="0">
              <a:latin typeface="微软雅黑" panose="020B0503020204020204" pitchFamily="34" charset="-122"/>
              <a:ea typeface="微软雅黑" panose="020B0503020204020204" pitchFamily="34" charset="-122"/>
            </a:endParaRPr>
          </a:p>
          <a:p>
            <a:pPr lvl="1">
              <a:tabLst>
                <a:tab pos="2976563" algn="ctr"/>
              </a:tabLst>
            </a:pPr>
            <a:endParaRPr lang="en-US" altLang="zh-CN" sz="1700" i="1" dirty="0" smtClean="0">
              <a:latin typeface="微软雅黑" panose="020B0503020204020204" pitchFamily="34" charset="-122"/>
              <a:ea typeface="微软雅黑" panose="020B0503020204020204" pitchFamily="34" charset="-122"/>
            </a:endParaRPr>
          </a:p>
          <a:p>
            <a:pPr>
              <a:tabLst>
                <a:tab pos="1993900" algn="l"/>
              </a:tabLst>
            </a:pPr>
            <a:r>
              <a:rPr kumimoji="0" lang="zh-CN" altLang="en-US" dirty="0">
                <a:latin typeface="微软雅黑" panose="020B0503020204020204" pitchFamily="34" charset="-122"/>
                <a:ea typeface="微软雅黑" panose="020B0503020204020204" pitchFamily="34" charset="-122"/>
              </a:rPr>
              <a:t>这里没有非平凡函数依赖，所以这个模式是满足</a:t>
            </a:r>
            <a:r>
              <a:rPr kumimoji="0" lang="en-US" altLang="zh-CN" dirty="0">
                <a:latin typeface="微软雅黑" panose="020B0503020204020204" pitchFamily="34" charset="-122"/>
                <a:ea typeface="微软雅黑" panose="020B0503020204020204" pitchFamily="34" charset="-122"/>
              </a:rPr>
              <a:t>BCNF</a:t>
            </a:r>
            <a:r>
              <a:rPr kumimoji="0" lang="zh-CN" altLang="en-US" dirty="0">
                <a:latin typeface="微软雅黑" panose="020B0503020204020204" pitchFamily="34" charset="-122"/>
                <a:ea typeface="微软雅黑" panose="020B0503020204020204" pitchFamily="34" charset="-122"/>
              </a:rPr>
              <a:t>的</a:t>
            </a:r>
            <a:endParaRPr kumimoji="0" lang="en-US" altLang="zh-CN" dirty="0">
              <a:latin typeface="微软雅黑" panose="020B0503020204020204" pitchFamily="34" charset="-122"/>
              <a:ea typeface="微软雅黑" panose="020B0503020204020204" pitchFamily="34" charset="-122"/>
            </a:endParaRPr>
          </a:p>
          <a:p>
            <a:pPr>
              <a:tabLst>
                <a:tab pos="1993900" algn="l"/>
              </a:tabLst>
            </a:pPr>
            <a:r>
              <a:rPr kumimoji="0" lang="zh-CN" altLang="en-US" dirty="0">
                <a:latin typeface="微软雅黑" panose="020B0503020204020204" pitchFamily="34" charset="-122"/>
                <a:ea typeface="微软雅黑" panose="020B0503020204020204" pitchFamily="34" charset="-122"/>
              </a:rPr>
              <a:t>插入异常</a:t>
            </a:r>
            <a:r>
              <a:rPr kumimoji="0" lang="en-US" altLang="zh-CN" dirty="0">
                <a:latin typeface="微软雅黑" panose="020B0503020204020204" pitchFamily="34" charset="-122"/>
                <a:ea typeface="微软雅黑" panose="020B0503020204020204" pitchFamily="34" charset="-122"/>
              </a:rPr>
              <a:t>—</a:t>
            </a:r>
            <a:r>
              <a:rPr kumimoji="0" lang="zh-CN" altLang="en-US" dirty="0">
                <a:latin typeface="微软雅黑" panose="020B0503020204020204" pitchFamily="34" charset="-122"/>
                <a:ea typeface="微软雅黑" panose="020B0503020204020204" pitchFamily="34" charset="-122"/>
              </a:rPr>
              <a:t>例如，如果我们将电话</a:t>
            </a:r>
            <a:r>
              <a:rPr kumimoji="0" lang="en-US" altLang="zh-CN" dirty="0">
                <a:latin typeface="微软雅黑" panose="020B0503020204020204" pitchFamily="34" charset="-122"/>
                <a:ea typeface="微软雅黑" panose="020B0503020204020204" pitchFamily="34" charset="-122"/>
              </a:rPr>
              <a:t>981-992-3443</a:t>
            </a:r>
            <a:r>
              <a:rPr kumimoji="0" lang="zh-CN" altLang="en-US" dirty="0">
                <a:latin typeface="微软雅黑" panose="020B0503020204020204" pitchFamily="34" charset="-122"/>
                <a:ea typeface="微软雅黑" panose="020B0503020204020204" pitchFamily="34" charset="-122"/>
              </a:rPr>
              <a:t>添加到</a:t>
            </a:r>
            <a:r>
              <a:rPr kumimoji="0" lang="en-US" altLang="zh-CN" dirty="0">
                <a:latin typeface="微软雅黑" panose="020B0503020204020204" pitchFamily="34" charset="-122"/>
                <a:ea typeface="微软雅黑" panose="020B0503020204020204" pitchFamily="34" charset="-122"/>
              </a:rPr>
              <a:t>99999</a:t>
            </a:r>
            <a:r>
              <a:rPr kumimoji="0" lang="zh-CN" altLang="en-US" dirty="0">
                <a:latin typeface="微软雅黑" panose="020B0503020204020204" pitchFamily="34" charset="-122"/>
                <a:ea typeface="微软雅黑" panose="020B0503020204020204" pitchFamily="34" charset="-122"/>
              </a:rPr>
              <a:t>，则需要添加两个元组</a:t>
            </a:r>
            <a:endParaRPr kumimoji="0" lang="en-US" altLang="en-US" dirty="0">
              <a:latin typeface="微软雅黑" panose="020B0503020204020204" pitchFamily="34" charset="-122"/>
              <a:ea typeface="微软雅黑" panose="020B0503020204020204" pitchFamily="34" charset="-122"/>
            </a:endParaRPr>
          </a:p>
          <a:p>
            <a:pPr>
              <a:buFont typeface="Monotype Sorts" pitchFamily="-84" charset="2"/>
              <a:buNone/>
              <a:tabLst>
                <a:tab pos="1993900" algn="l"/>
              </a:tabLst>
            </a:pPr>
            <a:r>
              <a:rPr kumimoji="0" lang="en-US" altLang="en-US" dirty="0">
                <a:latin typeface="微软雅黑" panose="020B0503020204020204" pitchFamily="34" charset="-122"/>
                <a:ea typeface="微软雅黑" panose="020B0503020204020204" pitchFamily="34" charset="-122"/>
              </a:rPr>
              <a:t>		(99999, David,   981-992-3443)</a:t>
            </a:r>
            <a:br>
              <a:rPr kumimoji="0" lang="en-US" altLang="en-US" dirty="0">
                <a:latin typeface="微软雅黑" panose="020B0503020204020204" pitchFamily="34" charset="-122"/>
                <a:ea typeface="微软雅黑" panose="020B0503020204020204" pitchFamily="34" charset="-122"/>
              </a:rPr>
            </a:br>
            <a:r>
              <a:rPr kumimoji="0" lang="en-US" altLang="en-US" dirty="0">
                <a:latin typeface="微软雅黑" panose="020B0503020204020204" pitchFamily="34" charset="-122"/>
                <a:ea typeface="微软雅黑" panose="020B0503020204020204" pitchFamily="34" charset="-122"/>
              </a:rPr>
              <a:t>	(99999, William, 981-992-3443)</a:t>
            </a:r>
            <a:br>
              <a:rPr kumimoji="0" lang="en-US" altLang="en-US" dirty="0">
                <a:latin typeface="微软雅黑" panose="020B0503020204020204" pitchFamily="34" charset="-122"/>
                <a:ea typeface="微软雅黑" panose="020B0503020204020204" pitchFamily="34" charset="-122"/>
              </a:rPr>
            </a:br>
            <a:endParaRPr kumimoji="0" lang="en-US" altLang="en-US" dirty="0">
              <a:latin typeface="微软雅黑" panose="020B0503020204020204" pitchFamily="34" charset="-122"/>
              <a:ea typeface="微软雅黑" panose="020B0503020204020204" pitchFamily="34" charset="-122"/>
            </a:endParaRPr>
          </a:p>
          <a:p>
            <a:pPr>
              <a:tabLst>
                <a:tab pos="2976563" algn="ctr"/>
              </a:tabLst>
            </a:pPr>
            <a:endParaRPr lang="en-US" altLang="en-US" i="1" dirty="0">
              <a:latin typeface="微软雅黑" panose="020B0503020204020204" pitchFamily="34" charset="-122"/>
              <a:ea typeface="微软雅黑" panose="020B0503020204020204" pitchFamily="34" charset="-122"/>
            </a:endParaRPr>
          </a:p>
          <a:p>
            <a:pPr>
              <a:buFont typeface="Monotype Sorts" pitchFamily="-84" charset="2"/>
              <a:buNone/>
              <a:tabLst>
                <a:tab pos="2976563" algn="ctr"/>
              </a:tabLst>
            </a:pP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tabLst>
                <a:tab pos="2976563" algn="ctr"/>
              </a:tabLst>
            </a:pPr>
            <a:endParaRPr lang="en-US" altLang="en-US" sz="1700" dirty="0">
              <a:latin typeface="微软雅黑" panose="020B0503020204020204" pitchFamily="34" charset="-122"/>
              <a:ea typeface="微软雅黑" panose="020B0503020204020204" pitchFamily="34" charset="-122"/>
            </a:endParaRPr>
          </a:p>
        </p:txBody>
      </p:sp>
      <p:pic>
        <p:nvPicPr>
          <p:cNvPr id="37892" name="Picture 11" descr="C:\Users\as668\Desktop\Judi-Done\7_1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748" y="2594726"/>
            <a:ext cx="3536569" cy="15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53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772359" y="1020763"/>
            <a:ext cx="7252558" cy="4646612"/>
          </a:xfrm>
        </p:spPr>
        <p:txBody>
          <a:bodyPr/>
          <a:lstStyle/>
          <a:p>
            <a:r>
              <a:rPr lang="zh-CN" altLang="en-US" sz="1700" dirty="0" smtClean="0"/>
              <a:t>将</a:t>
            </a:r>
            <a:r>
              <a:rPr lang="en-US" altLang="en-US" sz="1700" dirty="0" smtClean="0"/>
              <a:t> </a:t>
            </a:r>
            <a:r>
              <a:rPr lang="en-US" altLang="en-US" sz="1700" i="1" dirty="0" err="1"/>
              <a:t>inst_info</a:t>
            </a:r>
            <a:r>
              <a:rPr lang="en-US" altLang="en-US" sz="1700" i="1" dirty="0"/>
              <a:t> </a:t>
            </a:r>
            <a:r>
              <a:rPr lang="zh-CN" altLang="en-US" sz="1700" i="1" dirty="0" smtClean="0"/>
              <a:t>分解更好，变成</a:t>
            </a:r>
            <a:r>
              <a:rPr lang="en-US" altLang="en-US" sz="1700" dirty="0" smtClean="0"/>
              <a:t>:</a:t>
            </a:r>
            <a:endParaRPr lang="en-US" altLang="en-US" sz="1700" dirty="0"/>
          </a:p>
          <a:p>
            <a:pPr lvl="1"/>
            <a:r>
              <a:rPr lang="en-US" altLang="en-US" sz="1700" i="1" dirty="0" err="1"/>
              <a:t>inst_child</a:t>
            </a:r>
            <a:r>
              <a:rPr lang="en-US" altLang="en-US" sz="1700" dirty="0"/>
              <a:t>:</a:t>
            </a:r>
          </a:p>
          <a:p>
            <a:pPr lvl="1"/>
            <a:endParaRPr lang="en-US" altLang="en-US" sz="1700" dirty="0"/>
          </a:p>
          <a:p>
            <a:pPr lvl="1">
              <a:buFont typeface="Monotype Sorts" pitchFamily="-84" charset="2"/>
              <a:buNone/>
            </a:pPr>
            <a:endParaRPr lang="en-US" altLang="en-US" sz="1700" dirty="0"/>
          </a:p>
          <a:p>
            <a:pPr lvl="1">
              <a:buFont typeface="Monotype Sorts" pitchFamily="-84" charset="2"/>
              <a:buNone/>
            </a:pPr>
            <a:endParaRPr lang="en-US" altLang="en-US" sz="1700" dirty="0"/>
          </a:p>
          <a:p>
            <a:pPr lvl="1"/>
            <a:r>
              <a:rPr lang="en-US" altLang="en-US" sz="1700" i="1" dirty="0" err="1"/>
              <a:t>inst_phone</a:t>
            </a:r>
            <a:r>
              <a:rPr lang="en-US" altLang="en-US" sz="1700" i="1" dirty="0"/>
              <a:t>:</a:t>
            </a:r>
          </a:p>
          <a:p>
            <a:endParaRPr lang="en-US" altLang="en-US" sz="1700" dirty="0"/>
          </a:p>
          <a:p>
            <a:endParaRPr lang="en-US" altLang="en-US" sz="1700" dirty="0"/>
          </a:p>
          <a:p>
            <a:pPr marL="0" indent="0">
              <a:buNone/>
            </a:pPr>
            <a:endParaRPr lang="en-US" altLang="en-US" sz="1700" dirty="0"/>
          </a:p>
          <a:p>
            <a:r>
              <a:rPr lang="zh-CN" altLang="en-US" dirty="0"/>
              <a:t>这表明需要更高的范式，如第四范式</a:t>
            </a:r>
            <a:r>
              <a:rPr lang="en-US" altLang="zh-CN" dirty="0"/>
              <a:t>(4NF)</a:t>
            </a:r>
            <a:r>
              <a:rPr lang="zh-CN" altLang="en-US" dirty="0"/>
              <a:t>，我们将在后面</a:t>
            </a:r>
            <a:r>
              <a:rPr lang="zh-CN" altLang="en-US" dirty="0" smtClean="0"/>
              <a:t>看到</a:t>
            </a:r>
            <a:endParaRPr lang="en-US" altLang="en-US" sz="1700" dirty="0" smtClean="0"/>
          </a:p>
        </p:txBody>
      </p:sp>
      <p:sp>
        <p:nvSpPr>
          <p:cNvPr id="695310" name="Rectangle 14"/>
          <p:cNvSpPr>
            <a:spLocks noGrp="1" noChangeArrowheads="1"/>
          </p:cNvSpPr>
          <p:nvPr>
            <p:ph type="title"/>
          </p:nvPr>
        </p:nvSpPr>
        <p:spPr>
          <a:xfrm>
            <a:off x="958788" y="119063"/>
            <a:ext cx="7804212" cy="576262"/>
          </a:xfrm>
        </p:spPr>
        <p:txBody>
          <a:bodyPr/>
          <a:lstStyle/>
          <a:p>
            <a:pPr>
              <a:defRPr/>
            </a:pPr>
            <a:r>
              <a:rPr lang="zh-CN" altLang="en-US" sz="2800" dirty="0" smtClean="0">
                <a:effectLst>
                  <a:outerShdw blurRad="38100" dist="38100" dir="2700000" algn="tl">
                    <a:srgbClr val="C0C0C0"/>
                  </a:outerShdw>
                </a:effectLst>
                <a:ea typeface="ＭＳ Ｐゴシック" pitchFamily="34" charset="-128"/>
              </a:rPr>
              <a:t>更高的范式</a:t>
            </a:r>
            <a:endParaRPr lang="en-US" altLang="en-US" sz="2800" dirty="0">
              <a:effectLst>
                <a:outerShdw blurRad="38100" dist="38100" dir="2700000" algn="tl">
                  <a:srgbClr val="C0C0C0"/>
                </a:outerShdw>
              </a:effectLst>
              <a:ea typeface="ＭＳ Ｐゴシック" pitchFamily="34" charset="-128"/>
            </a:endParaRPr>
          </a:p>
        </p:txBody>
      </p:sp>
      <p:pic>
        <p:nvPicPr>
          <p:cNvPr id="399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2368" y="1835421"/>
            <a:ext cx="1975676" cy="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6752" y="3299428"/>
            <a:ext cx="1939354" cy="78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27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670067" y="2927700"/>
            <a:ext cx="6364461" cy="607980"/>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Functional-Dependency Theory</a:t>
            </a:r>
          </a:p>
        </p:txBody>
      </p:sp>
    </p:spTree>
    <p:extLst>
      <p:ext uri="{BB962C8B-B14F-4D97-AF65-F5344CB8AC3E}">
        <p14:creationId xmlns:p14="http://schemas.microsoft.com/office/powerpoint/2010/main" val="225421901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函数依赖理论路线图</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1987" name="Rectangle 3"/>
          <p:cNvSpPr>
            <a:spLocks noGrp="1" noChangeArrowheads="1"/>
          </p:cNvSpPr>
          <p:nvPr>
            <p:ph type="body" idx="1"/>
          </p:nvPr>
        </p:nvSpPr>
        <p:spPr>
          <a:xfrm>
            <a:off x="768351" y="1123950"/>
            <a:ext cx="7523394" cy="2365208"/>
          </a:xfrm>
        </p:spPr>
        <p:txBody>
          <a:bodyPr/>
          <a:lstStyle/>
          <a:p>
            <a:r>
              <a:rPr lang="zh-CN" altLang="en-US" dirty="0">
                <a:latin typeface="微软雅黑" panose="020B0503020204020204" pitchFamily="34" charset="-122"/>
                <a:ea typeface="微软雅黑" panose="020B0503020204020204" pitchFamily="34" charset="-122"/>
              </a:rPr>
              <a:t>我们现在考虑一个形式理论，它告诉我们哪些函数依赖关系在逻辑上是由一组给定的函数依赖</a:t>
            </a:r>
            <a:r>
              <a:rPr lang="zh-CN" altLang="en-US" dirty="0" smtClean="0">
                <a:latin typeface="微软雅黑" panose="020B0503020204020204" pitchFamily="34" charset="-122"/>
                <a:ea typeface="微软雅黑" panose="020B0503020204020204" pitchFamily="34" charset="-122"/>
              </a:rPr>
              <a:t>关系蕴含的</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然后，我们开发算法生成无损分解为</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3NF</a:t>
            </a:r>
          </a:p>
          <a:p>
            <a:r>
              <a:rPr lang="zh-CN" altLang="en-US" dirty="0">
                <a:latin typeface="微软雅黑" panose="020B0503020204020204" pitchFamily="34" charset="-122"/>
                <a:ea typeface="微软雅黑" panose="020B0503020204020204" pitchFamily="34" charset="-122"/>
              </a:rPr>
              <a:t>然后我们开发算法来测试一个分解是否具有</a:t>
            </a:r>
            <a:r>
              <a:rPr lang="zh-CN" altLang="en-US" dirty="0" smtClean="0">
                <a:latin typeface="微软雅黑" panose="020B0503020204020204" pitchFamily="34" charset="-122"/>
                <a:ea typeface="微软雅黑" panose="020B0503020204020204" pitchFamily="34" charset="-122"/>
              </a:rPr>
              <a:t>依赖性</a:t>
            </a:r>
            <a:endParaRPr lang="en-US"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882234" y="302796"/>
            <a:ext cx="7924800" cy="457200"/>
          </a:xfrm>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函数依赖集的闭包</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011" name="Rectangle 3"/>
          <p:cNvSpPr>
            <a:spLocks noGrp="1" noChangeArrowheads="1"/>
          </p:cNvSpPr>
          <p:nvPr>
            <p:ph type="body" idx="1"/>
          </p:nvPr>
        </p:nvSpPr>
        <p:spPr>
          <a:xfrm>
            <a:off x="772357" y="1137711"/>
            <a:ext cx="7705817" cy="2620461"/>
          </a:xfrm>
        </p:spPr>
        <p:txBody>
          <a:bodyPr/>
          <a:lstStyle/>
          <a:p>
            <a:r>
              <a:rPr lang="zh-CN" altLang="en-US" dirty="0">
                <a:latin typeface="微软雅黑" panose="020B0503020204020204" pitchFamily="34" charset="-122"/>
                <a:ea typeface="微软雅黑" panose="020B0503020204020204" pitchFamily="34" charset="-122"/>
              </a:rPr>
              <a:t>给定一个函数依赖的集合</a:t>
            </a:r>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逻辑蕴含了</a:t>
            </a:r>
            <a:r>
              <a:rPr lang="zh-CN" altLang="en-US" dirty="0">
                <a:latin typeface="微软雅黑" panose="020B0503020204020204" pitchFamily="34" charset="-122"/>
                <a:ea typeface="微软雅黑" panose="020B0503020204020204" pitchFamily="34" charset="-122"/>
              </a:rPr>
              <a:t>一些其他的函数依赖。</a:t>
            </a:r>
            <a:endParaRPr lang="en-US" altLang="en-US"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A</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B</a:t>
            </a:r>
            <a:r>
              <a:rPr lang="en-US" altLang="en-US" dirty="0">
                <a:latin typeface="微软雅黑" panose="020B0503020204020204" pitchFamily="34" charset="-122"/>
                <a:ea typeface="微软雅黑" panose="020B0503020204020204" pitchFamily="34" charset="-122"/>
                <a:sym typeface="Monotype Sorts" pitchFamily="-84" charset="2"/>
              </a:rPr>
              <a:t> </a:t>
            </a:r>
            <a:r>
              <a:rPr lang="zh-CN" altLang="en-US" dirty="0" smtClean="0">
                <a:latin typeface="微软雅黑" panose="020B0503020204020204" pitchFamily="34" charset="-122"/>
                <a:ea typeface="微软雅黑" panose="020B0503020204020204" pitchFamily="34" charset="-122"/>
                <a:sym typeface="Monotype Sorts" pitchFamily="-84" charset="2"/>
              </a:rPr>
              <a:t>和</a:t>
            </a:r>
            <a:r>
              <a:rPr lang="en-US" altLang="en-US" dirty="0" smtClean="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B</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C</a:t>
            </a:r>
            <a:r>
              <a:rPr lang="en-US" altLang="en-US" dirty="0">
                <a:latin typeface="微软雅黑" panose="020B0503020204020204" pitchFamily="34" charset="-122"/>
                <a:ea typeface="微软雅黑" panose="020B0503020204020204" pitchFamily="34" charset="-122"/>
                <a:sym typeface="Monotype Sorts" pitchFamily="-84" charset="2"/>
              </a:rPr>
              <a:t>, </a:t>
            </a:r>
            <a:r>
              <a:rPr lang="zh-CN" altLang="en-US" dirty="0" smtClean="0">
                <a:latin typeface="微软雅黑" panose="020B0503020204020204" pitchFamily="34" charset="-122"/>
                <a:ea typeface="微软雅黑" panose="020B0503020204020204" pitchFamily="34" charset="-122"/>
                <a:sym typeface="Monotype Sorts" pitchFamily="-84" charset="2"/>
              </a:rPr>
              <a:t>我们能推出</a:t>
            </a:r>
            <a:r>
              <a:rPr lang="en-US" altLang="en-US" dirty="0" smtClean="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Monotype Sorts" pitchFamily="-84" charset="2"/>
              </a:rPr>
              <a:t>A</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C</a:t>
            </a:r>
          </a:p>
          <a:p>
            <a:pPr lvl="1"/>
            <a:r>
              <a:rPr lang="zh-CN" altLang="en-US" dirty="0" smtClean="0">
                <a:latin typeface="微软雅黑" panose="020B0503020204020204" pitchFamily="34" charset="-122"/>
                <a:ea typeface="微软雅黑" panose="020B0503020204020204" pitchFamily="34" charset="-122"/>
                <a:sym typeface="Monotype Sorts" pitchFamily="-84" charset="2"/>
              </a:rPr>
              <a:t>诸如此类</a:t>
            </a:r>
            <a:endParaRPr lang="en-US"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由</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逻辑蕴含的</a:t>
            </a:r>
            <a:r>
              <a:rPr lang="zh-CN" altLang="en-US" dirty="0">
                <a:latin typeface="微软雅黑" panose="020B0503020204020204" pitchFamily="34" charset="-122"/>
                <a:ea typeface="微软雅黑" panose="020B0503020204020204" pitchFamily="34" charset="-122"/>
              </a:rPr>
              <a:t>所有函数依赖的集合是</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的闭包。</a:t>
            </a:r>
            <a:endParaRPr lang="en-US" altLang="en-US" dirty="0" smtClean="0">
              <a:latin typeface="微软雅黑" panose="020B0503020204020204" pitchFamily="34" charset="-122"/>
              <a:ea typeface="微软雅黑" panose="020B0503020204020204" pitchFamily="34" charset="-122"/>
            </a:endParaRPr>
          </a:p>
          <a:p>
            <a:r>
              <a:rPr lang="zh-CN" altLang="en-US" i="1" dirty="0" smtClean="0">
                <a:latin typeface="微软雅黑" panose="020B0503020204020204" pitchFamily="34" charset="-122"/>
                <a:ea typeface="微软雅黑" panose="020B0503020204020204" pitchFamily="34" charset="-122"/>
              </a:rPr>
              <a:t>我们将</a:t>
            </a:r>
            <a:r>
              <a:rPr lang="en-US" altLang="en-US" i="1" dirty="0" smtClean="0">
                <a:latin typeface="微软雅黑" panose="020B0503020204020204" pitchFamily="34" charset="-122"/>
                <a:ea typeface="微软雅黑" panose="020B0503020204020204" pitchFamily="34" charset="-122"/>
              </a:rPr>
              <a:t>F</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的闭包，记作</a:t>
            </a:r>
            <a:r>
              <a:rPr lang="en-US" altLang="en-US" dirty="0" smtClean="0">
                <a:latin typeface="微软雅黑" panose="020B0503020204020204" pitchFamily="34" charset="-122"/>
                <a:ea typeface="微软雅黑" panose="020B0503020204020204" pitchFamily="34" charset="-122"/>
              </a:rPr>
              <a:t> </a:t>
            </a:r>
            <a:r>
              <a:rPr lang="en-US" altLang="en-US" b="1" i="1" dirty="0">
                <a:solidFill>
                  <a:srgbClr val="002060"/>
                </a:solidFill>
                <a:latin typeface="微软雅黑" panose="020B0503020204020204" pitchFamily="34" charset="-122"/>
                <a:ea typeface="微软雅黑" panose="020B0503020204020204" pitchFamily="34" charset="-122"/>
              </a:rPr>
              <a:t>F</a:t>
            </a:r>
            <a:r>
              <a:rPr lang="en-US" altLang="en-US" b="1" i="1" baseline="44000" dirty="0">
                <a:solidFill>
                  <a:srgbClr val="002060"/>
                </a:solidFill>
                <a:latin typeface="微软雅黑" panose="020B0503020204020204" pitchFamily="34" charset="-122"/>
                <a:ea typeface="微软雅黑" panose="020B0503020204020204" pitchFamily="34" charset="-122"/>
              </a:rPr>
              <a:t>+</a:t>
            </a:r>
            <a:r>
              <a:rPr lang="en-US" altLang="en-US" i="1" dirty="0">
                <a:solidFill>
                  <a:srgbClr val="000099"/>
                </a:solidFill>
                <a:latin typeface="微软雅黑" panose="020B0503020204020204" pitchFamily="34" charset="-122"/>
                <a:ea typeface="微软雅黑" panose="020B0503020204020204" pitchFamily="34" charset="-122"/>
              </a:rPr>
              <a:t>.</a:t>
            </a:r>
          </a:p>
          <a:p>
            <a:endParaRPr lang="en-US" altLang="en-US" dirty="0">
              <a:latin typeface="微软雅黑" panose="020B0503020204020204" pitchFamily="34" charset="-122"/>
              <a:ea typeface="微软雅黑" panose="020B0503020204020204" pitchFamily="34" charset="-122"/>
              <a:sym typeface="Greek Symbol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977900" y="304800"/>
            <a:ext cx="7924800" cy="457200"/>
          </a:xfrm>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函数依赖集闭包</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4035" name="Rectangle 3"/>
          <p:cNvSpPr>
            <a:spLocks noGrp="1" noChangeArrowheads="1"/>
          </p:cNvSpPr>
          <p:nvPr>
            <p:ph type="body" idx="1"/>
          </p:nvPr>
        </p:nvSpPr>
        <p:spPr>
          <a:xfrm>
            <a:off x="772358" y="1124904"/>
            <a:ext cx="7741327" cy="3105654"/>
          </a:xfrm>
        </p:spPr>
        <p:txBody>
          <a:bodyPr/>
          <a:lstStyle/>
          <a:p>
            <a:r>
              <a:rPr lang="zh-CN" altLang="en-US" dirty="0" smtClean="0">
                <a:latin typeface="微软雅黑" panose="020B0503020204020204" pitchFamily="34" charset="-122"/>
                <a:ea typeface="微软雅黑" panose="020B0503020204020204" pitchFamily="34" charset="-122"/>
              </a:rPr>
              <a:t>我们可以通过重复地应用</a:t>
            </a:r>
            <a:r>
              <a:rPr lang="en-US" altLang="zh-CN" dirty="0" smtClean="0">
                <a:latin typeface="微软雅黑" panose="020B0503020204020204" pitchFamily="34" charset="-122"/>
                <a:ea typeface="微软雅黑" panose="020B0503020204020204" pitchFamily="34" charset="-122"/>
              </a:rPr>
              <a:t>Armstrong</a:t>
            </a:r>
            <a:r>
              <a:rPr lang="zh-CN" altLang="en-US" dirty="0" smtClean="0">
                <a:latin typeface="微软雅黑" panose="020B0503020204020204" pitchFamily="34" charset="-122"/>
                <a:ea typeface="微软雅黑" panose="020B0503020204020204" pitchFamily="34" charset="-122"/>
              </a:rPr>
              <a:t>公理</a:t>
            </a:r>
            <a:r>
              <a:rPr lang="en-US" altLang="en-US" b="1" dirty="0">
                <a:solidFill>
                  <a:srgbClr val="002060"/>
                </a:solidFill>
                <a:latin typeface="微软雅黑" panose="020B0503020204020204" pitchFamily="34" charset="-122"/>
                <a:ea typeface="微软雅黑" panose="020B0503020204020204" pitchFamily="34" charset="-122"/>
              </a:rPr>
              <a:t>Armstrong’</a:t>
            </a:r>
            <a:r>
              <a:rPr lang="en-US" altLang="ja-JP" b="1" dirty="0">
                <a:solidFill>
                  <a:srgbClr val="002060"/>
                </a:solidFill>
                <a:latin typeface="微软雅黑" panose="020B0503020204020204" pitchFamily="34" charset="-122"/>
                <a:ea typeface="微软雅黑" panose="020B0503020204020204" pitchFamily="34" charset="-122"/>
              </a:rPr>
              <a:t>s Axioms </a:t>
            </a:r>
            <a:r>
              <a:rPr lang="zh-CN" altLang="en-US" dirty="0" smtClean="0">
                <a:latin typeface="微软雅黑" panose="020B0503020204020204" pitchFamily="34" charset="-122"/>
                <a:ea typeface="微软雅黑" panose="020B0503020204020204" pitchFamily="34" charset="-122"/>
              </a:rPr>
              <a:t>，计算</a:t>
            </a:r>
            <a:r>
              <a:rPr lang="en-US" altLang="en-US" dirty="0">
                <a:latin typeface="微软雅黑" panose="020B0503020204020204" pitchFamily="34" charset="-122"/>
                <a:ea typeface="微软雅黑" panose="020B0503020204020204" pitchFamily="34" charset="-122"/>
              </a:rPr>
              <a:t>F</a:t>
            </a:r>
            <a:r>
              <a:rPr lang="en-US" altLang="en-US" i="1" baseline="30000" dirty="0" smtClean="0">
                <a:latin typeface="微软雅黑" panose="020B0503020204020204" pitchFamily="34" charset="-122"/>
                <a:ea typeface="微软雅黑" panose="020B0503020204020204" pitchFamily="34" charset="-122"/>
              </a:rPr>
              <a:t>+ </a:t>
            </a:r>
            <a:r>
              <a:rPr lang="en-US" altLang="ja-JP" b="1" dirty="0" smtClean="0">
                <a:solidFill>
                  <a:srgbClr val="000099"/>
                </a:solidFill>
                <a:latin typeface="微软雅黑" panose="020B0503020204020204" pitchFamily="34" charset="-122"/>
                <a:ea typeface="微软雅黑" panose="020B0503020204020204" pitchFamily="34" charset="-122"/>
              </a:rPr>
              <a:t>:</a:t>
            </a:r>
            <a:endParaRPr lang="en-US" altLang="ja-JP" b="1" dirty="0">
              <a:solidFill>
                <a:srgbClr val="000099"/>
              </a:solidFill>
              <a:latin typeface="微软雅黑" panose="020B0503020204020204" pitchFamily="34" charset="-122"/>
              <a:ea typeface="微软雅黑" panose="020B0503020204020204" pitchFamily="34" charset="-122"/>
            </a:endParaRPr>
          </a:p>
          <a:p>
            <a:pPr lvl="1"/>
            <a:r>
              <a:rPr lang="zh-CN" altLang="en-US" b="1" dirty="0" smtClean="0">
                <a:latin typeface="微软雅黑" panose="020B0503020204020204" pitchFamily="34" charset="-122"/>
                <a:ea typeface="微软雅黑" panose="020B0503020204020204" pitchFamily="34" charset="-122"/>
                <a:sym typeface="Symbol" panose="05050102010706020507" pitchFamily="18" charset="2"/>
              </a:rPr>
              <a:t>自反律 </a:t>
            </a:r>
            <a:r>
              <a:rPr lang="en-US" altLang="en-US" b="1" dirty="0" smtClean="0">
                <a:latin typeface="微软雅黑" panose="020B0503020204020204" pitchFamily="34" charset="-122"/>
                <a:ea typeface="微软雅黑" panose="020B0503020204020204" pitchFamily="34" charset="-122"/>
                <a:sym typeface="Symbol" panose="05050102010706020507" pitchFamily="18" charset="2"/>
              </a:rPr>
              <a:t>Reflexive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rule:</a:t>
            </a:r>
            <a:r>
              <a:rPr lang="en-US" altLang="en-US" dirty="0">
                <a:latin typeface="微软雅黑" panose="020B0503020204020204" pitchFamily="34" charset="-122"/>
                <a:ea typeface="微软雅黑" panose="020B0503020204020204" pitchFamily="34" charset="-122"/>
              </a:rPr>
              <a:t> if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 , then 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lvl="1"/>
            <a:r>
              <a:rPr lang="zh-CN" altLang="en-US" b="1" dirty="0" smtClean="0">
                <a:latin typeface="微软雅黑" panose="020B0503020204020204" pitchFamily="34" charset="-122"/>
                <a:ea typeface="微软雅黑" panose="020B0503020204020204" pitchFamily="34" charset="-122"/>
                <a:sym typeface="Symbol" panose="05050102010706020507" pitchFamily="18" charset="2"/>
              </a:rPr>
              <a:t>增补律 </a:t>
            </a:r>
            <a:r>
              <a:rPr lang="en-US" altLang="en-US" b="1" dirty="0" smtClean="0">
                <a:latin typeface="微软雅黑" panose="020B0503020204020204" pitchFamily="34" charset="-122"/>
                <a:ea typeface="微软雅黑" panose="020B0503020204020204" pitchFamily="34" charset="-122"/>
                <a:sym typeface="Symbol" panose="05050102010706020507" pitchFamily="18" charset="2"/>
              </a:rPr>
              <a:t>Augmentation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rule</a:t>
            </a:r>
            <a:r>
              <a:rPr lang="en-US" altLang="en-US" b="1" dirty="0">
                <a:solidFill>
                  <a:srgbClr val="000099"/>
                </a:solidFill>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if 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then </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lvl="1"/>
            <a:r>
              <a:rPr lang="zh-CN" altLang="en-US" b="1" dirty="0" smtClean="0">
                <a:latin typeface="微软雅黑" panose="020B0503020204020204" pitchFamily="34" charset="-122"/>
                <a:ea typeface="微软雅黑" panose="020B0503020204020204" pitchFamily="34" charset="-122"/>
                <a:sym typeface="Symbol" panose="05050102010706020507" pitchFamily="18" charset="2"/>
              </a:rPr>
              <a:t>转递律 </a:t>
            </a:r>
            <a:r>
              <a:rPr lang="en-US" altLang="en-US" b="1" dirty="0" smtClean="0">
                <a:latin typeface="微软雅黑" panose="020B0503020204020204" pitchFamily="34" charset="-122"/>
                <a:ea typeface="微软雅黑" panose="020B0503020204020204" pitchFamily="34" charset="-122"/>
                <a:sym typeface="Symbol" panose="05050102010706020507" pitchFamily="18" charset="2"/>
              </a:rPr>
              <a:t>Transitivity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rule</a:t>
            </a:r>
            <a:r>
              <a:rPr lang="en-US" altLang="en-US" b="1" dirty="0">
                <a:solidFill>
                  <a:srgbClr val="000099"/>
                </a:solidFill>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if 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and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then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endParaRPr lang="en-US" altLang="en-US" b="1" dirty="0">
              <a:latin typeface="微软雅黑" panose="020B0503020204020204" pitchFamily="34" charset="-122"/>
              <a:ea typeface="微软雅黑" panose="020B0503020204020204" pitchFamily="34" charset="-122"/>
              <a:sym typeface="Greek Symbols"/>
            </a:endParaRPr>
          </a:p>
          <a:p>
            <a:r>
              <a:rPr lang="zh-CN" altLang="en-US" dirty="0" smtClean="0">
                <a:latin typeface="微软雅黑" panose="020B0503020204020204" pitchFamily="34" charset="-122"/>
                <a:ea typeface="微软雅黑" panose="020B0503020204020204" pitchFamily="34" charset="-122"/>
                <a:sym typeface="Greek Symbols"/>
              </a:rPr>
              <a:t>这些规则是</a:t>
            </a:r>
            <a:r>
              <a:rPr lang="en-US" altLang="en-US" dirty="0" smtClean="0">
                <a:latin typeface="微软雅黑" panose="020B0503020204020204" pitchFamily="34" charset="-122"/>
                <a:ea typeface="微软雅黑" panose="020B0503020204020204" pitchFamily="34" charset="-122"/>
                <a:sym typeface="Greek Symbols"/>
              </a:rPr>
              <a:t> </a:t>
            </a:r>
            <a:endParaRPr lang="en-US" altLang="en-US" dirty="0">
              <a:latin typeface="微软雅黑" panose="020B0503020204020204" pitchFamily="34" charset="-122"/>
              <a:ea typeface="微软雅黑" panose="020B0503020204020204" pitchFamily="34" charset="-122"/>
              <a:sym typeface="Greek Symbols"/>
            </a:endParaRPr>
          </a:p>
          <a:p>
            <a:pPr lvl="1"/>
            <a:r>
              <a:rPr lang="zh-CN" altLang="en-US" b="1" dirty="0" smtClean="0">
                <a:solidFill>
                  <a:srgbClr val="002060"/>
                </a:solidFill>
                <a:latin typeface="微软雅黑" panose="020B0503020204020204" pitchFamily="34" charset="-122"/>
                <a:ea typeface="微软雅黑" panose="020B0503020204020204" pitchFamily="34" charset="-122"/>
                <a:sym typeface="Greek Symbols"/>
              </a:rPr>
              <a:t>合理 </a:t>
            </a:r>
            <a:r>
              <a:rPr lang="en-US" altLang="en-US" b="1" dirty="0" smtClean="0">
                <a:solidFill>
                  <a:srgbClr val="002060"/>
                </a:solidFill>
                <a:latin typeface="微软雅黑" panose="020B0503020204020204" pitchFamily="34" charset="-122"/>
                <a:ea typeface="微软雅黑" panose="020B0503020204020204" pitchFamily="34" charset="-122"/>
                <a:sym typeface="Greek Symbols"/>
              </a:rPr>
              <a:t>Sound</a:t>
            </a:r>
            <a:r>
              <a:rPr lang="en-US" altLang="en-US" dirty="0" smtClean="0">
                <a:solidFill>
                  <a:srgbClr val="002060"/>
                </a:solidFill>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generate only functional dependencies that actually hold,  and </a:t>
            </a:r>
          </a:p>
          <a:p>
            <a:pPr lvl="1"/>
            <a:r>
              <a:rPr lang="zh-CN" altLang="en-US" b="1" dirty="0" smtClean="0">
                <a:solidFill>
                  <a:srgbClr val="002060"/>
                </a:solidFill>
                <a:latin typeface="微软雅黑" panose="020B0503020204020204" pitchFamily="34" charset="-122"/>
                <a:ea typeface="微软雅黑" panose="020B0503020204020204" pitchFamily="34" charset="-122"/>
                <a:sym typeface="Greek Symbols"/>
              </a:rPr>
              <a:t>完备 </a:t>
            </a:r>
            <a:r>
              <a:rPr lang="en-US" altLang="en-US" b="1" dirty="0" smtClean="0">
                <a:solidFill>
                  <a:srgbClr val="002060"/>
                </a:solidFill>
                <a:latin typeface="微软雅黑" panose="020B0503020204020204" pitchFamily="34" charset="-122"/>
                <a:ea typeface="微软雅黑" panose="020B0503020204020204" pitchFamily="34" charset="-122"/>
                <a:sym typeface="Greek Symbols"/>
              </a:rPr>
              <a:t>Complete</a:t>
            </a:r>
            <a:r>
              <a:rPr lang="en-US" altLang="en-US" dirty="0" smtClean="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generate all functional dependencies that hold.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858963" y="2798064"/>
            <a:ext cx="5589587" cy="866274"/>
          </a:xfrm>
        </p:spPr>
        <p:txBody>
          <a:bodyPr/>
          <a:lstStyle/>
          <a:p>
            <a:pPr algn="ctr">
              <a:buFont typeface="Monotype Sorts" charset="2"/>
              <a:buNone/>
              <a:defRPr/>
            </a:pPr>
            <a:r>
              <a:rPr lang="zh-CN" altLang="en-US" sz="3200" b="1" dirty="0" smtClean="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范式化概述</a:t>
            </a:r>
            <a:endParaRPr lang="en-US" altLang="en-US" sz="3200" b="1"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31231972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defRPr/>
            </a:pPr>
            <a:r>
              <a:rPr lang="en-US" altLang="en-US" i="1" dirty="0" smtClean="0">
                <a:sym typeface="MS LineDraw"/>
              </a:rPr>
              <a:t>F</a:t>
            </a:r>
            <a:r>
              <a:rPr lang="en-US" altLang="en-US" baseline="30000" dirty="0" smtClean="0">
                <a:sym typeface="MS LineDraw"/>
              </a:rPr>
              <a:t>+ </a:t>
            </a:r>
            <a:r>
              <a:rPr lang="zh-CN" altLang="en-US" dirty="0" smtClean="0">
                <a:sym typeface="MS LineDraw"/>
              </a:rPr>
              <a:t>举例</a:t>
            </a:r>
            <a:endParaRPr lang="en-US" altLang="en-US" dirty="0">
              <a:effectLst>
                <a:outerShdw blurRad="38100" dist="38100" dir="2700000" algn="tl">
                  <a:srgbClr val="C0C0C0"/>
                </a:outerShdw>
              </a:effectLst>
              <a:ea typeface="ＭＳ Ｐゴシック" pitchFamily="34" charset="-128"/>
            </a:endParaRPr>
          </a:p>
        </p:txBody>
      </p:sp>
      <p:sp>
        <p:nvSpPr>
          <p:cNvPr id="701443" name="Rectangle 3"/>
          <p:cNvSpPr>
            <a:spLocks noGrp="1" noChangeArrowheads="1"/>
          </p:cNvSpPr>
          <p:nvPr>
            <p:ph type="body" idx="1"/>
          </p:nvPr>
        </p:nvSpPr>
        <p:spPr>
          <a:xfrm>
            <a:off x="768350" y="1107803"/>
            <a:ext cx="7873858" cy="4975225"/>
          </a:xfrm>
        </p:spPr>
        <p:txBody>
          <a:bodyPr/>
          <a:lstStyle/>
          <a:p>
            <a:pPr>
              <a:tabLst>
                <a:tab pos="803275" algn="l"/>
              </a:tabLst>
            </a:pPr>
            <a:r>
              <a:rPr lang="en-US" altLang="en-US" i="1" dirty="0"/>
              <a:t>R = (A, B, C, G, H, I)</a:t>
            </a:r>
            <a:br>
              <a:rPr lang="en-US" altLang="en-US" i="1" dirty="0"/>
            </a:br>
            <a:r>
              <a:rPr lang="en-US" altLang="en-US" i="1" dirty="0"/>
              <a:t>F = </a:t>
            </a:r>
            <a:r>
              <a:rPr lang="en-US" altLang="en-US" dirty="0"/>
              <a:t>{ </a:t>
            </a:r>
            <a:r>
              <a:rPr lang="en-US" altLang="en-US" i="1" dirty="0">
                <a:sym typeface="Iconic Symbols Ext"/>
              </a:rPr>
              <a:t>A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B</a:t>
            </a:r>
            <a:br>
              <a:rPr lang="en-US" altLang="en-US" i="1" dirty="0">
                <a:sym typeface="Monotype Sorts" pitchFamily="-84" charset="2"/>
              </a:rPr>
            </a:br>
            <a:r>
              <a:rPr lang="en-US" altLang="en-US" i="1" dirty="0">
                <a:sym typeface="Monotype Sorts" pitchFamily="-84" charset="2"/>
              </a:rPr>
              <a:t>	 </a:t>
            </a:r>
            <a:r>
              <a:rPr lang="en-US" altLang="en-US" i="1" dirty="0">
                <a:sym typeface="Iconic Symbols Ext"/>
              </a:rPr>
              <a:t>A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C</a:t>
            </a:r>
            <a:br>
              <a:rPr lang="en-US" altLang="en-US" i="1" dirty="0">
                <a:sym typeface="Monotype Sorts" pitchFamily="-84" charset="2"/>
              </a:rPr>
            </a:br>
            <a:r>
              <a:rPr lang="en-US" altLang="en-US" i="1" dirty="0">
                <a:sym typeface="Monotype Sorts" pitchFamily="-84" charset="2"/>
              </a:rPr>
              <a:t>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a:t>
            </a:r>
            <a:br>
              <a:rPr lang="en-US" altLang="en-US" i="1" dirty="0">
                <a:sym typeface="Monotype Sorts" pitchFamily="-84" charset="2"/>
              </a:rPr>
            </a:br>
            <a:r>
              <a:rPr lang="en-US" altLang="en-US" i="1" dirty="0">
                <a:sym typeface="Monotype Sorts" pitchFamily="-84" charset="2"/>
              </a:rPr>
              <a:t>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I</a:t>
            </a:r>
            <a:br>
              <a:rPr lang="en-US" altLang="en-US" i="1" dirty="0">
                <a:sym typeface="Monotype Sorts" pitchFamily="-84" charset="2"/>
              </a:rPr>
            </a:br>
            <a:r>
              <a:rPr lang="en-US" altLang="en-US" i="1" dirty="0">
                <a:sym typeface="Monotype Sorts" pitchFamily="-84" charset="2"/>
              </a:rPr>
              <a:t>	 </a:t>
            </a:r>
            <a:r>
              <a:rPr lang="en-US" altLang="en-US" i="1" dirty="0">
                <a:sym typeface="Iconic Symbols Ext"/>
              </a:rPr>
              <a:t>B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a:t>
            </a:r>
            <a:r>
              <a:rPr lang="en-US" altLang="en-US" dirty="0">
                <a:sym typeface="Monotype Sorts" pitchFamily="-84" charset="2"/>
              </a:rPr>
              <a:t>}</a:t>
            </a:r>
            <a:endParaRPr lang="en-US" altLang="en-US" dirty="0">
              <a:sym typeface="MS LineDraw"/>
            </a:endParaRPr>
          </a:p>
          <a:p>
            <a:pPr>
              <a:tabLst>
                <a:tab pos="803275" algn="l"/>
              </a:tabLst>
            </a:pPr>
            <a:r>
              <a:rPr lang="en-US" altLang="en-US" dirty="0">
                <a:sym typeface="MS LineDraw"/>
              </a:rPr>
              <a:t>Some members of </a:t>
            </a:r>
            <a:r>
              <a:rPr lang="en-US" altLang="en-US" i="1" dirty="0">
                <a:sym typeface="MS LineDraw"/>
              </a:rPr>
              <a:t>F</a:t>
            </a:r>
            <a:r>
              <a:rPr lang="en-US" altLang="en-US" baseline="30000" dirty="0">
                <a:sym typeface="MS LineDraw"/>
              </a:rPr>
              <a:t>+</a:t>
            </a:r>
            <a:endParaRPr lang="en-US" altLang="en-US" dirty="0">
              <a:sym typeface="MS LineDraw"/>
            </a:endParaRPr>
          </a:p>
          <a:p>
            <a:pPr lvl="1">
              <a:tabLst>
                <a:tab pos="803275" algn="l"/>
              </a:tabLst>
            </a:pPr>
            <a:r>
              <a:rPr lang="en-US" altLang="en-US" i="1" dirty="0">
                <a:sym typeface="Monotype Sorts" pitchFamily="-84" charset="2"/>
              </a:rPr>
              <a:t>A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        </a:t>
            </a:r>
          </a:p>
          <a:p>
            <a:pPr lvl="2">
              <a:tabLst>
                <a:tab pos="803275" algn="l"/>
              </a:tabLst>
            </a:pPr>
            <a:r>
              <a:rPr lang="en-US" altLang="en-US" dirty="0">
                <a:sym typeface="Monotype Sorts" pitchFamily="-84" charset="2"/>
              </a:rPr>
              <a:t>by transitivity from </a:t>
            </a:r>
            <a:r>
              <a:rPr lang="en-US" altLang="en-US" i="1" dirty="0">
                <a:sym typeface="Iconic Symbols Ext"/>
              </a:rPr>
              <a:t>A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B and </a:t>
            </a:r>
            <a:r>
              <a:rPr lang="en-US" altLang="en-US" i="1" dirty="0">
                <a:sym typeface="Iconic Symbols Ext"/>
              </a:rPr>
              <a:t>B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a:t>
            </a:r>
          </a:p>
          <a:p>
            <a:pPr lvl="1">
              <a:tabLst>
                <a:tab pos="803275" algn="l"/>
              </a:tabLst>
            </a:pPr>
            <a:r>
              <a:rPr lang="en-US" altLang="en-US" i="1" dirty="0">
                <a:sym typeface="Monotype Sorts" pitchFamily="-84" charset="2"/>
              </a:rPr>
              <a:t>AG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I       </a:t>
            </a:r>
            <a:endParaRPr lang="en-US" altLang="en-US" dirty="0">
              <a:sym typeface="Monotype Sorts" pitchFamily="-84" charset="2"/>
            </a:endParaRPr>
          </a:p>
          <a:p>
            <a:pPr lvl="2">
              <a:tabLst>
                <a:tab pos="803275" algn="l"/>
              </a:tabLst>
            </a:pPr>
            <a:r>
              <a:rPr lang="en-US" altLang="en-US" dirty="0">
                <a:sym typeface="Monotype Sorts" pitchFamily="-84" charset="2"/>
              </a:rPr>
              <a:t>by augmenting </a:t>
            </a:r>
            <a:r>
              <a:rPr lang="en-US" altLang="en-US" i="1" dirty="0">
                <a:sym typeface="Iconic Symbols Ext"/>
              </a:rPr>
              <a:t>A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C </a:t>
            </a:r>
            <a:r>
              <a:rPr lang="en-US" altLang="en-US" dirty="0">
                <a:sym typeface="Monotype Sorts" pitchFamily="-84" charset="2"/>
              </a:rPr>
              <a:t>with G, to get </a:t>
            </a:r>
            <a:r>
              <a:rPr lang="en-US" altLang="en-US" i="1" dirty="0">
                <a:sym typeface="Iconic Symbols Ext"/>
              </a:rPr>
              <a:t>AG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CG </a:t>
            </a:r>
            <a:br>
              <a:rPr lang="en-US" altLang="en-US" i="1" dirty="0">
                <a:sym typeface="Monotype Sorts" pitchFamily="-84" charset="2"/>
              </a:rPr>
            </a:br>
            <a:r>
              <a:rPr lang="en-US" altLang="en-US" i="1" dirty="0">
                <a:sym typeface="Monotype Sorts" pitchFamily="-84" charset="2"/>
              </a:rPr>
              <a:t>                   </a:t>
            </a:r>
            <a:r>
              <a:rPr lang="en-US" altLang="en-US" dirty="0">
                <a:sym typeface="Monotype Sorts" pitchFamily="-84" charset="2"/>
              </a:rPr>
              <a:t>and then transitivity with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I </a:t>
            </a:r>
          </a:p>
          <a:p>
            <a:pPr lvl="1">
              <a:tabLst>
                <a:tab pos="803275" algn="l"/>
              </a:tabLst>
            </a:pPr>
            <a:r>
              <a:rPr lang="en-US" altLang="en-US" i="1" dirty="0">
                <a:sym typeface="Monotype Sorts" pitchFamily="-84" charset="2"/>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HI     </a:t>
            </a:r>
            <a:endParaRPr lang="en-US" altLang="en-US" dirty="0">
              <a:sym typeface="Monotype Sorts" pitchFamily="-84" charset="2"/>
            </a:endParaRPr>
          </a:p>
          <a:p>
            <a:pPr lvl="2">
              <a:tabLst>
                <a:tab pos="803275" algn="l"/>
              </a:tabLst>
            </a:pPr>
            <a:r>
              <a:rPr lang="en-US" altLang="en-US" dirty="0">
                <a:sym typeface="Monotype Sorts" pitchFamily="-84" charset="2"/>
              </a:rPr>
              <a:t>by augmenting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I </a:t>
            </a:r>
            <a:r>
              <a:rPr lang="en-US" altLang="en-US" dirty="0">
                <a:sym typeface="Monotype Sorts" pitchFamily="-84" charset="2"/>
              </a:rPr>
              <a:t>to infer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CG</a:t>
            </a:r>
            <a:r>
              <a:rPr lang="en-US" altLang="en-US" i="1" dirty="0">
                <a:sym typeface="Monotype Sorts" pitchFamily="-84" charset="2"/>
              </a:rPr>
              <a:t>I, </a:t>
            </a:r>
          </a:p>
          <a:p>
            <a:pPr lvl="2">
              <a:buFont typeface="Webdings" panose="05030102010509060703" pitchFamily="18" charset="2"/>
              <a:buNone/>
              <a:tabLst>
                <a:tab pos="803275" algn="l"/>
              </a:tabLst>
            </a:pPr>
            <a:r>
              <a:rPr lang="en-US" altLang="en-US" dirty="0">
                <a:sym typeface="Monotype Sorts" pitchFamily="-84" charset="2"/>
              </a:rPr>
              <a:t>    and augmenting of </a:t>
            </a:r>
            <a:r>
              <a:rPr lang="en-US" altLang="en-US" i="1" dirty="0">
                <a:sym typeface="Iconic Symbols Ext"/>
              </a:rPr>
              <a:t>CG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 </a:t>
            </a:r>
            <a:r>
              <a:rPr lang="en-US" altLang="en-US" dirty="0">
                <a:sym typeface="Monotype Sorts" pitchFamily="-84" charset="2"/>
              </a:rPr>
              <a:t>to infer</a:t>
            </a:r>
            <a:r>
              <a:rPr lang="en-US" altLang="en-US" i="1" dirty="0">
                <a:sym typeface="Monotype Sorts" pitchFamily="-84" charset="2"/>
              </a:rPr>
              <a:t> </a:t>
            </a:r>
            <a:r>
              <a:rPr lang="en-US" altLang="en-US" i="1" dirty="0">
                <a:sym typeface="Iconic Symbols Ext"/>
              </a:rPr>
              <a:t>CGI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HI, </a:t>
            </a:r>
          </a:p>
          <a:p>
            <a:pPr lvl="2">
              <a:buFont typeface="Webdings" panose="05030102010509060703" pitchFamily="18" charset="2"/>
              <a:buNone/>
              <a:tabLst>
                <a:tab pos="803275" algn="l"/>
              </a:tabLst>
            </a:pPr>
            <a:r>
              <a:rPr lang="en-US" altLang="en-US" i="1" dirty="0">
                <a:sym typeface="Monotype Sorts" pitchFamily="-84" charset="2"/>
              </a:rPr>
              <a:t>                         </a:t>
            </a:r>
            <a:r>
              <a:rPr lang="en-US" altLang="en-US" dirty="0">
                <a:sym typeface="Monotype Sorts" pitchFamily="-84"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1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1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14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14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14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0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63600" y="161925"/>
            <a:ext cx="8077200" cy="609600"/>
          </a:xfrm>
        </p:spPr>
        <p:txBody>
          <a:bodyPr/>
          <a:lstStyle/>
          <a:p>
            <a:pPr>
              <a:defRPr/>
            </a:pPr>
            <a:r>
              <a:rPr lang="en-US"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Closure of Functional Dependencies (Cont.)</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6083" name="Rectangle 3"/>
          <p:cNvSpPr>
            <a:spLocks noGrp="1" noChangeArrowheads="1"/>
          </p:cNvSpPr>
          <p:nvPr>
            <p:ph type="body" idx="1"/>
          </p:nvPr>
        </p:nvSpPr>
        <p:spPr>
          <a:xfrm>
            <a:off x="772358" y="1118694"/>
            <a:ext cx="7285646" cy="2466477"/>
          </a:xfrm>
        </p:spPr>
        <p:txBody>
          <a:bodyPr/>
          <a:lstStyle/>
          <a:p>
            <a:r>
              <a:rPr lang="zh-CN" altLang="en-US" dirty="0" smtClean="0">
                <a:latin typeface="微软雅黑" panose="020B0503020204020204" pitchFamily="34" charset="-122"/>
                <a:ea typeface="微软雅黑" panose="020B0503020204020204" pitchFamily="34" charset="-122"/>
              </a:rPr>
              <a:t>推论</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lvl="1"/>
            <a:r>
              <a:rPr lang="zh-CN" altLang="en-US" b="1" dirty="0" smtClean="0">
                <a:latin typeface="微软雅黑" panose="020B0503020204020204" pitchFamily="34" charset="-122"/>
                <a:ea typeface="微软雅黑" panose="020B0503020204020204" pitchFamily="34" charset="-122"/>
                <a:sym typeface="Symbol" panose="05050102010706020507" pitchFamily="18" charset="2"/>
              </a:rPr>
              <a:t>合并律 </a:t>
            </a:r>
            <a:r>
              <a:rPr lang="en-US" altLang="en-US" b="1" dirty="0" smtClean="0">
                <a:latin typeface="微软雅黑" panose="020B0503020204020204" pitchFamily="34" charset="-122"/>
                <a:ea typeface="微软雅黑" panose="020B0503020204020204" pitchFamily="34" charset="-122"/>
                <a:sym typeface="Symbol" panose="05050102010706020507" pitchFamily="18" charset="2"/>
              </a:rPr>
              <a:t>Union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rule</a:t>
            </a:r>
            <a:r>
              <a:rPr lang="en-US" altLang="en-US" dirty="0">
                <a:latin typeface="微软雅黑" panose="020B0503020204020204" pitchFamily="34" charset="-122"/>
                <a:ea typeface="微软雅黑" panose="020B0503020204020204" pitchFamily="34" charset="-122"/>
                <a:sym typeface="Symbol" panose="05050102010706020507" pitchFamily="18" charset="2"/>
              </a:rPr>
              <a:t>: If 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holds</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a:t>
            </a:r>
            <a:r>
              <a:rPr lang="en-US" altLang="en-US" dirty="0">
                <a:latin typeface="微软雅黑" panose="020B0503020204020204" pitchFamily="34" charset="-122"/>
                <a:ea typeface="微软雅黑" panose="020B0503020204020204" pitchFamily="34" charset="-122"/>
                <a:sym typeface="Symbol" panose="05050102010706020507" pitchFamily="18" charset="2"/>
              </a:rPr>
              <a:t>nd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holds,  then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holds.</a:t>
            </a:r>
          </a:p>
          <a:p>
            <a:pPr lvl="1"/>
            <a:r>
              <a:rPr lang="zh-CN" altLang="en-US" b="1" dirty="0" smtClean="0">
                <a:latin typeface="微软雅黑" panose="020B0503020204020204" pitchFamily="34" charset="-122"/>
                <a:ea typeface="微软雅黑" panose="020B0503020204020204" pitchFamily="34" charset="-122"/>
                <a:sym typeface="Monotype Sorts" pitchFamily="-84" charset="2"/>
              </a:rPr>
              <a:t>分解律 </a:t>
            </a:r>
            <a:r>
              <a:rPr lang="en-US" altLang="en-US" b="1" dirty="0" smtClean="0">
                <a:latin typeface="微软雅黑" panose="020B0503020204020204" pitchFamily="34" charset="-122"/>
                <a:ea typeface="微软雅黑" panose="020B0503020204020204" pitchFamily="34" charset="-122"/>
                <a:sym typeface="Monotype Sorts" pitchFamily="-84" charset="2"/>
              </a:rPr>
              <a:t>Decomposition </a:t>
            </a:r>
            <a:r>
              <a:rPr lang="en-US" altLang="en-US" b="1" dirty="0">
                <a:latin typeface="微软雅黑" panose="020B0503020204020204" pitchFamily="34" charset="-122"/>
                <a:ea typeface="微软雅黑" panose="020B0503020204020204" pitchFamily="34" charset="-122"/>
                <a:sym typeface="Monotype Sorts" pitchFamily="-84" charset="2"/>
              </a:rPr>
              <a:t>rule</a:t>
            </a:r>
            <a:r>
              <a:rPr lang="en-US" altLang="en-US" dirty="0">
                <a:latin typeface="微软雅黑" panose="020B0503020204020204" pitchFamily="34" charset="-122"/>
                <a:ea typeface="微软雅黑" panose="020B0503020204020204" pitchFamily="34" charset="-122"/>
                <a:sym typeface="Monotype Sorts" pitchFamily="-84" charset="2"/>
              </a:rPr>
              <a:t>:</a:t>
            </a:r>
            <a:r>
              <a:rPr lang="en-US" altLang="en-US" b="1"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Greek Symbols"/>
              </a:rPr>
              <a:t>If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holds, then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holds and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holds.</a:t>
            </a:r>
          </a:p>
          <a:p>
            <a:pPr lvl="1"/>
            <a:r>
              <a:rPr lang="zh-CN" altLang="en-US" b="1" dirty="0" smtClean="0">
                <a:latin typeface="微软雅黑" panose="020B0503020204020204" pitchFamily="34" charset="-122"/>
                <a:ea typeface="微软雅黑" panose="020B0503020204020204" pitchFamily="34" charset="-122"/>
                <a:sym typeface="Greek Symbols"/>
              </a:rPr>
              <a:t>伪传递律 </a:t>
            </a:r>
            <a:r>
              <a:rPr lang="en-US" altLang="en-US" b="1" dirty="0" err="1" smtClean="0">
                <a:latin typeface="微软雅黑" panose="020B0503020204020204" pitchFamily="34" charset="-122"/>
                <a:ea typeface="微软雅黑" panose="020B0503020204020204" pitchFamily="34" charset="-122"/>
                <a:sym typeface="Greek Symbols"/>
              </a:rPr>
              <a:t>Pseudotransitivity</a:t>
            </a:r>
            <a:r>
              <a:rPr lang="en-US" altLang="en-US" b="1" dirty="0" smtClean="0">
                <a:latin typeface="微软雅黑" panose="020B0503020204020204" pitchFamily="34" charset="-122"/>
                <a:ea typeface="微软雅黑" panose="020B0503020204020204" pitchFamily="34" charset="-122"/>
                <a:sym typeface="Greek Symbols"/>
              </a:rPr>
              <a:t> </a:t>
            </a:r>
            <a:r>
              <a:rPr lang="en-US" altLang="en-US" b="1" dirty="0" err="1">
                <a:latin typeface="微软雅黑" panose="020B0503020204020204" pitchFamily="34" charset="-122"/>
                <a:ea typeface="微软雅黑" panose="020B0503020204020204" pitchFamily="34" charset="-122"/>
                <a:sym typeface="Greek Symbols"/>
              </a:rPr>
              <a:t>rule</a:t>
            </a:r>
            <a:r>
              <a:rPr lang="en-US" altLang="en-US" dirty="0" err="1">
                <a:latin typeface="微软雅黑" panose="020B0503020204020204" pitchFamily="34" charset="-122"/>
                <a:ea typeface="微软雅黑" panose="020B0503020204020204" pitchFamily="34" charset="-122"/>
                <a:sym typeface="Greek Symbols"/>
              </a:rPr>
              <a:t>:</a:t>
            </a:r>
            <a:r>
              <a:rPr lang="en-US" altLang="en-US" dirty="0" err="1">
                <a:latin typeface="微软雅黑" panose="020B0503020204020204" pitchFamily="34" charset="-122"/>
                <a:ea typeface="微软雅黑" panose="020B0503020204020204" pitchFamily="34" charset="-122"/>
                <a:sym typeface="Monotype Sorts" pitchFamily="-84" charset="2"/>
              </a:rPr>
              <a:t>If</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holds</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a:t>
            </a:r>
            <a:r>
              <a:rPr lang="en-US" altLang="en-US" dirty="0">
                <a:latin typeface="微软雅黑" panose="020B0503020204020204" pitchFamily="34" charset="-122"/>
                <a:ea typeface="微软雅黑" panose="020B0503020204020204" pitchFamily="34" charset="-122"/>
                <a:sym typeface="Symbol" panose="05050102010706020507" pitchFamily="18" charset="2"/>
              </a:rPr>
              <a:t>nd </a:t>
            </a:r>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holds, then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holds</a:t>
            </a:r>
            <a:r>
              <a:rPr lang="en-US" altLang="en-US" b="1" dirty="0">
                <a:latin typeface="微软雅黑" panose="020B0503020204020204" pitchFamily="34" charset="-122"/>
                <a:ea typeface="微软雅黑" panose="020B0503020204020204" pitchFamily="34" charset="-122"/>
                <a:sym typeface="Greek Symbols"/>
              </a:rPr>
              <a:t>.</a:t>
            </a:r>
            <a:endParaRPr lang="en-US" altLang="en-US" dirty="0">
              <a:latin typeface="微软雅黑" panose="020B0503020204020204" pitchFamily="34" charset="-122"/>
              <a:ea typeface="微软雅黑" panose="020B0503020204020204" pitchFamily="34" charset="-122"/>
              <a:sym typeface="Greek Symbols"/>
            </a:endParaRPr>
          </a:p>
          <a:p>
            <a:r>
              <a:rPr lang="en-US" altLang="en-US" dirty="0">
                <a:latin typeface="微软雅黑" panose="020B0503020204020204" pitchFamily="34" charset="-122"/>
                <a:ea typeface="微软雅黑" panose="020B0503020204020204" pitchFamily="34" charset="-122"/>
                <a:sym typeface="Greek Symbols"/>
              </a:rPr>
              <a:t>The above rules can be inferred from Armstrong</a:t>
            </a:r>
            <a:r>
              <a:rPr lang="ja-JP" altLang="en-US" dirty="0">
                <a:latin typeface="微软雅黑" panose="020B0503020204020204" pitchFamily="34" charset="-122"/>
                <a:ea typeface="微软雅黑" panose="020B0503020204020204" pitchFamily="34" charset="-122"/>
                <a:sym typeface="Greek Symbols"/>
              </a:rPr>
              <a:t>’</a:t>
            </a:r>
            <a:r>
              <a:rPr lang="en-US" altLang="ja-JP" dirty="0">
                <a:latin typeface="微软雅黑" panose="020B0503020204020204" pitchFamily="34" charset="-122"/>
                <a:ea typeface="微软雅黑" panose="020B0503020204020204" pitchFamily="34" charset="-122"/>
                <a:sym typeface="Greek Symbols"/>
              </a:rPr>
              <a:t>s axioms.</a:t>
            </a:r>
            <a:endParaRPr lang="en-US" altLang="en-US" dirty="0">
              <a:latin typeface="微软雅黑" panose="020B0503020204020204" pitchFamily="34" charset="-122"/>
              <a:ea typeface="微软雅黑" panose="020B0503020204020204" pitchFamily="34" charset="-122"/>
              <a:sym typeface="Greek Symbol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ＭＳ Ｐゴシック" pitchFamily="34" charset="-128"/>
              </a:rPr>
              <a:t>计算 </a:t>
            </a:r>
            <a:r>
              <a:rPr lang="en-US" altLang="en-US" dirty="0" smtClean="0">
                <a:effectLst>
                  <a:outerShdw blurRad="38100" dist="38100" dir="2700000" algn="tl">
                    <a:srgbClr val="C0C0C0"/>
                  </a:outerShdw>
                </a:effectLst>
                <a:ea typeface="ＭＳ Ｐゴシック" pitchFamily="34" charset="-128"/>
              </a:rPr>
              <a:t>F</a:t>
            </a:r>
            <a:r>
              <a:rPr lang="en-US" altLang="en-US" baseline="30000" dirty="0" smtClean="0">
                <a:effectLst>
                  <a:outerShdw blurRad="38100" dist="38100" dir="2700000" algn="tl">
                    <a:srgbClr val="C0C0C0"/>
                  </a:outerShdw>
                </a:effectLst>
                <a:ea typeface="ＭＳ Ｐゴシック" pitchFamily="34" charset="-128"/>
              </a:rPr>
              <a:t>+</a:t>
            </a:r>
            <a:r>
              <a:rPr lang="zh-CN" altLang="en-US" dirty="0" smtClean="0">
                <a:effectLst>
                  <a:outerShdw blurRad="38100" dist="38100" dir="2700000" algn="tl">
                    <a:srgbClr val="C0C0C0"/>
                  </a:outerShdw>
                </a:effectLst>
                <a:ea typeface="ＭＳ Ｐゴシック" pitchFamily="34" charset="-128"/>
              </a:rPr>
              <a:t>的算法</a:t>
            </a:r>
            <a:endParaRPr lang="en-US" altLang="en-US" dirty="0">
              <a:effectLst>
                <a:outerShdw blurRad="38100" dist="38100" dir="2700000" algn="tl">
                  <a:srgbClr val="C0C0C0"/>
                </a:outerShdw>
              </a:effectLst>
              <a:ea typeface="ＭＳ Ｐゴシック" pitchFamily="34" charset="-128"/>
            </a:endParaRPr>
          </a:p>
        </p:txBody>
      </p:sp>
      <p:sp>
        <p:nvSpPr>
          <p:cNvPr id="707587" name="Rectangle 3"/>
          <p:cNvSpPr>
            <a:spLocks noGrp="1" noChangeArrowheads="1"/>
          </p:cNvSpPr>
          <p:nvPr>
            <p:ph type="body" idx="1"/>
          </p:nvPr>
        </p:nvSpPr>
        <p:spPr>
          <a:xfrm>
            <a:off x="768351" y="1152525"/>
            <a:ext cx="7709824" cy="3720264"/>
          </a:xfrm>
        </p:spPr>
        <p:txBody>
          <a:bodyPr/>
          <a:lstStyle/>
          <a:p>
            <a:pPr>
              <a:tabLst>
                <a:tab pos="1027113" algn="l"/>
                <a:tab pos="1547813" algn="l"/>
                <a:tab pos="1771650" algn="l"/>
                <a:tab pos="2054225" algn="l"/>
                <a:tab pos="3140075" algn="ctr"/>
              </a:tabLst>
            </a:pPr>
            <a:r>
              <a:rPr lang="en-US" altLang="en-US" dirty="0">
                <a:latin typeface="微软雅黑" panose="020B0503020204020204" pitchFamily="34" charset="-122"/>
                <a:ea typeface="微软雅黑" panose="020B0503020204020204" pitchFamily="34" charset="-122"/>
              </a:rPr>
              <a:t>To compute the closure of a set of functional dependencies F:</a:t>
            </a:r>
            <a:endParaRPr lang="en-US" altLang="en-US" i="1"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i="1" dirty="0">
                <a:latin typeface="微软雅黑" panose="020B0503020204020204" pitchFamily="34" charset="-122"/>
                <a:ea typeface="微软雅黑" panose="020B0503020204020204" pitchFamily="34" charset="-122"/>
              </a:rPr>
              <a:t>         F </a:t>
            </a:r>
            <a:r>
              <a:rPr lang="en-US" altLang="en-US"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 = </a:t>
            </a:r>
            <a:r>
              <a:rPr lang="en-US" altLang="en-US" i="1" dirty="0">
                <a:latin typeface="微软雅黑" panose="020B0503020204020204" pitchFamily="34" charset="-122"/>
                <a:ea typeface="微软雅黑" panose="020B0503020204020204" pitchFamily="34" charset="-122"/>
              </a:rPr>
              <a:t>F</a:t>
            </a:r>
            <a:r>
              <a:rPr lang="en-US" altLang="en-US" dirty="0">
                <a:latin typeface="微软雅黑" panose="020B0503020204020204" pitchFamily="34" charset="-122"/>
                <a:ea typeface="微软雅黑" panose="020B0503020204020204" pitchFamily="34" charset="-122"/>
              </a:rPr>
              <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repeat</a:t>
            </a:r>
            <a:r>
              <a:rPr lang="en-US" altLang="en-US" dirty="0">
                <a:latin typeface="微软雅黑" panose="020B0503020204020204" pitchFamily="34" charset="-122"/>
                <a:ea typeface="微软雅黑" panose="020B0503020204020204" pitchFamily="34" charset="-122"/>
              </a:rPr>
              <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for each</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函数依赖</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dirty="0">
                <a:latin typeface="微软雅黑" panose="020B0503020204020204" pitchFamily="34" charset="-122"/>
                <a:ea typeface="微软雅黑" panose="020B0503020204020204" pitchFamily="34" charset="-122"/>
              </a:rPr>
              <a:t> </a:t>
            </a:r>
            <a:r>
              <a:rPr lang="en-US" altLang="en-US" dirty="0" smtClean="0">
                <a:latin typeface="微软雅黑" panose="020B0503020204020204" pitchFamily="34" charset="-122"/>
                <a:ea typeface="微软雅黑" panose="020B0503020204020204" pitchFamily="34" charset="-122"/>
              </a:rPr>
              <a:t> in </a:t>
            </a:r>
            <a:r>
              <a:rPr lang="en-US" altLang="en-US" i="1" dirty="0">
                <a:latin typeface="微软雅黑" panose="020B0503020204020204" pitchFamily="34" charset="-122"/>
                <a:ea typeface="微软雅黑" panose="020B0503020204020204" pitchFamily="34" charset="-122"/>
              </a:rPr>
              <a:t>F</a:t>
            </a:r>
            <a:r>
              <a:rPr lang="en-US" altLang="en-US" baseline="30000" dirty="0">
                <a:latin typeface="微软雅黑" panose="020B0503020204020204" pitchFamily="34" charset="-122"/>
                <a:ea typeface="微软雅黑" panose="020B0503020204020204" pitchFamily="34" charset="-122"/>
              </a:rPr>
              <a:t>+</a:t>
            </a:r>
            <a:br>
              <a:rPr lang="en-US" altLang="en-US" baseline="30000" dirty="0">
                <a:latin typeface="微软雅黑" panose="020B0503020204020204" pitchFamily="34" charset="-122"/>
                <a:ea typeface="微软雅黑" panose="020B0503020204020204" pitchFamily="34" charset="-122"/>
              </a:rPr>
            </a:br>
            <a:r>
              <a:rPr lang="en-US" altLang="en-US" baseline="30000"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 </a:t>
            </a:r>
            <a:r>
              <a:rPr lang="en-US" altLang="zh-CN" dirty="0" smtClean="0">
                <a:latin typeface="微软雅黑" panose="020B0503020204020204" pitchFamily="34" charset="-122"/>
                <a:ea typeface="微软雅黑" panose="020B0503020204020204" pitchFamily="34" charset="-122"/>
              </a:rPr>
              <a:t>f </a:t>
            </a:r>
            <a:r>
              <a:rPr lang="zh-CN" altLang="en-US" dirty="0" smtClean="0">
                <a:latin typeface="微软雅黑" panose="020B0503020204020204" pitchFamily="34" charset="-122"/>
                <a:ea typeface="微软雅黑" panose="020B0503020204020204" pitchFamily="34" charset="-122"/>
              </a:rPr>
              <a:t>应用自反和增补律，并将结果加入</a:t>
            </a:r>
            <a:r>
              <a:rPr lang="en-US" altLang="en-US" i="1" dirty="0">
                <a:latin typeface="微软雅黑" panose="020B0503020204020204" pitchFamily="34" charset="-122"/>
                <a:ea typeface="微软雅黑" panose="020B0503020204020204" pitchFamily="34" charset="-122"/>
              </a:rPr>
              <a:t>F </a:t>
            </a:r>
            <a:r>
              <a:rPr lang="en-US" altLang="en-US" baseline="30000" dirty="0" smtClean="0">
                <a:latin typeface="微软雅黑" panose="020B0503020204020204" pitchFamily="34" charset="-122"/>
                <a:ea typeface="微软雅黑" panose="020B0503020204020204" pitchFamily="34" charset="-122"/>
              </a:rPr>
              <a:t>+</a:t>
            </a:r>
            <a:br>
              <a:rPr lang="en-US" altLang="en-US" baseline="30000" dirty="0" smtClean="0">
                <a:latin typeface="微软雅黑" panose="020B0503020204020204" pitchFamily="34" charset="-122"/>
                <a:ea typeface="微软雅黑" panose="020B0503020204020204" pitchFamily="34" charset="-122"/>
              </a:rPr>
            </a:br>
            <a:r>
              <a:rPr lang="en-US" altLang="en-US" baseline="30000"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for each </a:t>
            </a:r>
            <a:r>
              <a:rPr lang="zh-CN" altLang="en-US" dirty="0" smtClean="0">
                <a:latin typeface="微软雅黑" panose="020B0503020204020204" pitchFamily="34" charset="-122"/>
                <a:ea typeface="微软雅黑" panose="020B0503020204020204" pitchFamily="34" charset="-122"/>
              </a:rPr>
              <a:t>函数依赖对，</a:t>
            </a:r>
            <a:r>
              <a:rPr lang="en-US" altLang="en-US" i="1" dirty="0" smtClean="0">
                <a:latin typeface="微软雅黑" panose="020B0503020204020204" pitchFamily="34" charset="-122"/>
                <a:ea typeface="微软雅黑" panose="020B0503020204020204" pitchFamily="34" charset="-122"/>
              </a:rPr>
              <a:t>f</a:t>
            </a:r>
            <a:r>
              <a:rPr lang="en-US" altLang="en-US" baseline="-25000" dirty="0" smtClean="0">
                <a:latin typeface="微软雅黑" panose="020B0503020204020204" pitchFamily="34" charset="-122"/>
                <a:ea typeface="微软雅黑" panose="020B0503020204020204" pitchFamily="34" charset="-122"/>
              </a:rPr>
              <a:t>1</a:t>
            </a:r>
            <a:r>
              <a:rPr lang="en-US" altLang="en-US" dirty="0" smtClean="0">
                <a:latin typeface="微软雅黑" panose="020B0503020204020204" pitchFamily="34" charset="-122"/>
                <a:ea typeface="微软雅黑" panose="020B0503020204020204" pitchFamily="34" charset="-122"/>
              </a:rPr>
              <a:t>and </a:t>
            </a:r>
            <a:r>
              <a:rPr lang="en-US" altLang="en-US" i="1" dirty="0">
                <a:latin typeface="微软雅黑" panose="020B0503020204020204" pitchFamily="34" charset="-122"/>
                <a:ea typeface="微软雅黑" panose="020B0503020204020204" pitchFamily="34" charset="-122"/>
              </a:rPr>
              <a:t>f</a:t>
            </a:r>
            <a:r>
              <a:rPr lang="en-US" altLang="en-US" baseline="-25000" dirty="0">
                <a:latin typeface="微软雅黑" panose="020B0503020204020204" pitchFamily="34" charset="-122"/>
                <a:ea typeface="微软雅黑" panose="020B0503020204020204" pitchFamily="34" charset="-122"/>
              </a:rPr>
              <a:t>2</a:t>
            </a:r>
            <a:r>
              <a:rPr lang="en-US" altLang="en-US" dirty="0">
                <a:latin typeface="微软雅黑" panose="020B0503020204020204" pitchFamily="34" charset="-122"/>
                <a:ea typeface="微软雅黑" panose="020B0503020204020204" pitchFamily="34" charset="-122"/>
              </a:rPr>
              <a:t> in </a:t>
            </a:r>
            <a:r>
              <a:rPr lang="en-US" altLang="en-US" i="1" dirty="0">
                <a:latin typeface="微软雅黑" panose="020B0503020204020204" pitchFamily="34" charset="-122"/>
                <a:ea typeface="微软雅黑" panose="020B0503020204020204" pitchFamily="34" charset="-122"/>
              </a:rPr>
              <a:t>F </a:t>
            </a:r>
            <a:r>
              <a:rPr lang="en-US" altLang="en-US" baseline="30000" dirty="0">
                <a:latin typeface="微软雅黑" panose="020B0503020204020204" pitchFamily="34" charset="-122"/>
                <a:ea typeface="微软雅黑" panose="020B0503020204020204" pitchFamily="34" charset="-122"/>
              </a:rPr>
              <a:t>+</a:t>
            </a:r>
            <a:br>
              <a:rPr lang="en-US" altLang="en-US" baseline="30000" dirty="0">
                <a:latin typeface="微软雅黑" panose="020B0503020204020204" pitchFamily="34" charset="-122"/>
                <a:ea typeface="微软雅黑" panose="020B0503020204020204" pitchFamily="34" charset="-122"/>
              </a:rPr>
            </a:br>
            <a:r>
              <a:rPr lang="en-US" altLang="en-US" baseline="30000"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if</a:t>
            </a:r>
            <a:r>
              <a:rPr lang="en-US" altLang="en-US"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baseline="-25000" dirty="0">
                <a:latin typeface="微软雅黑" panose="020B0503020204020204" pitchFamily="34" charset="-122"/>
                <a:ea typeface="微软雅黑" panose="020B0503020204020204" pitchFamily="34" charset="-122"/>
              </a:rPr>
              <a:t>1</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baseline="-25000" dirty="0">
                <a:latin typeface="微软雅黑" panose="020B0503020204020204" pitchFamily="34" charset="-122"/>
                <a:ea typeface="微软雅黑" panose="020B0503020204020204" pitchFamily="34" charset="-122"/>
              </a:rPr>
              <a:t>2</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能使用传递律</a:t>
            </a:r>
            <a:r>
              <a:rPr lang="en-US" altLang="en-US" dirty="0" smtClean="0">
                <a:latin typeface="微软雅黑" panose="020B0503020204020204" pitchFamily="34" charset="-122"/>
                <a:ea typeface="微软雅黑" panose="020B0503020204020204" pitchFamily="34" charset="-122"/>
              </a:rPr>
              <a:t/>
            </a:r>
            <a:br>
              <a:rPr lang="en-US" altLang="en-US" dirty="0" smtClean="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then</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将产生的函数依赖加入</a:t>
            </a:r>
            <a:r>
              <a:rPr lang="en-US" altLang="en-US" dirty="0" smtClean="0">
                <a:latin typeface="微软雅黑" panose="020B0503020204020204" pitchFamily="34" charset="-122"/>
                <a:ea typeface="微软雅黑" panose="020B0503020204020204" pitchFamily="34" charset="-122"/>
              </a:rPr>
              <a:t> </a:t>
            </a:r>
            <a:r>
              <a:rPr lang="en-US" altLang="en-US" i="1" dirty="0" smtClean="0">
                <a:latin typeface="微软雅黑" panose="020B0503020204020204" pitchFamily="34" charset="-122"/>
                <a:ea typeface="微软雅黑" panose="020B0503020204020204" pitchFamily="34" charset="-122"/>
              </a:rPr>
              <a:t>F </a:t>
            </a:r>
            <a:r>
              <a:rPr lang="en-US" altLang="en-US" baseline="30000" dirty="0">
                <a:latin typeface="微软雅黑" panose="020B0503020204020204" pitchFamily="34" charset="-122"/>
                <a:ea typeface="微软雅黑" panose="020B0503020204020204" pitchFamily="34" charset="-122"/>
              </a:rPr>
              <a:t>+</a:t>
            </a:r>
            <a:br>
              <a:rPr lang="en-US" altLang="en-US" baseline="30000" dirty="0">
                <a:latin typeface="微软雅黑" panose="020B0503020204020204" pitchFamily="34" charset="-122"/>
                <a:ea typeface="微软雅黑" panose="020B0503020204020204" pitchFamily="34" charset="-122"/>
              </a:rPr>
            </a:br>
            <a:r>
              <a:rPr lang="en-US" altLang="en-US" baseline="30000"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until </a:t>
            </a:r>
            <a:r>
              <a:rPr lang="en-US" altLang="en-US" i="1" dirty="0">
                <a:latin typeface="微软雅黑" panose="020B0503020204020204" pitchFamily="34" charset="-122"/>
                <a:ea typeface="微软雅黑" panose="020B0503020204020204" pitchFamily="34" charset="-122"/>
              </a:rPr>
              <a:t>F </a:t>
            </a:r>
            <a:r>
              <a:rPr lang="en-US" altLang="en-US"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不在变化</a:t>
            </a:r>
            <a:endParaRPr lang="en-US" altLang="en-US" dirty="0">
              <a:latin typeface="微软雅黑" panose="020B0503020204020204" pitchFamily="34" charset="-122"/>
              <a:ea typeface="微软雅黑" panose="020B0503020204020204" pitchFamily="34" charset="-122"/>
            </a:endParaRPr>
          </a:p>
          <a:p>
            <a:pPr>
              <a:buFont typeface="Monotype Sorts" pitchFamily="-84" charset="2"/>
              <a:buNone/>
            </a:pPr>
            <a:endParaRPr lang="en-US" altLang="en-US"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注意：不实用，后面会介绍另外一个替代算法</a:t>
            </a:r>
            <a:endParaRPr lang="en-US" altLang="en-US" b="1" dirty="0" smtClean="0">
              <a:latin typeface="微软雅黑" panose="020B0503020204020204" pitchFamily="34" charset="-122"/>
              <a:ea typeface="微软雅黑" panose="020B0503020204020204" pitchFamily="34" charset="-122"/>
            </a:endParaRPr>
          </a:p>
          <a:p>
            <a:r>
              <a:rPr lang="en-US" altLang="en-US" b="1" dirty="0" smtClean="0">
                <a:latin typeface="微软雅黑" panose="020B0503020204020204" pitchFamily="34" charset="-122"/>
                <a:ea typeface="微软雅黑" panose="020B0503020204020204" pitchFamily="34" charset="-122"/>
              </a:rPr>
              <a:t> </a:t>
            </a:r>
            <a:endParaRPr lang="en-US" altLang="en-US" i="1" dirty="0">
              <a:latin typeface="微软雅黑" panose="020B0503020204020204" pitchFamily="34" charset="-122"/>
              <a:ea typeface="微软雅黑" panose="020B0503020204020204" pitchFamily="34" charset="-122"/>
              <a:sym typeface="Greek Symbol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ＭＳ Ｐゴシック" pitchFamily="34" charset="-128"/>
              </a:rPr>
              <a:t>属性集闭包</a:t>
            </a:r>
            <a:endParaRPr lang="en-US" altLang="en-US" dirty="0">
              <a:effectLst>
                <a:outerShdw blurRad="38100" dist="38100" dir="2700000" algn="tl">
                  <a:srgbClr val="C0C0C0"/>
                </a:outerShdw>
              </a:effectLst>
              <a:ea typeface="ＭＳ Ｐゴシック" pitchFamily="34" charset="-128"/>
            </a:endParaRPr>
          </a:p>
        </p:txBody>
      </p:sp>
      <p:sp>
        <p:nvSpPr>
          <p:cNvPr id="707587" name="Rectangle 3"/>
          <p:cNvSpPr>
            <a:spLocks noGrp="1" noChangeArrowheads="1"/>
          </p:cNvSpPr>
          <p:nvPr>
            <p:ph type="body" idx="1"/>
          </p:nvPr>
        </p:nvSpPr>
        <p:spPr>
          <a:xfrm>
            <a:off x="768350" y="1152526"/>
            <a:ext cx="7674313" cy="2938212"/>
          </a:xfrm>
        </p:spPr>
        <p:txBody>
          <a:bodyPr/>
          <a:lstStyle/>
          <a:p>
            <a:pPr>
              <a:tabLst>
                <a:tab pos="1027113" algn="l"/>
                <a:tab pos="1547813" algn="l"/>
                <a:tab pos="1771650" algn="l"/>
                <a:tab pos="2054225" algn="l"/>
                <a:tab pos="3140075" algn="ctr"/>
              </a:tabLst>
            </a:pPr>
            <a:r>
              <a:rPr lang="zh-CN" altLang="en-US" dirty="0" smtClean="0">
                <a:latin typeface="微软雅黑" panose="020B0503020204020204" pitchFamily="34" charset="-122"/>
                <a:ea typeface="微软雅黑" panose="020B0503020204020204" pitchFamily="34" charset="-122"/>
              </a:rPr>
              <a:t>给定属性集</a:t>
            </a:r>
            <a:r>
              <a:rPr lang="en-US" altLang="zh-CN" dirty="0" smtClean="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，定义</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下</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的闭包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a</a:t>
            </a:r>
            <a:r>
              <a:rPr lang="en-US" altLang="zh-CN" baseline="30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下</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决定的属性集</a:t>
            </a:r>
            <a:endParaRPr lang="en-US" altLang="en-US" dirty="0" smtClean="0">
              <a:latin typeface="微软雅黑" panose="020B0503020204020204" pitchFamily="34" charset="-122"/>
              <a:ea typeface="微软雅黑" panose="020B0503020204020204" pitchFamily="34" charset="-122"/>
            </a:endParaRPr>
          </a:p>
          <a:p>
            <a:pPr>
              <a:tabLst>
                <a:tab pos="1027113" algn="l"/>
                <a:tab pos="1547813" algn="l"/>
                <a:tab pos="1771650" algn="l"/>
                <a:tab pos="2054225" algn="l"/>
                <a:tab pos="3140075" algn="ctr"/>
              </a:tabLst>
            </a:pPr>
            <a:r>
              <a:rPr lang="en-US" altLang="en-US" dirty="0" smtClean="0">
                <a:latin typeface="微软雅黑" panose="020B0503020204020204" pitchFamily="34" charset="-122"/>
                <a:ea typeface="微软雅黑" panose="020B0503020204020204" pitchFamily="34" charset="-122"/>
                <a:sym typeface="Greek Symbols"/>
              </a:rPr>
              <a:t>Algorithm </a:t>
            </a:r>
            <a:r>
              <a:rPr lang="en-US" altLang="en-US" dirty="0">
                <a:latin typeface="微软雅黑" panose="020B0503020204020204" pitchFamily="34" charset="-122"/>
                <a:ea typeface="微软雅黑" panose="020B0503020204020204" pitchFamily="34" charset="-122"/>
                <a:sym typeface="Greek Symbols"/>
              </a:rPr>
              <a:t>to compute a</a:t>
            </a:r>
            <a:r>
              <a:rPr lang="en-US" altLang="en-US" baseline="30000" dirty="0">
                <a:latin typeface="微软雅黑" panose="020B0503020204020204" pitchFamily="34" charset="-122"/>
                <a:ea typeface="微软雅黑" panose="020B0503020204020204" pitchFamily="34" charset="-122"/>
                <a:sym typeface="Greek Symbols"/>
              </a:rPr>
              <a:t>+</a:t>
            </a:r>
            <a:r>
              <a:rPr lang="en-US" altLang="en-US" dirty="0">
                <a:latin typeface="微软雅黑" panose="020B0503020204020204" pitchFamily="34" charset="-122"/>
                <a:ea typeface="微软雅黑" panose="020B0503020204020204" pitchFamily="34" charset="-122"/>
                <a:sym typeface="Greek Symbols"/>
              </a:rPr>
              <a:t>, the closure of a under </a:t>
            </a:r>
            <a:r>
              <a:rPr lang="en-US" altLang="en-US" i="1" dirty="0">
                <a:latin typeface="微软雅黑" panose="020B0503020204020204" pitchFamily="34" charset="-122"/>
                <a:ea typeface="微软雅黑" panose="020B0503020204020204" pitchFamily="34" charset="-122"/>
                <a:sym typeface="Greek Symbols"/>
              </a:rPr>
              <a:t>F</a:t>
            </a:r>
          </a:p>
          <a:p>
            <a:pPr>
              <a:buFont typeface="Monotype Sorts" pitchFamily="-84" charset="2"/>
              <a:buNone/>
              <a:tabLst>
                <a:tab pos="1027113" algn="l"/>
                <a:tab pos="1547813" algn="l"/>
                <a:tab pos="1771650" algn="l"/>
                <a:tab pos="2054225" algn="l"/>
                <a:tab pos="3140075" algn="ctr"/>
              </a:tabLst>
            </a:pPr>
            <a:r>
              <a:rPr lang="en-US" altLang="en-US" i="1" dirty="0">
                <a:latin typeface="微软雅黑" panose="020B0503020204020204" pitchFamily="34" charset="-122"/>
                <a:ea typeface="微软雅黑" panose="020B0503020204020204" pitchFamily="34" charset="-122"/>
                <a:sym typeface="Greek Symbols"/>
              </a:rPr>
              <a:t>      	result </a:t>
            </a:r>
            <a:r>
              <a:rPr lang="en-US" altLang="en-US" dirty="0">
                <a:latin typeface="微软雅黑" panose="020B0503020204020204" pitchFamily="34" charset="-122"/>
                <a:ea typeface="微软雅黑" panose="020B0503020204020204" pitchFamily="34" charset="-122"/>
                <a:sym typeface="Greek Symbols"/>
              </a:rPr>
              <a:t>:= a;</a:t>
            </a:r>
            <a:br>
              <a:rPr lang="en-US" altLang="en-US"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a:t>
            </a:r>
            <a:r>
              <a:rPr lang="en-US" altLang="en-US" b="1" dirty="0">
                <a:latin typeface="微软雅黑" panose="020B0503020204020204" pitchFamily="34" charset="-122"/>
                <a:ea typeface="微软雅黑" panose="020B0503020204020204" pitchFamily="34" charset="-122"/>
                <a:sym typeface="Greek Symbols"/>
              </a:rPr>
              <a:t>while</a:t>
            </a:r>
            <a:r>
              <a:rPr lang="en-US" altLang="en-US" dirty="0">
                <a:latin typeface="微软雅黑" panose="020B0503020204020204" pitchFamily="34" charset="-122"/>
                <a:ea typeface="微软雅黑" panose="020B0503020204020204" pitchFamily="34" charset="-122"/>
                <a:sym typeface="Greek Symbols"/>
              </a:rPr>
              <a:t> (changes to </a:t>
            </a:r>
            <a:r>
              <a:rPr lang="en-US" altLang="en-US" i="1" dirty="0">
                <a:latin typeface="微软雅黑" panose="020B0503020204020204" pitchFamily="34" charset="-122"/>
                <a:ea typeface="微软雅黑" panose="020B0503020204020204" pitchFamily="34" charset="-122"/>
                <a:sym typeface="Greek Symbols"/>
              </a:rPr>
              <a:t>result</a:t>
            </a:r>
            <a:r>
              <a:rPr lang="en-US" altLang="en-US" dirty="0">
                <a:latin typeface="微软雅黑" panose="020B0503020204020204" pitchFamily="34" charset="-122"/>
                <a:ea typeface="微软雅黑" panose="020B0503020204020204" pitchFamily="34" charset="-122"/>
                <a:sym typeface="Greek Symbols"/>
              </a:rPr>
              <a:t>) </a:t>
            </a:r>
            <a:r>
              <a:rPr lang="en-US" altLang="en-US" b="1" dirty="0">
                <a:latin typeface="微软雅黑" panose="020B0503020204020204" pitchFamily="34" charset="-122"/>
                <a:ea typeface="微软雅黑" panose="020B0503020204020204" pitchFamily="34" charset="-122"/>
                <a:sym typeface="Greek Symbols"/>
              </a:rPr>
              <a:t>do</a:t>
            </a:r>
            <a:br>
              <a:rPr lang="en-US" altLang="en-US" b="1" dirty="0">
                <a:latin typeface="微软雅黑" panose="020B0503020204020204" pitchFamily="34" charset="-122"/>
                <a:ea typeface="微软雅黑" panose="020B0503020204020204" pitchFamily="34" charset="-122"/>
                <a:sym typeface="Greek Symbols"/>
              </a:rPr>
            </a:br>
            <a:r>
              <a:rPr lang="en-US" altLang="en-US" b="1" dirty="0">
                <a:latin typeface="微软雅黑" panose="020B0503020204020204" pitchFamily="34" charset="-122"/>
                <a:ea typeface="微软雅黑" panose="020B0503020204020204" pitchFamily="34" charset="-122"/>
                <a:sym typeface="Greek Symbols"/>
              </a:rPr>
              <a:t>		for each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b="1" dirty="0">
                <a:latin typeface="微软雅黑" panose="020B0503020204020204" pitchFamily="34" charset="-122"/>
                <a:ea typeface="微软雅黑" panose="020B0503020204020204" pitchFamily="34" charset="-122"/>
                <a:sym typeface="Greek Symbols"/>
              </a:rPr>
              <a:t>in</a:t>
            </a:r>
            <a:r>
              <a:rPr lang="en-US" altLang="en-US" i="1" dirty="0">
                <a:latin typeface="微软雅黑" panose="020B0503020204020204" pitchFamily="34" charset="-122"/>
                <a:ea typeface="微软雅黑" panose="020B0503020204020204" pitchFamily="34" charset="-122"/>
                <a:sym typeface="Greek Symbols"/>
              </a:rPr>
              <a:t> F</a:t>
            </a:r>
            <a:r>
              <a:rPr lang="en-US" altLang="en-US" b="1" dirty="0">
                <a:latin typeface="微软雅黑" panose="020B0503020204020204" pitchFamily="34" charset="-122"/>
                <a:ea typeface="微软雅黑" panose="020B0503020204020204" pitchFamily="34" charset="-122"/>
                <a:sym typeface="Greek Symbols"/>
              </a:rPr>
              <a:t> do</a:t>
            </a:r>
            <a:br>
              <a:rPr lang="en-US" altLang="en-US" b="1" dirty="0">
                <a:latin typeface="微软雅黑" panose="020B0503020204020204" pitchFamily="34" charset="-122"/>
                <a:ea typeface="微软雅黑" panose="020B0503020204020204" pitchFamily="34" charset="-122"/>
                <a:sym typeface="Greek Symbols"/>
              </a:rPr>
            </a:br>
            <a:r>
              <a:rPr lang="en-US" altLang="en-US" b="1" dirty="0">
                <a:latin typeface="微软雅黑" panose="020B0503020204020204" pitchFamily="34" charset="-122"/>
                <a:ea typeface="微软雅黑" panose="020B0503020204020204" pitchFamily="34" charset="-122"/>
                <a:sym typeface="Greek Symbols"/>
              </a:rPr>
              <a:t>			begin</a:t>
            </a:r>
            <a:br>
              <a:rPr lang="en-US" altLang="en-US" b="1" dirty="0">
                <a:latin typeface="微软雅黑" panose="020B0503020204020204" pitchFamily="34" charset="-122"/>
                <a:ea typeface="微软雅黑" panose="020B0503020204020204" pitchFamily="34" charset="-122"/>
                <a:sym typeface="Greek Symbols"/>
              </a:rPr>
            </a:br>
            <a:r>
              <a:rPr lang="en-US" altLang="en-US" b="1" dirty="0">
                <a:latin typeface="微软雅黑" panose="020B0503020204020204" pitchFamily="34" charset="-122"/>
                <a:ea typeface="微软雅黑" panose="020B0503020204020204" pitchFamily="34" charset="-122"/>
                <a:sym typeface="Greek Symbols"/>
              </a:rPr>
              <a:t>				if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a:t>
            </a:r>
            <a:r>
              <a:rPr lang="en-US" altLang="en-US" b="1" dirty="0">
                <a:latin typeface="微软雅黑" panose="020B0503020204020204" pitchFamily="34" charset="-122"/>
                <a:ea typeface="微软雅黑" panose="020B0503020204020204" pitchFamily="34" charset="-122"/>
                <a:sym typeface="Symbol" panose="05050102010706020507" pitchFamily="18" charset="2"/>
              </a:rPr>
              <a:t> then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br>
              <a:rPr lang="en-US" altLang="en-US"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a:t>
            </a:r>
            <a:r>
              <a:rPr lang="en-US" altLang="en-US" b="1" dirty="0">
                <a:latin typeface="微软雅黑" panose="020B0503020204020204" pitchFamily="34" charset="-122"/>
                <a:ea typeface="微软雅黑" panose="020B0503020204020204" pitchFamily="34" charset="-122"/>
                <a:sym typeface="Greek Symbols"/>
              </a:rPr>
              <a:t>end</a:t>
            </a:r>
          </a:p>
          <a:p>
            <a:pPr>
              <a:buFont typeface="Monotype Sorts" pitchFamily="-84" charset="2"/>
              <a:buNone/>
              <a:tabLst>
                <a:tab pos="1027113" algn="l"/>
                <a:tab pos="1547813" algn="l"/>
                <a:tab pos="1771650" algn="l"/>
                <a:tab pos="2054225" algn="l"/>
                <a:tab pos="3140075" algn="ctr"/>
              </a:tabLst>
            </a:pPr>
            <a:endParaRPr lang="en-US" altLang="en-US" b="1" dirty="0">
              <a:latin typeface="微软雅黑" panose="020B0503020204020204" pitchFamily="34" charset="-122"/>
              <a:ea typeface="微软雅黑" panose="020B0503020204020204" pitchFamily="34" charset="-122"/>
              <a:sym typeface="Greek Symbols"/>
            </a:endParaRPr>
          </a:p>
          <a:p>
            <a:pPr>
              <a:buFont typeface="Monotype Sorts" pitchFamily="-84" charset="2"/>
              <a:buNone/>
              <a:tabLst>
                <a:tab pos="1027113" algn="l"/>
                <a:tab pos="1547813" algn="l"/>
                <a:tab pos="1771650" algn="l"/>
                <a:tab pos="2054225" algn="l"/>
                <a:tab pos="3140075" algn="ctr"/>
              </a:tabLst>
            </a:pPr>
            <a:endParaRPr lang="en-US" altLang="en-US" b="1" dirty="0">
              <a:latin typeface="微软雅黑" panose="020B0503020204020204" pitchFamily="34" charset="-122"/>
              <a:ea typeface="微软雅黑" panose="020B0503020204020204" pitchFamily="34" charset="-122"/>
              <a:sym typeface="Greek Symbol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Example of Attribute Set Closure</a:t>
            </a:r>
          </a:p>
        </p:txBody>
      </p:sp>
      <p:sp>
        <p:nvSpPr>
          <p:cNvPr id="709635" name="Rectangle 3"/>
          <p:cNvSpPr>
            <a:spLocks noGrp="1" noChangeArrowheads="1"/>
          </p:cNvSpPr>
          <p:nvPr>
            <p:ph type="body" idx="1"/>
          </p:nvPr>
        </p:nvSpPr>
        <p:spPr>
          <a:xfrm>
            <a:off x="768351" y="1056443"/>
            <a:ext cx="7136402" cy="5296231"/>
          </a:xfrm>
        </p:spPr>
        <p:txBody>
          <a:bodyPr/>
          <a:lstStyle/>
          <a:p>
            <a:pPr>
              <a:lnSpc>
                <a:spcPct val="90000"/>
              </a:lnSpc>
              <a:tabLst>
                <a:tab pos="803275" algn="l"/>
                <a:tab pos="2633663" algn="l"/>
                <a:tab pos="3140075" algn="l"/>
              </a:tabLst>
            </a:pPr>
            <a:r>
              <a:rPr lang="en-US" altLang="en-US" sz="1600" i="1" dirty="0"/>
              <a:t>R = (A, B, C, G, H, I)</a:t>
            </a:r>
          </a:p>
          <a:p>
            <a:pPr>
              <a:lnSpc>
                <a:spcPct val="90000"/>
              </a:lnSpc>
              <a:tabLst>
                <a:tab pos="803275" algn="l"/>
                <a:tab pos="2633663" algn="l"/>
                <a:tab pos="3140075" algn="l"/>
              </a:tabLst>
            </a:pPr>
            <a:r>
              <a:rPr lang="en-US" altLang="en-US" sz="1600" i="1" dirty="0"/>
              <a:t>F = </a:t>
            </a:r>
            <a:r>
              <a:rPr lang="en-US" altLang="en-US" sz="1600" dirty="0"/>
              <a:t>{</a:t>
            </a:r>
            <a:r>
              <a:rPr lang="en-US" altLang="en-US" sz="1600" i="1" dirty="0">
                <a:sym typeface="Iconic Symbols Ext"/>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a:t>
            </a:r>
            <a:br>
              <a:rPr lang="en-US" altLang="en-US" sz="1600" i="1" dirty="0">
                <a:sym typeface="Monotype Sorts" pitchFamily="-84" charset="2"/>
              </a:rPr>
            </a:br>
            <a:r>
              <a:rPr lang="en-US" altLang="en-US" sz="1600" i="1" dirty="0">
                <a:sym typeface="Monotype Sorts" pitchFamily="-84" charset="2"/>
              </a:rPr>
              <a:t>	</a:t>
            </a:r>
            <a:r>
              <a:rPr lang="en-US" altLang="en-US" sz="1600" i="1" dirty="0">
                <a:sym typeface="Iconic Symbols Ext"/>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 </a:t>
            </a:r>
            <a:br>
              <a:rPr lang="en-US" altLang="en-US" sz="1600" i="1" dirty="0">
                <a:sym typeface="Monotype Sorts" pitchFamily="-84" charset="2"/>
              </a:rPr>
            </a:br>
            <a:r>
              <a:rPr lang="en-US" altLang="en-US" sz="1600" i="1" dirty="0">
                <a:sym typeface="Monotype Sorts" pitchFamily="-84" charset="2"/>
              </a:rPr>
              <a:t>	</a:t>
            </a:r>
            <a:r>
              <a:rPr lang="en-US" altLang="en-US" sz="1600" i="1" dirty="0">
                <a:sym typeface="Iconic Symbols Ext"/>
              </a:rPr>
              <a:t>CG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H</a:t>
            </a:r>
            <a:br>
              <a:rPr lang="en-US" altLang="en-US" sz="1600" i="1" dirty="0">
                <a:sym typeface="Monotype Sorts" pitchFamily="-84" charset="2"/>
              </a:rPr>
            </a:br>
            <a:r>
              <a:rPr lang="en-US" altLang="en-US" sz="1600" i="1" dirty="0">
                <a:sym typeface="Monotype Sorts" pitchFamily="-84" charset="2"/>
              </a:rPr>
              <a:t>	</a:t>
            </a:r>
            <a:r>
              <a:rPr lang="en-US" altLang="en-US" sz="1600" i="1" dirty="0">
                <a:sym typeface="Iconic Symbols Ext"/>
              </a:rPr>
              <a:t>CG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I</a:t>
            </a:r>
            <a:br>
              <a:rPr lang="en-US" altLang="en-US" sz="1600" i="1" dirty="0">
                <a:sym typeface="Monotype Sorts" pitchFamily="-84" charset="2"/>
              </a:rPr>
            </a:br>
            <a:r>
              <a:rPr lang="en-US" altLang="en-US" sz="1600" i="1" dirty="0">
                <a:sym typeface="Monotype Sorts" pitchFamily="-84" charset="2"/>
              </a:rPr>
              <a:t>	</a:t>
            </a:r>
            <a:r>
              <a:rPr lang="en-US" altLang="en-US" sz="1600" i="1" dirty="0">
                <a:sym typeface="Iconic Symbols Ext"/>
              </a:rPr>
              <a:t>B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H</a:t>
            </a:r>
            <a:r>
              <a:rPr lang="en-US" altLang="en-US" sz="1600" dirty="0">
                <a:sym typeface="Monotype Sorts" pitchFamily="-84" charset="2"/>
              </a:rPr>
              <a:t>}</a:t>
            </a:r>
            <a:endParaRPr lang="en-US" altLang="en-US" sz="1600" dirty="0">
              <a:sym typeface="MS LineDraw"/>
            </a:endParaRPr>
          </a:p>
          <a:p>
            <a:pPr>
              <a:lnSpc>
                <a:spcPct val="90000"/>
              </a:lnSpc>
              <a:tabLst>
                <a:tab pos="803275" algn="l"/>
                <a:tab pos="2633663" algn="l"/>
                <a:tab pos="3140075" algn="l"/>
              </a:tabLst>
            </a:pPr>
            <a:r>
              <a:rPr lang="en-US" altLang="en-US" sz="1600" dirty="0">
                <a:sym typeface="MS LineDraw"/>
              </a:rPr>
              <a:t>(</a:t>
            </a:r>
            <a:r>
              <a:rPr lang="en-US" altLang="en-US" sz="1600" i="1" dirty="0">
                <a:sym typeface="MS LineDraw"/>
              </a:rPr>
              <a:t>AG)</a:t>
            </a:r>
            <a:r>
              <a:rPr lang="en-US" altLang="en-US" sz="1600" baseline="30000" dirty="0">
                <a:sym typeface="MS LineDraw"/>
              </a:rPr>
              <a:t>+</a:t>
            </a:r>
            <a:endParaRPr lang="en-US" altLang="en-US" sz="1600" dirty="0">
              <a:sym typeface="MS LineDraw"/>
            </a:endParaRPr>
          </a:p>
          <a:p>
            <a:pPr marL="762000" lvl="1" indent="-304800">
              <a:lnSpc>
                <a:spcPct val="90000"/>
              </a:lnSpc>
              <a:buFont typeface="Monotype Sorts" pitchFamily="-84" charset="2"/>
              <a:buNone/>
              <a:tabLst>
                <a:tab pos="803275" algn="l"/>
                <a:tab pos="2633663" algn="l"/>
                <a:tab pos="3140075" algn="l"/>
              </a:tabLst>
            </a:pPr>
            <a:r>
              <a:rPr lang="en-US" altLang="en-US" sz="1600" dirty="0">
                <a:sym typeface="MS LineDraw"/>
              </a:rPr>
              <a:t>1.	</a:t>
            </a:r>
            <a:r>
              <a:rPr lang="en-US" altLang="en-US" sz="1600" i="1" dirty="0">
                <a:sym typeface="MS LineDraw"/>
              </a:rPr>
              <a:t>result = AG</a:t>
            </a:r>
            <a:endParaRPr lang="en-US" altLang="en-US" sz="1600" dirty="0">
              <a:sym typeface="MS LineDraw"/>
            </a:endParaRPr>
          </a:p>
          <a:p>
            <a:pPr marL="762000" lvl="1" indent="-304800">
              <a:lnSpc>
                <a:spcPct val="90000"/>
              </a:lnSpc>
              <a:buFont typeface="Monotype Sorts" pitchFamily="-84" charset="2"/>
              <a:buNone/>
              <a:tabLst>
                <a:tab pos="803275" algn="l"/>
                <a:tab pos="2633663" algn="l"/>
                <a:tab pos="3140075" algn="l"/>
              </a:tabLst>
            </a:pPr>
            <a:r>
              <a:rPr lang="en-US" altLang="en-US" sz="1600" dirty="0">
                <a:sym typeface="MS LineDraw"/>
              </a:rPr>
              <a:t>2.	</a:t>
            </a:r>
            <a:r>
              <a:rPr lang="en-US" altLang="en-US" sz="1600" i="1" dirty="0">
                <a:sym typeface="MS LineDraw"/>
              </a:rPr>
              <a:t>result = ABCG	(A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 </a:t>
            </a:r>
            <a:r>
              <a:rPr lang="en-US" altLang="en-US" sz="1600" dirty="0">
                <a:sym typeface="Monotype Sorts" pitchFamily="-84" charset="2"/>
              </a:rPr>
              <a:t>and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i="1" dirty="0">
                <a:sym typeface="Symbol" panose="05050102010706020507" pitchFamily="18" charset="2"/>
              </a:rPr>
              <a:t> B)</a:t>
            </a:r>
            <a:endParaRPr lang="en-US" altLang="en-US" sz="1600" dirty="0">
              <a:sym typeface="Symbol" panose="05050102010706020507" pitchFamily="18" charset="2"/>
            </a:endParaRPr>
          </a:p>
          <a:p>
            <a:pPr marL="762000" lvl="1" indent="-304800">
              <a:lnSpc>
                <a:spcPct val="90000"/>
              </a:lnSpc>
              <a:buFont typeface="Monotype Sorts" pitchFamily="-84" charset="2"/>
              <a:buNone/>
              <a:tabLst>
                <a:tab pos="803275" algn="l"/>
                <a:tab pos="2633663" algn="l"/>
                <a:tab pos="3140075" algn="l"/>
              </a:tabLst>
            </a:pPr>
            <a:r>
              <a:rPr lang="en-US" altLang="en-US" sz="1600" dirty="0">
                <a:sym typeface="Symbol" panose="05050102010706020507" pitchFamily="18" charset="2"/>
              </a:rPr>
              <a:t>3.	</a:t>
            </a:r>
            <a:r>
              <a:rPr lang="en-US" altLang="en-US" sz="1600" i="1" dirty="0">
                <a:sym typeface="MS LineDraw"/>
              </a:rPr>
              <a:t>result = ABCG</a:t>
            </a:r>
            <a:r>
              <a:rPr lang="en-US" altLang="en-US" sz="1600" i="1" dirty="0">
                <a:sym typeface="Monotype Sorts" pitchFamily="-84" charset="2"/>
              </a:rPr>
              <a:t>H	(CG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H</a:t>
            </a:r>
            <a:r>
              <a:rPr lang="en-US" altLang="en-US" sz="1600" dirty="0">
                <a:sym typeface="Monotype Sorts" pitchFamily="-84" charset="2"/>
              </a:rPr>
              <a:t> and </a:t>
            </a:r>
            <a:r>
              <a:rPr lang="en-US" altLang="en-US" sz="1600" i="1" dirty="0">
                <a:sym typeface="Monotype Sorts" pitchFamily="-84" charset="2"/>
              </a:rPr>
              <a:t>CG </a:t>
            </a:r>
            <a:r>
              <a:rPr lang="en-US" altLang="en-US" sz="1600" dirty="0">
                <a:sym typeface="Symbol" panose="05050102010706020507" pitchFamily="18" charset="2"/>
              </a:rPr>
              <a:t> </a:t>
            </a:r>
            <a:r>
              <a:rPr lang="en-US" altLang="en-US" sz="1600" i="1" dirty="0">
                <a:sym typeface="Symbol" panose="05050102010706020507" pitchFamily="18" charset="2"/>
              </a:rPr>
              <a:t>AGBC)</a:t>
            </a:r>
          </a:p>
          <a:p>
            <a:pPr marL="762000" lvl="1" indent="-304800">
              <a:lnSpc>
                <a:spcPct val="90000"/>
              </a:lnSpc>
              <a:buFont typeface="Monotype Sorts" pitchFamily="-84" charset="2"/>
              <a:buNone/>
              <a:tabLst>
                <a:tab pos="803275" algn="l"/>
                <a:tab pos="2633663" algn="l"/>
                <a:tab pos="3140075" algn="l"/>
              </a:tabLst>
            </a:pPr>
            <a:r>
              <a:rPr lang="en-US" altLang="en-US" sz="1600" dirty="0">
                <a:sym typeface="Symbol" panose="05050102010706020507" pitchFamily="18" charset="2"/>
              </a:rPr>
              <a:t>4.	</a:t>
            </a:r>
            <a:r>
              <a:rPr lang="en-US" altLang="en-US" sz="1600" i="1" dirty="0">
                <a:sym typeface="MS LineDraw"/>
              </a:rPr>
              <a:t>result = ABCG</a:t>
            </a:r>
            <a:r>
              <a:rPr lang="en-US" altLang="en-US" sz="1600" i="1" dirty="0">
                <a:sym typeface="Monotype Sorts" pitchFamily="-84" charset="2"/>
              </a:rPr>
              <a:t>HI	(CG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I</a:t>
            </a:r>
            <a:r>
              <a:rPr lang="en-US" altLang="en-US" sz="1600" dirty="0">
                <a:sym typeface="Monotype Sorts" pitchFamily="-84" charset="2"/>
              </a:rPr>
              <a:t> and </a:t>
            </a:r>
            <a:r>
              <a:rPr lang="en-US" altLang="en-US" sz="1600" i="1" dirty="0">
                <a:sym typeface="Monotype Sorts" pitchFamily="-84" charset="2"/>
              </a:rPr>
              <a:t>CG </a:t>
            </a:r>
            <a:r>
              <a:rPr lang="en-US" altLang="en-US" sz="1600" dirty="0">
                <a:sym typeface="Symbol" panose="05050102010706020507" pitchFamily="18" charset="2"/>
              </a:rPr>
              <a:t> </a:t>
            </a:r>
            <a:r>
              <a:rPr lang="en-US" altLang="en-US" sz="1600" i="1" dirty="0">
                <a:sym typeface="Symbol" panose="05050102010706020507" pitchFamily="18" charset="2"/>
              </a:rPr>
              <a:t>AGBCH)</a:t>
            </a:r>
          </a:p>
          <a:p>
            <a:pPr>
              <a:lnSpc>
                <a:spcPct val="90000"/>
              </a:lnSpc>
              <a:tabLst>
                <a:tab pos="803275" algn="l"/>
                <a:tab pos="2633663" algn="l"/>
                <a:tab pos="3140075" algn="l"/>
              </a:tabLst>
            </a:pPr>
            <a:r>
              <a:rPr lang="en-US" altLang="en-US" sz="1600" dirty="0">
                <a:sym typeface="Symbol" panose="05050102010706020507" pitchFamily="18" charset="2"/>
              </a:rPr>
              <a:t>Is </a:t>
            </a:r>
            <a:r>
              <a:rPr lang="en-US" altLang="en-US" sz="1600" i="1" dirty="0">
                <a:sym typeface="Symbol" panose="05050102010706020507" pitchFamily="18" charset="2"/>
              </a:rPr>
              <a:t>AG</a:t>
            </a:r>
            <a:r>
              <a:rPr lang="en-US" altLang="en-US" sz="1600" dirty="0">
                <a:sym typeface="Symbol" panose="05050102010706020507" pitchFamily="18" charset="2"/>
              </a:rPr>
              <a:t> a candidate key?  </a:t>
            </a:r>
          </a:p>
          <a:p>
            <a:pPr marL="762000" lvl="1" indent="-304800">
              <a:lnSpc>
                <a:spcPct val="90000"/>
              </a:lnSpc>
              <a:buFont typeface="Monotype Sorts" pitchFamily="-84" charset="2"/>
              <a:buAutoNum type="arabicPeriod"/>
              <a:tabLst>
                <a:tab pos="803275" algn="l"/>
                <a:tab pos="2633663" algn="l"/>
                <a:tab pos="3140075" algn="l"/>
              </a:tabLst>
            </a:pPr>
            <a:r>
              <a:rPr lang="en-US" altLang="en-US" sz="1600" dirty="0">
                <a:sym typeface="Symbol" panose="05050102010706020507" pitchFamily="18" charset="2"/>
              </a:rPr>
              <a:t>Is AG a super key?</a:t>
            </a:r>
          </a:p>
          <a:p>
            <a:pPr marL="1163638" lvl="2" indent="-304800">
              <a:lnSpc>
                <a:spcPct val="90000"/>
              </a:lnSpc>
              <a:buFont typeface="Monotype Sorts" pitchFamily="-84" charset="2"/>
              <a:buAutoNum type="arabicPeriod"/>
              <a:tabLst>
                <a:tab pos="803275" algn="l"/>
                <a:tab pos="2633663" algn="l"/>
                <a:tab pos="3140075" algn="l"/>
              </a:tabLst>
            </a:pPr>
            <a:r>
              <a:rPr lang="en-US" altLang="en-US" sz="1600" dirty="0">
                <a:sym typeface="Symbol" panose="05050102010706020507" pitchFamily="18" charset="2"/>
              </a:rPr>
              <a:t>Does </a:t>
            </a:r>
            <a:r>
              <a:rPr lang="en-US" altLang="en-US" sz="1600" i="1" dirty="0">
                <a:sym typeface="Symbol" panose="05050102010706020507" pitchFamily="18" charset="2"/>
              </a:rPr>
              <a:t>AG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R? == </a:t>
            </a:r>
            <a:r>
              <a:rPr lang="en-US" altLang="en-US" sz="1600" dirty="0">
                <a:sym typeface="Monotype Sorts" pitchFamily="-84" charset="2"/>
              </a:rPr>
              <a:t>Is </a:t>
            </a:r>
            <a:r>
              <a:rPr lang="en-US" altLang="en-US" sz="1600" dirty="0">
                <a:sym typeface="Symbol" panose="05050102010706020507" pitchFamily="18" charset="2"/>
              </a:rPr>
              <a:t>R</a:t>
            </a:r>
            <a:r>
              <a:rPr lang="en-US" altLang="en-US" sz="1600" dirty="0">
                <a:sym typeface="Monotype Sorts" pitchFamily="-84" charset="2"/>
              </a:rPr>
              <a:t> </a:t>
            </a:r>
            <a:r>
              <a:rPr lang="en-US" altLang="en-US" sz="1600" dirty="0">
                <a:sym typeface="Symbol" panose="05050102010706020507" pitchFamily="18" charset="2"/>
              </a:rPr>
              <a:t> </a:t>
            </a:r>
            <a:r>
              <a:rPr lang="en-US" altLang="en-US" sz="1600" dirty="0">
                <a:sym typeface="Monotype Sorts" pitchFamily="-84" charset="2"/>
              </a:rPr>
              <a:t>(AG)</a:t>
            </a:r>
            <a:r>
              <a:rPr lang="en-US" altLang="en-US" sz="1600" baseline="30000" dirty="0">
                <a:sym typeface="Monotype Sorts" pitchFamily="-84" charset="2"/>
              </a:rPr>
              <a:t>+ </a:t>
            </a:r>
            <a:endParaRPr lang="en-US" altLang="en-US" sz="1600" i="1" dirty="0">
              <a:sym typeface="Monotype Sorts" pitchFamily="-84" charset="2"/>
            </a:endParaRPr>
          </a:p>
          <a:p>
            <a:pPr marL="762000" lvl="1" indent="-304800">
              <a:lnSpc>
                <a:spcPct val="90000"/>
              </a:lnSpc>
              <a:buFont typeface="Monotype Sorts" pitchFamily="-84" charset="2"/>
              <a:buAutoNum type="arabicPeriod" startAt="2"/>
              <a:tabLst>
                <a:tab pos="803275" algn="l"/>
                <a:tab pos="2633663" algn="l"/>
                <a:tab pos="3140075" algn="l"/>
              </a:tabLst>
            </a:pPr>
            <a:r>
              <a:rPr lang="en-US" altLang="en-US" sz="1600" dirty="0">
                <a:sym typeface="Monotype Sorts" pitchFamily="-84" charset="2"/>
              </a:rPr>
              <a:t>Is any subset of AG a </a:t>
            </a:r>
            <a:r>
              <a:rPr lang="en-US" altLang="en-US" sz="1600" dirty="0" err="1">
                <a:sym typeface="Monotype Sorts" pitchFamily="-84" charset="2"/>
              </a:rPr>
              <a:t>superkey</a:t>
            </a:r>
            <a:r>
              <a:rPr lang="en-US" altLang="en-US" sz="1600" dirty="0">
                <a:sym typeface="Monotype Sorts" pitchFamily="-84" charset="2"/>
              </a:rPr>
              <a:t>?</a:t>
            </a:r>
          </a:p>
          <a:p>
            <a:pPr marL="1163638" lvl="2" indent="-304800">
              <a:lnSpc>
                <a:spcPct val="90000"/>
              </a:lnSpc>
              <a:buFont typeface="Monotype Sorts" pitchFamily="-84" charset="2"/>
              <a:buAutoNum type="arabicPeriod"/>
              <a:tabLst>
                <a:tab pos="803275" algn="l"/>
                <a:tab pos="2633663" algn="l"/>
                <a:tab pos="3140075" algn="l"/>
              </a:tabLst>
            </a:pPr>
            <a:r>
              <a:rPr lang="en-US" altLang="en-US" sz="1600" dirty="0">
                <a:sym typeface="Monotype Sorts" pitchFamily="-84" charset="2"/>
              </a:rPr>
              <a:t>Does </a:t>
            </a:r>
            <a:r>
              <a:rPr lang="en-US" altLang="en-US" sz="1600" i="1" dirty="0">
                <a:sym typeface="Monotype Sorts" pitchFamily="-84" charset="2"/>
              </a:rPr>
              <a:t>A</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R</a:t>
            </a:r>
            <a:r>
              <a:rPr lang="en-US" altLang="en-US" sz="1600" dirty="0">
                <a:sym typeface="Monotype Sorts" pitchFamily="-84" charset="2"/>
              </a:rPr>
              <a:t>? </a:t>
            </a:r>
            <a:r>
              <a:rPr lang="en-US" altLang="en-US" sz="1600" i="1" dirty="0">
                <a:sym typeface="Monotype Sorts" pitchFamily="-84" charset="2"/>
              </a:rPr>
              <a:t>== </a:t>
            </a:r>
            <a:r>
              <a:rPr lang="en-US" altLang="en-US" sz="1600" dirty="0">
                <a:sym typeface="Monotype Sorts" pitchFamily="-84" charset="2"/>
              </a:rPr>
              <a:t>Is </a:t>
            </a:r>
            <a:r>
              <a:rPr lang="en-US" altLang="en-US" sz="1600" dirty="0">
                <a:sym typeface="Symbol" panose="05050102010706020507" pitchFamily="18" charset="2"/>
              </a:rPr>
              <a:t>R</a:t>
            </a:r>
            <a:r>
              <a:rPr lang="en-US" altLang="en-US" sz="1600" dirty="0">
                <a:sym typeface="Monotype Sorts" pitchFamily="-84" charset="2"/>
              </a:rPr>
              <a:t> </a:t>
            </a:r>
            <a:r>
              <a:rPr lang="en-US" altLang="en-US" sz="1600" dirty="0">
                <a:sym typeface="Symbol" panose="05050102010706020507" pitchFamily="18" charset="2"/>
              </a:rPr>
              <a:t> </a:t>
            </a:r>
            <a:r>
              <a:rPr lang="en-US" altLang="en-US" sz="1600" dirty="0">
                <a:sym typeface="Monotype Sorts" pitchFamily="-84" charset="2"/>
              </a:rPr>
              <a:t>(A)</a:t>
            </a:r>
            <a:r>
              <a:rPr lang="en-US" altLang="en-US" sz="1600" baseline="30000" dirty="0">
                <a:sym typeface="Monotype Sorts" pitchFamily="-84" charset="2"/>
              </a:rPr>
              <a:t>+   </a:t>
            </a:r>
            <a:endParaRPr lang="en-US" altLang="en-US" sz="1600" dirty="0">
              <a:sym typeface="Monotype Sorts" pitchFamily="-84" charset="2"/>
            </a:endParaRPr>
          </a:p>
          <a:p>
            <a:pPr marL="1163638" lvl="2" indent="-304800">
              <a:lnSpc>
                <a:spcPct val="90000"/>
              </a:lnSpc>
              <a:buFont typeface="Monotype Sorts" pitchFamily="-84" charset="2"/>
              <a:buAutoNum type="arabicPeriod"/>
              <a:tabLst>
                <a:tab pos="803275" algn="l"/>
                <a:tab pos="2633663" algn="l"/>
                <a:tab pos="3140075" algn="l"/>
              </a:tabLst>
            </a:pPr>
            <a:r>
              <a:rPr lang="en-US" altLang="en-US" sz="1600" dirty="0">
                <a:sym typeface="Monotype Sorts" pitchFamily="-84" charset="2"/>
              </a:rPr>
              <a:t>Does </a:t>
            </a:r>
            <a:r>
              <a:rPr lang="en-US" altLang="en-US" sz="1600" i="1" dirty="0">
                <a:sym typeface="Monotype Sorts" pitchFamily="-84" charset="2"/>
              </a:rPr>
              <a:t>G</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R</a:t>
            </a:r>
            <a:r>
              <a:rPr lang="en-US" altLang="en-US" sz="1600" dirty="0">
                <a:sym typeface="Monotype Sorts" pitchFamily="-84" charset="2"/>
              </a:rPr>
              <a:t>? == Is </a:t>
            </a:r>
            <a:r>
              <a:rPr lang="en-US" altLang="en-US" sz="1600" dirty="0">
                <a:sym typeface="Symbol" panose="05050102010706020507" pitchFamily="18" charset="2"/>
              </a:rPr>
              <a:t>R  </a:t>
            </a:r>
            <a:r>
              <a:rPr lang="en-US" altLang="en-US" sz="1600" dirty="0">
                <a:sym typeface="Monotype Sorts" pitchFamily="-84" charset="2"/>
              </a:rPr>
              <a:t>(G)</a:t>
            </a:r>
            <a:r>
              <a:rPr lang="en-US" altLang="en-US" sz="1600" baseline="30000" dirty="0">
                <a:sym typeface="Monotype Sorts" pitchFamily="-84" charset="2"/>
              </a:rPr>
              <a:t>+ </a:t>
            </a:r>
          </a:p>
          <a:p>
            <a:pPr marL="1163638" lvl="2" indent="-304800">
              <a:lnSpc>
                <a:spcPct val="90000"/>
              </a:lnSpc>
              <a:buFont typeface="Monotype Sorts" pitchFamily="-84" charset="2"/>
              <a:buAutoNum type="arabicPeriod"/>
              <a:tabLst>
                <a:tab pos="803275" algn="l"/>
                <a:tab pos="2633663" algn="l"/>
                <a:tab pos="3140075" algn="l"/>
              </a:tabLst>
            </a:pPr>
            <a:r>
              <a:rPr lang="en-US" altLang="en-US" sz="1600" dirty="0">
                <a:sym typeface="Monotype Sorts" pitchFamily="-84" charset="2"/>
              </a:rPr>
              <a:t>In general: check for each subset of size </a:t>
            </a:r>
            <a:r>
              <a:rPr lang="en-US" altLang="en-US" sz="1600" i="1" dirty="0">
                <a:sym typeface="Monotype Sorts" pitchFamily="-84" charset="2"/>
              </a:rPr>
              <a:t>n-1</a:t>
            </a:r>
            <a:endParaRPr lang="en-US" altLang="en-US" sz="1600" i="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96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96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963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0963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09635">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709635">
                                            <p:txEl>
                                              <p:pRg st="12" end="12"/>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096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952500" y="153988"/>
            <a:ext cx="8077200" cy="609600"/>
          </a:xfrm>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属性闭包的应用</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1683" name="Rectangle 3"/>
          <p:cNvSpPr>
            <a:spLocks noGrp="1" noChangeArrowheads="1"/>
          </p:cNvSpPr>
          <p:nvPr>
            <p:ph type="body" idx="4294967295"/>
          </p:nvPr>
        </p:nvSpPr>
        <p:spPr>
          <a:xfrm>
            <a:off x="790114" y="1093788"/>
            <a:ext cx="7563774" cy="4488865"/>
          </a:xfrm>
        </p:spPr>
        <p:txBody>
          <a:bodyPr/>
          <a:lstStyle/>
          <a:p>
            <a:pPr>
              <a:buFont typeface="Monotype Sorts" pitchFamily="-84" charset="2"/>
              <a:buNone/>
            </a:pPr>
            <a:r>
              <a:rPr lang="zh-CN" altLang="en-US" dirty="0" smtClean="0">
                <a:latin typeface="微软雅黑" panose="020B0503020204020204" pitchFamily="34" charset="-122"/>
                <a:ea typeface="微软雅黑" panose="020B0503020204020204" pitchFamily="34" charset="-122"/>
              </a:rPr>
              <a:t>属性闭包算法的一些应用</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
            </a:pPr>
            <a:r>
              <a:rPr lang="zh-CN" altLang="en-US" dirty="0" smtClean="0">
                <a:latin typeface="微软雅黑" panose="020B0503020204020204" pitchFamily="34" charset="-122"/>
                <a:ea typeface="微软雅黑" panose="020B0503020204020204" pitchFamily="34" charset="-122"/>
              </a:rPr>
              <a:t>测试超键</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lvl="1">
              <a:buSzPct val="110000"/>
              <a:buFont typeface="Arial" panose="020B0604020202020204" pitchFamily="34" charset="0"/>
              <a:buChar char="•"/>
            </a:pPr>
            <a:r>
              <a:rPr lang="en-US" altLang="en-US" dirty="0">
                <a:latin typeface="微软雅黑" panose="020B0503020204020204" pitchFamily="34" charset="-122"/>
                <a:ea typeface="微软雅黑" panose="020B0503020204020204" pitchFamily="34" charset="-122"/>
              </a:rPr>
              <a:t>To test if </a:t>
            </a:r>
            <a:r>
              <a:rPr lang="en-US" altLang="en-US" dirty="0">
                <a:latin typeface="微软雅黑" panose="020B0503020204020204" pitchFamily="34" charset="-122"/>
                <a:ea typeface="微软雅黑" panose="020B0503020204020204" pitchFamily="34" charset="-122"/>
                <a:sym typeface="Symbol" panose="05050102010706020507" pitchFamily="18" charset="2"/>
              </a:rPr>
              <a:t> is a </a:t>
            </a:r>
            <a:r>
              <a:rPr lang="en-US" altLang="en-US" dirty="0" err="1">
                <a:latin typeface="微软雅黑" panose="020B0503020204020204" pitchFamily="34" charset="-122"/>
                <a:ea typeface="微软雅黑" panose="020B0503020204020204" pitchFamily="34" charset="-122"/>
                <a:sym typeface="Symbol" panose="05050102010706020507" pitchFamily="18" charset="2"/>
              </a:rPr>
              <a:t>superkey</a:t>
            </a:r>
            <a:r>
              <a:rPr lang="en-US" altLang="en-US" dirty="0">
                <a:latin typeface="微软雅黑" panose="020B0503020204020204" pitchFamily="34" charset="-122"/>
                <a:ea typeface="微软雅黑" panose="020B0503020204020204" pitchFamily="34" charset="-122"/>
                <a:sym typeface="Symbol" panose="05050102010706020507" pitchFamily="18" charset="2"/>
              </a:rPr>
              <a:t>, we compute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and check if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contains all attributes of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p>
          <a:p>
            <a:pPr>
              <a:buFont typeface="Wingdings" panose="05000000000000000000" pitchFamily="2" charset="2"/>
              <a:buChar char="§"/>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测试函数依赖</a:t>
            </a:r>
            <a:endParaRPr lang="en-US"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lvl="1">
              <a:buSzPct val="110000"/>
              <a:buFont typeface="Arial" panose="020B0604020202020204" pitchFamily="34" charset="0"/>
              <a:buChar char="•"/>
            </a:pP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To check if a functional dependency    holds (or, in other words, is in </a:t>
            </a:r>
            <a:r>
              <a:rPr lang="en-US" altLang="en-US" i="1" dirty="0" smtClean="0">
                <a:latin typeface="微软雅黑" panose="020B0503020204020204" pitchFamily="34" charset="-122"/>
                <a:ea typeface="微软雅黑" panose="020B0503020204020204" pitchFamily="34" charset="-122"/>
                <a:sym typeface="Symbol" panose="05050102010706020507" pitchFamily="18" charset="2"/>
              </a:rPr>
              <a:t>F</a:t>
            </a:r>
            <a:r>
              <a:rPr lang="en-US" altLang="en-US" baseline="300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just check if   </a:t>
            </a:r>
            <a:r>
              <a:rPr lang="en-US" altLang="en-US" baseline="300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p>
          <a:p>
            <a:pPr lvl="1">
              <a:buSzPct val="110000"/>
              <a:buFont typeface="Arial" panose="020B0604020202020204" pitchFamily="34" charset="0"/>
              <a:buChar char="•"/>
            </a:pP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That </a:t>
            </a:r>
            <a:r>
              <a:rPr lang="en-US" altLang="en-US" dirty="0">
                <a:latin typeface="微软雅黑" panose="020B0503020204020204" pitchFamily="34" charset="-122"/>
                <a:ea typeface="微软雅黑" panose="020B0503020204020204" pitchFamily="34" charset="-122"/>
                <a:sym typeface="Symbol" panose="05050102010706020507" pitchFamily="18" charset="2"/>
              </a:rPr>
              <a:t>is, we compute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by using attribute closure, and then check if it contains . </a:t>
            </a:r>
          </a:p>
          <a:p>
            <a:pPr lvl="1">
              <a:buSzPct val="110000"/>
              <a:buFont typeface="Arial" panose="020B0604020202020204" pitchFamily="34" charset="0"/>
              <a:buChar char="•"/>
            </a:pPr>
            <a:r>
              <a:rPr lang="en-US" altLang="en-US" dirty="0">
                <a:latin typeface="微软雅黑" panose="020B0503020204020204" pitchFamily="34" charset="-122"/>
                <a:ea typeface="微软雅黑" panose="020B0503020204020204" pitchFamily="34" charset="-122"/>
                <a:sym typeface="Symbol" panose="05050102010706020507" pitchFamily="18" charset="2"/>
              </a:rPr>
              <a:t>Is a simple and cheap test, and very useful</a:t>
            </a:r>
          </a:p>
          <a:p>
            <a:pPr>
              <a:buFont typeface="Wingdings" panose="05000000000000000000" pitchFamily="2" charset="2"/>
              <a:buChar char="§"/>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计算</a:t>
            </a:r>
            <a:r>
              <a:rPr lang="en-US" altLang="zh-CN" dirty="0" smtClean="0">
                <a:latin typeface="微软雅黑" panose="020B0503020204020204" pitchFamily="34" charset="-122"/>
                <a:ea typeface="微软雅黑" panose="020B0503020204020204" pitchFamily="34" charset="-122"/>
                <a:sym typeface="Symbol" panose="05050102010706020507" pitchFamily="18" charset="2"/>
              </a:rPr>
              <a:t>F</a:t>
            </a:r>
            <a:r>
              <a:rPr lang="en-US" altLang="zh-CN" baseline="30000"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en-US" baseline="30000" dirty="0" smtClean="0">
              <a:latin typeface="微软雅黑" panose="020B0503020204020204" pitchFamily="34" charset="-122"/>
              <a:ea typeface="微软雅黑" panose="020B0503020204020204" pitchFamily="34" charset="-122"/>
              <a:sym typeface="Symbol" panose="05050102010706020507" pitchFamily="18" charset="2"/>
            </a:endParaRPr>
          </a:p>
          <a:p>
            <a:pPr lvl="1">
              <a:buSzPct val="110000"/>
              <a:buFont typeface="Arial" panose="020B0604020202020204" pitchFamily="34" charset="0"/>
              <a:buChar char="•"/>
            </a:pP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For </a:t>
            </a:r>
            <a:r>
              <a:rPr lang="en-US" altLang="en-US" dirty="0">
                <a:latin typeface="微软雅黑" panose="020B0503020204020204" pitchFamily="34" charset="-122"/>
                <a:ea typeface="微软雅黑" panose="020B0503020204020204" pitchFamily="34" charset="-122"/>
                <a:sym typeface="Symbol" panose="05050102010706020507" pitchFamily="18" charset="2"/>
              </a:rPr>
              <a:t>each  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 </a:t>
            </a:r>
            <a:r>
              <a:rPr lang="en-US" altLang="en-US" dirty="0">
                <a:latin typeface="微软雅黑" panose="020B0503020204020204" pitchFamily="34" charset="-122"/>
                <a:ea typeface="微软雅黑" panose="020B0503020204020204" pitchFamily="34" charset="-122"/>
                <a:sym typeface="Symbol" panose="05050102010706020507" pitchFamily="18" charset="2"/>
              </a:rPr>
              <a:t>we find the closure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and for each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S</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we output a functional dependency  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S.</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16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1" end="1"/>
                                            </p:txEl>
                                          </p:spTgt>
                                        </p:tgtEl>
                                        <p:attrNameLst>
                                          <p:attrName>ppt_c</p:attrName>
                                        </p:attrNameLst>
                                      </p:cBhvr>
                                      <p:to>
                                        <a:srgbClr val="333333"/>
                                      </p:to>
                                    </p:animClr>
                                  </p:subTnLst>
                                </p:cTn>
                              </p:par>
                              <p:par>
                                <p:cTn id="7" presetID="1" presetClass="entr" presetSubtype="0" fill="hold" grpId="0" nodeType="withEffect">
                                  <p:stCondLst>
                                    <p:cond delay="0"/>
                                  </p:stCondLst>
                                  <p:childTnLst>
                                    <p:set>
                                      <p:cBhvr>
                                        <p:cTn id="8" dur="1" fill="hold">
                                          <p:stCondLst>
                                            <p:cond delay="499"/>
                                          </p:stCondLst>
                                        </p:cTn>
                                        <p:tgtEl>
                                          <p:spTgt spid="7116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2" end="2"/>
                                            </p:txEl>
                                          </p:spTgt>
                                        </p:tgtEl>
                                        <p:attrNameLst>
                                          <p:attrName>ppt_c</p:attrName>
                                        </p:attrNameLst>
                                      </p:cBhvr>
                                      <p:to>
                                        <a:srgbClr val="333333"/>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116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3" end="3"/>
                                            </p:txEl>
                                          </p:spTgt>
                                        </p:tgtEl>
                                        <p:attrNameLst>
                                          <p:attrName>ppt_c</p:attrName>
                                        </p:attrNameLst>
                                      </p:cBhvr>
                                      <p:to>
                                        <a:srgbClr val="333333"/>
                                      </p:to>
                                    </p:animClr>
                                  </p:subTnLst>
                                </p:cTn>
                              </p:par>
                              <p:par>
                                <p:cTn id="13" presetID="1" presetClass="entr" presetSubtype="0" fill="hold" grpId="0" nodeType="withEffect">
                                  <p:stCondLst>
                                    <p:cond delay="0"/>
                                  </p:stCondLst>
                                  <p:childTnLst>
                                    <p:set>
                                      <p:cBhvr>
                                        <p:cTn id="14" dur="1" fill="hold">
                                          <p:stCondLst>
                                            <p:cond delay="499"/>
                                          </p:stCondLst>
                                        </p:cTn>
                                        <p:tgtEl>
                                          <p:spTgt spid="7116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4" end="4"/>
                                            </p:txEl>
                                          </p:spTgt>
                                        </p:tgtEl>
                                        <p:attrNameLst>
                                          <p:attrName>ppt_c</p:attrName>
                                        </p:attrNameLst>
                                      </p:cBhvr>
                                      <p:to>
                                        <a:srgbClr val="333333"/>
                                      </p:to>
                                    </p:animClr>
                                  </p:subTnLst>
                                </p:cTn>
                              </p:par>
                              <p:par>
                                <p:cTn id="15" presetID="1" presetClass="entr" presetSubtype="0" fill="hold" grpId="0" nodeType="withEffect">
                                  <p:stCondLst>
                                    <p:cond delay="0"/>
                                  </p:stCondLst>
                                  <p:childTnLst>
                                    <p:set>
                                      <p:cBhvr>
                                        <p:cTn id="16" dur="1" fill="hold">
                                          <p:stCondLst>
                                            <p:cond delay="499"/>
                                          </p:stCondLst>
                                        </p:cTn>
                                        <p:tgtEl>
                                          <p:spTgt spid="7116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5" end="5"/>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7116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6" end="6"/>
                                            </p:txEl>
                                          </p:spTgt>
                                        </p:tgtEl>
                                        <p:attrNameLst>
                                          <p:attrName>ppt_c</p:attrName>
                                        </p:attrNameLst>
                                      </p:cBhvr>
                                      <p:to>
                                        <a:srgbClr val="3333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16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7" end="7"/>
                                            </p:txEl>
                                          </p:spTgt>
                                        </p:tgtEl>
                                        <p:attrNameLst>
                                          <p:attrName>ppt_c</p:attrName>
                                        </p:attrNameLst>
                                      </p:cBhvr>
                                      <p:to>
                                        <a:srgbClr val="333333"/>
                                      </p:to>
                                    </p:animClr>
                                  </p:subTnLst>
                                </p:cTn>
                              </p:par>
                              <p:par>
                                <p:cTn id="23" presetID="1" presetClass="entr" presetSubtype="0" fill="hold" grpId="0" nodeType="withEffect">
                                  <p:stCondLst>
                                    <p:cond delay="0"/>
                                  </p:stCondLst>
                                  <p:childTnLst>
                                    <p:set>
                                      <p:cBhvr>
                                        <p:cTn id="24" dur="1" fill="hold">
                                          <p:stCondLst>
                                            <p:cond delay="499"/>
                                          </p:stCondLst>
                                        </p:cTn>
                                        <p:tgtEl>
                                          <p:spTgt spid="7116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正</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则覆盖</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Canonical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Cover</a:t>
            </a:r>
          </a:p>
        </p:txBody>
      </p:sp>
      <p:sp>
        <p:nvSpPr>
          <p:cNvPr id="18435" name="Rectangle 3"/>
          <p:cNvSpPr>
            <a:spLocks noGrp="1" noChangeArrowheads="1"/>
          </p:cNvSpPr>
          <p:nvPr>
            <p:ph type="body" idx="1"/>
          </p:nvPr>
        </p:nvSpPr>
        <p:spPr>
          <a:xfrm>
            <a:off x="768351" y="1084910"/>
            <a:ext cx="7647680" cy="4425553"/>
          </a:xfrm>
        </p:spPr>
        <p:txBody>
          <a:bodyPr/>
          <a:lstStyle/>
          <a:p>
            <a:pPr>
              <a:defRPr/>
            </a:pPr>
            <a:r>
              <a:rPr lang="zh-CN" altLang="en-US" dirty="0">
                <a:latin typeface="微软雅黑" panose="020B0503020204020204" pitchFamily="34" charset="-122"/>
                <a:ea typeface="微软雅黑" panose="020B0503020204020204" pitchFamily="34" charset="-122"/>
              </a:rPr>
              <a:t>假设我们在一个关系模式上有一组函数依赖</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。每当用户对关系执行更新时，数据库系统必须确保更新不违反任何函数依赖关系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也就是说，</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中的所有函数依赖在新的数据库状态下都得到满足。</a:t>
            </a:r>
          </a:p>
          <a:p>
            <a:pPr>
              <a:defRPr/>
            </a:pPr>
            <a:r>
              <a:rPr lang="zh-CN" altLang="en-US" dirty="0">
                <a:latin typeface="微软雅黑" panose="020B0503020204020204" pitchFamily="34" charset="-122"/>
                <a:ea typeface="微软雅黑" panose="020B0503020204020204" pitchFamily="34" charset="-122"/>
              </a:rPr>
              <a:t>如果更新违反了集合</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中的任何函数依赖关系，系统必须回滚该更新。</a:t>
            </a:r>
          </a:p>
          <a:p>
            <a:pPr>
              <a:defRPr/>
            </a:pPr>
            <a:r>
              <a:rPr lang="zh-CN" altLang="en-US" dirty="0">
                <a:latin typeface="微软雅黑" panose="020B0503020204020204" pitchFamily="34" charset="-122"/>
                <a:ea typeface="微软雅黑" panose="020B0503020204020204" pitchFamily="34" charset="-122"/>
              </a:rPr>
              <a:t>我们可以通过测试一组与给定集合具有相同闭包的简化函数依赖项来减少检查违规的工作量。</a:t>
            </a:r>
          </a:p>
          <a:p>
            <a:pPr>
              <a:defRPr/>
            </a:pPr>
            <a:r>
              <a:rPr lang="zh-CN" altLang="en-US" dirty="0">
                <a:latin typeface="微软雅黑" panose="020B0503020204020204" pitchFamily="34" charset="-122"/>
                <a:ea typeface="微软雅黑" panose="020B0503020204020204" pitchFamily="34" charset="-122"/>
              </a:rPr>
              <a:t>这个简化的集合</a:t>
            </a:r>
            <a:r>
              <a:rPr lang="zh-CN" altLang="en-US" dirty="0" smtClean="0">
                <a:latin typeface="微软雅黑" panose="020B0503020204020204" pitchFamily="34" charset="-122"/>
                <a:ea typeface="微软雅黑" panose="020B0503020204020204" pitchFamily="34" charset="-122"/>
              </a:rPr>
              <a:t>称为正则覆盖</a:t>
            </a:r>
            <a:endParaRPr lang="en-US" altLang="zh-CN" dirty="0" smtClean="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要定义正则覆盖</a:t>
            </a:r>
            <a:r>
              <a:rPr lang="zh-CN" altLang="en-US" dirty="0">
                <a:latin typeface="微软雅黑" panose="020B0503020204020204" pitchFamily="34" charset="-122"/>
                <a:ea typeface="微软雅黑" panose="020B0503020204020204" pitchFamily="34" charset="-122"/>
              </a:rPr>
              <a:t>，我们必须首先</a:t>
            </a:r>
            <a:r>
              <a:rPr lang="zh-CN" altLang="en-US" dirty="0" smtClean="0">
                <a:latin typeface="微软雅黑" panose="020B0503020204020204" pitchFamily="34" charset="-122"/>
                <a:ea typeface="微软雅黑" panose="020B0503020204020204" pitchFamily="34" charset="-122"/>
              </a:rPr>
              <a:t>定义冗余属性</a:t>
            </a:r>
            <a:r>
              <a:rPr lang="zh-CN" altLang="en-US" dirty="0">
                <a:latin typeface="微软雅黑" panose="020B0503020204020204" pitchFamily="34" charset="-122"/>
                <a:ea typeface="微软雅黑" panose="020B0503020204020204" pitchFamily="34" charset="-122"/>
              </a:rPr>
              <a:t>。</a:t>
            </a:r>
          </a:p>
          <a:p>
            <a:pPr>
              <a:defRPr/>
            </a:pPr>
            <a:r>
              <a:rPr lang="zh-CN" altLang="en-US" dirty="0">
                <a:latin typeface="微软雅黑" panose="020B0503020204020204" pitchFamily="34" charset="-122"/>
                <a:ea typeface="微软雅黑" panose="020B0503020204020204" pitchFamily="34" charset="-122"/>
              </a:rPr>
              <a:t>如果我们可以在不改变</a:t>
            </a:r>
            <a:r>
              <a:rPr lang="en-US" altLang="zh-CN" dirty="0" smtClean="0">
                <a:latin typeface="微软雅黑" panose="020B0503020204020204" pitchFamily="34" charset="-122"/>
                <a:ea typeface="微软雅黑" panose="020B0503020204020204" pitchFamily="34" charset="-122"/>
              </a:rPr>
              <a:t>F</a:t>
            </a:r>
            <a:r>
              <a:rPr lang="en-US" altLang="zh-CN" baseline="30000"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的情况下删除函数依赖的属性，那么</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中的函数依赖属性就是多余的</a:t>
            </a:r>
            <a:endParaRPr lang="en-US" altLang="en-US" dirty="0" smtClean="0">
              <a:latin typeface="微软雅黑" panose="020B0503020204020204" pitchFamily="34" charset="-122"/>
              <a:ea typeface="微软雅黑" panose="020B0503020204020204" pitchFamily="34" charset="-122"/>
            </a:endParaRPr>
          </a:p>
          <a:p>
            <a:pPr lvl="1">
              <a:defRPr/>
            </a:pPr>
            <a:endParaRPr lang="en-US" altLang="en-US" b="1" dirty="0">
              <a:solidFill>
                <a:srgbClr val="000099"/>
              </a:solidFill>
              <a:latin typeface="微软雅黑" panose="020B0503020204020204" pitchFamily="34" charset="-122"/>
              <a:ea typeface="微软雅黑" panose="020B0503020204020204" pitchFamily="34" charset="-122"/>
              <a:cs typeface="+mn-cs"/>
            </a:endParaRPr>
          </a:p>
          <a:p>
            <a:pPr>
              <a:defRPr/>
            </a:pPr>
            <a:endParaRPr lang="en-US" altLang="en-US" dirty="0">
              <a:latin typeface="微软雅黑" panose="020B0503020204020204" pitchFamily="34" charset="-122"/>
              <a:ea typeface="微软雅黑" panose="020B0503020204020204" pitchFamily="34" charset="-122"/>
            </a:endParaRPr>
          </a:p>
          <a:p>
            <a:pPr>
              <a:defRPr/>
            </a:pP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冗余属性</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Extraneous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Attributes</a:t>
            </a:r>
          </a:p>
        </p:txBody>
      </p:sp>
      <p:sp>
        <p:nvSpPr>
          <p:cNvPr id="52227" name="Rectangle 3"/>
          <p:cNvSpPr>
            <a:spLocks noGrp="1" noChangeArrowheads="1"/>
          </p:cNvSpPr>
          <p:nvPr>
            <p:ph type="body" idx="1"/>
          </p:nvPr>
        </p:nvSpPr>
        <p:spPr>
          <a:xfrm>
            <a:off x="768350" y="1163638"/>
            <a:ext cx="7585537" cy="3673057"/>
          </a:xfrm>
        </p:spPr>
        <p:txBody>
          <a:bodyPr/>
          <a:lstStyle/>
          <a:p>
            <a:r>
              <a:rPr lang="zh-CN" altLang="en-US" dirty="0" smtClean="0">
                <a:latin typeface="微软雅黑" panose="020B0503020204020204" pitchFamily="34" charset="-122"/>
                <a:ea typeface="微软雅黑" panose="020B0503020204020204" pitchFamily="34" charset="-122"/>
              </a:rPr>
              <a:t>删除左部的一个属性，会使得函数依赖变成更强的约束</a:t>
            </a:r>
            <a:endParaRPr lang="en-US" altLang="en-US" dirty="0">
              <a:latin typeface="微软雅黑" panose="020B0503020204020204" pitchFamily="34" charset="-122"/>
              <a:ea typeface="微软雅黑" panose="020B0503020204020204" pitchFamily="34" charset="-122"/>
            </a:endParaRPr>
          </a:p>
          <a:p>
            <a:pPr lvl="1"/>
            <a:r>
              <a:rPr lang="en-US" altLang="en-US" dirty="0">
                <a:latin typeface="微软雅黑" panose="020B0503020204020204" pitchFamily="34" charset="-122"/>
                <a:ea typeface="微软雅黑" panose="020B0503020204020204" pitchFamily="34" charset="-122"/>
              </a:rPr>
              <a:t>For example, if we have 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and remove B, we get the possibly stronger result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 C.  It may be stronger because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 C logically implies 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but  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does not, on its own, logically imply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 C</a:t>
            </a:r>
          </a:p>
          <a:p>
            <a:r>
              <a:rPr lang="zh-CN" altLang="en-US" dirty="0" smtClean="0">
                <a:latin typeface="微软雅黑" panose="020B0503020204020204" pitchFamily="34" charset="-122"/>
                <a:ea typeface="微软雅黑" panose="020B0503020204020204" pitchFamily="34" charset="-122"/>
              </a:rPr>
              <a:t>但是，取决于函数依赖集</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是什么，也许我们能安全地删除</a:t>
            </a:r>
            <a:r>
              <a:rPr lang="en-US" altLang="en-US" dirty="0">
                <a:latin typeface="微软雅黑" panose="020B0503020204020204" pitchFamily="34" charset="-122"/>
                <a:ea typeface="微软雅黑" panose="020B0503020204020204" pitchFamily="34" charset="-122"/>
              </a:rPr>
              <a:t>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a:t>
            </a:r>
            <a:r>
              <a:rPr lang="zh-CN" altLang="en-US" dirty="0" smtClean="0">
                <a:latin typeface="微软雅黑" panose="020B0503020204020204" pitchFamily="34" charset="-122"/>
                <a:ea typeface="微软雅黑" panose="020B0503020204020204" pitchFamily="34" charset="-122"/>
              </a:rPr>
              <a:t>中的</a:t>
            </a:r>
            <a:r>
              <a:rPr lang="en-US" altLang="zh-CN" dirty="0" smtClean="0">
                <a:latin typeface="微软雅黑" panose="020B0503020204020204" pitchFamily="34" charset="-122"/>
                <a:ea typeface="微软雅黑" panose="020B0503020204020204" pitchFamily="34" charset="-122"/>
              </a:rPr>
              <a:t>B</a:t>
            </a:r>
            <a:endParaRPr lang="en-US" altLang="en-US" dirty="0" smtClean="0">
              <a:latin typeface="微软雅黑" panose="020B0503020204020204" pitchFamily="34" charset="-122"/>
              <a:ea typeface="微软雅黑" panose="020B0503020204020204" pitchFamily="34" charset="-122"/>
            </a:endParaRPr>
          </a:p>
          <a:p>
            <a:pPr lvl="1"/>
            <a:r>
              <a:rPr lang="en-US" altLang="en-US" dirty="0" smtClean="0">
                <a:latin typeface="微软雅黑" panose="020B0503020204020204" pitchFamily="34" charset="-122"/>
                <a:ea typeface="微软雅黑" panose="020B0503020204020204" pitchFamily="34" charset="-122"/>
              </a:rPr>
              <a:t>For </a:t>
            </a:r>
            <a:r>
              <a:rPr lang="en-US" altLang="en-US" dirty="0">
                <a:latin typeface="微软雅黑" panose="020B0503020204020204" pitchFamily="34" charset="-122"/>
                <a:ea typeface="微软雅黑" panose="020B0503020204020204" pitchFamily="34" charset="-122"/>
              </a:rPr>
              <a:t>example, suppose that</a:t>
            </a:r>
          </a:p>
          <a:p>
            <a:pPr lvl="1"/>
            <a:r>
              <a:rPr lang="en-US" altLang="en-US" dirty="0">
                <a:latin typeface="微软雅黑" panose="020B0503020204020204" pitchFamily="34" charset="-122"/>
                <a:ea typeface="微软雅黑" panose="020B0503020204020204" pitchFamily="34" charset="-122"/>
              </a:rPr>
              <a:t>F =  {AB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D, D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a:t>
            </a:r>
          </a:p>
          <a:p>
            <a:pPr lvl="1"/>
            <a:r>
              <a:rPr lang="en-US" altLang="en-US" dirty="0">
                <a:latin typeface="微软雅黑" panose="020B0503020204020204" pitchFamily="34" charset="-122"/>
                <a:ea typeface="微软雅黑" panose="020B0503020204020204" pitchFamily="34" charset="-122"/>
              </a:rPr>
              <a:t>Then we can show that F logically implies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 making extraneous in 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rPr>
              <a:t>C.</a:t>
            </a:r>
          </a:p>
          <a:p>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Extraneous Attributes (Cont.)</a:t>
            </a:r>
          </a:p>
        </p:txBody>
      </p:sp>
      <p:sp>
        <p:nvSpPr>
          <p:cNvPr id="53251" name="Rectangle 3"/>
          <p:cNvSpPr>
            <a:spLocks noGrp="1" noChangeArrowheads="1"/>
          </p:cNvSpPr>
          <p:nvPr>
            <p:ph type="body" idx="1"/>
          </p:nvPr>
        </p:nvSpPr>
        <p:spPr>
          <a:xfrm>
            <a:off x="768350" y="1163638"/>
            <a:ext cx="7647681" cy="3384299"/>
          </a:xfrm>
        </p:spPr>
        <p:txBody>
          <a:bodyPr/>
          <a:lstStyle/>
          <a:p>
            <a:r>
              <a:rPr lang="zh-CN" altLang="en-US" dirty="0" smtClean="0"/>
              <a:t>删除右部的一个属性，会使得这个函数依赖变成更弱的约束。</a:t>
            </a:r>
            <a:endParaRPr lang="en-US" altLang="en-US" dirty="0" smtClean="0"/>
          </a:p>
          <a:p>
            <a:pPr lvl="1"/>
            <a:r>
              <a:rPr lang="en-US" altLang="en-US" dirty="0" smtClean="0"/>
              <a:t>For </a:t>
            </a:r>
            <a:r>
              <a:rPr lang="en-US" altLang="en-US" dirty="0"/>
              <a:t>example, if we have AB </a:t>
            </a:r>
            <a:r>
              <a:rPr lang="en-US" altLang="en-US" dirty="0">
                <a:sym typeface="Symbol" panose="05050102010706020507" pitchFamily="18" charset="2"/>
              </a:rPr>
              <a:t> </a:t>
            </a:r>
            <a:r>
              <a:rPr lang="en-US" altLang="en-US" dirty="0"/>
              <a:t>CD and remove C, we get the possibly weaker result AB</a:t>
            </a:r>
            <a:r>
              <a:rPr lang="en-US" altLang="en-US" dirty="0">
                <a:sym typeface="Symbol" panose="05050102010706020507" pitchFamily="18" charset="2"/>
              </a:rPr>
              <a:t> </a:t>
            </a:r>
            <a:r>
              <a:rPr lang="en-US" altLang="en-US" dirty="0"/>
              <a:t> D.  It may be weaker because using just AB </a:t>
            </a:r>
            <a:r>
              <a:rPr lang="en-US" altLang="en-US" dirty="0">
                <a:sym typeface="Symbol" panose="05050102010706020507" pitchFamily="18" charset="2"/>
              </a:rPr>
              <a:t> </a:t>
            </a:r>
            <a:r>
              <a:rPr lang="en-US" altLang="en-US" dirty="0"/>
              <a:t>D, we can no longer infer AB </a:t>
            </a:r>
            <a:r>
              <a:rPr lang="en-US" altLang="en-US" dirty="0">
                <a:sym typeface="Symbol" panose="05050102010706020507" pitchFamily="18" charset="2"/>
              </a:rPr>
              <a:t> </a:t>
            </a:r>
            <a:r>
              <a:rPr lang="en-US" altLang="en-US" dirty="0"/>
              <a:t>C.</a:t>
            </a:r>
          </a:p>
          <a:p>
            <a:r>
              <a:rPr lang="zh-CN" altLang="en-US" dirty="0">
                <a:latin typeface="微软雅黑" panose="020B0503020204020204" pitchFamily="34" charset="-122"/>
                <a:ea typeface="微软雅黑" panose="020B0503020204020204" pitchFamily="34" charset="-122"/>
              </a:rPr>
              <a:t>但是，取决于函数依赖集</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是什么，也许我们能安全地删除</a:t>
            </a:r>
            <a:r>
              <a:rPr lang="en-US" altLang="en-US" dirty="0">
                <a:latin typeface="微软雅黑" panose="020B0503020204020204" pitchFamily="34" charset="-122"/>
                <a:ea typeface="微软雅黑" panose="020B0503020204020204" pitchFamily="34" charset="-122"/>
              </a:rPr>
              <a:t>AB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D</a:t>
            </a:r>
            <a:r>
              <a:rPr lang="en-US"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C</a:t>
            </a:r>
            <a:endParaRPr lang="en-US" altLang="en-US" dirty="0">
              <a:latin typeface="微软雅黑" panose="020B0503020204020204" pitchFamily="34" charset="-122"/>
              <a:ea typeface="微软雅黑" panose="020B0503020204020204" pitchFamily="34" charset="-122"/>
            </a:endParaRPr>
          </a:p>
          <a:p>
            <a:pPr lvl="1"/>
            <a:r>
              <a:rPr lang="en-US" altLang="en-US" dirty="0" smtClean="0"/>
              <a:t>For </a:t>
            </a:r>
            <a:r>
              <a:rPr lang="en-US" altLang="en-US" dirty="0"/>
              <a:t>example, suppose that</a:t>
            </a:r>
          </a:p>
          <a:p>
            <a:pPr lvl="1">
              <a:buFont typeface="Monotype Sorts" pitchFamily="-84" charset="2"/>
              <a:buNone/>
            </a:pPr>
            <a:r>
              <a:rPr lang="en-US" altLang="en-US" dirty="0"/>
              <a:t>           F = { AB</a:t>
            </a:r>
            <a:r>
              <a:rPr lang="en-US" altLang="en-US" dirty="0">
                <a:sym typeface="Symbol" panose="05050102010706020507" pitchFamily="18" charset="2"/>
              </a:rPr>
              <a:t> </a:t>
            </a:r>
            <a:r>
              <a:rPr lang="en-US" altLang="en-US" dirty="0"/>
              <a:t> CD, A </a:t>
            </a:r>
            <a:r>
              <a:rPr lang="en-US" altLang="en-US" dirty="0">
                <a:sym typeface="Symbol" panose="05050102010706020507" pitchFamily="18" charset="2"/>
              </a:rPr>
              <a:t></a:t>
            </a:r>
            <a:r>
              <a:rPr lang="en-US" altLang="en-US" dirty="0"/>
              <a:t> C</a:t>
            </a:r>
            <a:r>
              <a:rPr lang="en-US" altLang="en-US" dirty="0" smtClean="0"/>
              <a:t>.}</a:t>
            </a:r>
            <a:endParaRPr lang="en-US" altLang="en-US" dirty="0"/>
          </a:p>
          <a:p>
            <a:pPr lvl="1"/>
            <a:r>
              <a:rPr lang="en-US" altLang="en-US" dirty="0"/>
              <a:t>Then we can show that even after replacing AB </a:t>
            </a:r>
            <a:r>
              <a:rPr lang="en-US" altLang="en-US" dirty="0">
                <a:sym typeface="Symbol" panose="05050102010706020507" pitchFamily="18" charset="2"/>
              </a:rPr>
              <a:t></a:t>
            </a:r>
            <a:r>
              <a:rPr lang="en-US" altLang="en-US" dirty="0"/>
              <a:t> CD by AB </a:t>
            </a:r>
            <a:r>
              <a:rPr lang="en-US" altLang="en-US" dirty="0">
                <a:sym typeface="Symbol" panose="05050102010706020507" pitchFamily="18" charset="2"/>
              </a:rPr>
              <a:t> </a:t>
            </a:r>
            <a:r>
              <a:rPr lang="en-US" altLang="en-US" dirty="0"/>
              <a:t>D, we can still infer </a:t>
            </a:r>
            <a:r>
              <a:rPr lang="en-US" altLang="en-US" dirty="0" smtClean="0"/>
              <a:t>AB </a:t>
            </a:r>
            <a:r>
              <a:rPr lang="en-US" altLang="en-US" dirty="0">
                <a:sym typeface="Symbol" panose="05050102010706020507" pitchFamily="18" charset="2"/>
              </a:rPr>
              <a:t> </a:t>
            </a:r>
            <a:r>
              <a:rPr lang="en-US" altLang="en-US" dirty="0"/>
              <a:t>C and thus AB</a:t>
            </a:r>
            <a:r>
              <a:rPr lang="en-US" altLang="en-US" dirty="0">
                <a:sym typeface="Symbol" panose="05050102010706020507" pitchFamily="18" charset="2"/>
              </a:rPr>
              <a:t> </a:t>
            </a:r>
            <a:r>
              <a:rPr lang="en-US" altLang="en-US" dirty="0"/>
              <a:t> CD.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ＭＳ Ｐゴシック" pitchFamily="34" charset="-128"/>
              </a:rPr>
              <a:t>冗余属性</a:t>
            </a:r>
            <a:endParaRPr lang="en-US" altLang="en-US" dirty="0">
              <a:effectLst>
                <a:outerShdw blurRad="38100" dist="38100" dir="2700000" algn="tl">
                  <a:srgbClr val="C0C0C0"/>
                </a:outerShdw>
              </a:effectLst>
              <a:ea typeface="ＭＳ Ｐゴシック" pitchFamily="34" charset="-128"/>
            </a:endParaRPr>
          </a:p>
        </p:txBody>
      </p:sp>
      <p:sp>
        <p:nvSpPr>
          <p:cNvPr id="715779" name="Rectangle 3"/>
          <p:cNvSpPr>
            <a:spLocks noGrp="1" noChangeArrowheads="1"/>
          </p:cNvSpPr>
          <p:nvPr>
            <p:ph type="body" idx="1"/>
          </p:nvPr>
        </p:nvSpPr>
        <p:spPr>
          <a:xfrm>
            <a:off x="768350" y="1083076"/>
            <a:ext cx="7674314" cy="4511608"/>
          </a:xfrm>
        </p:spPr>
        <p:txBody>
          <a:bodyPr/>
          <a:lstStyle/>
          <a:p>
            <a:r>
              <a:rPr lang="zh-CN" altLang="en-US" dirty="0">
                <a:latin typeface="微软雅黑" panose="020B0503020204020204" pitchFamily="34" charset="-122"/>
                <a:ea typeface="微软雅黑" panose="020B0503020204020204" pitchFamily="34" charset="-122"/>
              </a:rPr>
              <a:t>如果我们可以在不改变</a:t>
            </a:r>
            <a:r>
              <a:rPr lang="en-US" altLang="zh-CN" dirty="0" smtClean="0">
                <a:latin typeface="微软雅黑" panose="020B0503020204020204" pitchFamily="34" charset="-122"/>
                <a:ea typeface="微软雅黑" panose="020B0503020204020204" pitchFamily="34" charset="-122"/>
              </a:rPr>
              <a:t>F</a:t>
            </a:r>
            <a:r>
              <a:rPr lang="en-US" altLang="zh-CN" baseline="30000"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的情况下</a:t>
            </a:r>
            <a:r>
              <a:rPr lang="zh-CN" altLang="en-US" dirty="0" smtClean="0">
                <a:latin typeface="微软雅黑" panose="020B0503020204020204" pitchFamily="34" charset="-122"/>
                <a:ea typeface="微软雅黑" panose="020B0503020204020204" pitchFamily="34" charset="-122"/>
              </a:rPr>
              <a:t>删除某个函数依赖中的一个属性</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那么这个属性</a:t>
            </a:r>
            <a:r>
              <a:rPr lang="zh-CN" altLang="en-US" dirty="0">
                <a:latin typeface="微软雅黑" panose="020B0503020204020204" pitchFamily="34" charset="-122"/>
                <a:ea typeface="微软雅黑" panose="020B0503020204020204" pitchFamily="34" charset="-122"/>
              </a:rPr>
              <a:t>就是多余的</a:t>
            </a:r>
          </a:p>
          <a:p>
            <a:r>
              <a:rPr lang="zh-CN" altLang="en-US" dirty="0">
                <a:latin typeface="微软雅黑" panose="020B0503020204020204" pitchFamily="34" charset="-122"/>
                <a:ea typeface="微软雅黑" panose="020B0503020204020204" pitchFamily="34" charset="-122"/>
              </a:rPr>
              <a:t>考虑一组函数依赖项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和函数依赖项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的</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en-US" altLang="en-US" b="1" dirty="0">
                <a:latin typeface="微软雅黑" panose="020B0503020204020204" pitchFamily="34" charset="-122"/>
                <a:ea typeface="微软雅黑" panose="020B0503020204020204" pitchFamily="34" charset="-122"/>
                <a:sym typeface="Monotype Sorts" pitchFamily="-84" charset="2"/>
              </a:rPr>
              <a:t>Remove from the left side</a:t>
            </a:r>
            <a:r>
              <a:rPr lang="en-US" altLang="en-US" dirty="0">
                <a:latin typeface="微软雅黑" panose="020B0503020204020204" pitchFamily="34" charset="-122"/>
                <a:ea typeface="微软雅黑" panose="020B0503020204020204" pitchFamily="34" charset="-122"/>
                <a:sym typeface="Monotype Sorts" pitchFamily="-84" charset="2"/>
              </a:rPr>
              <a:t>: Attribute A is </a:t>
            </a:r>
            <a:r>
              <a:rPr lang="en-US" altLang="en-US" b="1" dirty="0">
                <a:solidFill>
                  <a:srgbClr val="002060"/>
                </a:solidFill>
                <a:latin typeface="微软雅黑" panose="020B0503020204020204" pitchFamily="34" charset="-122"/>
                <a:ea typeface="微软雅黑" panose="020B0503020204020204" pitchFamily="34" charset="-122"/>
                <a:sym typeface="Monotype Sorts" pitchFamily="-84" charset="2"/>
              </a:rPr>
              <a:t>extraneous</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Monotype Sorts" pitchFamily="-84" charset="2"/>
              </a:rPr>
              <a:t>in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if</a:t>
            </a:r>
          </a:p>
          <a:p>
            <a:pPr lvl="2"/>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Greek Symbols"/>
              </a:rPr>
              <a:t>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and </a:t>
            </a:r>
          </a:p>
          <a:p>
            <a:pPr lvl="2"/>
            <a:r>
              <a:rPr lang="en-US" altLang="en-US" i="1" dirty="0">
                <a:latin typeface="微软雅黑" panose="020B0503020204020204" pitchFamily="34" charset="-122"/>
                <a:ea typeface="微软雅黑" panose="020B0503020204020204" pitchFamily="34" charset="-122"/>
                <a:sym typeface="Greek Symbols"/>
              </a:rPr>
              <a:t>F </a:t>
            </a:r>
            <a:r>
              <a:rPr lang="en-US" altLang="en-US" dirty="0">
                <a:latin typeface="微软雅黑" panose="020B0503020204020204" pitchFamily="34" charset="-122"/>
                <a:ea typeface="微软雅黑" panose="020B0503020204020204" pitchFamily="34" charset="-122"/>
                <a:sym typeface="Greek Symbols"/>
              </a:rPr>
              <a:t> logically implies (</a:t>
            </a:r>
            <a:r>
              <a:rPr lang="en-US" altLang="en-US" i="1" dirty="0">
                <a:latin typeface="微软雅黑" panose="020B0503020204020204" pitchFamily="34" charset="-122"/>
                <a:ea typeface="微软雅黑" panose="020B0503020204020204" pitchFamily="34" charset="-122"/>
                <a:sym typeface="Greek Symbols"/>
              </a:rPr>
              <a:t>F</a:t>
            </a:r>
            <a:r>
              <a:rPr lang="en-US" altLang="en-US" dirty="0">
                <a:latin typeface="微软雅黑" panose="020B0503020204020204" pitchFamily="34" charset="-122"/>
                <a:ea typeface="微软雅黑" panose="020B0503020204020204" pitchFamily="34" charset="-122"/>
                <a:sym typeface="Greek Symbols"/>
              </a:rPr>
              <a:t> –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 </a:t>
            </a:r>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a:t>
            </a:r>
          </a:p>
          <a:p>
            <a:pPr lvl="1"/>
            <a:r>
              <a:rPr lang="en-US" altLang="en-US" b="1" dirty="0">
                <a:latin typeface="微软雅黑" panose="020B0503020204020204" pitchFamily="34" charset="-122"/>
                <a:ea typeface="微软雅黑" panose="020B0503020204020204" pitchFamily="34" charset="-122"/>
                <a:sym typeface="Monotype Sorts" pitchFamily="-84" charset="2"/>
              </a:rPr>
              <a:t>Remove from the right side</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Greek Symbols"/>
              </a:rPr>
              <a:t>Attribute </a:t>
            </a:r>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is </a:t>
            </a:r>
            <a:r>
              <a:rPr lang="en-US" altLang="en-US" b="1" dirty="0">
                <a:solidFill>
                  <a:srgbClr val="002060"/>
                </a:solidFill>
                <a:latin typeface="微软雅黑" panose="020B0503020204020204" pitchFamily="34" charset="-122"/>
                <a:ea typeface="微软雅黑" panose="020B0503020204020204" pitchFamily="34" charset="-122"/>
                <a:sym typeface="Greek Symbols"/>
              </a:rPr>
              <a:t>extraneous</a:t>
            </a:r>
            <a:r>
              <a:rPr lang="en-US" altLang="en-US" dirty="0">
                <a:latin typeface="微软雅黑" panose="020B0503020204020204" pitchFamily="34" charset="-122"/>
                <a:ea typeface="微软雅黑" panose="020B0503020204020204" pitchFamily="34" charset="-122"/>
                <a:sym typeface="Greek Symbols"/>
              </a:rPr>
              <a:t> in </a:t>
            </a:r>
            <a:r>
              <a:rPr lang="en-US" altLang="en-US" dirty="0">
                <a:latin typeface="微软雅黑" panose="020B0503020204020204" pitchFamily="34" charset="-122"/>
                <a:ea typeface="微软雅黑" panose="020B0503020204020204" pitchFamily="34" charset="-122"/>
                <a:sym typeface="Symbol" panose="05050102010706020507" pitchFamily="18" charset="2"/>
              </a:rPr>
              <a:t> if</a:t>
            </a:r>
          </a:p>
          <a:p>
            <a:pPr lvl="2"/>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and </a:t>
            </a:r>
          </a:p>
          <a:p>
            <a:pPr lvl="2"/>
            <a:r>
              <a:rPr lang="en-US" altLang="en-US" dirty="0">
                <a:latin typeface="微软雅黑" panose="020B0503020204020204" pitchFamily="34" charset="-122"/>
                <a:ea typeface="微软雅黑" panose="020B0503020204020204" pitchFamily="34" charset="-122"/>
                <a:sym typeface="Greek Symbols"/>
              </a:rPr>
              <a:t>The set of functional dependencies    </a:t>
            </a:r>
          </a:p>
          <a:p>
            <a:pPr lvl="2">
              <a:buFont typeface="Webdings" panose="05030102010509060703" pitchFamily="18" charset="2"/>
              <a:buNone/>
            </a:pPr>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Greek Symbols"/>
              </a:rPr>
              <a:t>F</a:t>
            </a:r>
            <a:r>
              <a:rPr lang="en-US" altLang="en-US" dirty="0">
                <a:latin typeface="微软雅黑" panose="020B0503020204020204" pitchFamily="34" charset="-122"/>
                <a:ea typeface="微软雅黑" panose="020B0503020204020204" pitchFamily="34" charset="-122"/>
                <a:sym typeface="Greek Symbols"/>
              </a:rPr>
              <a:t>  –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logically implies </a:t>
            </a:r>
            <a:r>
              <a:rPr lang="en-US" altLang="en-US" i="1" dirty="0">
                <a:latin typeface="微软雅黑" panose="020B0503020204020204" pitchFamily="34" charset="-122"/>
                <a:ea typeface="微软雅黑" panose="020B0503020204020204" pitchFamily="34" charset="-122"/>
                <a:sym typeface="Greek Symbols"/>
              </a:rPr>
              <a:t>F.</a:t>
            </a:r>
          </a:p>
          <a:p>
            <a:r>
              <a:rPr lang="zh-CN" altLang="en-US" dirty="0" smtClean="0">
                <a:latin typeface="微软雅黑" panose="020B0503020204020204" pitchFamily="34" charset="-122"/>
                <a:ea typeface="微软雅黑" panose="020B0503020204020204" pitchFamily="34" charset="-122"/>
              </a:rPr>
              <a:t>注意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在上面的每一种情况下</a:t>
            </a:r>
            <a:r>
              <a:rPr lang="zh-CN" altLang="en-US" dirty="0" smtClean="0">
                <a:latin typeface="微软雅黑" panose="020B0503020204020204" pitchFamily="34" charset="-122"/>
                <a:ea typeface="微软雅黑" panose="020B0503020204020204" pitchFamily="34" charset="-122"/>
              </a:rPr>
              <a:t>，相反的蕴含方向都是平凡的，</a:t>
            </a:r>
            <a:r>
              <a:rPr lang="zh-CN" altLang="en-US" dirty="0">
                <a:latin typeface="微软雅黑" panose="020B0503020204020204" pitchFamily="34" charset="-122"/>
                <a:ea typeface="微软雅黑" panose="020B0503020204020204" pitchFamily="34" charset="-122"/>
              </a:rPr>
              <a:t>因为“更强”</a:t>
            </a:r>
            <a:r>
              <a:rPr lang="zh-CN" altLang="en-US" dirty="0" smtClean="0">
                <a:latin typeface="微软雅黑" panose="020B0503020204020204" pitchFamily="34" charset="-122"/>
                <a:ea typeface="微软雅黑" panose="020B0503020204020204" pitchFamily="34" charset="-122"/>
              </a:rPr>
              <a:t>的函数依赖总是蕴含更</a:t>
            </a:r>
            <a:r>
              <a:rPr lang="zh-CN" altLang="en-US" dirty="0">
                <a:latin typeface="微软雅黑" panose="020B0503020204020204" pitchFamily="34" charset="-122"/>
                <a:ea typeface="微软雅黑" panose="020B0503020204020204" pitchFamily="34" charset="-122"/>
              </a:rPr>
              <a:t>弱</a:t>
            </a:r>
            <a:r>
              <a:rPr lang="zh-CN" altLang="en-US" dirty="0" smtClean="0">
                <a:latin typeface="微软雅黑" panose="020B0503020204020204" pitchFamily="34" charset="-122"/>
                <a:ea typeface="微软雅黑" panose="020B0503020204020204" pitchFamily="34" charset="-122"/>
              </a:rPr>
              <a:t>的</a:t>
            </a:r>
            <a:endParaRPr lang="en-US"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好的关系模型设计的特点</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195" name="Rectangle 3"/>
          <p:cNvSpPr>
            <a:spLocks noGrp="1" noChangeArrowheads="1"/>
          </p:cNvSpPr>
          <p:nvPr>
            <p:ph type="body" idx="1"/>
          </p:nvPr>
        </p:nvSpPr>
        <p:spPr>
          <a:xfrm>
            <a:off x="752020" y="1111060"/>
            <a:ext cx="7661585" cy="5020788"/>
          </a:xfrm>
        </p:spPr>
        <p:txBody>
          <a:bodyPr/>
          <a:lstStyle/>
          <a:p>
            <a:r>
              <a:rPr lang="zh-CN" altLang="en-US" dirty="0">
                <a:latin typeface="微软雅黑" panose="020B0503020204020204" pitchFamily="34" charset="-122"/>
                <a:ea typeface="微软雅黑" panose="020B0503020204020204" pitchFamily="34" charset="-122"/>
              </a:rPr>
              <a:t>假设我们</a:t>
            </a:r>
            <a:r>
              <a:rPr lang="zh-CN" altLang="en-US" dirty="0" smtClean="0">
                <a:latin typeface="微软雅黑" panose="020B0503020204020204" pitchFamily="34" charset="-122"/>
                <a:ea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rPr>
              <a:t>instructor</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department</a:t>
            </a:r>
            <a:r>
              <a:rPr lang="zh-CN" altLang="en-US" dirty="0" smtClean="0">
                <a:latin typeface="微软雅黑" panose="020B0503020204020204" pitchFamily="34" charset="-122"/>
                <a:ea typeface="微软雅黑" panose="020B0503020204020204" pitchFamily="34" charset="-122"/>
              </a:rPr>
              <a:t>合并到</a:t>
            </a:r>
            <a:r>
              <a:rPr lang="en-US" altLang="zh-CN" dirty="0" err="1" smtClean="0">
                <a:latin typeface="微软雅黑" panose="020B0503020204020204" pitchFamily="34" charset="-122"/>
                <a:ea typeface="微软雅黑" panose="020B0503020204020204" pitchFamily="34" charset="-122"/>
              </a:rPr>
              <a:t>in_dep</a:t>
            </a:r>
            <a:r>
              <a:rPr lang="zh-CN" altLang="en-US" dirty="0">
                <a:latin typeface="微软雅黑" panose="020B0503020204020204" pitchFamily="34" charset="-122"/>
                <a:ea typeface="微软雅黑" panose="020B0503020204020204" pitchFamily="34" charset="-122"/>
              </a:rPr>
              <a:t>中，</a:t>
            </a:r>
            <a:r>
              <a:rPr lang="en-US" altLang="zh-CN" dirty="0" err="1">
                <a:latin typeface="微软雅黑" panose="020B0503020204020204" pitchFamily="34" charset="-122"/>
                <a:ea typeface="微软雅黑" panose="020B0503020204020204" pitchFamily="34" charset="-122"/>
              </a:rPr>
              <a:t>in_dep</a:t>
            </a:r>
            <a:r>
              <a:rPr lang="zh-CN" altLang="en-US" dirty="0" smtClean="0">
                <a:latin typeface="微软雅黑" panose="020B0503020204020204" pitchFamily="34" charset="-122"/>
                <a:ea typeface="微软雅黑" panose="020B0503020204020204" pitchFamily="34" charset="-122"/>
              </a:rPr>
              <a:t>表示</a:t>
            </a:r>
            <a:r>
              <a:rPr lang="en-US" altLang="zh-CN" dirty="0" smtClean="0">
                <a:latin typeface="微软雅黑" panose="020B0503020204020204" pitchFamily="34" charset="-122"/>
                <a:ea typeface="微软雅黑" panose="020B0503020204020204" pitchFamily="34" charset="-122"/>
              </a:rPr>
              <a:t>instructor</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department</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自然连接</a:t>
            </a:r>
            <a:endParaRPr lang="en-US" altLang="en-US" sz="1700" dirty="0" smtClean="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endParaRPr lang="en-US" altLang="en-US" sz="1700" i="1" dirty="0">
              <a:latin typeface="微软雅黑" panose="020B0503020204020204" pitchFamily="34" charset="-122"/>
              <a:ea typeface="微软雅黑" panose="020B0503020204020204" pitchFamily="34" charset="-122"/>
            </a:endParaRPr>
          </a:p>
          <a:p>
            <a:r>
              <a:rPr lang="zh-CN" altLang="en-US" sz="1700" dirty="0" smtClean="0">
                <a:latin typeface="微软雅黑" panose="020B0503020204020204" pitchFamily="34" charset="-122"/>
                <a:ea typeface="微软雅黑" panose="020B0503020204020204" pitchFamily="34" charset="-122"/>
              </a:rPr>
              <a:t>有重复信息</a:t>
            </a:r>
            <a:endParaRPr lang="en-US" altLang="zh-CN" sz="17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需要空值</a:t>
            </a:r>
            <a:r>
              <a:rPr lang="en-US" altLang="en-US" sz="1700"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如果我们有些院没有教师</a:t>
            </a:r>
            <a:r>
              <a:rPr lang="en-US" altLang="en-US" sz="1700" dirty="0" smtClean="0">
                <a:latin typeface="微软雅黑" panose="020B0503020204020204" pitchFamily="34" charset="-122"/>
                <a:ea typeface="微软雅黑" panose="020B0503020204020204" pitchFamily="34" charset="-122"/>
              </a:rPr>
              <a:t>) </a:t>
            </a:r>
            <a:endParaRPr lang="en-US" altLang="en-US" sz="1700" dirty="0">
              <a:latin typeface="微软雅黑" panose="020B0503020204020204" pitchFamily="34" charset="-122"/>
              <a:ea typeface="微软雅黑" panose="020B0503020204020204" pitchFamily="34" charset="-122"/>
            </a:endParaRPr>
          </a:p>
          <a:p>
            <a:endParaRPr lang="en-US" altLang="en-US" sz="2000" dirty="0">
              <a:latin typeface="微软雅黑" panose="020B0503020204020204" pitchFamily="34" charset="-122"/>
              <a:ea typeface="微软雅黑" panose="020B0503020204020204" pitchFamily="34" charset="-122"/>
            </a:endParaRPr>
          </a:p>
          <a:p>
            <a:endParaRPr lang="en-US" altLang="en-US" sz="2000" i="1" dirty="0">
              <a:latin typeface="微软雅黑" panose="020B0503020204020204" pitchFamily="34" charset="-122"/>
              <a:ea typeface="微软雅黑" panose="020B0503020204020204" pitchFamily="34" charset="-122"/>
            </a:endParaRPr>
          </a:p>
        </p:txBody>
      </p:sp>
      <p:pic>
        <p:nvPicPr>
          <p:cNvPr id="8196"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645" y="1793805"/>
            <a:ext cx="4553982" cy="273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887104" y="5882184"/>
            <a:ext cx="7661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rgbClr val="002060"/>
              </a:buClr>
              <a:buSzPct val="100000"/>
            </a:pPr>
            <a:endParaRPr lang="en-US" altLang="en-US" sz="2000" dirty="0"/>
          </a:p>
        </p:txBody>
      </p:sp>
    </p:spTree>
    <p:extLst>
      <p:ext uri="{BB962C8B-B14F-4D97-AF65-F5344CB8AC3E}">
        <p14:creationId xmlns:p14="http://schemas.microsoft.com/office/powerpoint/2010/main" val="4224244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1123950" y="128821"/>
            <a:ext cx="7685088" cy="609600"/>
          </a:xfrm>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测试属性是否冗余</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5299" name="Rectangle 3"/>
          <p:cNvSpPr>
            <a:spLocks noGrp="1" noChangeArrowheads="1"/>
          </p:cNvSpPr>
          <p:nvPr>
            <p:ph type="body" idx="1"/>
          </p:nvPr>
        </p:nvSpPr>
        <p:spPr>
          <a:xfrm>
            <a:off x="772357" y="1093789"/>
            <a:ext cx="7493339" cy="3706811"/>
          </a:xfrm>
        </p:spPr>
        <p:txBody>
          <a:bodyPr/>
          <a:lstStyle/>
          <a:p>
            <a:pPr marL="381000" indent="-381000"/>
            <a:r>
              <a:rPr lang="zh-CN" altLang="en-US"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是一个关系模式，设</a:t>
            </a:r>
            <a:r>
              <a:rPr lang="en-US" altLang="zh-CN" dirty="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的函数依赖集。</a:t>
            </a:r>
            <a:r>
              <a:rPr lang="zh-CN" altLang="en-US" dirty="0">
                <a:latin typeface="微软雅黑" panose="020B0503020204020204" pitchFamily="34" charset="-122"/>
                <a:ea typeface="微软雅黑" panose="020B0503020204020204" pitchFamily="34" charset="-122"/>
              </a:rPr>
              <a:t>考虑</a:t>
            </a:r>
            <a:r>
              <a:rPr lang="zh-CN" altLang="en-US" dirty="0" smtClean="0">
                <a:latin typeface="微软雅黑" panose="020B0503020204020204" pitchFamily="34" charset="-122"/>
                <a:ea typeface="微软雅黑" panose="020B0503020204020204" pitchFamily="34" charset="-122"/>
              </a:rPr>
              <a:t>函数依赖</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的一个</a:t>
            </a:r>
            <a:r>
              <a:rPr lang="zh-CN" altLang="en-US" dirty="0" smtClean="0">
                <a:latin typeface="微软雅黑" panose="020B0503020204020204" pitchFamily="34" charset="-122"/>
                <a:ea typeface="微软雅黑" panose="020B0503020204020204" pitchFamily="34" charset="-122"/>
              </a:rPr>
              <a:t>属性。</a:t>
            </a:r>
            <a:endParaRPr lang="en-US" altLang="en-US" dirty="0" smtClean="0">
              <a:latin typeface="微软雅黑" panose="020B0503020204020204" pitchFamily="34" charset="-122"/>
              <a:ea typeface="微软雅黑" panose="020B0503020204020204" pitchFamily="34" charset="-122"/>
            </a:endParaRPr>
          </a:p>
          <a:p>
            <a:pPr marL="381000" indent="-381000"/>
            <a:r>
              <a:rPr lang="en-US" altLang="en-US" dirty="0" smtClean="0">
                <a:latin typeface="微软雅黑" panose="020B0503020204020204" pitchFamily="34" charset="-122"/>
                <a:ea typeface="微软雅黑" panose="020B0503020204020204" pitchFamily="34" charset="-122"/>
                <a:sym typeface="Greek Symbols"/>
              </a:rPr>
              <a:t>To </a:t>
            </a:r>
            <a:r>
              <a:rPr lang="en-US" altLang="en-US" dirty="0">
                <a:latin typeface="微软雅黑" panose="020B0503020204020204" pitchFamily="34" charset="-122"/>
                <a:ea typeface="微软雅黑" panose="020B0503020204020204" pitchFamily="34" charset="-122"/>
                <a:sym typeface="Greek Symbols"/>
              </a:rPr>
              <a:t>test if attribute </a:t>
            </a:r>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is extraneous in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p>
          <a:p>
            <a:pPr marL="800100" lvl="1" indent="-342900"/>
            <a:r>
              <a:rPr lang="en-US" altLang="en-US" dirty="0">
                <a:latin typeface="微软雅黑" panose="020B0503020204020204" pitchFamily="34" charset="-122"/>
                <a:ea typeface="微软雅黑" panose="020B0503020204020204" pitchFamily="34" charset="-122"/>
                <a:sym typeface="Greek Symbols"/>
              </a:rPr>
              <a:t>Consider the set:</a:t>
            </a:r>
            <a:br>
              <a:rPr lang="en-US" altLang="en-US"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F</a:t>
            </a:r>
            <a:r>
              <a:rPr lang="en-US" altLang="ja-JP" dirty="0">
                <a:latin typeface="微软雅黑" panose="020B0503020204020204" pitchFamily="34" charset="-122"/>
                <a:ea typeface="微软雅黑" panose="020B0503020204020204" pitchFamily="34" charset="-122"/>
                <a:sym typeface="Greek Symbols"/>
              </a:rPr>
              <a:t>' = (</a:t>
            </a:r>
            <a:r>
              <a:rPr lang="en-US" altLang="ja-JP" i="1" dirty="0">
                <a:latin typeface="微软雅黑" panose="020B0503020204020204" pitchFamily="34" charset="-122"/>
                <a:ea typeface="微软雅黑" panose="020B0503020204020204" pitchFamily="34" charset="-122"/>
                <a:sym typeface="Greek Symbols"/>
              </a:rPr>
              <a:t>F</a:t>
            </a:r>
            <a:r>
              <a:rPr lang="en-US" altLang="ja-JP" dirty="0">
                <a:latin typeface="微软雅黑" panose="020B0503020204020204" pitchFamily="34" charset="-122"/>
                <a:ea typeface="微软雅黑" panose="020B0503020204020204" pitchFamily="34" charset="-122"/>
                <a:sym typeface="Greek Symbols"/>
              </a:rPr>
              <a:t>  –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dirty="0">
                <a:latin typeface="微软雅黑" panose="020B0503020204020204" pitchFamily="34" charset="-122"/>
                <a:ea typeface="微软雅黑" panose="020B0503020204020204" pitchFamily="34" charset="-122"/>
                <a:sym typeface="Greek Symbols"/>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dirty="0">
                <a:latin typeface="微软雅黑" panose="020B0503020204020204" pitchFamily="34" charset="-122"/>
                <a:ea typeface="微软雅黑" panose="020B0503020204020204" pitchFamily="34" charset="-122"/>
                <a:sym typeface="Monotype Sorts" pitchFamily="-84" charset="2"/>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dirty="0">
                <a:latin typeface="微软雅黑" panose="020B0503020204020204" pitchFamily="34" charset="-122"/>
                <a:ea typeface="微软雅黑" panose="020B0503020204020204" pitchFamily="34" charset="-122"/>
                <a:sym typeface="Greek Symbols"/>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 {</a:t>
            </a:r>
            <a:r>
              <a:rPr lang="en-US" altLang="ja-JP" dirty="0">
                <a:latin typeface="微软雅黑" panose="020B0503020204020204" pitchFamily="34" charset="-122"/>
                <a:ea typeface="微软雅黑" panose="020B0503020204020204" pitchFamily="34" charset="-122"/>
                <a:sym typeface="Greek Symbols"/>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i="1" dirty="0">
                <a:latin typeface="微软雅黑" panose="020B0503020204020204" pitchFamily="34" charset="-122"/>
                <a:ea typeface="微软雅黑" panose="020B0503020204020204" pitchFamily="34" charset="-122"/>
                <a:sym typeface="Greek Symbols"/>
              </a:rPr>
              <a:t>(</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i="1" dirty="0">
                <a:latin typeface="微软雅黑" panose="020B0503020204020204" pitchFamily="34" charset="-122"/>
                <a:ea typeface="微软雅黑" panose="020B0503020204020204" pitchFamily="34" charset="-122"/>
                <a:sym typeface="Greek Symbols"/>
              </a:rPr>
              <a:t> </a:t>
            </a:r>
            <a:r>
              <a:rPr lang="en-US" altLang="ja-JP" dirty="0">
                <a:latin typeface="微软雅黑" panose="020B0503020204020204" pitchFamily="34" charset="-122"/>
                <a:ea typeface="微软雅黑" panose="020B0503020204020204" pitchFamily="34" charset="-122"/>
                <a:sym typeface="Greek Symbols"/>
              </a:rPr>
              <a:t>– </a:t>
            </a:r>
            <a:r>
              <a:rPr lang="en-US" altLang="ja-JP" i="1" dirty="0">
                <a:latin typeface="微软雅黑" panose="020B0503020204020204" pitchFamily="34" charset="-122"/>
                <a:ea typeface="微软雅黑" panose="020B0503020204020204" pitchFamily="34" charset="-122"/>
                <a:sym typeface="Greek Symbols"/>
              </a:rPr>
              <a:t>A</a:t>
            </a:r>
            <a:r>
              <a:rPr lang="en-US" altLang="ja-JP" dirty="0">
                <a:latin typeface="微软雅黑" panose="020B0503020204020204" pitchFamily="34" charset="-122"/>
                <a:ea typeface="微软雅黑" panose="020B0503020204020204" pitchFamily="34" charset="-122"/>
                <a:sym typeface="Greek Symbols"/>
              </a:rPr>
              <a:t>)}, </a:t>
            </a:r>
          </a:p>
          <a:p>
            <a:pPr marL="800100" lvl="1" indent="-342900"/>
            <a:r>
              <a:rPr lang="en-US" altLang="en-US" dirty="0">
                <a:latin typeface="微软雅黑" panose="020B0503020204020204" pitchFamily="34" charset="-122"/>
                <a:ea typeface="微软雅黑" panose="020B0503020204020204" pitchFamily="34" charset="-122"/>
                <a:sym typeface="Greek Symbols"/>
              </a:rPr>
              <a:t> check that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contains </a:t>
            </a:r>
            <a:r>
              <a:rPr lang="en-US" altLang="en-US" i="1" dirty="0">
                <a:latin typeface="微软雅黑" panose="020B0503020204020204" pitchFamily="34" charset="-122"/>
                <a:ea typeface="微软雅黑" panose="020B0503020204020204" pitchFamily="34" charset="-122"/>
                <a:sym typeface="Greek Symbols"/>
              </a:rPr>
              <a:t>A; </a:t>
            </a:r>
            <a:r>
              <a:rPr lang="en-US" altLang="en-US" dirty="0">
                <a:latin typeface="微软雅黑" panose="020B0503020204020204" pitchFamily="34" charset="-122"/>
                <a:ea typeface="微软雅黑" panose="020B0503020204020204" pitchFamily="34" charset="-122"/>
                <a:sym typeface="Greek Symbols"/>
              </a:rPr>
              <a:t>if it does</a:t>
            </a:r>
            <a:r>
              <a:rPr lang="en-US" altLang="en-US" i="1" dirty="0">
                <a:latin typeface="微软雅黑" panose="020B0503020204020204" pitchFamily="34" charset="-122"/>
                <a:ea typeface="微软雅黑" panose="020B0503020204020204" pitchFamily="34" charset="-122"/>
                <a:sym typeface="Greek Symbols"/>
              </a:rPr>
              <a:t>, A </a:t>
            </a:r>
            <a:r>
              <a:rPr lang="en-US" altLang="en-US" dirty="0">
                <a:latin typeface="微软雅黑" panose="020B0503020204020204" pitchFamily="34" charset="-122"/>
                <a:ea typeface="微软雅黑" panose="020B0503020204020204" pitchFamily="34" charset="-122"/>
                <a:sym typeface="Greek Symbols"/>
              </a:rPr>
              <a:t>is extraneous in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p>
          <a:p>
            <a:pPr marL="381000" indent="-381000"/>
            <a:r>
              <a:rPr lang="en-US" altLang="en-US" dirty="0">
                <a:latin typeface="微软雅黑" panose="020B0503020204020204" pitchFamily="34" charset="-122"/>
                <a:ea typeface="微软雅黑" panose="020B0503020204020204" pitchFamily="34" charset="-122"/>
                <a:sym typeface="Monotype Sorts" pitchFamily="-84" charset="2"/>
              </a:rPr>
              <a:t>To test if attribute A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Monotype Sorts" pitchFamily="-84" charset="2"/>
              </a:rPr>
              <a:t> is extraneous</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Monotype Sorts" pitchFamily="-84" charset="2"/>
              </a:rPr>
              <a:t>in</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p>
          <a:p>
            <a:pPr marL="800100" lvl="1" indent="-342900"/>
            <a:r>
              <a:rPr lang="en-US" altLang="en-US" dirty="0">
                <a:latin typeface="微软雅黑" panose="020B0503020204020204" pitchFamily="34" charset="-122"/>
                <a:ea typeface="微软雅黑" panose="020B0503020204020204" pitchFamily="34" charset="-122"/>
                <a:sym typeface="Greek Symbols"/>
              </a:rPr>
              <a:t>Let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a:t>
            </a:r>
            <a:r>
              <a:rPr lang="en-US" altLang="en-US" dirty="0">
                <a:latin typeface="微软雅黑" panose="020B0503020204020204" pitchFamily="34" charset="-122"/>
                <a:ea typeface="微软雅黑" panose="020B0503020204020204" pitchFamily="34" charset="-122"/>
                <a:sym typeface="Symbol" panose="05050102010706020507" pitchFamily="18" charset="2"/>
              </a:rPr>
              <a:t>}. Check if  </a:t>
            </a:r>
            <a:r>
              <a:rPr lang="en-US" altLang="ja-JP" dirty="0">
                <a:latin typeface="微软雅黑" panose="020B0503020204020204" pitchFamily="34" charset="-122"/>
                <a:ea typeface="微软雅黑" panose="020B0503020204020204" pitchFamily="34" charset="-122"/>
                <a:sym typeface="Greek Symbols"/>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ja-JP" dirty="0">
                <a:latin typeface="微软雅黑" panose="020B0503020204020204" pitchFamily="34" charset="-122"/>
                <a:ea typeface="微软雅黑" panose="020B0503020204020204" pitchFamily="34" charset="-122"/>
                <a:sym typeface="Monotype Sorts" pitchFamily="-84" charset="2"/>
              </a:rPr>
              <a:t> </a:t>
            </a:r>
            <a:r>
              <a:rPr lang="en-US" altLang="ja-JP"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can be inferred  from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F. </a:t>
            </a:r>
          </a:p>
          <a:p>
            <a:pPr marL="1143000" lvl="2" indent="-342900"/>
            <a:r>
              <a:rPr lang="en-US" altLang="en-US" dirty="0">
                <a:latin typeface="微软雅黑" panose="020B0503020204020204" pitchFamily="34" charset="-122"/>
                <a:ea typeface="微软雅黑" panose="020B0503020204020204" pitchFamily="34" charset="-122"/>
                <a:sym typeface="Symbol" panose="05050102010706020507" pitchFamily="18" charset="2"/>
              </a:rPr>
              <a:t> Compute </a:t>
            </a:r>
            <a:r>
              <a:rPr lang="en-US" altLang="en-US" baseline="30000"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using the dependencies in </a:t>
            </a:r>
            <a:r>
              <a:rPr lang="en-US" altLang="en-US" i="1" dirty="0">
                <a:latin typeface="微软雅黑" panose="020B0503020204020204" pitchFamily="34" charset="-122"/>
                <a:ea typeface="微软雅黑" panose="020B0503020204020204" pitchFamily="34" charset="-122"/>
                <a:sym typeface="Greek Symbols"/>
              </a:rPr>
              <a:t>F</a:t>
            </a:r>
            <a:r>
              <a:rPr lang="en-US" altLang="en-US" dirty="0">
                <a:latin typeface="微软雅黑" panose="020B0503020204020204" pitchFamily="34" charset="-122"/>
                <a:ea typeface="微软雅黑" panose="020B0503020204020204" pitchFamily="34" charset="-122"/>
                <a:sym typeface="Greek Symbols"/>
              </a:rPr>
              <a:t> </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marL="1143000" lvl="2" indent="-342900"/>
            <a:r>
              <a:rPr lang="en-US" altLang="en-US" dirty="0">
                <a:latin typeface="微软雅黑" panose="020B0503020204020204" pitchFamily="34" charset="-122"/>
                <a:ea typeface="微软雅黑" panose="020B0503020204020204" pitchFamily="34" charset="-122"/>
                <a:sym typeface="Symbol" panose="05050102010706020507" pitchFamily="18" charset="2"/>
              </a:rPr>
              <a:t> If </a:t>
            </a:r>
            <a:r>
              <a:rPr lang="en-US" altLang="en-US" baseline="30000"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includes all attributes in  then </a:t>
            </a:r>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Greek Symbols"/>
              </a:rPr>
              <a:t>A</a:t>
            </a:r>
            <a:r>
              <a:rPr lang="en-US" altLang="en-US" dirty="0">
                <a:latin typeface="微软雅黑" panose="020B0503020204020204" pitchFamily="34" charset="-122"/>
                <a:ea typeface="微软雅黑" panose="020B0503020204020204" pitchFamily="34" charset="-122"/>
                <a:sym typeface="Greek Symbols"/>
              </a:rPr>
              <a:t> is extraneous </a:t>
            </a:r>
            <a:r>
              <a:rPr lang="en-US" altLang="en-US" dirty="0">
                <a:latin typeface="微软雅黑" panose="020B0503020204020204" pitchFamily="34" charset="-122"/>
                <a:ea typeface="微软雅黑" panose="020B0503020204020204" pitchFamily="34" charset="-122"/>
                <a:sym typeface="Monotype Sorts" pitchFamily="-84" charset="2"/>
              </a:rPr>
              <a:t>in</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solidFill>
                  <a:schemeClr val="tx2"/>
                </a:solidFill>
                <a:latin typeface="微软雅黑" panose="020B0503020204020204" pitchFamily="34" charset="-122"/>
                <a:ea typeface="微软雅黑" panose="020B0503020204020204" pitchFamily="34" charset="-122"/>
                <a:sym typeface="Monotype Sorts" pitchFamily="-84" charset="2"/>
              </a:rPr>
              <a:t> </a:t>
            </a:r>
            <a:endParaRPr lang="en-US" altLang="en-US" dirty="0">
              <a:latin typeface="微软雅黑" panose="020B0503020204020204" pitchFamily="34" charset="-122"/>
              <a:ea typeface="微软雅黑" panose="020B0503020204020204" pitchFamily="34" charset="-122"/>
              <a:sym typeface="Greek Symbols"/>
            </a:endParaRPr>
          </a:p>
          <a:p>
            <a:pPr marL="381000" indent="-381000">
              <a:buFont typeface="Monotype Sorts" pitchFamily="-84" charset="2"/>
              <a:buNone/>
            </a:pPr>
            <a:endParaRPr lang="en-US" altLang="en-US" dirty="0">
              <a:latin typeface="微软雅黑" panose="020B0503020204020204" pitchFamily="34" charset="-122"/>
              <a:ea typeface="微软雅黑" panose="020B0503020204020204" pitchFamily="34" charset="-122"/>
              <a:sym typeface="Greek Symbol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冗余属性举例</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5779" name="Rectangle 3"/>
          <p:cNvSpPr>
            <a:spLocks noGrp="1" noChangeArrowheads="1"/>
          </p:cNvSpPr>
          <p:nvPr>
            <p:ph type="body" idx="1"/>
          </p:nvPr>
        </p:nvSpPr>
        <p:spPr>
          <a:xfrm>
            <a:off x="768350" y="1163639"/>
            <a:ext cx="7966347" cy="2265362"/>
          </a:xfrm>
        </p:spPr>
        <p:txBody>
          <a:bodyPr/>
          <a:lstStyle/>
          <a:p>
            <a:r>
              <a:rPr lang="en-US" altLang="en-US" dirty="0"/>
              <a:t>Let </a:t>
            </a:r>
            <a:r>
              <a:rPr lang="en-US" altLang="en-US" i="1" dirty="0"/>
              <a:t>F</a:t>
            </a:r>
            <a:r>
              <a:rPr lang="en-US" altLang="en-US" dirty="0"/>
              <a:t> = {</a:t>
            </a:r>
            <a:r>
              <a:rPr lang="en-US" altLang="en-US" i="1" dirty="0"/>
              <a:t>AB</a:t>
            </a:r>
            <a:r>
              <a:rPr lang="en-US" altLang="en-US" dirty="0"/>
              <a:t> </a:t>
            </a:r>
            <a:r>
              <a:rPr lang="en-US" altLang="en-US" dirty="0">
                <a:sym typeface="Symbol" panose="05050102010706020507" pitchFamily="18" charset="2"/>
              </a:rPr>
              <a:t></a:t>
            </a:r>
            <a:r>
              <a:rPr lang="en-US" altLang="en-US" dirty="0"/>
              <a:t> </a:t>
            </a:r>
            <a:r>
              <a:rPr lang="en-US" altLang="en-US" i="1" dirty="0"/>
              <a:t>CD</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E, E</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dirty="0"/>
              <a:t> }</a:t>
            </a:r>
          </a:p>
          <a:p>
            <a:r>
              <a:rPr lang="zh-CN" altLang="en-US" i="1" dirty="0" smtClean="0"/>
              <a:t>测试 </a:t>
            </a:r>
            <a:r>
              <a:rPr lang="en-US" altLang="en-US" i="1" dirty="0" smtClean="0"/>
              <a:t>AB</a:t>
            </a:r>
            <a:r>
              <a:rPr lang="en-US" altLang="en-US" dirty="0" smtClean="0"/>
              <a:t> </a:t>
            </a:r>
            <a:r>
              <a:rPr lang="en-US" altLang="en-US" dirty="0">
                <a:sym typeface="Symbol" panose="05050102010706020507" pitchFamily="18" charset="2"/>
              </a:rPr>
              <a:t></a:t>
            </a:r>
            <a:r>
              <a:rPr lang="en-US" altLang="en-US" i="1" dirty="0"/>
              <a:t> </a:t>
            </a:r>
            <a:r>
              <a:rPr lang="en-US" altLang="en-US" i="1" dirty="0" smtClean="0"/>
              <a:t>CD </a:t>
            </a:r>
            <a:r>
              <a:rPr lang="zh-CN" altLang="en-US" i="1" dirty="0" smtClean="0"/>
              <a:t>中的</a:t>
            </a:r>
            <a:r>
              <a:rPr lang="en-US" altLang="zh-CN" i="1" dirty="0" smtClean="0"/>
              <a:t>C</a:t>
            </a:r>
            <a:r>
              <a:rPr lang="zh-CN" altLang="en-US" i="1" dirty="0" smtClean="0"/>
              <a:t>是冗余的</a:t>
            </a:r>
            <a:r>
              <a:rPr lang="en-US" altLang="en-US" i="1" dirty="0" smtClean="0"/>
              <a:t>, </a:t>
            </a:r>
            <a:r>
              <a:rPr lang="zh-CN" altLang="en-US" dirty="0" smtClean="0"/>
              <a:t>我们</a:t>
            </a:r>
            <a:r>
              <a:rPr lang="en-US" altLang="en-US" dirty="0" smtClean="0"/>
              <a:t>:</a:t>
            </a:r>
            <a:endParaRPr lang="en-US" altLang="en-US" dirty="0"/>
          </a:p>
          <a:p>
            <a:pPr lvl="1"/>
            <a:r>
              <a:rPr lang="zh-CN" altLang="en-US" dirty="0" smtClean="0"/>
              <a:t>在</a:t>
            </a:r>
            <a:r>
              <a:rPr lang="en-US" altLang="en-US" i="1" dirty="0" smtClean="0"/>
              <a:t>F</a:t>
            </a:r>
            <a:r>
              <a:rPr lang="en-US" altLang="en-US" dirty="0" smtClean="0"/>
              <a:t>‘ </a:t>
            </a:r>
            <a:r>
              <a:rPr lang="en-US" altLang="en-US" dirty="0"/>
              <a:t>= {</a:t>
            </a:r>
            <a:r>
              <a:rPr lang="en-US" altLang="en-US" i="1" dirty="0"/>
              <a:t>AB</a:t>
            </a:r>
            <a:r>
              <a:rPr lang="en-US" altLang="en-US" dirty="0"/>
              <a:t> </a:t>
            </a:r>
            <a:r>
              <a:rPr lang="en-US" altLang="en-US" dirty="0">
                <a:sym typeface="Symbol" panose="05050102010706020507" pitchFamily="18" charset="2"/>
              </a:rPr>
              <a:t></a:t>
            </a:r>
            <a:r>
              <a:rPr lang="en-US" altLang="en-US" i="1" dirty="0"/>
              <a:t> D,</a:t>
            </a:r>
            <a:r>
              <a:rPr lang="en-US" altLang="en-US" dirty="0"/>
              <a:t>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i="1" dirty="0"/>
              <a:t>E, E</a:t>
            </a:r>
            <a:r>
              <a:rPr lang="en-US" altLang="en-US" dirty="0"/>
              <a:t> </a:t>
            </a:r>
            <a:r>
              <a:rPr lang="en-US" altLang="en-US" dirty="0">
                <a:sym typeface="Symbol" panose="05050102010706020507" pitchFamily="18" charset="2"/>
              </a:rPr>
              <a:t></a:t>
            </a:r>
            <a:r>
              <a:rPr lang="en-US" altLang="en-US" dirty="0"/>
              <a:t> </a:t>
            </a:r>
            <a:r>
              <a:rPr lang="en-US" altLang="en-US" i="1" dirty="0"/>
              <a:t>C</a:t>
            </a:r>
            <a:r>
              <a:rPr lang="en-US" altLang="en-US" i="1" dirty="0" smtClean="0"/>
              <a:t>} </a:t>
            </a:r>
            <a:r>
              <a:rPr lang="zh-CN" altLang="en-US" i="1" dirty="0" smtClean="0"/>
              <a:t>下，</a:t>
            </a:r>
            <a:r>
              <a:rPr lang="zh-CN" altLang="en-US" dirty="0" smtClean="0"/>
              <a:t>计算</a:t>
            </a:r>
            <a:r>
              <a:rPr lang="en-US" altLang="en-US" dirty="0" smtClean="0"/>
              <a:t>AB</a:t>
            </a:r>
            <a:r>
              <a:rPr lang="en-US" altLang="en-US" baseline="30000" dirty="0" smtClean="0"/>
              <a:t>+</a:t>
            </a:r>
            <a:r>
              <a:rPr lang="en-US" altLang="en-US" dirty="0" smtClean="0"/>
              <a:t> </a:t>
            </a:r>
          </a:p>
          <a:p>
            <a:pPr lvl="1"/>
            <a:r>
              <a:rPr lang="en-US" altLang="zh-CN" i="1" dirty="0" smtClean="0"/>
              <a:t>AB</a:t>
            </a:r>
            <a:r>
              <a:rPr lang="en-US" altLang="zh-CN" i="1" baseline="30000" dirty="0" smtClean="0"/>
              <a:t>+</a:t>
            </a:r>
            <a:r>
              <a:rPr lang="en-US" altLang="zh-CN" i="1" dirty="0" smtClean="0"/>
              <a:t>=</a:t>
            </a:r>
            <a:r>
              <a:rPr lang="en-US" altLang="en-US" i="1" dirty="0" smtClean="0"/>
              <a:t>ABCDE</a:t>
            </a:r>
            <a:r>
              <a:rPr lang="en-US" altLang="en-US" i="1" dirty="0"/>
              <a:t>, </a:t>
            </a:r>
            <a:r>
              <a:rPr lang="en-US" altLang="en-US" dirty="0"/>
              <a:t>which includes </a:t>
            </a:r>
            <a:r>
              <a:rPr lang="en-US" altLang="en-US" i="1" dirty="0"/>
              <a:t>CD</a:t>
            </a:r>
          </a:p>
          <a:p>
            <a:pPr lvl="1"/>
            <a:r>
              <a:rPr lang="zh-CN" altLang="en-US" i="1" dirty="0" smtClean="0"/>
              <a:t>所以 </a:t>
            </a:r>
            <a:r>
              <a:rPr lang="en-US" altLang="en-US" i="1" dirty="0" smtClean="0"/>
              <a:t>C </a:t>
            </a:r>
            <a:r>
              <a:rPr lang="zh-CN" altLang="en-US" dirty="0" smtClean="0"/>
              <a:t>是冗余的</a:t>
            </a:r>
            <a:endParaRPr lang="en-US" altLang="en-US" i="1" dirty="0"/>
          </a:p>
          <a:p>
            <a:pPr lvl="1"/>
            <a:endParaRPr lang="en-US" altLang="en-US" i="1" dirty="0"/>
          </a:p>
          <a:p>
            <a:pPr lvl="1">
              <a:buFont typeface="Monotype Sorts" pitchFamily="-84" charset="2"/>
              <a:buNone/>
            </a:pPr>
            <a:endParaRPr lang="en-US" altLang="en-US" i="1" dirty="0">
              <a:sym typeface="Greek Symbol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5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5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正则覆盖</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9875" name="Rectangle 3"/>
          <p:cNvSpPr>
            <a:spLocks noGrp="1" noChangeArrowheads="1"/>
          </p:cNvSpPr>
          <p:nvPr>
            <p:ph type="body" idx="1"/>
          </p:nvPr>
        </p:nvSpPr>
        <p:spPr>
          <a:xfrm>
            <a:off x="996955" y="1524586"/>
            <a:ext cx="7378695" cy="2505993"/>
          </a:xfrm>
        </p:spPr>
        <p:txBody>
          <a:bodyPr/>
          <a:lstStyle/>
          <a:p>
            <a:pPr>
              <a:lnSpc>
                <a:spcPct val="90000"/>
              </a:lnSpc>
            </a:pPr>
            <a:r>
              <a:rPr lang="en-US" altLang="en-US" i="1" dirty="0">
                <a:sym typeface="Greek Symbols"/>
              </a:rPr>
              <a:t>F</a:t>
            </a:r>
            <a:r>
              <a:rPr lang="en-US" altLang="en-US" dirty="0">
                <a:sym typeface="Greek Symbols"/>
              </a:rPr>
              <a:t> logically implies all dependencies in </a:t>
            </a:r>
            <a:r>
              <a:rPr lang="en-US" altLang="en-US" i="1" dirty="0">
                <a:sym typeface="Greek Symbols"/>
              </a:rPr>
              <a:t>F</a:t>
            </a:r>
            <a:r>
              <a:rPr lang="en-US" altLang="en-US" i="1" baseline="-25000" dirty="0">
                <a:sym typeface="Greek Symbols"/>
              </a:rPr>
              <a:t>c</a:t>
            </a:r>
            <a:r>
              <a:rPr lang="en-US" altLang="en-US" dirty="0">
                <a:sym typeface="Greek Symbols"/>
              </a:rPr>
              <a:t> , and </a:t>
            </a:r>
          </a:p>
          <a:p>
            <a:pPr>
              <a:lnSpc>
                <a:spcPct val="90000"/>
              </a:lnSpc>
            </a:pPr>
            <a:r>
              <a:rPr lang="en-US" altLang="en-US" i="1" dirty="0">
                <a:sym typeface="Greek Symbols"/>
              </a:rPr>
              <a:t>F</a:t>
            </a:r>
            <a:r>
              <a:rPr lang="en-US" altLang="en-US" i="1" baseline="-25000" dirty="0">
                <a:sym typeface="Greek Symbols"/>
              </a:rPr>
              <a:t>c</a:t>
            </a:r>
            <a:r>
              <a:rPr lang="en-US" altLang="en-US" baseline="-25000" dirty="0">
                <a:sym typeface="Greek Symbols"/>
              </a:rPr>
              <a:t> </a:t>
            </a:r>
            <a:r>
              <a:rPr lang="en-US" altLang="en-US" dirty="0">
                <a:sym typeface="Greek Symbols"/>
              </a:rPr>
              <a:t>logically implies all dependencies in </a:t>
            </a:r>
            <a:r>
              <a:rPr lang="en-US" altLang="en-US" i="1" dirty="0">
                <a:sym typeface="Greek Symbols"/>
              </a:rPr>
              <a:t>F,</a:t>
            </a:r>
            <a:r>
              <a:rPr lang="en-US" altLang="en-US" dirty="0">
                <a:sym typeface="Greek Symbols"/>
              </a:rPr>
              <a:t> and</a:t>
            </a:r>
          </a:p>
          <a:p>
            <a:pPr>
              <a:lnSpc>
                <a:spcPct val="90000"/>
              </a:lnSpc>
            </a:pPr>
            <a:r>
              <a:rPr lang="en-US" altLang="en-US" dirty="0">
                <a:sym typeface="Greek Symbols"/>
              </a:rPr>
              <a:t>No functional dependency in </a:t>
            </a:r>
            <a:r>
              <a:rPr lang="en-US" altLang="en-US" i="1" dirty="0">
                <a:sym typeface="Greek Symbols"/>
              </a:rPr>
              <a:t>F</a:t>
            </a:r>
            <a:r>
              <a:rPr lang="en-US" altLang="en-US" i="1" baseline="-25000" dirty="0">
                <a:sym typeface="Greek Symbols"/>
              </a:rPr>
              <a:t>c</a:t>
            </a:r>
            <a:r>
              <a:rPr lang="en-US" altLang="en-US" dirty="0">
                <a:sym typeface="Greek Symbols"/>
              </a:rPr>
              <a:t> contains an extraneous attribute, and</a:t>
            </a:r>
          </a:p>
          <a:p>
            <a:pPr>
              <a:lnSpc>
                <a:spcPct val="90000"/>
              </a:lnSpc>
            </a:pPr>
            <a:r>
              <a:rPr lang="en-US" altLang="en-US" dirty="0">
                <a:sym typeface="Greek Symbols"/>
              </a:rPr>
              <a:t>Each left side of functional dependency in </a:t>
            </a:r>
            <a:r>
              <a:rPr lang="en-US" altLang="en-US" i="1" dirty="0">
                <a:sym typeface="Greek Symbols"/>
              </a:rPr>
              <a:t>F</a:t>
            </a:r>
            <a:r>
              <a:rPr lang="en-US" altLang="en-US" i="1" baseline="-25000" dirty="0">
                <a:sym typeface="Greek Symbols"/>
              </a:rPr>
              <a:t>c</a:t>
            </a:r>
            <a:r>
              <a:rPr lang="en-US" altLang="en-US" i="1" dirty="0">
                <a:sym typeface="Greek Symbols"/>
              </a:rPr>
              <a:t> </a:t>
            </a:r>
            <a:r>
              <a:rPr lang="en-US" altLang="en-US" dirty="0">
                <a:sym typeface="Greek Symbols"/>
              </a:rPr>
              <a:t>is unique. That is, there are no two dependencies in </a:t>
            </a:r>
            <a:r>
              <a:rPr lang="en-US" altLang="en-US" i="1" dirty="0">
                <a:sym typeface="Greek Symbols"/>
              </a:rPr>
              <a:t>F</a:t>
            </a:r>
            <a:r>
              <a:rPr lang="en-US" altLang="en-US" i="1" baseline="-25000" dirty="0">
                <a:sym typeface="Greek Symbols"/>
              </a:rPr>
              <a:t>c</a:t>
            </a:r>
            <a:endParaRPr lang="en-US" altLang="en-US" dirty="0">
              <a:sym typeface="Greek Symbols"/>
            </a:endParaRPr>
          </a:p>
          <a:p>
            <a:pPr lvl="1">
              <a:lnSpc>
                <a:spcPct val="90000"/>
              </a:lnSpc>
            </a:pP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84" charset="2"/>
              </a:rPr>
              <a:t>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and </a:t>
            </a:r>
            <a:r>
              <a:rPr lang="en-US" altLang="en-US" dirty="0">
                <a:sym typeface="Symbol" panose="05050102010706020507" pitchFamily="18" charset="2"/>
              </a:rPr>
              <a:t></a:t>
            </a:r>
            <a:r>
              <a:rPr lang="en-US" altLang="en-US" baseline="-25000" dirty="0">
                <a:sym typeface="Greek Symbols"/>
              </a:rPr>
              <a:t>2</a:t>
            </a:r>
            <a:r>
              <a:rPr lang="en-US" altLang="en-US" dirty="0">
                <a:sym typeface="Greek Symbols"/>
              </a:rPr>
              <a:t> </a:t>
            </a:r>
            <a:r>
              <a:rPr lang="en-US" altLang="en-US" dirty="0">
                <a:sym typeface="Symbol" panose="05050102010706020507" pitchFamily="18" charset="2"/>
              </a:rPr>
              <a:t></a:t>
            </a:r>
            <a:r>
              <a:rPr lang="en-US" altLang="en-US" dirty="0">
                <a:sym typeface="Monotype Sorts" pitchFamily="-84" charset="2"/>
              </a:rPr>
              <a:t> </a:t>
            </a:r>
            <a:r>
              <a:rPr lang="en-US" altLang="en-US" dirty="0">
                <a:sym typeface="Symbol" panose="05050102010706020507" pitchFamily="18" charset="2"/>
              </a:rPr>
              <a:t></a:t>
            </a:r>
            <a:r>
              <a:rPr lang="en-US" altLang="en-US" baseline="-25000" dirty="0">
                <a:sym typeface="Greek Symbols"/>
              </a:rPr>
              <a:t>2</a:t>
            </a:r>
            <a:r>
              <a:rPr lang="en-US" altLang="en-US" dirty="0">
                <a:sym typeface="Greek Symbols"/>
              </a:rPr>
              <a:t> such that </a:t>
            </a:r>
          </a:p>
          <a:p>
            <a:pPr lvl="1">
              <a:lnSpc>
                <a:spcPct val="90000"/>
              </a:lnSpc>
            </a:pP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84" charset="2"/>
              </a:rPr>
              <a:t> </a:t>
            </a:r>
            <a:r>
              <a:rPr lang="en-US" altLang="en-US" dirty="0">
                <a:sym typeface="Symbol" panose="05050102010706020507" pitchFamily="18" charset="2"/>
              </a:rPr>
              <a:t></a:t>
            </a:r>
            <a:r>
              <a:rPr lang="en-US" altLang="en-US" baseline="-25000" dirty="0">
                <a:sym typeface="Greek Symbols"/>
              </a:rPr>
              <a:t>2</a:t>
            </a:r>
          </a:p>
          <a:p>
            <a:pPr>
              <a:lnSpc>
                <a:spcPct val="90000"/>
              </a:lnSpc>
              <a:buFont typeface="Monotype Sorts" pitchFamily="-84" charset="2"/>
              <a:buNone/>
            </a:pPr>
            <a:r>
              <a:rPr lang="en-US" altLang="en-US" dirty="0">
                <a:sym typeface="Greek Symbols"/>
              </a:rPr>
              <a:t> </a:t>
            </a:r>
          </a:p>
          <a:p>
            <a:pPr lvl="1">
              <a:lnSpc>
                <a:spcPct val="90000"/>
              </a:lnSpc>
              <a:buFont typeface="Monotype Sorts" pitchFamily="-84" charset="2"/>
              <a:buNone/>
            </a:pPr>
            <a:endParaRPr lang="en-US" altLang="en-US" dirty="0">
              <a:sym typeface="Greek Symbols"/>
            </a:endParaRPr>
          </a:p>
          <a:p>
            <a:pPr>
              <a:lnSpc>
                <a:spcPct val="90000"/>
              </a:lnSpc>
            </a:pPr>
            <a:endParaRPr lang="en-US" altLang="en-US" dirty="0">
              <a:sym typeface="Greek Symbols"/>
            </a:endParaRPr>
          </a:p>
          <a:p>
            <a:pPr>
              <a:lnSpc>
                <a:spcPct val="90000"/>
              </a:lnSpc>
            </a:pPr>
            <a:endParaRPr lang="en-US" altLang="en-US" dirty="0"/>
          </a:p>
        </p:txBody>
      </p:sp>
      <p:sp>
        <p:nvSpPr>
          <p:cNvPr id="2" name="TextBox 1"/>
          <p:cNvSpPr txBox="1"/>
          <p:nvPr/>
        </p:nvSpPr>
        <p:spPr>
          <a:xfrm>
            <a:off x="768350" y="1118934"/>
            <a:ext cx="6534813" cy="615553"/>
          </a:xfrm>
          <a:prstGeom prst="rect">
            <a:avLst/>
          </a:prstGeom>
          <a:noFill/>
        </p:spPr>
        <p:txBody>
          <a:bodyPr wrap="square" rtlCol="0">
            <a:spAutoFit/>
          </a:bodyPr>
          <a:lstStyle/>
          <a:p>
            <a:r>
              <a:rPr lang="en-US" altLang="en-US" sz="1700" dirty="0">
                <a:sym typeface="Greek Symbols"/>
              </a:rPr>
              <a:t>A </a:t>
            </a:r>
            <a:r>
              <a:rPr lang="en-US" altLang="en-US" sz="1700" b="1" dirty="0">
                <a:solidFill>
                  <a:srgbClr val="002060"/>
                </a:solidFill>
                <a:sym typeface="Greek Symbols"/>
              </a:rPr>
              <a:t>canonical cover</a:t>
            </a:r>
            <a:r>
              <a:rPr lang="en-US" altLang="en-US" sz="1700" i="1" dirty="0">
                <a:solidFill>
                  <a:srgbClr val="002060"/>
                </a:solidFill>
                <a:sym typeface="Greek Symbols"/>
              </a:rPr>
              <a:t> </a:t>
            </a:r>
            <a:r>
              <a:rPr lang="en-US" altLang="en-US" sz="1700" dirty="0">
                <a:sym typeface="Greek Symbols"/>
              </a:rPr>
              <a:t>for </a:t>
            </a:r>
            <a:r>
              <a:rPr lang="en-US" altLang="en-US" sz="1700" i="1" dirty="0">
                <a:sym typeface="Greek Symbols"/>
              </a:rPr>
              <a:t>F</a:t>
            </a:r>
            <a:r>
              <a:rPr lang="en-US" altLang="en-US" sz="1700" dirty="0">
                <a:sym typeface="Greek Symbols"/>
              </a:rPr>
              <a:t> is a set of dependencies </a:t>
            </a:r>
            <a:r>
              <a:rPr lang="en-US" altLang="en-US" sz="1700" i="1" dirty="0">
                <a:sym typeface="Greek Symbols"/>
              </a:rPr>
              <a:t>F</a:t>
            </a:r>
            <a:r>
              <a:rPr lang="en-US" altLang="en-US" sz="1700" i="1" baseline="-25000" dirty="0">
                <a:sym typeface="Greek Symbols"/>
              </a:rPr>
              <a:t>c </a:t>
            </a:r>
            <a:r>
              <a:rPr lang="en-US" altLang="en-US" sz="1700" dirty="0">
                <a:sym typeface="Greek Symbols"/>
              </a:rPr>
              <a:t>such that </a:t>
            </a:r>
          </a:p>
          <a:p>
            <a:endParaRPr lang="en-US" sz="17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98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正则覆盖</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9875" name="Rectangle 3"/>
          <p:cNvSpPr>
            <a:spLocks noGrp="1" noChangeArrowheads="1"/>
          </p:cNvSpPr>
          <p:nvPr>
            <p:ph type="body" idx="1"/>
          </p:nvPr>
        </p:nvSpPr>
        <p:spPr>
          <a:xfrm>
            <a:off x="768350" y="1154098"/>
            <a:ext cx="7603293" cy="4139797"/>
          </a:xfrm>
        </p:spPr>
        <p:txBody>
          <a:bodyPr/>
          <a:lstStyle/>
          <a:p>
            <a:pPr>
              <a:lnSpc>
                <a:spcPct val="90000"/>
              </a:lnSpc>
            </a:pPr>
            <a:r>
              <a:rPr lang="zh-CN" altLang="en-US" i="1" dirty="0" smtClean="0">
                <a:latin typeface="微软雅黑" panose="020B0503020204020204" pitchFamily="34" charset="-122"/>
                <a:ea typeface="微软雅黑" panose="020B0503020204020204" pitchFamily="34" charset="-122"/>
              </a:rPr>
              <a:t>计算 </a:t>
            </a:r>
            <a:r>
              <a:rPr lang="en-US" altLang="en-US" i="1" dirty="0" smtClean="0">
                <a:latin typeface="微软雅黑" panose="020B0503020204020204" pitchFamily="34" charset="-122"/>
                <a:ea typeface="微软雅黑" panose="020B0503020204020204" pitchFamily="34" charset="-122"/>
              </a:rPr>
              <a:t>F</a:t>
            </a:r>
            <a:r>
              <a:rPr lang="en-US" altLang="zh-CN" i="1" baseline="-25000" dirty="0" smtClean="0">
                <a:latin typeface="微软雅黑" panose="020B0503020204020204" pitchFamily="34" charset="-122"/>
                <a:ea typeface="微软雅黑" panose="020B0503020204020204" pitchFamily="34" charset="-122"/>
              </a:rPr>
              <a:t>c</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a:lnSpc>
                <a:spcPct val="90000"/>
              </a:lnSpc>
              <a:buFont typeface="Monotype Sorts" pitchFamily="-84" charset="2"/>
              <a:buNone/>
            </a:pPr>
            <a:r>
              <a:rPr lang="en-US" altLang="en-US" sz="800"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
            </a:r>
            <a:br>
              <a:rPr lang="en-US" altLang="en-US"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repeat</a:t>
            </a:r>
          </a:p>
          <a:p>
            <a:pPr>
              <a:lnSpc>
                <a:spcPct val="90000"/>
              </a:lnSpc>
              <a:buFont typeface="Monotype Sorts" pitchFamily="-84" charset="2"/>
              <a:buNone/>
            </a:pPr>
            <a:r>
              <a:rPr lang="en-US" altLang="en-US" b="1"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使用合并律，合并</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中的函数依赖</a:t>
            </a:r>
            <a:endParaRPr lang="en-US" altLang="en-US" dirty="0">
              <a:latin typeface="微软雅黑" panose="020B0503020204020204" pitchFamily="34" charset="-122"/>
              <a:ea typeface="微软雅黑" panose="020B0503020204020204" pitchFamily="34" charset="-122"/>
            </a:endParaRPr>
          </a:p>
          <a:p>
            <a:pPr>
              <a:lnSpc>
                <a:spcPct val="90000"/>
              </a:lnSpc>
              <a:buFont typeface="Monotype Sorts" pitchFamily="-84" charset="2"/>
              <a:buNone/>
            </a:pPr>
            <a:r>
              <a:rPr lang="en-US" altLang="en-US" sz="800" i="1"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
            </a:r>
            <a:br>
              <a:rPr lang="en-US" altLang="en-US" i="1" dirty="0">
                <a:latin typeface="微软雅黑" panose="020B0503020204020204" pitchFamily="34" charset="-122"/>
                <a:ea typeface="微软雅黑" panose="020B0503020204020204" pitchFamily="34" charset="-122"/>
              </a:rPr>
            </a:br>
            <a:r>
              <a:rPr lang="en-US" altLang="en-US" i="1"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1</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1</a:t>
            </a:r>
            <a:r>
              <a:rPr lang="en-US" altLang="en-US" dirty="0">
                <a:latin typeface="微软雅黑" panose="020B0503020204020204" pitchFamily="34" charset="-122"/>
                <a:ea typeface="微软雅黑" panose="020B0503020204020204" pitchFamily="34" charset="-122"/>
                <a:sym typeface="Greek Symbols"/>
              </a:rPr>
              <a:t> and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1</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2</a:t>
            </a:r>
            <a:r>
              <a:rPr lang="en-US" altLang="en-US" dirty="0">
                <a:latin typeface="微软雅黑" panose="020B0503020204020204" pitchFamily="34" charset="-122"/>
                <a:ea typeface="微软雅黑" panose="020B0503020204020204" pitchFamily="34" charset="-122"/>
                <a:sym typeface="Greek Symbols"/>
              </a:rPr>
              <a:t> with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1</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1</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25000" dirty="0">
                <a:latin typeface="微软雅黑" panose="020B0503020204020204" pitchFamily="34" charset="-122"/>
                <a:ea typeface="微软雅黑" panose="020B0503020204020204" pitchFamily="34" charset="-122"/>
                <a:sym typeface="Greek Symbols"/>
              </a:rPr>
              <a:t>2</a:t>
            </a:r>
          </a:p>
          <a:p>
            <a:pPr>
              <a:lnSpc>
                <a:spcPct val="90000"/>
              </a:lnSpc>
              <a:spcBef>
                <a:spcPts val="0"/>
              </a:spcBef>
              <a:buFont typeface="Monotype Sorts" pitchFamily="-84" charset="2"/>
              <a:buNone/>
            </a:pPr>
            <a:r>
              <a:rPr lang="en-US" altLang="en-US" sz="800"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a:r>
            <a:br>
              <a:rPr lang="en-US" altLang="en-US"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查找</a:t>
            </a:r>
            <a:r>
              <a:rPr lang="en-US" altLang="en-US" i="1" dirty="0">
                <a:latin typeface="微软雅黑" panose="020B0503020204020204" pitchFamily="34" charset="-122"/>
                <a:ea typeface="微软雅黑" panose="020B0503020204020204" pitchFamily="34" charset="-122"/>
                <a:sym typeface="Greek Symbols"/>
              </a:rPr>
              <a:t>F</a:t>
            </a:r>
            <a:r>
              <a:rPr lang="en-US" altLang="en-US" i="1" baseline="-25000" dirty="0">
                <a:latin typeface="微软雅黑" panose="020B0503020204020204" pitchFamily="34" charset="-122"/>
                <a:ea typeface="微软雅黑" panose="020B0503020204020204" pitchFamily="34" charset="-122"/>
                <a:sym typeface="Greek Symbols"/>
              </a:rPr>
              <a:t>c </a:t>
            </a:r>
            <a:r>
              <a:rPr lang="en-US" altLang="en-US" i="1" baseline="-25000" dirty="0" smtClean="0">
                <a:latin typeface="微软雅黑" panose="020B0503020204020204" pitchFamily="34" charset="-122"/>
                <a:ea typeface="微软雅黑" panose="020B0503020204020204" pitchFamily="34" charset="-122"/>
                <a:sym typeface="Greek Symbols"/>
              </a:rPr>
              <a:t> </a:t>
            </a:r>
            <a:r>
              <a:rPr lang="zh-CN" altLang="en-US" i="1" dirty="0" smtClean="0">
                <a:latin typeface="微软雅黑" panose="020B0503020204020204" pitchFamily="34" charset="-122"/>
                <a:ea typeface="微软雅黑" panose="020B0503020204020204" pitchFamily="34" charset="-122"/>
                <a:sym typeface="Greek Symbols"/>
              </a:rPr>
              <a:t>中的函数依赖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dirty="0" smtClean="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中的冗余属性</a:t>
            </a:r>
            <a:endParaRPr lang="en-US" altLang="en-US" dirty="0">
              <a:latin typeface="微软雅黑" panose="020B0503020204020204" pitchFamily="34" charset="-122"/>
              <a:ea typeface="微软雅黑" panose="020B0503020204020204" pitchFamily="34" charset="-122"/>
              <a:sym typeface="Greek Symbols"/>
            </a:endParaRPr>
          </a:p>
          <a:p>
            <a:pPr>
              <a:lnSpc>
                <a:spcPct val="90000"/>
              </a:lnSpc>
              <a:buFont typeface="Monotype Sorts" pitchFamily="-84" charset="2"/>
              <a:buNone/>
            </a:pPr>
            <a:r>
              <a:rPr lang="en-US" altLang="en-US" sz="800" dirty="0">
                <a:latin typeface="微软雅黑" panose="020B0503020204020204" pitchFamily="34" charset="-122"/>
                <a:ea typeface="微软雅黑" panose="020B0503020204020204" pitchFamily="34" charset="-122"/>
                <a:sym typeface="Greek Symbols"/>
              </a:rPr>
              <a:t/>
            </a:r>
            <a:br>
              <a:rPr lang="en-US" altLang="en-US" sz="800"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a:t>
            </a:r>
            <a:r>
              <a:rPr lang="en-US" altLang="en-US" dirty="0" smtClean="0">
                <a:latin typeface="微软雅黑" panose="020B0503020204020204" pitchFamily="34" charset="-122"/>
                <a:ea typeface="微软雅黑" panose="020B0503020204020204" pitchFamily="34" charset="-122"/>
                <a:sym typeface="Greek Symbols"/>
              </a:rPr>
              <a:t>/*</a:t>
            </a:r>
            <a:r>
              <a:rPr lang="zh-CN" altLang="en-US" dirty="0" smtClean="0">
                <a:latin typeface="微软雅黑" panose="020B0503020204020204" pitchFamily="34" charset="-122"/>
                <a:ea typeface="微软雅黑" panose="020B0503020204020204" pitchFamily="34" charset="-122"/>
                <a:sym typeface="Greek Symbols"/>
              </a:rPr>
              <a:t>注意测试使用</a:t>
            </a:r>
            <a:r>
              <a:rPr lang="en-US" altLang="zh-CN" dirty="0" smtClean="0">
                <a:latin typeface="微软雅黑" panose="020B0503020204020204" pitchFamily="34" charset="-122"/>
                <a:ea typeface="微软雅黑" panose="020B0503020204020204" pitchFamily="34" charset="-122"/>
                <a:sym typeface="Greek Symbols"/>
              </a:rPr>
              <a:t>F</a:t>
            </a:r>
            <a:r>
              <a:rPr lang="en-US" altLang="zh-CN" baseline="-25000" dirty="0" smtClean="0">
                <a:latin typeface="微软雅黑" panose="020B0503020204020204" pitchFamily="34" charset="-122"/>
                <a:ea typeface="微软雅黑" panose="020B0503020204020204" pitchFamily="34" charset="-122"/>
                <a:sym typeface="Greek Symbols"/>
              </a:rPr>
              <a:t>c</a:t>
            </a:r>
            <a:r>
              <a:rPr lang="en-US" altLang="en-US" dirty="0" smtClean="0">
                <a:latin typeface="微软雅黑" panose="020B0503020204020204" pitchFamily="34" charset="-122"/>
                <a:ea typeface="微软雅黑" panose="020B0503020204020204" pitchFamily="34" charset="-122"/>
                <a:sym typeface="Greek Symbols"/>
              </a:rPr>
              <a:t> ,</a:t>
            </a:r>
            <a:r>
              <a:rPr lang="zh-CN" altLang="en-US" dirty="0">
                <a:latin typeface="微软雅黑" panose="020B0503020204020204" pitchFamily="34" charset="-122"/>
                <a:ea typeface="微软雅黑" panose="020B0503020204020204" pitchFamily="34" charset="-122"/>
                <a:sym typeface="Greek Symbols"/>
              </a:rPr>
              <a:t>而</a:t>
            </a:r>
            <a:r>
              <a:rPr lang="zh-CN" altLang="en-US" dirty="0" smtClean="0">
                <a:latin typeface="微软雅黑" panose="020B0503020204020204" pitchFamily="34" charset="-122"/>
                <a:ea typeface="微软雅黑" panose="020B0503020204020204" pitchFamily="34" charset="-122"/>
                <a:sym typeface="Greek Symbols"/>
              </a:rPr>
              <a:t>不是</a:t>
            </a:r>
            <a:r>
              <a:rPr lang="en-US" altLang="zh-CN" dirty="0" smtClean="0">
                <a:latin typeface="微软雅黑" panose="020B0503020204020204" pitchFamily="34" charset="-122"/>
                <a:ea typeface="微软雅黑" panose="020B0503020204020204" pitchFamily="34" charset="-122"/>
                <a:sym typeface="Greek Symbols"/>
              </a:rPr>
              <a:t>F</a:t>
            </a:r>
            <a:r>
              <a:rPr lang="en-US" altLang="en-US" dirty="0" smtClean="0">
                <a:latin typeface="微软雅黑" panose="020B0503020204020204" pitchFamily="34" charset="-122"/>
                <a:ea typeface="微软雅黑" panose="020B0503020204020204" pitchFamily="34" charset="-122"/>
                <a:sym typeface="Greek Symbols"/>
              </a:rPr>
              <a:t>*/</a:t>
            </a:r>
            <a:endParaRPr lang="en-US" altLang="en-US" dirty="0">
              <a:latin typeface="微软雅黑" panose="020B0503020204020204" pitchFamily="34" charset="-122"/>
              <a:ea typeface="微软雅黑" panose="020B0503020204020204" pitchFamily="34" charset="-122"/>
              <a:sym typeface="Greek Symbols"/>
            </a:endParaRPr>
          </a:p>
          <a:p>
            <a:pPr>
              <a:lnSpc>
                <a:spcPct val="90000"/>
              </a:lnSpc>
              <a:buFont typeface="Monotype Sorts" pitchFamily="-84" charset="2"/>
              <a:buNone/>
            </a:pPr>
            <a:r>
              <a:rPr lang="en-US" altLang="en-US" sz="800"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
            </a:r>
            <a:br>
              <a:rPr lang="en-US" altLang="en-US" dirty="0">
                <a:latin typeface="微软雅黑" panose="020B0503020204020204" pitchFamily="34" charset="-122"/>
                <a:ea typeface="微软雅黑" panose="020B0503020204020204" pitchFamily="34" charset="-122"/>
                <a:sym typeface="Greek Symbols"/>
              </a:rPr>
            </a:br>
            <a:r>
              <a:rPr lang="en-US" altLang="en-US"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如果存在冗余属性，那么就从</a:t>
            </a:r>
            <a:r>
              <a:rPr lang="en-US" altLang="en-US" dirty="0" smtClean="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中删除</a:t>
            </a:r>
            <a:r>
              <a:rPr lang="en-US" altLang="en-US" i="1" dirty="0" smtClean="0">
                <a:latin typeface="微软雅黑" panose="020B0503020204020204" pitchFamily="34" charset="-122"/>
                <a:ea typeface="微软雅黑" panose="020B0503020204020204" pitchFamily="34" charset="-122"/>
                <a:sym typeface="Greek Symbols"/>
              </a:rPr>
              <a:t> </a:t>
            </a:r>
            <a:endParaRPr lang="en-US" altLang="en-US" i="1" dirty="0">
              <a:latin typeface="微软雅黑" panose="020B0503020204020204" pitchFamily="34" charset="-122"/>
              <a:ea typeface="微软雅黑" panose="020B0503020204020204" pitchFamily="34" charset="-122"/>
              <a:sym typeface="Greek Symbols"/>
            </a:endParaRPr>
          </a:p>
          <a:p>
            <a:pPr>
              <a:lnSpc>
                <a:spcPct val="90000"/>
              </a:lnSpc>
              <a:buFont typeface="Monotype Sorts" pitchFamily="-84" charset="2"/>
              <a:buNone/>
            </a:pPr>
            <a:r>
              <a:rPr lang="en-US" altLang="en-US" sz="800" dirty="0">
                <a:latin typeface="微软雅黑" panose="020B0503020204020204" pitchFamily="34" charset="-122"/>
                <a:ea typeface="微软雅黑" panose="020B0503020204020204" pitchFamily="34" charset="-122"/>
                <a:sym typeface="Greek Symbols"/>
              </a:rPr>
              <a:t/>
            </a:r>
            <a:br>
              <a:rPr lang="en-US" altLang="en-US" sz="800" dirty="0">
                <a:latin typeface="微软雅黑" panose="020B0503020204020204" pitchFamily="34" charset="-122"/>
                <a:ea typeface="微软雅黑" panose="020B0503020204020204" pitchFamily="34" charset="-122"/>
                <a:sym typeface="Greek Symbols"/>
              </a:rPr>
            </a:br>
            <a:r>
              <a:rPr lang="en-US" altLang="en-US" b="1" dirty="0">
                <a:latin typeface="微软雅黑" panose="020B0503020204020204" pitchFamily="34" charset="-122"/>
                <a:ea typeface="微软雅黑" panose="020B0503020204020204" pitchFamily="34" charset="-122"/>
                <a:sym typeface="Greek Symbols"/>
              </a:rPr>
              <a:t>until  </a:t>
            </a:r>
            <a:r>
              <a:rPr lang="en-US" altLang="en-US" dirty="0">
                <a:latin typeface="微软雅黑" panose="020B0503020204020204" pitchFamily="34" charset="-122"/>
                <a:ea typeface="微软雅黑" panose="020B0503020204020204" pitchFamily="34" charset="-122"/>
                <a:sym typeface="Greek Symbols"/>
              </a:rPr>
              <a:t>(</a:t>
            </a:r>
            <a:r>
              <a:rPr lang="en-US" altLang="en-US" i="1" dirty="0">
                <a:latin typeface="微软雅黑" panose="020B0503020204020204" pitchFamily="34" charset="-122"/>
                <a:ea typeface="微软雅黑" panose="020B0503020204020204" pitchFamily="34" charset="-122"/>
                <a:sym typeface="Greek Symbols"/>
              </a:rPr>
              <a:t>F</a:t>
            </a:r>
            <a:r>
              <a:rPr lang="en-US" altLang="en-US" i="1" baseline="-25000" dirty="0">
                <a:latin typeface="微软雅黑" panose="020B0503020204020204" pitchFamily="34" charset="-122"/>
                <a:ea typeface="微软雅黑" panose="020B0503020204020204" pitchFamily="34" charset="-122"/>
                <a:sym typeface="Greek Symbols"/>
              </a:rPr>
              <a:t>c</a:t>
            </a:r>
            <a:r>
              <a:rPr lang="en-US" altLang="en-US"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不在变化）</a:t>
            </a:r>
            <a:endParaRPr lang="en-US" altLang="en-US" dirty="0">
              <a:latin typeface="微软雅黑" panose="020B0503020204020204" pitchFamily="34" charset="-122"/>
              <a:ea typeface="微软雅黑" panose="020B0503020204020204" pitchFamily="34" charset="-122"/>
              <a:sym typeface="Greek Symbols"/>
            </a:endParaRPr>
          </a:p>
          <a:p>
            <a:pPr>
              <a:lnSpc>
                <a:spcPct val="90000"/>
              </a:lnSpc>
              <a:buFont typeface="Monotype Sorts" pitchFamily="-84" charset="2"/>
              <a:buNone/>
            </a:pPr>
            <a:r>
              <a:rPr lang="en-US" altLang="en-US" sz="800" dirty="0">
                <a:latin typeface="微软雅黑" panose="020B0503020204020204" pitchFamily="34" charset="-122"/>
                <a:ea typeface="微软雅黑" panose="020B0503020204020204" pitchFamily="34" charset="-122"/>
                <a:sym typeface="Greek Symbols"/>
              </a:rPr>
              <a:t> </a:t>
            </a:r>
          </a:p>
          <a:p>
            <a:pPr>
              <a:lnSpc>
                <a:spcPct val="90000"/>
              </a:lnSpc>
            </a:pPr>
            <a:r>
              <a:rPr lang="zh-CN" altLang="en-US" dirty="0" smtClean="0">
                <a:latin typeface="微软雅黑" panose="020B0503020204020204" pitchFamily="34" charset="-122"/>
                <a:ea typeface="微软雅黑" panose="020B0503020204020204" pitchFamily="34" charset="-122"/>
                <a:sym typeface="Greek Symbols"/>
              </a:rPr>
              <a:t>注意：合并律可能在某些冗余属性被删除后才能使用，所以需要重复使用</a:t>
            </a:r>
            <a:endParaRPr lang="en-US" altLang="en-US" dirty="0">
              <a:latin typeface="微软雅黑" panose="020B0503020204020204" pitchFamily="34" charset="-122"/>
              <a:ea typeface="微软雅黑" panose="020B0503020204020204" pitchFamily="34" charset="-122"/>
              <a:sym typeface="Greek Symbol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919163" y="223838"/>
            <a:ext cx="8277225" cy="457200"/>
          </a:xfrm>
        </p:spPr>
        <p:txBody>
          <a:bodyPr/>
          <a:lstStyle/>
          <a:p>
            <a:pPr>
              <a:defRPr/>
            </a:pPr>
            <a:r>
              <a:rPr lang="en-US" altLang="en-US" dirty="0">
                <a:effectLst>
                  <a:outerShdw blurRad="38100" dist="38100" dir="2700000" algn="tl">
                    <a:srgbClr val="C0C0C0"/>
                  </a:outerShdw>
                </a:effectLst>
                <a:ea typeface="ＭＳ Ｐゴシック" pitchFamily="34" charset="-128"/>
              </a:rPr>
              <a:t>Example: Computing a Canonical Cover</a:t>
            </a:r>
          </a:p>
        </p:txBody>
      </p:sp>
      <p:sp>
        <p:nvSpPr>
          <p:cNvPr id="59395" name="Rectangle 3"/>
          <p:cNvSpPr>
            <a:spLocks noGrp="1" noChangeArrowheads="1"/>
          </p:cNvSpPr>
          <p:nvPr>
            <p:ph type="body" idx="1"/>
          </p:nvPr>
        </p:nvSpPr>
        <p:spPr>
          <a:xfrm>
            <a:off x="754603" y="1029809"/>
            <a:ext cx="7688062" cy="5334896"/>
          </a:xfrm>
        </p:spPr>
        <p:txBody>
          <a:bodyPr/>
          <a:lstStyle/>
          <a:p>
            <a:pPr>
              <a:tabLst>
                <a:tab pos="684213" algn="l"/>
                <a:tab pos="2917825" algn="l"/>
              </a:tabLst>
            </a:pPr>
            <a:r>
              <a:rPr lang="en-US" altLang="en-US" sz="1600" i="1" dirty="0"/>
              <a:t>R </a:t>
            </a:r>
            <a:r>
              <a:rPr lang="en-US" altLang="en-US" sz="1600" dirty="0"/>
              <a:t>= (</a:t>
            </a:r>
            <a:r>
              <a:rPr lang="en-US" altLang="en-US" sz="1600" i="1" dirty="0"/>
              <a:t>A, B, C)</a:t>
            </a:r>
            <a:br>
              <a:rPr lang="en-US" altLang="en-US" sz="1600" i="1" dirty="0"/>
            </a:br>
            <a:r>
              <a:rPr lang="en-US" altLang="en-US" sz="1600" i="1" dirty="0"/>
              <a:t>F = {A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a:t>
            </a:r>
            <a:br>
              <a:rPr lang="en-US" altLang="en-US" sz="1600" i="1" dirty="0">
                <a:sym typeface="Monotype Sorts" pitchFamily="-84" charset="2"/>
              </a:rPr>
            </a:br>
            <a:r>
              <a:rPr lang="en-US" altLang="en-US" sz="1600" i="1" dirty="0">
                <a:sym typeface="Monotype Sorts" pitchFamily="-84" charset="2"/>
              </a:rPr>
              <a:t>	  B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br>
              <a:rPr lang="en-US" altLang="en-US" sz="1600" i="1" dirty="0">
                <a:sym typeface="Monotype Sorts" pitchFamily="-84" charset="2"/>
              </a:rPr>
            </a:br>
            <a:r>
              <a:rPr lang="en-US" altLang="en-US" sz="1600" i="1" dirty="0">
                <a:sym typeface="Monotype Sorts" pitchFamily="-84" charset="2"/>
              </a:rPr>
              <a:t>	  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a:t>
            </a:r>
            <a:r>
              <a:rPr lang="en-US" altLang="en-US" sz="1600" dirty="0">
                <a:sym typeface="Monotype Sorts" pitchFamily="-84" charset="2"/>
              </a:rPr>
              <a:t/>
            </a:r>
            <a:br>
              <a:rPr lang="en-US" altLang="en-US" sz="1600" dirty="0">
                <a:sym typeface="Monotype Sorts" pitchFamily="-84" charset="2"/>
              </a:rPr>
            </a:br>
            <a:r>
              <a:rPr lang="en-US" altLang="en-US" sz="1600" dirty="0">
                <a:sym typeface="Monotype Sorts" pitchFamily="-84" charset="2"/>
              </a:rPr>
              <a:t>	</a:t>
            </a:r>
            <a:r>
              <a:rPr lang="en-US" altLang="en-US" sz="1600" i="1" dirty="0">
                <a:sym typeface="Monotype Sorts" pitchFamily="-84" charset="2"/>
              </a:rPr>
              <a:t>AB</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r>
              <a:rPr lang="en-US" altLang="en-US" sz="1600" dirty="0">
                <a:sym typeface="Monotype Sorts" pitchFamily="-84" charset="2"/>
              </a:rPr>
              <a:t>}</a:t>
            </a:r>
          </a:p>
          <a:p>
            <a:pPr>
              <a:tabLst>
                <a:tab pos="684213" algn="l"/>
                <a:tab pos="2917825" algn="l"/>
              </a:tabLst>
            </a:pPr>
            <a:r>
              <a:rPr lang="en-US" altLang="en-US" sz="1600" dirty="0">
                <a:sym typeface="Monotype Sorts" pitchFamily="-84" charset="2"/>
              </a:rPr>
              <a:t>Combine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 </a:t>
            </a:r>
            <a:r>
              <a:rPr lang="en-US" altLang="en-US" sz="1600" dirty="0">
                <a:sym typeface="Monotype Sorts" pitchFamily="-84" charset="2"/>
              </a:rPr>
              <a:t>and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 </a:t>
            </a:r>
            <a:r>
              <a:rPr lang="en-US" altLang="en-US" sz="1600" dirty="0">
                <a:sym typeface="Monotype Sorts" pitchFamily="-84" charset="2"/>
              </a:rPr>
              <a:t>into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a:t>
            </a:r>
          </a:p>
          <a:p>
            <a:pPr lvl="1">
              <a:tabLst>
                <a:tab pos="684213" algn="l"/>
                <a:tab pos="2917825" algn="l"/>
              </a:tabLst>
            </a:pPr>
            <a:r>
              <a:rPr lang="en-US" altLang="en-US" sz="1600" dirty="0">
                <a:sym typeface="Monotype Sorts" pitchFamily="-84" charset="2"/>
              </a:rPr>
              <a:t>Set is now </a:t>
            </a:r>
            <a:r>
              <a:rPr lang="en-US" altLang="en-US" sz="1600" i="1" dirty="0"/>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 B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 AB</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r>
              <a:rPr lang="en-US" altLang="en-US" sz="1600" dirty="0">
                <a:sym typeface="Monotype Sorts" pitchFamily="-84" charset="2"/>
              </a:rPr>
              <a:t>}</a:t>
            </a:r>
          </a:p>
          <a:p>
            <a:pPr>
              <a:tabLst>
                <a:tab pos="684213" algn="l"/>
                <a:tab pos="2917825" algn="l"/>
              </a:tabLst>
            </a:pPr>
            <a:r>
              <a:rPr lang="en-US" altLang="en-US" sz="1600" i="1" dirty="0">
                <a:sym typeface="Monotype Sorts" pitchFamily="-84" charset="2"/>
              </a:rPr>
              <a:t>A</a:t>
            </a:r>
            <a:r>
              <a:rPr lang="en-US" altLang="en-US" sz="1600" dirty="0">
                <a:sym typeface="Monotype Sorts" pitchFamily="-84" charset="2"/>
              </a:rPr>
              <a:t> is extraneous in </a:t>
            </a:r>
            <a:r>
              <a:rPr lang="en-US" altLang="en-US" sz="1600" i="1" dirty="0">
                <a:sym typeface="Monotype Sorts" pitchFamily="-84" charset="2"/>
              </a:rPr>
              <a:t>AB</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p>
          <a:p>
            <a:pPr lvl="1">
              <a:tabLst>
                <a:tab pos="684213" algn="l"/>
                <a:tab pos="2917825" algn="l"/>
              </a:tabLst>
            </a:pPr>
            <a:r>
              <a:rPr lang="en-US" altLang="en-US" sz="1600" dirty="0">
                <a:sym typeface="Monotype Sorts" pitchFamily="-84" charset="2"/>
              </a:rPr>
              <a:t>Check if the result of deleting A from  </a:t>
            </a:r>
            <a:r>
              <a:rPr lang="en-US" altLang="en-US" sz="1600" i="1" dirty="0">
                <a:sym typeface="Monotype Sorts" pitchFamily="-84" charset="2"/>
              </a:rPr>
              <a:t>AB</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  </a:t>
            </a:r>
            <a:r>
              <a:rPr lang="en-US" altLang="en-US" sz="1600" dirty="0">
                <a:sym typeface="Monotype Sorts" pitchFamily="-84" charset="2"/>
              </a:rPr>
              <a:t>is implied by the other dependencies</a:t>
            </a:r>
          </a:p>
          <a:p>
            <a:pPr lvl="2">
              <a:tabLst>
                <a:tab pos="684213" algn="l"/>
                <a:tab pos="2917825" algn="l"/>
              </a:tabLst>
            </a:pPr>
            <a:r>
              <a:rPr lang="en-US" altLang="en-US" sz="1600" dirty="0">
                <a:sym typeface="Monotype Sorts" pitchFamily="-84" charset="2"/>
              </a:rPr>
              <a:t>Yes: in fact,  </a:t>
            </a:r>
            <a:r>
              <a:rPr lang="en-US" altLang="en-US" sz="1600" i="1" dirty="0">
                <a:sym typeface="Monotype Sorts" pitchFamily="-84" charset="2"/>
              </a:rPr>
              <a:t>B</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 </a:t>
            </a:r>
            <a:r>
              <a:rPr lang="en-US" altLang="en-US" sz="1600" dirty="0">
                <a:sym typeface="Monotype Sorts" pitchFamily="-84" charset="2"/>
              </a:rPr>
              <a:t>is already present!</a:t>
            </a:r>
          </a:p>
          <a:p>
            <a:pPr lvl="1">
              <a:tabLst>
                <a:tab pos="684213" algn="l"/>
                <a:tab pos="2917825" algn="l"/>
              </a:tabLst>
            </a:pPr>
            <a:r>
              <a:rPr lang="en-US" altLang="en-US" sz="1600" dirty="0">
                <a:sym typeface="Monotype Sorts" pitchFamily="-84" charset="2"/>
              </a:rPr>
              <a:t>Set is now </a:t>
            </a:r>
            <a:r>
              <a:rPr lang="en-US" altLang="en-US" sz="1600" i="1" dirty="0"/>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 B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r>
              <a:rPr lang="en-US" altLang="en-US" sz="1600" dirty="0">
                <a:sym typeface="Monotype Sorts" pitchFamily="-84" charset="2"/>
              </a:rPr>
              <a:t>}</a:t>
            </a:r>
            <a:endParaRPr lang="en-US" altLang="en-US" sz="1600" i="1" dirty="0">
              <a:sym typeface="Monotype Sorts" pitchFamily="-84" charset="2"/>
            </a:endParaRPr>
          </a:p>
          <a:p>
            <a:pPr>
              <a:tabLst>
                <a:tab pos="684213" algn="l"/>
                <a:tab pos="2917825" algn="l"/>
              </a:tabLst>
            </a:pPr>
            <a:r>
              <a:rPr lang="en-US" altLang="en-US" sz="1600" i="1" dirty="0">
                <a:sym typeface="Monotype Sorts" pitchFamily="-84" charset="2"/>
              </a:rPr>
              <a:t>C</a:t>
            </a:r>
            <a:r>
              <a:rPr lang="en-US" altLang="en-US" sz="1600" dirty="0">
                <a:sym typeface="Monotype Sorts" pitchFamily="-84" charset="2"/>
              </a:rPr>
              <a:t> is extraneous in </a:t>
            </a:r>
            <a:r>
              <a:rPr lang="en-US" altLang="en-US" sz="1600" i="1" dirty="0">
                <a:sym typeface="Monotype Sorts" pitchFamily="-84" charset="2"/>
              </a:rPr>
              <a:t>A</a:t>
            </a:r>
            <a:r>
              <a:rPr lang="en-US" altLang="en-US" sz="1600" dirty="0">
                <a:sym typeface="Monotype Sorts" pitchFamily="-84" charset="2"/>
              </a:rPr>
              <a:t>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BC</a:t>
            </a:r>
            <a:r>
              <a:rPr lang="en-US" altLang="en-US" sz="1600" dirty="0">
                <a:sym typeface="Monotype Sorts" pitchFamily="-84" charset="2"/>
              </a:rPr>
              <a:t> </a:t>
            </a:r>
          </a:p>
          <a:p>
            <a:pPr lvl="1">
              <a:tabLst>
                <a:tab pos="684213" algn="l"/>
                <a:tab pos="2917825" algn="l"/>
              </a:tabLst>
            </a:pPr>
            <a:r>
              <a:rPr lang="en-US" altLang="en-US" sz="1600" dirty="0">
                <a:sym typeface="Monotype Sorts" pitchFamily="-84" charset="2"/>
              </a:rPr>
              <a:t>Check if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r>
              <a:rPr lang="en-US" altLang="en-US" sz="1600" dirty="0">
                <a:sym typeface="Monotype Sorts" pitchFamily="-84" charset="2"/>
              </a:rPr>
              <a:t> is logically implied by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 </a:t>
            </a:r>
            <a:r>
              <a:rPr lang="en-US" altLang="en-US" sz="1600" dirty="0">
                <a:sym typeface="Monotype Sorts" pitchFamily="-84" charset="2"/>
              </a:rPr>
              <a:t>and the other dependencies</a:t>
            </a:r>
          </a:p>
          <a:p>
            <a:pPr lvl="2">
              <a:tabLst>
                <a:tab pos="684213" algn="l"/>
                <a:tab pos="2917825" algn="l"/>
              </a:tabLst>
            </a:pPr>
            <a:r>
              <a:rPr lang="en-US" altLang="en-US" sz="1600" dirty="0">
                <a:sym typeface="Monotype Sorts" pitchFamily="-84" charset="2"/>
              </a:rPr>
              <a:t>Yes</a:t>
            </a:r>
            <a:r>
              <a:rPr lang="en-US" altLang="en-US" sz="1600" i="1" dirty="0">
                <a:sym typeface="Monotype Sorts" pitchFamily="-84" charset="2"/>
              </a:rPr>
              <a:t>: </a:t>
            </a:r>
            <a:r>
              <a:rPr lang="en-US" altLang="en-US" sz="1600" dirty="0">
                <a:sym typeface="Monotype Sorts" pitchFamily="-84" charset="2"/>
              </a:rPr>
              <a:t>using transitivity on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  and B </a:t>
            </a:r>
            <a:r>
              <a:rPr lang="en-US" altLang="en-US" sz="1600" dirty="0">
                <a:sym typeface="Symbol" panose="05050102010706020507" pitchFamily="18" charset="2"/>
              </a:rPr>
              <a:t></a:t>
            </a:r>
            <a:r>
              <a:rPr lang="en-US" altLang="en-US" sz="1600" dirty="0">
                <a:sym typeface="Monotype Sorts" pitchFamily="-84" charset="2"/>
              </a:rPr>
              <a:t> C. </a:t>
            </a:r>
          </a:p>
          <a:p>
            <a:pPr lvl="3">
              <a:tabLst>
                <a:tab pos="684213" algn="l"/>
                <a:tab pos="2917825" algn="l"/>
              </a:tabLst>
            </a:pPr>
            <a:r>
              <a:rPr lang="en-US" altLang="en-US" sz="1600" dirty="0">
                <a:sym typeface="Monotype Sorts" pitchFamily="-84" charset="2"/>
              </a:rPr>
              <a:t>Can use attribute closure of </a:t>
            </a:r>
            <a:r>
              <a:rPr lang="en-US" altLang="en-US" sz="1600" i="1" dirty="0">
                <a:sym typeface="Monotype Sorts" pitchFamily="-84" charset="2"/>
              </a:rPr>
              <a:t>A</a:t>
            </a:r>
            <a:r>
              <a:rPr lang="en-US" altLang="en-US" sz="1600" dirty="0">
                <a:sym typeface="Monotype Sorts" pitchFamily="-84" charset="2"/>
              </a:rPr>
              <a:t> in more complex cases</a:t>
            </a:r>
          </a:p>
          <a:p>
            <a:pPr>
              <a:tabLst>
                <a:tab pos="684213" algn="l"/>
                <a:tab pos="2917825" algn="l"/>
              </a:tabLst>
            </a:pPr>
            <a:r>
              <a:rPr lang="en-US" altLang="en-US" sz="1600" dirty="0">
                <a:sym typeface="Monotype Sorts" pitchFamily="-84" charset="2"/>
              </a:rPr>
              <a:t>The canonical cover is: 	</a:t>
            </a:r>
            <a:r>
              <a:rPr lang="en-US" altLang="en-US" sz="1600" i="1" dirty="0">
                <a:sym typeface="Monotype Sorts" pitchFamily="-84" charset="2"/>
              </a:rPr>
              <a:t>A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B</a:t>
            </a:r>
            <a:br>
              <a:rPr lang="en-US" altLang="en-US" sz="1600" i="1" dirty="0">
                <a:sym typeface="Monotype Sorts" pitchFamily="-84" charset="2"/>
              </a:rPr>
            </a:br>
            <a:r>
              <a:rPr lang="en-US" altLang="en-US" sz="1600" i="1" dirty="0">
                <a:sym typeface="Monotype Sorts" pitchFamily="-84" charset="2"/>
              </a:rPr>
              <a:t>		B </a:t>
            </a:r>
            <a:r>
              <a:rPr lang="en-US" altLang="en-US" sz="1600" dirty="0">
                <a:sym typeface="Symbol" panose="05050102010706020507" pitchFamily="18" charset="2"/>
              </a:rPr>
              <a:t></a:t>
            </a:r>
            <a:r>
              <a:rPr lang="en-US" altLang="en-US" sz="1600" dirty="0">
                <a:sym typeface="Monotype Sorts" pitchFamily="-84" charset="2"/>
              </a:rPr>
              <a:t> </a:t>
            </a:r>
            <a:r>
              <a:rPr lang="en-US" altLang="en-US" sz="1600" i="1" dirty="0">
                <a:sym typeface="Monotype Sorts" pitchFamily="-84" charset="2"/>
              </a:rPr>
              <a:t>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613" y="212725"/>
            <a:ext cx="7993062" cy="441325"/>
          </a:xfrm>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函数依赖保持 </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Dependency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Preservation</a:t>
            </a:r>
          </a:p>
        </p:txBody>
      </p:sp>
      <p:sp>
        <p:nvSpPr>
          <p:cNvPr id="60419" name="Rectangle 3"/>
          <p:cNvSpPr>
            <a:spLocks noGrp="1" noChangeArrowheads="1"/>
          </p:cNvSpPr>
          <p:nvPr>
            <p:ph type="body" idx="1"/>
          </p:nvPr>
        </p:nvSpPr>
        <p:spPr>
          <a:xfrm>
            <a:off x="772357" y="1093788"/>
            <a:ext cx="7818190" cy="2696159"/>
          </a:xfrm>
        </p:spPr>
        <p:txBody>
          <a:bodyPr/>
          <a:lstStyle/>
          <a:p>
            <a:r>
              <a:rPr lang="en-US" altLang="en-US" i="1" dirty="0" smtClean="0">
                <a:latin typeface="微软雅黑" panose="020B0503020204020204" pitchFamily="34" charset="-122"/>
                <a:ea typeface="微软雅黑" panose="020B0503020204020204" pitchFamily="34" charset="-122"/>
              </a:rPr>
              <a:t>F</a:t>
            </a:r>
            <a:r>
              <a:rPr lang="en-US" altLang="en-US" i="1" baseline="-25000" dirty="0" smtClean="0">
                <a:latin typeface="微软雅黑" panose="020B0503020204020204" pitchFamily="34" charset="-122"/>
                <a:ea typeface="微软雅黑" panose="020B0503020204020204" pitchFamily="34" charset="-122"/>
              </a:rPr>
              <a:t>i</a:t>
            </a:r>
            <a:r>
              <a:rPr lang="en-US" altLang="en-US" i="1" dirty="0" smtClean="0">
                <a:latin typeface="微软雅黑" panose="020B0503020204020204" pitchFamily="34" charset="-122"/>
                <a:ea typeface="微软雅黑" panose="020B0503020204020204" pitchFamily="34" charset="-122"/>
              </a:rPr>
              <a:t>  </a:t>
            </a:r>
            <a:r>
              <a:rPr lang="zh-CN" altLang="en-US" i="1" dirty="0" smtClean="0">
                <a:latin typeface="微软雅黑" panose="020B0503020204020204" pitchFamily="34" charset="-122"/>
                <a:ea typeface="微软雅黑" panose="020B0503020204020204" pitchFamily="34" charset="-122"/>
              </a:rPr>
              <a:t>是</a:t>
            </a:r>
            <a:r>
              <a:rPr lang="en-US" altLang="en-US" i="1" dirty="0" smtClean="0">
                <a:latin typeface="微软雅黑" panose="020B0503020204020204" pitchFamily="34" charset="-122"/>
                <a:ea typeface="微软雅黑" panose="020B0503020204020204" pitchFamily="34" charset="-122"/>
              </a:rPr>
              <a:t>F </a:t>
            </a:r>
            <a:r>
              <a:rPr lang="en-US" altLang="en-US" i="1"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中函数依赖的属性被包括在</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的所有函数依赖的集合</a:t>
            </a:r>
            <a:endParaRPr lang="en-US"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一个分解是函数依赖保持的，那么</a:t>
            </a:r>
            <a:endParaRPr lang="en-US" altLang="en-US" dirty="0">
              <a:latin typeface="微软雅黑" panose="020B0503020204020204" pitchFamily="34" charset="-122"/>
              <a:ea typeface="微软雅黑" panose="020B0503020204020204" pitchFamily="34" charset="-122"/>
            </a:endParaRPr>
          </a:p>
          <a:p>
            <a:pPr lvl="1">
              <a:buFont typeface="Webdings" panose="05030102010509060703" pitchFamily="18" charset="2"/>
              <a:buNone/>
            </a:pPr>
            <a:r>
              <a:rPr lang="en-US" altLang="en-US"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baseline="-25000" dirty="0">
                <a:latin typeface="微软雅黑" panose="020B0503020204020204" pitchFamily="34" charset="-122"/>
                <a:ea typeface="微软雅黑" panose="020B0503020204020204" pitchFamily="34" charset="-122"/>
              </a:rPr>
              <a:t>1</a:t>
            </a:r>
            <a:r>
              <a:rPr lang="en-US" altLang="en-US" i="1"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F</a:t>
            </a:r>
            <a:r>
              <a:rPr lang="en-US" altLang="en-US" baseline="-25000" dirty="0">
                <a:latin typeface="微软雅黑" panose="020B0503020204020204" pitchFamily="34" charset="-122"/>
                <a:ea typeface="微软雅黑" panose="020B0503020204020204" pitchFamily="34" charset="-122"/>
                <a:sym typeface="Symbol" panose="05050102010706020507" pitchFamily="18" charset="2"/>
              </a:rPr>
              <a:t>2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err="1">
                <a:latin typeface="微软雅黑" panose="020B0503020204020204" pitchFamily="34" charset="-122"/>
                <a:ea typeface="微软雅黑" panose="020B0503020204020204" pitchFamily="34" charset="-122"/>
                <a:sym typeface="Symbol" panose="05050102010706020507" pitchFamily="18" charset="2"/>
              </a:rPr>
              <a:t>F</a:t>
            </a:r>
            <a:r>
              <a:rPr lang="en-US" altLang="en-US" baseline="-25000" dirty="0" err="1">
                <a:latin typeface="微软雅黑" panose="020B0503020204020204" pitchFamily="34" charset="-122"/>
                <a:ea typeface="微软雅黑" panose="020B0503020204020204" pitchFamily="34" charset="-122"/>
                <a:sym typeface="Symbol" panose="05050102010706020507" pitchFamily="18" charset="2"/>
              </a:rPr>
              <a:t>n</a:t>
            </a:r>
            <a:r>
              <a:rPr lang="en-US" altLang="en-US"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F </a:t>
            </a:r>
            <a:r>
              <a:rPr lang="en-US" altLang="en-US" i="1" baseline="30000" dirty="0">
                <a:latin typeface="微软雅黑" panose="020B0503020204020204" pitchFamily="34" charset="-122"/>
                <a:ea typeface="微软雅黑" panose="020B0503020204020204" pitchFamily="34" charset="-122"/>
                <a:sym typeface="Symbol" panose="05050102010706020507" pitchFamily="18" charset="2"/>
              </a:rPr>
              <a:t>+</a:t>
            </a:r>
          </a:p>
          <a:p>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使用定义来测试函数函数依赖保持是指数级时间复杂度</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如果一个分解不是函数依赖保持的，那么检测更新函数依赖是否有效，需要进行连接运算，代价昂贵。</a:t>
            </a:r>
            <a:endParaRPr lang="en-US" altLang="en-US" dirty="0" smtClean="0">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613" y="212725"/>
            <a:ext cx="7993062" cy="441325"/>
          </a:xfrm>
        </p:spPr>
        <p:txBody>
          <a:bodyPr/>
          <a:lstStyle/>
          <a:p>
            <a:pPr>
              <a:defRPr/>
            </a:pPr>
            <a:r>
              <a:rPr lang="en-US" altLang="en-US" dirty="0">
                <a:effectLst>
                  <a:outerShdw blurRad="38100" dist="38100" dir="2700000" algn="tl">
                    <a:srgbClr val="C0C0C0"/>
                  </a:outerShdw>
                </a:effectLst>
                <a:ea typeface="ＭＳ Ｐゴシック" pitchFamily="34" charset="-128"/>
              </a:rPr>
              <a:t>Dependency Preservation (Cont.)</a:t>
            </a:r>
          </a:p>
        </p:txBody>
      </p:sp>
      <p:sp>
        <p:nvSpPr>
          <p:cNvPr id="61443" name="Rectangle 3"/>
          <p:cNvSpPr>
            <a:spLocks noGrp="1" noChangeArrowheads="1"/>
          </p:cNvSpPr>
          <p:nvPr>
            <p:ph type="body" idx="1"/>
          </p:nvPr>
        </p:nvSpPr>
        <p:spPr>
          <a:xfrm>
            <a:off x="781235" y="1093788"/>
            <a:ext cx="7688998" cy="3466180"/>
          </a:xfrm>
        </p:spPr>
        <p:txBody>
          <a:bodyPr/>
          <a:lstStyle/>
          <a:p>
            <a:r>
              <a:rPr lang="zh-CN" altLang="en-US"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是模式</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上的依赖集，设</a:t>
            </a:r>
            <a:r>
              <a:rPr lang="en-US" altLang="zh-CN" dirty="0">
                <a:latin typeface="微软雅黑" panose="020B0503020204020204" pitchFamily="34" charset="-122"/>
                <a:ea typeface="微软雅黑" panose="020B0503020204020204" pitchFamily="34" charset="-122"/>
              </a:rPr>
              <a:t>R1, R2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..Rn</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的分解。</a:t>
            </a:r>
          </a:p>
          <a:p>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到</a:t>
            </a:r>
            <a:r>
              <a:rPr lang="en-US" altLang="zh-CN" dirty="0" err="1">
                <a:latin typeface="微软雅黑" panose="020B0503020204020204" pitchFamily="34" charset="-122"/>
                <a:ea typeface="微软雅黑" panose="020B0503020204020204" pitchFamily="34" charset="-122"/>
              </a:rPr>
              <a:t>Ri</a:t>
            </a:r>
            <a:r>
              <a:rPr lang="zh-CN" altLang="en-US" dirty="0">
                <a:latin typeface="微软雅黑" panose="020B0503020204020204" pitchFamily="34" charset="-122"/>
                <a:ea typeface="微软雅黑" panose="020B0503020204020204" pitchFamily="34" charset="-122"/>
              </a:rPr>
              <a:t>的限制是</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中只包含</a:t>
            </a:r>
            <a:r>
              <a:rPr lang="en-US" altLang="zh-CN" dirty="0" err="1">
                <a:latin typeface="微软雅黑" panose="020B0503020204020204" pitchFamily="34" charset="-122"/>
                <a:ea typeface="微软雅黑" panose="020B0503020204020204" pitchFamily="34" charset="-122"/>
              </a:rPr>
              <a:t>Ri</a:t>
            </a:r>
            <a:r>
              <a:rPr lang="zh-CN" altLang="en-US" dirty="0">
                <a:latin typeface="微软雅黑" panose="020B0503020204020204" pitchFamily="34" charset="-122"/>
                <a:ea typeface="微软雅黑" panose="020B0503020204020204" pitchFamily="34" charset="-122"/>
              </a:rPr>
              <a:t>属性的所有函数依赖的集合</a:t>
            </a:r>
            <a:r>
              <a:rPr lang="en-US" altLang="zh-CN" dirty="0">
                <a:latin typeface="微软雅黑" panose="020B0503020204020204" pitchFamily="34" charset="-122"/>
                <a:ea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由于一个限制中的所有函数依赖只涉及一个关系模式的属性，因此可以通过只检查一个关系来测试这种依赖是否满足。</a:t>
            </a:r>
          </a:p>
          <a:p>
            <a:r>
              <a:rPr lang="zh-CN" altLang="en-US" dirty="0">
                <a:latin typeface="微软雅黑" panose="020B0503020204020204" pitchFamily="34" charset="-122"/>
                <a:ea typeface="微软雅黑" panose="020B0503020204020204" pitchFamily="34" charset="-122"/>
              </a:rPr>
              <a:t>注意，限制的定义使用了</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中的所有依赖项，而不仅仅是</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中的依赖项。</a:t>
            </a:r>
          </a:p>
          <a:p>
            <a:r>
              <a:rPr lang="zh-CN" altLang="en-US" dirty="0">
                <a:latin typeface="微软雅黑" panose="020B0503020204020204" pitchFamily="34" charset="-122"/>
                <a:ea typeface="微软雅黑" panose="020B0503020204020204" pitchFamily="34" charset="-122"/>
              </a:rPr>
              <a:t>限制的集合</a:t>
            </a:r>
            <a:r>
              <a:rPr lang="en-US" altLang="zh-CN" dirty="0">
                <a:latin typeface="微软雅黑" panose="020B0503020204020204" pitchFamily="34" charset="-122"/>
                <a:ea typeface="微软雅黑" panose="020B0503020204020204" pitchFamily="34" charset="-122"/>
              </a:rPr>
              <a:t>F1, F2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Fn</a:t>
            </a:r>
            <a:r>
              <a:rPr lang="zh-CN" altLang="en-US" dirty="0">
                <a:latin typeface="微软雅黑" panose="020B0503020204020204" pitchFamily="34" charset="-122"/>
                <a:ea typeface="微软雅黑" panose="020B0503020204020204" pitchFamily="34" charset="-122"/>
              </a:rPr>
              <a:t>是可以有效检查的函数依赖的集合</a:t>
            </a:r>
            <a:r>
              <a:rPr lang="zh-CN" altLang="en-US" dirty="0" smtClean="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66763" y="100013"/>
            <a:ext cx="8077200" cy="609600"/>
          </a:xfrm>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测试函数依赖保持</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2467" name="Rectangle 3"/>
          <p:cNvSpPr>
            <a:spLocks noGrp="1" noChangeArrowheads="1"/>
          </p:cNvSpPr>
          <p:nvPr>
            <p:ph type="body" idx="4294967295"/>
          </p:nvPr>
        </p:nvSpPr>
        <p:spPr>
          <a:xfrm>
            <a:off x="775641" y="1100831"/>
            <a:ext cx="7739564" cy="4590106"/>
          </a:xfrm>
        </p:spPr>
        <p:txBody>
          <a:bodyPr/>
          <a:lstStyle/>
          <a:p>
            <a:pPr>
              <a:buSzPct val="110000"/>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sym typeface="Symbol" panose="05050102010706020507" pitchFamily="18" charset="2"/>
              </a:rPr>
              <a:t>在</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zh-CN" altLang="en-US" dirty="0">
                <a:latin typeface="微软雅黑" panose="020B0503020204020204" pitchFamily="34" charset="-122"/>
                <a:ea typeface="微软雅黑" panose="020B0503020204020204" pitchFamily="34" charset="-122"/>
                <a:sym typeface="Symbol" panose="05050102010706020507" pitchFamily="18" charset="2"/>
              </a:rPr>
              <a:t>被分解成</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baseline="-25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baseline="-25000" dirty="0">
                <a:latin typeface="微软雅黑" panose="020B0503020204020204" pitchFamily="34" charset="-122"/>
                <a:ea typeface="微软雅黑" panose="020B0503020204020204" pitchFamily="34" charset="-122"/>
                <a:sym typeface="Symbol" panose="05050102010706020507" pitchFamily="18" charset="2"/>
              </a:rPr>
              <a:t>2</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en-US" altLang="en-US" i="1" dirty="0" smtClean="0">
                <a:latin typeface="微软雅黑" panose="020B0503020204020204" pitchFamily="34" charset="-122"/>
                <a:ea typeface="微软雅黑" panose="020B0503020204020204" pitchFamily="34" charset="-122"/>
                <a:sym typeface="Symbol" panose="05050102010706020507" pitchFamily="18" charset="2"/>
              </a:rPr>
              <a:t>R</a:t>
            </a:r>
            <a:r>
              <a:rPr lang="en-US" altLang="en-US" baseline="-25000" dirty="0" smtClean="0">
                <a:latin typeface="微软雅黑" panose="020B0503020204020204" pitchFamily="34" charset="-122"/>
                <a:ea typeface="微软雅黑" panose="020B0503020204020204" pitchFamily="34" charset="-122"/>
                <a:sym typeface="Symbol" panose="05050102010706020507" pitchFamily="18" charset="2"/>
              </a:rPr>
              <a:t>n</a:t>
            </a:r>
            <a:r>
              <a:rPr lang="zh-CN" altLang="en-US" baseline="-25000"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检测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是否保持，我们应用下面的算法</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属性闭包依据</a:t>
            </a:r>
            <a:r>
              <a:rPr lang="en-US" altLang="en-US" i="1" dirty="0" smtClean="0">
                <a:latin typeface="微软雅黑" panose="020B0503020204020204" pitchFamily="34" charset="-122"/>
                <a:ea typeface="微软雅黑" panose="020B0503020204020204" pitchFamily="34" charset="-122"/>
                <a:sym typeface="Symbol" panose="05050102010706020507" pitchFamily="18" charset="2"/>
              </a:rPr>
              <a:t>F </a:t>
            </a:r>
            <a:r>
              <a:rPr lang="zh-CN" altLang="en-US" i="1" dirty="0" smtClean="0">
                <a:latin typeface="微软雅黑" panose="020B0503020204020204" pitchFamily="34" charset="-122"/>
                <a:ea typeface="微软雅黑" panose="020B0503020204020204" pitchFamily="34" charset="-122"/>
                <a:sym typeface="Symbol" panose="05050102010706020507" pitchFamily="18" charset="2"/>
              </a:rPr>
              <a:t>进行计算</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lvl="1">
              <a:buSzPct val="110000"/>
              <a:buFont typeface="Arial" panose="020B0604020202020204" pitchFamily="34" charset="0"/>
              <a:buChar char="•"/>
            </a:pPr>
            <a:r>
              <a:rPr lang="en-US" altLang="en-US" i="1" dirty="0">
                <a:latin typeface="微软雅黑" panose="020B0503020204020204" pitchFamily="34" charset="-122"/>
                <a:ea typeface="微软雅黑" panose="020B0503020204020204" pitchFamily="34" charset="-122"/>
              </a:rPr>
              <a:t>result </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br>
              <a:rPr lang="en-US" altLang="en-US" dirty="0">
                <a:latin typeface="微软雅黑" panose="020B0503020204020204" pitchFamily="34" charset="-122"/>
                <a:ea typeface="微软雅黑" panose="020B0503020204020204" pitchFamily="34" charset="-122"/>
                <a:sym typeface="Symbol" panose="05050102010706020507" pitchFamily="18" charset="2"/>
              </a:rPr>
            </a:br>
            <a:r>
              <a:rPr lang="en-US" altLang="en-US" b="1" dirty="0">
                <a:latin typeface="微软雅黑" panose="020B0503020204020204" pitchFamily="34" charset="-122"/>
                <a:ea typeface="微软雅黑" panose="020B0503020204020204" pitchFamily="34" charset="-122"/>
                <a:sym typeface="Symbol" panose="05050102010706020507" pitchFamily="18" charset="2"/>
              </a:rPr>
              <a:t>repeat</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br>
              <a:rPr lang="en-US" altLang="en-US" dirty="0">
                <a:latin typeface="微软雅黑" panose="020B0503020204020204" pitchFamily="34" charset="-122"/>
                <a:ea typeface="微软雅黑" panose="020B0503020204020204" pitchFamily="34" charset="-122"/>
                <a:sym typeface="Symbol" panose="05050102010706020507" pitchFamily="18" charset="2"/>
              </a:rPr>
            </a:b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for each</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i</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in the decomposition</a:t>
            </a:r>
            <a:br>
              <a:rPr lang="en-US" altLang="en-US" dirty="0">
                <a:latin typeface="微软雅黑" panose="020B0503020204020204" pitchFamily="34" charset="-122"/>
                <a:ea typeface="微软雅黑" panose="020B0503020204020204" pitchFamily="34" charset="-122"/>
                <a:sym typeface="Symbol" panose="05050102010706020507" pitchFamily="18" charset="2"/>
              </a:rPr>
            </a:b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t</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i</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i</a:t>
            </a:r>
            <a:b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b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  =  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t</a:t>
            </a:r>
          </a:p>
          <a:p>
            <a:pPr marL="457200" lvl="1" indent="0">
              <a:buSzPct val="110000"/>
              <a:buNone/>
            </a:pP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b="1" dirty="0">
                <a:latin typeface="微软雅黑" panose="020B0503020204020204" pitchFamily="34" charset="-122"/>
                <a:ea typeface="微软雅黑" panose="020B0503020204020204" pitchFamily="34" charset="-122"/>
                <a:sym typeface="Symbol" panose="05050102010706020507" pitchFamily="18" charset="2"/>
              </a:rPr>
              <a:t>until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does not change)</a:t>
            </a:r>
            <a:endParaRPr lang="en-US" altLang="en-US" i="1" dirty="0">
              <a:latin typeface="微软雅黑" panose="020B0503020204020204" pitchFamily="34" charset="-122"/>
              <a:ea typeface="微软雅黑" panose="020B0503020204020204" pitchFamily="34" charset="-122"/>
              <a:sym typeface="Symbol" panose="05050102010706020507" pitchFamily="18" charset="2"/>
            </a:endParaRPr>
          </a:p>
          <a:p>
            <a:pPr lvl="1">
              <a:buSzPct val="11000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如果结果包含</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的所有属性</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那么</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 </a:t>
            </a: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被保持</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a:buSzPct val="110000"/>
              <a:buFont typeface="Wingdings" panose="05000000000000000000" pitchFamily="2" charset="2"/>
              <a:buChar char="§"/>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我们可以测试</a:t>
            </a:r>
            <a:r>
              <a:rPr lang="en-US" altLang="zh-CN" dirty="0" smtClean="0">
                <a:latin typeface="微软雅黑" panose="020B0503020204020204" pitchFamily="34" charset="-122"/>
                <a:ea typeface="微软雅黑" panose="020B0503020204020204" pitchFamily="34" charset="-122"/>
                <a:sym typeface="Symbol" panose="05050102010706020507" pitchFamily="18" charset="2"/>
              </a:rPr>
              <a:t>F</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中所有的函数依赖来判断分解是否是函数依赖保持的。</a:t>
            </a:r>
            <a:endParaRPr lang="en-US" altLang="en-US" dirty="0">
              <a:latin typeface="微软雅黑" panose="020B0503020204020204" pitchFamily="34" charset="-122"/>
              <a:ea typeface="微软雅黑" panose="020B0503020204020204" pitchFamily="34" charset="-122"/>
              <a:sym typeface="Symbol" panose="05050102010706020507" pitchFamily="18" charset="2"/>
            </a:endParaRPr>
          </a:p>
          <a:p>
            <a:pPr>
              <a:buSzPct val="110000"/>
              <a:buFont typeface="Wingdings" panose="05000000000000000000" pitchFamily="2" charset="2"/>
              <a:buChar char="§"/>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这个过程是多项式时间，替代指数时间的函数依赖闭包的计算</a:t>
            </a:r>
            <a:endParaRPr lang="en-US" altLang="en-US" dirty="0" smtClean="0">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Example</a:t>
            </a:r>
          </a:p>
        </p:txBody>
      </p:sp>
      <p:sp>
        <p:nvSpPr>
          <p:cNvPr id="63491" name="Rectangle 3"/>
          <p:cNvSpPr>
            <a:spLocks noGrp="1" noChangeArrowheads="1"/>
          </p:cNvSpPr>
          <p:nvPr>
            <p:ph type="body" idx="1"/>
          </p:nvPr>
        </p:nvSpPr>
        <p:spPr>
          <a:xfrm>
            <a:off x="768350" y="1139575"/>
            <a:ext cx="7585537" cy="2951162"/>
          </a:xfrm>
        </p:spPr>
        <p:txBody>
          <a:bodyPr/>
          <a:lstStyle/>
          <a:p>
            <a:pPr>
              <a:tabLst>
                <a:tab pos="744538" algn="l"/>
              </a:tabLst>
            </a:pPr>
            <a:r>
              <a:rPr lang="en-US" altLang="en-US" i="1" dirty="0"/>
              <a:t>R = </a:t>
            </a:r>
            <a:r>
              <a:rPr lang="en-US" altLang="en-US" dirty="0"/>
              <a:t>(</a:t>
            </a:r>
            <a:r>
              <a:rPr lang="en-US" altLang="en-US" i="1" dirty="0"/>
              <a:t>A, B, C </a:t>
            </a:r>
            <a:r>
              <a:rPr lang="en-US" altLang="en-US" dirty="0"/>
              <a:t>)</a:t>
            </a:r>
            <a:r>
              <a:rPr lang="en-US" altLang="en-US" i="1" dirty="0"/>
              <a:t/>
            </a:r>
            <a:br>
              <a:rPr lang="en-US" altLang="en-US" i="1" dirty="0"/>
            </a:br>
            <a:r>
              <a:rPr lang="en-US" altLang="en-US" i="1" dirty="0"/>
              <a:t>F = </a:t>
            </a:r>
            <a:r>
              <a:rPr lang="en-US" altLang="en-US" dirty="0"/>
              <a:t>{</a:t>
            </a:r>
            <a:r>
              <a:rPr lang="en-US" altLang="en-US" i="1" dirty="0"/>
              <a:t>A</a:t>
            </a:r>
            <a:r>
              <a:rPr lang="en-US" altLang="en-US" dirty="0"/>
              <a:t>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B</a:t>
            </a:r>
            <a:br>
              <a:rPr lang="en-US" altLang="en-US" i="1" dirty="0">
                <a:sym typeface="Monotype Sorts" pitchFamily="-84" charset="2"/>
              </a:rPr>
            </a:br>
            <a:r>
              <a:rPr lang="en-US" altLang="en-US" i="1" dirty="0">
                <a:sym typeface="Monotype Sorts" pitchFamily="-84" charset="2"/>
              </a:rPr>
              <a:t>	 B </a:t>
            </a:r>
            <a:r>
              <a:rPr lang="en-US" altLang="en-US" dirty="0">
                <a:sym typeface="Symbol" panose="05050102010706020507" pitchFamily="18" charset="2"/>
              </a:rPr>
              <a:t></a:t>
            </a:r>
            <a:r>
              <a:rPr lang="en-US" altLang="en-US" i="1" dirty="0">
                <a:sym typeface="Monotype Sorts" pitchFamily="-84" charset="2"/>
              </a:rPr>
              <a:t> C</a:t>
            </a:r>
            <a:r>
              <a:rPr lang="en-US" altLang="en-US" dirty="0">
                <a:sym typeface="Monotype Sorts" pitchFamily="-84" charset="2"/>
              </a:rPr>
              <a:t>}</a:t>
            </a:r>
            <a:br>
              <a:rPr lang="en-US" altLang="en-US" dirty="0">
                <a:sym typeface="Monotype Sorts" pitchFamily="-84" charset="2"/>
              </a:rPr>
            </a:br>
            <a:r>
              <a:rPr lang="en-US" altLang="en-US" dirty="0">
                <a:sym typeface="Monotype Sorts" pitchFamily="-84" charset="2"/>
              </a:rPr>
              <a:t>Key = {</a:t>
            </a:r>
            <a:r>
              <a:rPr lang="en-US" altLang="en-US" i="1" dirty="0">
                <a:sym typeface="Monotype Sorts" pitchFamily="-84" charset="2"/>
              </a:rPr>
              <a:t>A</a:t>
            </a:r>
            <a:r>
              <a:rPr lang="en-US" altLang="en-US" dirty="0">
                <a:sym typeface="Monotype Sorts" pitchFamily="-84" charset="2"/>
              </a:rPr>
              <a:t>}</a:t>
            </a:r>
          </a:p>
          <a:p>
            <a:pPr>
              <a:tabLst>
                <a:tab pos="744538" algn="l"/>
              </a:tabLst>
            </a:pPr>
            <a:r>
              <a:rPr lang="en-US" altLang="en-US" i="1" dirty="0">
                <a:sym typeface="Monotype Sorts" pitchFamily="-84" charset="2"/>
              </a:rPr>
              <a:t>R</a:t>
            </a:r>
            <a:r>
              <a:rPr lang="en-US" altLang="en-US" dirty="0">
                <a:sym typeface="Monotype Sorts" pitchFamily="-84" charset="2"/>
              </a:rPr>
              <a:t> </a:t>
            </a:r>
            <a:r>
              <a:rPr lang="zh-CN" altLang="en-US" dirty="0" smtClean="0">
                <a:sym typeface="Monotype Sorts" pitchFamily="-84" charset="2"/>
              </a:rPr>
              <a:t>不满足</a:t>
            </a:r>
            <a:r>
              <a:rPr lang="en-US" altLang="en-US" dirty="0" smtClean="0">
                <a:sym typeface="Monotype Sorts" pitchFamily="-84" charset="2"/>
              </a:rPr>
              <a:t> </a:t>
            </a:r>
            <a:r>
              <a:rPr lang="en-US" altLang="en-US" dirty="0">
                <a:sym typeface="Monotype Sorts" pitchFamily="-84" charset="2"/>
              </a:rPr>
              <a:t>BCNF</a:t>
            </a:r>
          </a:p>
          <a:p>
            <a:pPr>
              <a:tabLst>
                <a:tab pos="744538" algn="l"/>
              </a:tabLst>
            </a:pPr>
            <a:r>
              <a:rPr lang="zh-CN" altLang="en-US" dirty="0" smtClean="0">
                <a:sym typeface="Monotype Sorts" pitchFamily="-84" charset="2"/>
              </a:rPr>
              <a:t>分解为</a:t>
            </a:r>
            <a:r>
              <a:rPr lang="en-US" altLang="en-US" dirty="0" smtClean="0">
                <a:sym typeface="Monotype Sorts" pitchFamily="-84" charset="2"/>
              </a:rPr>
              <a:t> </a:t>
            </a:r>
            <a:r>
              <a:rPr lang="en-US" altLang="en-US" i="1" dirty="0">
                <a:sym typeface="Monotype Sorts" pitchFamily="-84" charset="2"/>
              </a:rPr>
              <a:t>R</a:t>
            </a:r>
            <a:r>
              <a:rPr lang="en-US" altLang="en-US" baseline="-25000" dirty="0">
                <a:sym typeface="Monotype Sorts" pitchFamily="-84" charset="2"/>
              </a:rPr>
              <a:t>1</a:t>
            </a:r>
            <a:r>
              <a:rPr lang="en-US" altLang="en-US" dirty="0">
                <a:sym typeface="Monotype Sorts" pitchFamily="-84" charset="2"/>
              </a:rPr>
              <a:t> = (</a:t>
            </a:r>
            <a:r>
              <a:rPr lang="en-US" altLang="en-US" i="1" dirty="0">
                <a:sym typeface="Monotype Sorts" pitchFamily="-84" charset="2"/>
              </a:rPr>
              <a:t>A, B),  R</a:t>
            </a:r>
            <a:r>
              <a:rPr lang="en-US" altLang="en-US" baseline="-25000" dirty="0">
                <a:sym typeface="Monotype Sorts" pitchFamily="-84" charset="2"/>
              </a:rPr>
              <a:t>2</a:t>
            </a:r>
            <a:r>
              <a:rPr lang="en-US" altLang="en-US" dirty="0">
                <a:sym typeface="Monotype Sorts" pitchFamily="-84" charset="2"/>
              </a:rPr>
              <a:t> = </a:t>
            </a:r>
            <a:r>
              <a:rPr lang="en-US" altLang="en-US" i="1" dirty="0">
                <a:sym typeface="Monotype Sorts" pitchFamily="-84" charset="2"/>
              </a:rPr>
              <a:t>(B, C)</a:t>
            </a:r>
          </a:p>
          <a:p>
            <a:pPr lvl="1">
              <a:tabLst>
                <a:tab pos="744538" algn="l"/>
              </a:tabLst>
            </a:pPr>
            <a:r>
              <a:rPr lang="en-US" altLang="en-US" i="1" dirty="0">
                <a:sym typeface="Monotype Sorts" pitchFamily="-84" charset="2"/>
              </a:rPr>
              <a:t>R</a:t>
            </a:r>
            <a:r>
              <a:rPr lang="en-US" altLang="en-US" baseline="-25000" dirty="0">
                <a:sym typeface="Monotype Sorts" pitchFamily="-84" charset="2"/>
              </a:rPr>
              <a:t>1</a:t>
            </a:r>
            <a:r>
              <a:rPr lang="en-US" altLang="en-US" i="1" baseline="-25000" dirty="0">
                <a:sym typeface="Monotype Sorts" pitchFamily="-84" charset="2"/>
              </a:rPr>
              <a:t> </a:t>
            </a:r>
            <a:r>
              <a:rPr lang="en-US" altLang="en-US" dirty="0">
                <a:sym typeface="Monotype Sorts" pitchFamily="-84" charset="2"/>
              </a:rPr>
              <a:t>and </a:t>
            </a:r>
            <a:r>
              <a:rPr lang="en-US" altLang="en-US" i="1" dirty="0">
                <a:sym typeface="Monotype Sorts" pitchFamily="-84" charset="2"/>
              </a:rPr>
              <a:t>R</a:t>
            </a:r>
            <a:r>
              <a:rPr lang="en-US" altLang="en-US" baseline="-25000" dirty="0">
                <a:sym typeface="Monotype Sorts" pitchFamily="-84" charset="2"/>
              </a:rPr>
              <a:t>2</a:t>
            </a:r>
            <a:r>
              <a:rPr lang="en-US" altLang="en-US" dirty="0">
                <a:sym typeface="Monotype Sorts" pitchFamily="-84" charset="2"/>
              </a:rPr>
              <a:t> </a:t>
            </a:r>
            <a:r>
              <a:rPr lang="zh-CN" altLang="en-US" dirty="0" smtClean="0">
                <a:sym typeface="Monotype Sorts" pitchFamily="-84" charset="2"/>
              </a:rPr>
              <a:t>满足</a:t>
            </a:r>
            <a:r>
              <a:rPr lang="en-US" altLang="en-US" dirty="0" smtClean="0">
                <a:sym typeface="Monotype Sorts" pitchFamily="-84" charset="2"/>
              </a:rPr>
              <a:t> </a:t>
            </a:r>
            <a:r>
              <a:rPr lang="en-US" altLang="en-US" dirty="0">
                <a:sym typeface="Monotype Sorts" pitchFamily="-84" charset="2"/>
              </a:rPr>
              <a:t>BCNF</a:t>
            </a:r>
          </a:p>
          <a:p>
            <a:pPr lvl="1">
              <a:tabLst>
                <a:tab pos="744538" algn="l"/>
              </a:tabLst>
            </a:pPr>
            <a:r>
              <a:rPr lang="zh-CN" altLang="en-US" dirty="0" smtClean="0">
                <a:sym typeface="Monotype Sorts" pitchFamily="-84" charset="2"/>
              </a:rPr>
              <a:t>无损链接分解 </a:t>
            </a:r>
            <a:r>
              <a:rPr lang="en-US" altLang="en-US" dirty="0" smtClean="0">
                <a:sym typeface="Monotype Sorts" pitchFamily="-84" charset="2"/>
              </a:rPr>
              <a:t>Lossless-join </a:t>
            </a:r>
            <a:r>
              <a:rPr lang="en-US" altLang="en-US" dirty="0">
                <a:sym typeface="Monotype Sorts" pitchFamily="-84" charset="2"/>
              </a:rPr>
              <a:t>decomposition</a:t>
            </a:r>
          </a:p>
          <a:p>
            <a:pPr lvl="1">
              <a:tabLst>
                <a:tab pos="744538" algn="l"/>
              </a:tabLst>
            </a:pPr>
            <a:r>
              <a:rPr lang="zh-CN" altLang="en-US" dirty="0" smtClean="0">
                <a:sym typeface="Monotype Sorts" pitchFamily="-84" charset="2"/>
              </a:rPr>
              <a:t>函数依赖保持 </a:t>
            </a:r>
            <a:r>
              <a:rPr lang="en-US" altLang="en-US" dirty="0" smtClean="0">
                <a:sym typeface="Monotype Sorts" pitchFamily="-84" charset="2"/>
              </a:rPr>
              <a:t>Dependency </a:t>
            </a:r>
            <a:r>
              <a:rPr lang="en-US" altLang="en-US" dirty="0">
                <a:sym typeface="Monotype Sorts" pitchFamily="-84" charset="2"/>
              </a:rPr>
              <a:t>preserving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91953" y="2255838"/>
            <a:ext cx="7378947" cy="1638300"/>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Algorithm for Decomposition Using</a:t>
            </a:r>
          </a:p>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        Functional Dependencies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078" y="117475"/>
            <a:ext cx="8077200" cy="609600"/>
          </a:xfrm>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没有重复信息的合并模式</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type="body" idx="1"/>
          </p:nvPr>
        </p:nvSpPr>
        <p:spPr>
          <a:xfrm>
            <a:off x="1056443" y="1648321"/>
            <a:ext cx="6884399" cy="2634921"/>
          </a:xfrm>
        </p:spPr>
        <p:txBody>
          <a:bodyPr/>
          <a:lstStyle/>
          <a:p>
            <a:r>
              <a:rPr lang="zh-CN" altLang="en-US" sz="1800" dirty="0" smtClean="0">
                <a:latin typeface="微软雅黑" panose="020B0503020204020204" pitchFamily="34" charset="-122"/>
                <a:ea typeface="微软雅黑" panose="020B0503020204020204" pitchFamily="34" charset="-122"/>
              </a:rPr>
              <a:t>考虑合并模式</a:t>
            </a:r>
            <a:endParaRPr lang="en-US" altLang="en-US" sz="1800" dirty="0" smtClean="0">
              <a:latin typeface="微软雅黑" panose="020B0503020204020204" pitchFamily="34" charset="-122"/>
              <a:ea typeface="微软雅黑" panose="020B0503020204020204" pitchFamily="34" charset="-122"/>
            </a:endParaRPr>
          </a:p>
          <a:p>
            <a:pPr lvl="1"/>
            <a:r>
              <a:rPr lang="en-US" altLang="en-US" sz="1700" i="1" dirty="0" err="1" smtClean="0">
                <a:latin typeface="微软雅黑" panose="020B0503020204020204" pitchFamily="34" charset="-122"/>
                <a:ea typeface="微软雅黑" panose="020B0503020204020204" pitchFamily="34" charset="-122"/>
              </a:rPr>
              <a:t>sec_class</a:t>
            </a:r>
            <a:r>
              <a:rPr lang="en-US" altLang="en-US" sz="1700" i="1" dirty="0" smtClean="0">
                <a:latin typeface="微软雅黑" panose="020B0503020204020204" pitchFamily="34" charset="-122"/>
                <a:ea typeface="微软雅黑" panose="020B0503020204020204" pitchFamily="34" charset="-122"/>
              </a:rPr>
              <a:t>(</a:t>
            </a:r>
            <a:r>
              <a:rPr lang="en-US" altLang="en-US" sz="1700" i="1" dirty="0" err="1" smtClean="0">
                <a:latin typeface="微软雅黑" panose="020B0503020204020204" pitchFamily="34" charset="-122"/>
                <a:ea typeface="微软雅黑" panose="020B0503020204020204" pitchFamily="34" charset="-122"/>
              </a:rPr>
              <a:t>sec_id</a:t>
            </a:r>
            <a:r>
              <a:rPr lang="en-US" altLang="en-US" sz="1700" i="1" dirty="0" smtClean="0">
                <a:latin typeface="微软雅黑" panose="020B0503020204020204" pitchFamily="34" charset="-122"/>
                <a:ea typeface="微软雅黑" panose="020B0503020204020204" pitchFamily="34" charset="-122"/>
              </a:rPr>
              <a:t>, building, </a:t>
            </a:r>
            <a:r>
              <a:rPr lang="en-US" altLang="en-US" sz="1700" i="1" dirty="0" err="1" smtClean="0">
                <a:latin typeface="微软雅黑" panose="020B0503020204020204" pitchFamily="34" charset="-122"/>
                <a:ea typeface="微软雅黑" panose="020B0503020204020204" pitchFamily="34" charset="-122"/>
              </a:rPr>
              <a:t>room_number</a:t>
            </a:r>
            <a:r>
              <a:rPr lang="en-US" altLang="en-US" sz="1700" i="1" dirty="0" smtClean="0">
                <a:latin typeface="微软雅黑" panose="020B0503020204020204" pitchFamily="34" charset="-122"/>
                <a:ea typeface="微软雅黑" panose="020B0503020204020204" pitchFamily="34" charset="-122"/>
              </a:rPr>
              <a:t>)</a:t>
            </a:r>
            <a:r>
              <a:rPr lang="en-US" altLang="en-US" sz="1700"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和</a:t>
            </a:r>
            <a:endParaRPr lang="en-US" altLang="en-US" sz="1700" dirty="0" smtClean="0">
              <a:latin typeface="微软雅黑" panose="020B0503020204020204" pitchFamily="34" charset="-122"/>
              <a:ea typeface="微软雅黑" panose="020B0503020204020204" pitchFamily="34" charset="-122"/>
            </a:endParaRPr>
          </a:p>
          <a:p>
            <a:pPr lvl="1"/>
            <a:r>
              <a:rPr lang="en-US" altLang="en-US" sz="1700" i="1" dirty="0" smtClean="0">
                <a:latin typeface="微软雅黑" panose="020B0503020204020204" pitchFamily="34" charset="-122"/>
                <a:ea typeface="微软雅黑" panose="020B0503020204020204" pitchFamily="34" charset="-122"/>
              </a:rPr>
              <a:t>section(</a:t>
            </a:r>
            <a:r>
              <a:rPr lang="en-US" altLang="en-US" sz="1700" i="1" dirty="0" err="1" smtClean="0">
                <a:latin typeface="微软雅黑" panose="020B0503020204020204" pitchFamily="34" charset="-122"/>
                <a:ea typeface="微软雅黑" panose="020B0503020204020204" pitchFamily="34" charset="-122"/>
              </a:rPr>
              <a:t>course_id</a:t>
            </a:r>
            <a:r>
              <a:rPr lang="en-US" altLang="en-US" sz="1700" i="1" dirty="0">
                <a:latin typeface="微软雅黑" panose="020B0503020204020204" pitchFamily="34" charset="-122"/>
                <a:ea typeface="微软雅黑" panose="020B0503020204020204" pitchFamily="34" charset="-122"/>
              </a:rPr>
              <a:t>, </a:t>
            </a:r>
            <a:r>
              <a:rPr lang="en-US" altLang="en-US" sz="1700" i="1" dirty="0" err="1">
                <a:latin typeface="微软雅黑" panose="020B0503020204020204" pitchFamily="34" charset="-122"/>
                <a:ea typeface="微软雅黑" panose="020B0503020204020204" pitchFamily="34" charset="-122"/>
              </a:rPr>
              <a:t>sec_id</a:t>
            </a:r>
            <a:r>
              <a:rPr lang="en-US" altLang="en-US" sz="1700" i="1" dirty="0">
                <a:latin typeface="微软雅黑" panose="020B0503020204020204" pitchFamily="34" charset="-122"/>
                <a:ea typeface="微软雅黑" panose="020B0503020204020204" pitchFamily="34" charset="-122"/>
              </a:rPr>
              <a:t>, semester, year) </a:t>
            </a:r>
          </a:p>
          <a:p>
            <a:pPr lvl="1">
              <a:buFont typeface="Monotype Sorts" pitchFamily="-84" charset="2"/>
              <a:buNone/>
            </a:pPr>
            <a:r>
              <a:rPr lang="zh-CN" altLang="en-US" sz="1700" dirty="0" smtClean="0">
                <a:latin typeface="微软雅黑" panose="020B0503020204020204" pitchFamily="34" charset="-122"/>
                <a:ea typeface="微软雅黑" panose="020B0503020204020204" pitchFamily="34" charset="-122"/>
              </a:rPr>
              <a:t>成一个模式</a:t>
            </a:r>
            <a:endParaRPr lang="en-US" altLang="en-US" sz="1700" dirty="0" smtClean="0">
              <a:latin typeface="微软雅黑" panose="020B0503020204020204" pitchFamily="34" charset="-122"/>
              <a:ea typeface="微软雅黑" panose="020B0503020204020204" pitchFamily="34" charset="-122"/>
            </a:endParaRPr>
          </a:p>
          <a:p>
            <a:pPr lvl="1"/>
            <a:r>
              <a:rPr lang="en-US" altLang="en-US" sz="1700" i="1" dirty="0" smtClean="0">
                <a:latin typeface="微软雅黑" panose="020B0503020204020204" pitchFamily="34" charset="-122"/>
                <a:ea typeface="微软雅黑" panose="020B0503020204020204" pitchFamily="34" charset="-122"/>
              </a:rPr>
              <a:t>section(</a:t>
            </a:r>
            <a:r>
              <a:rPr lang="en-US" altLang="en-US" sz="1700" i="1" dirty="0" err="1" smtClean="0">
                <a:latin typeface="微软雅黑" panose="020B0503020204020204" pitchFamily="34" charset="-122"/>
                <a:ea typeface="微软雅黑" panose="020B0503020204020204" pitchFamily="34" charset="-122"/>
              </a:rPr>
              <a:t>course_id</a:t>
            </a:r>
            <a:r>
              <a:rPr lang="en-US" altLang="en-US" sz="1700" i="1" dirty="0" smtClean="0">
                <a:latin typeface="微软雅黑" panose="020B0503020204020204" pitchFamily="34" charset="-122"/>
                <a:ea typeface="微软雅黑" panose="020B0503020204020204" pitchFamily="34" charset="-122"/>
              </a:rPr>
              <a:t>, </a:t>
            </a:r>
            <a:r>
              <a:rPr lang="en-US" altLang="en-US" sz="1700" i="1" dirty="0" err="1" smtClean="0">
                <a:latin typeface="微软雅黑" panose="020B0503020204020204" pitchFamily="34" charset="-122"/>
                <a:ea typeface="微软雅黑" panose="020B0503020204020204" pitchFamily="34" charset="-122"/>
              </a:rPr>
              <a:t>sec_id</a:t>
            </a:r>
            <a:r>
              <a:rPr lang="en-US" altLang="en-US" sz="1700" i="1" dirty="0" smtClean="0">
                <a:latin typeface="微软雅黑" panose="020B0503020204020204" pitchFamily="34" charset="-122"/>
                <a:ea typeface="微软雅黑" panose="020B0503020204020204" pitchFamily="34" charset="-122"/>
              </a:rPr>
              <a:t>, semester, year, </a:t>
            </a:r>
            <a:br>
              <a:rPr lang="en-US" altLang="en-US" sz="1700" i="1" dirty="0" smtClean="0">
                <a:latin typeface="微软雅黑" panose="020B0503020204020204" pitchFamily="34" charset="-122"/>
                <a:ea typeface="微软雅黑" panose="020B0503020204020204" pitchFamily="34" charset="-122"/>
              </a:rPr>
            </a:br>
            <a:r>
              <a:rPr lang="en-US" altLang="en-US" sz="1700" i="1" dirty="0" smtClean="0">
                <a:latin typeface="微软雅黑" panose="020B0503020204020204" pitchFamily="34" charset="-122"/>
                <a:ea typeface="微软雅黑" panose="020B0503020204020204" pitchFamily="34" charset="-122"/>
              </a:rPr>
              <a:t>               building, </a:t>
            </a:r>
            <a:r>
              <a:rPr lang="en-US" altLang="en-US" sz="1700" i="1" dirty="0" err="1" smtClean="0">
                <a:latin typeface="微软雅黑" panose="020B0503020204020204" pitchFamily="34" charset="-122"/>
                <a:ea typeface="微软雅黑" panose="020B0503020204020204" pitchFamily="34" charset="-122"/>
              </a:rPr>
              <a:t>room_number</a:t>
            </a:r>
            <a:r>
              <a:rPr lang="en-US" altLang="en-US" sz="1700" i="1" dirty="0" smtClean="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没有重复信息</a:t>
            </a:r>
            <a:endParaRPr lang="en-US" altLang="en-US" sz="1800" dirty="0">
              <a:latin typeface="微软雅黑" panose="020B0503020204020204" pitchFamily="34" charset="-122"/>
              <a:ea typeface="微软雅黑" panose="020B0503020204020204" pitchFamily="34" charset="-122"/>
            </a:endParaRPr>
          </a:p>
        </p:txBody>
      </p:sp>
      <p:sp>
        <p:nvSpPr>
          <p:cNvPr id="2" name="TextBox 1"/>
          <p:cNvSpPr txBox="1"/>
          <p:nvPr/>
        </p:nvSpPr>
        <p:spPr>
          <a:xfrm>
            <a:off x="763480" y="1216944"/>
            <a:ext cx="6647969" cy="353943"/>
          </a:xfrm>
          <a:prstGeom prst="rect">
            <a:avLst/>
          </a:prstGeom>
          <a:noFill/>
        </p:spPr>
        <p:txBody>
          <a:bodyPr wrap="square" rtlCol="0">
            <a:spAutoFit/>
          </a:bodyPr>
          <a:lstStyle/>
          <a:p>
            <a:r>
              <a:rPr lang="zh-CN" altLang="en-US" sz="1700" dirty="0" smtClean="0">
                <a:latin typeface="微软雅黑" panose="020B0503020204020204" pitchFamily="34" charset="-122"/>
                <a:ea typeface="微软雅黑" panose="020B0503020204020204" pitchFamily="34" charset="-122"/>
              </a:rPr>
              <a:t>不是所有的模式合并都会有重复信息</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860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ea typeface="ＭＳ Ｐゴシック" pitchFamily="34" charset="-128"/>
              </a:rPr>
              <a:t>BCNF</a:t>
            </a:r>
            <a:r>
              <a:rPr lang="zh-CN" altLang="en-US" dirty="0" smtClean="0">
                <a:effectLst>
                  <a:outerShdw blurRad="38100" dist="38100" dir="2700000" algn="tl">
                    <a:srgbClr val="C0C0C0"/>
                  </a:outerShdw>
                </a:effectLst>
                <a:ea typeface="ＭＳ Ｐゴシック" pitchFamily="34" charset="-128"/>
              </a:rPr>
              <a:t>测试</a:t>
            </a:r>
            <a:endParaRPr lang="en-US" altLang="en-US" dirty="0">
              <a:effectLst>
                <a:outerShdw blurRad="38100" dist="38100" dir="2700000" algn="tl">
                  <a:srgbClr val="C0C0C0"/>
                </a:outerShdw>
              </a:effectLst>
              <a:ea typeface="ＭＳ Ｐゴシック" pitchFamily="34" charset="-128"/>
            </a:endParaRPr>
          </a:p>
        </p:txBody>
      </p:sp>
      <p:sp>
        <p:nvSpPr>
          <p:cNvPr id="734211" name="Rectangle 3"/>
          <p:cNvSpPr>
            <a:spLocks noGrp="1" noChangeArrowheads="1"/>
          </p:cNvSpPr>
          <p:nvPr>
            <p:ph type="body" idx="1"/>
          </p:nvPr>
        </p:nvSpPr>
        <p:spPr>
          <a:xfrm>
            <a:off x="768351" y="1092201"/>
            <a:ext cx="7665436" cy="4947652"/>
          </a:xfrm>
        </p:spPr>
        <p:txBody>
          <a:bodyPr/>
          <a:lstStyle/>
          <a:p>
            <a:pPr>
              <a:lnSpc>
                <a:spcPct val="90000"/>
              </a:lnSpc>
            </a:pPr>
            <a:r>
              <a:rPr lang="zh-CN" altLang="en-US" dirty="0" smtClean="0">
                <a:latin typeface="微软雅黑" panose="020B0503020204020204" pitchFamily="34" charset="-122"/>
                <a:ea typeface="微软雅黑" panose="020B0503020204020204" pitchFamily="34" charset="-122"/>
              </a:rPr>
              <a:t>测试一个非平凡的函数依赖 </a:t>
            </a:r>
            <a:r>
              <a:rPr lang="en-US" altLang="en-US" sz="16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dirty="0" smtClean="0">
                <a:latin typeface="微软雅黑" panose="020B0503020204020204" pitchFamily="34" charset="-122"/>
                <a:ea typeface="微软雅黑" panose="020B0503020204020204" pitchFamily="34" charset="-122"/>
                <a:sym typeface="Greek Symbols"/>
              </a:rPr>
              <a:t> </a:t>
            </a:r>
            <a:r>
              <a:rPr kumimoji="0"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600"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导致违反</a:t>
            </a:r>
            <a:r>
              <a:rPr lang="en-US" altLang="en-US" dirty="0" smtClean="0">
                <a:latin typeface="微软雅黑" panose="020B0503020204020204" pitchFamily="34" charset="-122"/>
                <a:ea typeface="微软雅黑" panose="020B0503020204020204" pitchFamily="34" charset="-122"/>
              </a:rPr>
              <a:t> BCNF</a:t>
            </a:r>
            <a:endParaRPr lang="en-US" altLang="en-US" dirty="0">
              <a:latin typeface="微软雅黑" panose="020B0503020204020204" pitchFamily="34" charset="-122"/>
              <a:ea typeface="微软雅黑" panose="020B0503020204020204" pitchFamily="34" charset="-122"/>
            </a:endParaRPr>
          </a:p>
          <a:p>
            <a:pPr lvl="1">
              <a:lnSpc>
                <a:spcPct val="90000"/>
              </a:lnSpc>
              <a:buFont typeface="Monotype Sorts" pitchFamily="-84" charset="2"/>
              <a:buNone/>
            </a:pPr>
            <a:r>
              <a:rPr lang="en-US" altLang="en-US" dirty="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计算</a:t>
            </a:r>
            <a:r>
              <a:rPr lang="en-US" altLang="en-US" dirty="0" smtClean="0">
                <a:latin typeface="微软雅黑" panose="020B0503020204020204" pitchFamily="34" charset="-122"/>
                <a:ea typeface="微软雅黑" panose="020B0503020204020204" pitchFamily="34" charset="-122"/>
              </a:rPr>
              <a:t> </a:t>
            </a:r>
            <a:r>
              <a:rPr lang="en-US" altLang="en-US" sz="16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，并且</a:t>
            </a:r>
            <a:endParaRPr lang="en-US" altLang="en-US" dirty="0">
              <a:latin typeface="微软雅黑" panose="020B0503020204020204" pitchFamily="34" charset="-122"/>
              <a:ea typeface="微软雅黑" panose="020B0503020204020204" pitchFamily="34" charset="-122"/>
            </a:endParaRPr>
          </a:p>
          <a:p>
            <a:pPr lvl="1">
              <a:lnSpc>
                <a:spcPct val="90000"/>
              </a:lnSpc>
              <a:buFont typeface="Monotype Sorts" pitchFamily="-84" charset="2"/>
              <a:buNone/>
            </a:pPr>
            <a:r>
              <a:rPr lang="en-US" altLang="en-US" dirty="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验证</a:t>
            </a:r>
            <a:r>
              <a:rPr lang="en-US" altLang="en-US" sz="1600"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是否包含</a:t>
            </a:r>
            <a:r>
              <a:rPr lang="en-US" altLang="en-US" i="1" dirty="0" smtClean="0">
                <a:latin typeface="微软雅黑" panose="020B0503020204020204" pitchFamily="34" charset="-122"/>
                <a:ea typeface="微软雅黑" panose="020B0503020204020204" pitchFamily="34" charset="-122"/>
              </a:rPr>
              <a:t>R </a:t>
            </a:r>
            <a:r>
              <a:rPr lang="zh-CN" altLang="en-US" dirty="0" smtClean="0">
                <a:latin typeface="微软雅黑" panose="020B0503020204020204" pitchFamily="34" charset="-122"/>
                <a:ea typeface="微软雅黑" panose="020B0503020204020204" pitchFamily="34" charset="-122"/>
              </a:rPr>
              <a:t>的所有属性</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也就是说</a:t>
            </a:r>
            <a:r>
              <a:rPr lang="en-US" altLang="en-US" dirty="0" smtClean="0">
                <a:latin typeface="微软雅黑" panose="020B0503020204020204" pitchFamily="34" charset="-122"/>
                <a:ea typeface="微软雅黑" panose="020B0503020204020204" pitchFamily="34" charset="-122"/>
              </a:rPr>
              <a:t>, </a:t>
            </a:r>
            <a:r>
              <a:rPr lang="en-US" altLang="en-US" sz="1800"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rPr>
              <a:t>是</a:t>
            </a:r>
            <a:r>
              <a:rPr lang="en-US" altLang="en-US" i="1" dirty="0" smtClean="0">
                <a:latin typeface="微软雅黑" panose="020B0503020204020204" pitchFamily="34" charset="-122"/>
                <a:ea typeface="微软雅黑" panose="020B0503020204020204" pitchFamily="34" charset="-122"/>
              </a:rPr>
              <a:t>R </a:t>
            </a:r>
            <a:r>
              <a:rPr lang="zh-CN" altLang="en-US" dirty="0" smtClean="0">
                <a:latin typeface="微软雅黑" panose="020B0503020204020204" pitchFamily="34" charset="-122"/>
                <a:ea typeface="微软雅黑" panose="020B0503020204020204" pitchFamily="34" charset="-122"/>
              </a:rPr>
              <a:t>的超键</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a:lnSpc>
                <a:spcPct val="90000"/>
              </a:lnSpc>
            </a:pPr>
            <a:r>
              <a:rPr lang="zh-CN" altLang="en-US" b="1" dirty="0" smtClean="0">
                <a:solidFill>
                  <a:srgbClr val="002060"/>
                </a:solidFill>
                <a:latin typeface="微软雅黑" panose="020B0503020204020204" pitchFamily="34" charset="-122"/>
                <a:ea typeface="微软雅黑" panose="020B0503020204020204" pitchFamily="34" charset="-122"/>
              </a:rPr>
              <a:t>简单测试 </a:t>
            </a:r>
            <a:r>
              <a:rPr lang="en-US" altLang="en-US" b="1" dirty="0" smtClean="0">
                <a:solidFill>
                  <a:srgbClr val="002060"/>
                </a:solidFill>
                <a:latin typeface="微软雅黑" panose="020B0503020204020204" pitchFamily="34" charset="-122"/>
                <a:ea typeface="微软雅黑" panose="020B0503020204020204" pitchFamily="34" charset="-122"/>
              </a:rPr>
              <a:t>Simplified </a:t>
            </a:r>
            <a:r>
              <a:rPr lang="en-US" altLang="en-US" b="1" dirty="0">
                <a:solidFill>
                  <a:srgbClr val="002060"/>
                </a:solidFill>
                <a:latin typeface="微软雅黑" panose="020B0503020204020204" pitchFamily="34" charset="-122"/>
                <a:ea typeface="微软雅黑" panose="020B0503020204020204" pitchFamily="34" charset="-122"/>
              </a:rPr>
              <a:t>test</a:t>
            </a:r>
            <a:r>
              <a:rPr lang="en-US"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要检查一个关系模式</a:t>
            </a:r>
            <a:r>
              <a:rPr lang="en-US" altLang="zh-CN" dirty="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是否满足</a:t>
            </a:r>
            <a:r>
              <a:rPr lang="en-US" altLang="zh-CN" dirty="0" smtClean="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a:t>
            </a:r>
            <a:r>
              <a:rPr lang="zh-CN" altLang="en-US" dirty="0" smtClean="0">
                <a:latin typeface="微软雅黑" panose="020B0503020204020204" pitchFamily="34" charset="-122"/>
                <a:ea typeface="微软雅黑" panose="020B0503020204020204" pitchFamily="34" charset="-122"/>
              </a:rPr>
              <a:t>检查</a:t>
            </a:r>
            <a:r>
              <a:rPr lang="en-US" altLang="zh-CN" dirty="0" smtClean="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的函数依赖是否</a:t>
            </a:r>
            <a:r>
              <a:rPr lang="zh-CN" altLang="en-US" dirty="0">
                <a:latin typeface="微软雅黑" panose="020B0503020204020204" pitchFamily="34" charset="-122"/>
                <a:ea typeface="微软雅黑" panose="020B0503020204020204" pitchFamily="34" charset="-122"/>
              </a:rPr>
              <a:t>违反</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就足够了，而不是检查</a:t>
            </a:r>
            <a:r>
              <a:rPr lang="en-US" altLang="zh-CN" dirty="0">
                <a:latin typeface="微软雅黑" panose="020B0503020204020204" pitchFamily="34" charset="-122"/>
                <a:ea typeface="微软雅黑" panose="020B0503020204020204" pitchFamily="34" charset="-122"/>
              </a:rPr>
              <a:t>F</a:t>
            </a:r>
            <a:r>
              <a:rPr lang="en-US" altLang="zh-CN" baseline="30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中的</a:t>
            </a:r>
            <a:r>
              <a:rPr lang="zh-CN" altLang="en-US" dirty="0" smtClean="0">
                <a:latin typeface="微软雅黑" panose="020B0503020204020204" pitchFamily="34" charset="-122"/>
                <a:ea typeface="微软雅黑" panose="020B0503020204020204" pitchFamily="34" charset="-122"/>
              </a:rPr>
              <a:t>所有函数依赖</a:t>
            </a:r>
            <a:endParaRPr lang="en-US" altLang="en-US" dirty="0">
              <a:latin typeface="微软雅黑" panose="020B0503020204020204" pitchFamily="34" charset="-122"/>
              <a:ea typeface="微软雅黑" panose="020B0503020204020204" pitchFamily="34" charset="-122"/>
            </a:endParaRPr>
          </a:p>
          <a:p>
            <a:pPr lvl="1">
              <a:lnSpc>
                <a:spcPct val="90000"/>
              </a:lnSpc>
            </a:pP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a:t>
            </a:r>
            <a:r>
              <a:rPr lang="zh-CN" altLang="en-US" dirty="0" smtClean="0">
                <a:latin typeface="微软雅黑" panose="020B0503020204020204" pitchFamily="34" charset="-122"/>
                <a:ea typeface="微软雅黑" panose="020B0503020204020204" pitchFamily="34" charset="-122"/>
              </a:rPr>
              <a:t>任何函数依赖都</a:t>
            </a:r>
            <a:r>
              <a:rPr lang="zh-CN" altLang="en-US" dirty="0">
                <a:latin typeface="微软雅黑" panose="020B0503020204020204" pitchFamily="34" charset="-122"/>
                <a:ea typeface="微软雅黑" panose="020B0503020204020204" pitchFamily="34" charset="-122"/>
              </a:rPr>
              <a:t>不会导致违背</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，那么</a:t>
            </a:r>
            <a:r>
              <a:rPr lang="en-US" altLang="zh-CN" dirty="0">
                <a:latin typeface="微软雅黑" panose="020B0503020204020204" pitchFamily="34" charset="-122"/>
                <a:ea typeface="微软雅黑" panose="020B0503020204020204" pitchFamily="34" charset="-122"/>
              </a:rPr>
              <a:t>F</a:t>
            </a:r>
            <a:r>
              <a:rPr lang="en-US" altLang="zh-CN" baseline="30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中的</a:t>
            </a:r>
            <a:r>
              <a:rPr lang="zh-CN" altLang="en-US" dirty="0" smtClean="0">
                <a:latin typeface="微软雅黑" panose="020B0503020204020204" pitchFamily="34" charset="-122"/>
                <a:ea typeface="微软雅黑" panose="020B0503020204020204" pitchFamily="34" charset="-122"/>
              </a:rPr>
              <a:t>任何函数依赖也</a:t>
            </a:r>
            <a:r>
              <a:rPr lang="zh-CN" altLang="en-US" dirty="0">
                <a:latin typeface="微软雅黑" panose="020B0503020204020204" pitchFamily="34" charset="-122"/>
                <a:ea typeface="微软雅黑" panose="020B0503020204020204" pitchFamily="34" charset="-122"/>
              </a:rPr>
              <a:t>不会导致违背</a:t>
            </a:r>
            <a:r>
              <a:rPr lang="en-US" altLang="zh-CN" dirty="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lvl="1">
              <a:lnSpc>
                <a:spcPct val="90000"/>
              </a:lnSpc>
            </a:pPr>
            <a:r>
              <a:rPr lang="zh-CN" altLang="en-US" dirty="0">
                <a:latin typeface="微软雅黑" panose="020B0503020204020204" pitchFamily="34" charset="-122"/>
                <a:ea typeface="微软雅黑" panose="020B0503020204020204" pitchFamily="34" charset="-122"/>
              </a:rPr>
              <a:t>考虑</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 =</a:t>
            </a:r>
            <a:r>
              <a:rPr lang="en-US" altLang="en-US"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A, B, C, D, E</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dirty="0">
                <a:latin typeface="微软雅黑" panose="020B0503020204020204" pitchFamily="34" charset="-122"/>
                <a:ea typeface="微软雅黑" panose="020B0503020204020204" pitchFamily="34" charset="-122"/>
              </a:rPr>
              <a:t> = { </a:t>
            </a:r>
            <a:r>
              <a:rPr lang="en-US" altLang="en-US" i="1" dirty="0">
                <a:latin typeface="微软雅黑" panose="020B0503020204020204" pitchFamily="34" charset="-122"/>
                <a:ea typeface="微软雅黑" panose="020B0503020204020204" pitchFamily="34" charset="-122"/>
              </a:rPr>
              <a:t>A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rPr>
              <a:t>B, BC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D</a:t>
            </a:r>
            <a:r>
              <a:rPr lang="en-US" altLang="en-US" dirty="0">
                <a:latin typeface="微软雅黑" panose="020B0503020204020204" pitchFamily="34" charset="-122"/>
                <a:ea typeface="微软雅黑" panose="020B0503020204020204" pitchFamily="34" charset="-122"/>
              </a:rPr>
              <a:t>}</a:t>
            </a:r>
          </a:p>
          <a:p>
            <a:pPr lvl="2">
              <a:lnSpc>
                <a:spcPct val="90000"/>
              </a:lnSpc>
            </a:pPr>
            <a:r>
              <a:rPr lang="zh-CN" altLang="en-US" dirty="0" smtClean="0">
                <a:latin typeface="微软雅黑" panose="020B0503020204020204" pitchFamily="34" charset="-122"/>
                <a:ea typeface="微软雅黑" panose="020B0503020204020204" pitchFamily="34" charset="-122"/>
              </a:rPr>
              <a:t>分解</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a:t>
            </a:r>
            <a:r>
              <a:rPr lang="en-US" altLang="en-US" baseline="-25000" dirty="0">
                <a:latin typeface="微软雅黑" panose="020B0503020204020204" pitchFamily="34" charset="-122"/>
                <a:ea typeface="微软雅黑" panose="020B0503020204020204" pitchFamily="34" charset="-122"/>
              </a:rPr>
              <a:t>1 </a:t>
            </a:r>
            <a:r>
              <a:rPr lang="en-US" altLang="en-US" dirty="0">
                <a:latin typeface="微软雅黑" panose="020B0503020204020204" pitchFamily="34" charset="-122"/>
                <a:ea typeface="微软雅黑" panose="020B0503020204020204" pitchFamily="34" charset="-122"/>
              </a:rPr>
              <a:t>=</a:t>
            </a:r>
            <a:r>
              <a:rPr lang="en-US" altLang="en-US" baseline="-25000"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t>
            </a:r>
            <a:r>
              <a:rPr lang="en-US" altLang="en-US" i="1" dirty="0">
                <a:latin typeface="微软雅黑" panose="020B0503020204020204" pitchFamily="34" charset="-122"/>
                <a:ea typeface="微软雅黑" panose="020B0503020204020204" pitchFamily="34" charset="-122"/>
              </a:rPr>
              <a:t>A,B</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a:t>
            </a:r>
            <a:r>
              <a:rPr lang="en-US" altLang="en-US" baseline="-25000" dirty="0">
                <a:latin typeface="微软雅黑" panose="020B0503020204020204" pitchFamily="34" charset="-122"/>
                <a:ea typeface="微软雅黑" panose="020B0503020204020204" pitchFamily="34" charset="-122"/>
              </a:rPr>
              <a:t>2 </a:t>
            </a:r>
            <a:r>
              <a:rPr lang="en-US" altLang="en-US" dirty="0">
                <a:latin typeface="微软雅黑" panose="020B0503020204020204" pitchFamily="34" charset="-122"/>
                <a:ea typeface="微软雅黑" panose="020B0503020204020204" pitchFamily="34" charset="-122"/>
              </a:rPr>
              <a:t>=</a:t>
            </a:r>
            <a:r>
              <a:rPr lang="en-US" altLang="en-US" baseline="-25000"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t>
            </a:r>
            <a:r>
              <a:rPr lang="en-US" altLang="en-US" i="1" dirty="0">
                <a:latin typeface="微软雅黑" panose="020B0503020204020204" pitchFamily="34" charset="-122"/>
                <a:ea typeface="微软雅黑" panose="020B0503020204020204" pitchFamily="34" charset="-122"/>
              </a:rPr>
              <a:t>A,C,D, E</a:t>
            </a:r>
            <a:r>
              <a:rPr lang="en-US" altLang="en-US" dirty="0">
                <a:latin typeface="微软雅黑" panose="020B0503020204020204" pitchFamily="34" charset="-122"/>
                <a:ea typeface="微软雅黑" panose="020B0503020204020204" pitchFamily="34" charset="-122"/>
              </a:rPr>
              <a:t>) </a:t>
            </a:r>
          </a:p>
          <a:p>
            <a:pPr lvl="2">
              <a:lnSpc>
                <a:spcPct val="90000"/>
              </a:lnSpc>
            </a:pP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中的两</a:t>
            </a:r>
            <a:r>
              <a:rPr lang="zh-CN" altLang="en-US" dirty="0" smtClean="0">
                <a:latin typeface="微软雅黑" panose="020B0503020204020204" pitchFamily="34" charset="-122"/>
                <a:ea typeface="微软雅黑" panose="020B0503020204020204" pitchFamily="34" charset="-122"/>
              </a:rPr>
              <a:t>个函数依赖都</a:t>
            </a:r>
            <a:r>
              <a:rPr lang="zh-CN" altLang="en-US" dirty="0">
                <a:latin typeface="微软雅黑" panose="020B0503020204020204" pitchFamily="34" charset="-122"/>
                <a:ea typeface="微软雅黑" panose="020B0503020204020204" pitchFamily="34" charset="-122"/>
              </a:rPr>
              <a:t>不只</a:t>
            </a:r>
            <a:r>
              <a:rPr lang="zh-CN" altLang="en-US" dirty="0" smtClean="0">
                <a:latin typeface="微软雅黑" panose="020B0503020204020204" pitchFamily="34" charset="-122"/>
                <a:ea typeface="微软雅黑" panose="020B0503020204020204" pitchFamily="34" charset="-122"/>
              </a:rPr>
              <a:t>包含 </a:t>
            </a:r>
            <a:r>
              <a:rPr lang="en-US" altLang="zh-CN" dirty="0">
                <a:latin typeface="微软雅黑" panose="020B0503020204020204" pitchFamily="34" charset="-122"/>
                <a:ea typeface="微软雅黑" panose="020B0503020204020204" pitchFamily="34" charset="-122"/>
              </a:rPr>
              <a:t>(A,C,D,E)</a:t>
            </a:r>
            <a:r>
              <a:rPr lang="zh-CN" altLang="en-US" dirty="0">
                <a:latin typeface="微软雅黑" panose="020B0503020204020204" pitchFamily="34" charset="-122"/>
                <a:ea typeface="微软雅黑" panose="020B0503020204020204" pitchFamily="34" charset="-122"/>
              </a:rPr>
              <a:t>的属性，所以我们可能会被误导，认为</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满足</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a:p>
            <a:pPr lvl="2">
              <a:lnSpc>
                <a:spcPct val="90000"/>
              </a:lnSpc>
            </a:pPr>
            <a:r>
              <a:rPr lang="zh-CN" altLang="en-US" dirty="0" smtClean="0">
                <a:latin typeface="微软雅黑" panose="020B0503020204020204" pitchFamily="34" charset="-122"/>
                <a:ea typeface="微软雅黑" panose="020B0503020204020204" pitchFamily="34" charset="-122"/>
              </a:rPr>
              <a:t>实际上，</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AC</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D</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属于</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，它使得</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a:t>
            </a:r>
            <a:r>
              <a:rPr lang="en-US" altLang="en-US" baseline="-25000" dirty="0">
                <a:latin typeface="微软雅黑" panose="020B0503020204020204" pitchFamily="34" charset="-122"/>
                <a:ea typeface="微软雅黑" panose="020B0503020204020204" pitchFamily="34" charset="-122"/>
              </a:rPr>
              <a:t>2</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不满足</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BCNF.</a:t>
            </a:r>
            <a:r>
              <a:rPr lang="en-US" altLang="en-US" sz="16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421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421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3421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3421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421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4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Testing Decomposition for BCNF</a:t>
            </a:r>
          </a:p>
        </p:txBody>
      </p:sp>
      <mc:AlternateContent xmlns:mc="http://schemas.openxmlformats.org/markup-compatibility/2006">
        <mc:Choice xmlns:a14="http://schemas.microsoft.com/office/drawing/2010/main" Requires="a14">
          <p:sp>
            <p:nvSpPr>
              <p:cNvPr id="66563" name="Rectangle 3"/>
              <p:cNvSpPr>
                <a:spLocks noGrp="1" noChangeArrowheads="1"/>
              </p:cNvSpPr>
              <p:nvPr>
                <p:ph type="body" idx="1"/>
              </p:nvPr>
            </p:nvSpPr>
            <p:spPr>
              <a:xfrm>
                <a:off x="1029811" y="1636297"/>
                <a:ext cx="7306322" cy="3585408"/>
              </a:xfrm>
            </p:spPr>
            <p:txBody>
              <a:bodyPr/>
              <a:lstStyle/>
              <a:p>
                <a:r>
                  <a:rPr lang="zh-CN" altLang="en-US" dirty="0" smtClean="0">
                    <a:latin typeface="微软雅黑" panose="020B0503020204020204" pitchFamily="34" charset="-122"/>
                    <a:ea typeface="微软雅黑" panose="020B0503020204020204" pitchFamily="34" charset="-122"/>
                  </a:rPr>
                  <a:t>测试</a:t>
                </a:r>
                <a:r>
                  <a:rPr lang="en-US" altLang="zh-CN" dirty="0" err="1" smtClean="0">
                    <a:latin typeface="微软雅黑" panose="020B0503020204020204" pitchFamily="34" charset="-122"/>
                    <a:ea typeface="微软雅黑" panose="020B0503020204020204" pitchFamily="34" charset="-122"/>
                  </a:rPr>
                  <a:t>R</a:t>
                </a:r>
                <a:r>
                  <a:rPr lang="en-US" altLang="zh-CN" baseline="-25000" dirty="0" err="1" smtClean="0">
                    <a:latin typeface="微软雅黑" panose="020B0503020204020204" pitchFamily="34" charset="-122"/>
                    <a:ea typeface="微软雅黑" panose="020B0503020204020204" pitchFamily="34" charset="-122"/>
                  </a:rPr>
                  <a:t>i</a:t>
                </a:r>
                <a:r>
                  <a:rPr lang="en-US" altLang="zh-CN" baseline="-25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需要使用</a:t>
                </a:r>
                <a:r>
                  <a:rPr lang="en-US" altLang="en-US" dirty="0" smtClean="0">
                    <a:latin typeface="微软雅黑" panose="020B0503020204020204" pitchFamily="34" charset="-122"/>
                    <a:ea typeface="微软雅黑" panose="020B0503020204020204" pitchFamily="34" charset="-122"/>
                  </a:rPr>
                  <a:t>F</a:t>
                </a:r>
                <a:r>
                  <a:rPr lang="en-US" altLang="zh-CN" baseline="-25000" dirty="0" smtClean="0">
                    <a:latin typeface="微软雅黑" panose="020B0503020204020204" pitchFamily="34" charset="-122"/>
                    <a:ea typeface="微软雅黑" panose="020B0503020204020204" pitchFamily="34" charset="-122"/>
                  </a:rPr>
                  <a:t>i</a:t>
                </a:r>
                <a:r>
                  <a:rPr lang="en-US" altLang="zh-CN" baseline="30000"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en-US" dirty="0" smtClean="0">
                    <a:latin typeface="微软雅黑" panose="020B0503020204020204" pitchFamily="34" charset="-122"/>
                    <a:ea typeface="微软雅黑" panose="020B0503020204020204" pitchFamily="34" charset="-122"/>
                  </a:rPr>
                  <a:t> F</a:t>
                </a:r>
                <a:r>
                  <a:rPr lang="en-US" altLang="en-US" baseline="30000"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中所有只含</a:t>
                </a:r>
                <a:r>
                  <a:rPr lang="en-US" altLang="en-US" dirty="0" err="1">
                    <a:latin typeface="微软雅黑" panose="020B0503020204020204" pitchFamily="34" charset="-122"/>
                    <a:ea typeface="微软雅黑" panose="020B0503020204020204" pitchFamily="34" charset="-122"/>
                  </a:rPr>
                  <a:t>R</a:t>
                </a:r>
                <a:r>
                  <a:rPr lang="en-US" altLang="en-US" baseline="-25000" dirty="0" err="1">
                    <a:latin typeface="微软雅黑" panose="020B0503020204020204" pitchFamily="34" charset="-122"/>
                    <a:ea typeface="微软雅黑" panose="020B0503020204020204" pitchFamily="34" charset="-122"/>
                  </a:rPr>
                  <a:t>i</a:t>
                </a:r>
                <a:r>
                  <a:rPr lang="en-US" altLang="en-US" baseline="-25000"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属性的函数依赖）</a:t>
                </a:r>
                <a:endParaRPr lang="en-US"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或者</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，但使用以下测试</a:t>
                </a:r>
                <a:r>
                  <a:rPr lang="en-US" altLang="zh-CN" dirty="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任取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r>
                  <a:rPr lang="en-US" altLang="en-US" dirty="0">
                    <a:latin typeface="微软雅黑" panose="020B0503020204020204" pitchFamily="34" charset="-122"/>
                    <a:ea typeface="微软雅黑" panose="020B0503020204020204" pitchFamily="34" charset="-122"/>
                  </a:rPr>
                  <a:t> </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测试</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要么它不包含</a:t>
                </a:r>
                <a:r>
                  <a:rPr lang="en-US" altLang="en-US" dirty="0" smtClean="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R</a:t>
                </a:r>
                <a:r>
                  <a:rPr lang="en-US" altLang="en-US" i="1" baseline="-25000" dirty="0" err="1">
                    <a:latin typeface="微软雅黑" panose="020B0503020204020204" pitchFamily="34" charset="-122"/>
                    <a:ea typeface="微软雅黑" panose="020B0503020204020204" pitchFamily="34" charset="-122"/>
                  </a:rPr>
                  <a:t>i</a:t>
                </a:r>
                <a:r>
                  <a:rPr lang="en-US" altLang="en-US" dirty="0">
                    <a:latin typeface="微软雅黑" panose="020B0503020204020204" pitchFamily="34" charset="-122"/>
                    <a:ea typeface="微软雅黑" panose="020B0503020204020204" pitchFamily="34" charset="-122"/>
                  </a:rPr>
                  <a:t>-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的任何属性</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要么</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r>
                  <a:rPr lang="en-US" altLang="en-US" dirty="0">
                    <a:latin typeface="微软雅黑" panose="020B0503020204020204" pitchFamily="34" charset="-122"/>
                    <a:ea typeface="微软雅黑" panose="020B0503020204020204" pitchFamily="34" charset="-122"/>
                  </a:rPr>
                  <a:t> </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的所有属性</a:t>
                </a:r>
                <a:endParaRPr lang="en-US" altLang="en-US"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如果存在</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rPr>
                  <a:t>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F</a:t>
                </a:r>
                <a:r>
                  <a:rPr lang="en-US" altLang="en-US" sz="2000" baseline="30000" dirty="0" smtClean="0">
                    <a:latin typeface="微软雅黑" panose="020B0503020204020204" pitchFamily="34" charset="-122"/>
                    <a:ea typeface="微软雅黑" panose="020B0503020204020204" pitchFamily="34" charset="-122"/>
                  </a:rPr>
                  <a:t>+</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且违反上面的条件，那么</a:t>
                </a:r>
                <a:r>
                  <a:rPr lang="en-US" altLang="en-US" dirty="0">
                    <a:latin typeface="微软雅黑" panose="020B0503020204020204" pitchFamily="34" charset="-122"/>
                    <a:ea typeface="微软雅黑" panose="020B0503020204020204" pitchFamily="34" charset="-122"/>
                  </a:rPr>
                  <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baseline="30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  </a:t>
                </a:r>
                <a:r>
                  <a:rPr lang="en-US" altLang="en-US" i="1" dirty="0">
                    <a:latin typeface="微软雅黑" panose="020B0503020204020204" pitchFamily="34" charset="-122"/>
                    <a:ea typeface="微软雅黑" panose="020B0503020204020204" pitchFamily="34" charset="-122"/>
                  </a:rPr>
                  <a:t>R</a:t>
                </a:r>
                <a:r>
                  <a:rPr lang="en-US" altLang="en-US" i="1" baseline="-25000" dirty="0">
                    <a:latin typeface="微软雅黑" panose="020B0503020204020204" pitchFamily="34" charset="-122"/>
                    <a:ea typeface="微软雅黑" panose="020B0503020204020204" pitchFamily="34" charset="-122"/>
                  </a:rPr>
                  <a:t>i</a:t>
                </a:r>
                <a:r>
                  <a:rPr lang="en-US" altLang="en-US" baseline="30000" dirty="0">
                    <a:latin typeface="微软雅黑" panose="020B0503020204020204" pitchFamily="34" charset="-122"/>
                    <a:ea typeface="微软雅黑" panose="020B0503020204020204" pitchFamily="34" charset="-122"/>
                  </a:rPr>
                  <a:t/>
                </a:r>
                <a:br>
                  <a:rPr lang="en-US" altLang="en-US" baseline="30000" dirty="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在</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上成立，且使得</a:t>
                </a:r>
                <a:r>
                  <a:rPr lang="en-US" altLang="en-US" dirty="0" smtClean="0">
                    <a:latin typeface="微软雅黑" panose="020B0503020204020204" pitchFamily="34" charset="-122"/>
                    <a:ea typeface="微软雅黑" panose="020B0503020204020204" pitchFamily="34" charset="-122"/>
                  </a:rPr>
                  <a:t> </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违反</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BCNF.</a:t>
                </a:r>
              </a:p>
              <a:p>
                <a:pPr lvl="1"/>
                <a:r>
                  <a:rPr lang="zh-CN" altLang="en-US" dirty="0" smtClean="0">
                    <a:latin typeface="微软雅黑" panose="020B0503020204020204" pitchFamily="34" charset="-122"/>
                    <a:ea typeface="微软雅黑" panose="020B0503020204020204" pitchFamily="34" charset="-122"/>
                  </a:rPr>
                  <a:t>我们使用这样的函数依赖来分解</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endParaRPr lang="en-US" altLang="en-US" i="1" dirty="0">
                  <a:latin typeface="微软雅黑" panose="020B0503020204020204" pitchFamily="34" charset="-122"/>
                  <a:ea typeface="微软雅黑" panose="020B0503020204020204" pitchFamily="34" charset="-122"/>
                </a:endParaRPr>
              </a:p>
            </p:txBody>
          </p:sp>
        </mc:Choice>
        <mc:Fallback>
          <p:sp>
            <p:nvSpPr>
              <p:cNvPr id="66563" name="Rectangle 3"/>
              <p:cNvSpPr>
                <a:spLocks noGrp="1" noRot="1" noChangeAspect="1" noMove="1" noResize="1" noEditPoints="1" noAdjustHandles="1" noChangeArrowheads="1" noChangeShapeType="1" noTextEdit="1"/>
              </p:cNvSpPr>
              <p:nvPr>
                <p:ph type="body" idx="1"/>
              </p:nvPr>
            </p:nvSpPr>
            <p:spPr>
              <a:xfrm>
                <a:off x="1029811" y="1636297"/>
                <a:ext cx="7306322" cy="3585408"/>
              </a:xfrm>
              <a:blipFill>
                <a:blip r:embed="rId3"/>
                <a:stretch>
                  <a:fillRect l="-584" t="-679"/>
                </a:stretch>
              </a:blipFill>
            </p:spPr>
            <p:txBody>
              <a:bodyPr/>
              <a:lstStyle/>
              <a:p>
                <a:r>
                  <a:rPr lang="zh-CN" altLang="en-US">
                    <a:noFill/>
                  </a:rPr>
                  <a:t> </a:t>
                </a:r>
              </a:p>
            </p:txBody>
          </p:sp>
        </mc:Fallback>
      </mc:AlternateContent>
      <p:sp>
        <p:nvSpPr>
          <p:cNvPr id="2" name="TextBox 1"/>
          <p:cNvSpPr txBox="1"/>
          <p:nvPr/>
        </p:nvSpPr>
        <p:spPr>
          <a:xfrm>
            <a:off x="768350" y="1143000"/>
            <a:ext cx="7077069" cy="353943"/>
          </a:xfrm>
          <a:prstGeom prst="rect">
            <a:avLst/>
          </a:prstGeom>
          <a:noFill/>
        </p:spPr>
        <p:txBody>
          <a:bodyPr wrap="square" rtlCol="0">
            <a:spAutoFit/>
          </a:bodyPr>
          <a:lstStyle/>
          <a:p>
            <a:r>
              <a:rPr lang="zh-CN" altLang="en-US" sz="1700" dirty="0" smtClean="0"/>
              <a:t>测试 </a:t>
            </a:r>
            <a:r>
              <a:rPr lang="en-US" altLang="en-US" sz="1700" i="1" dirty="0"/>
              <a:t>R </a:t>
            </a:r>
            <a:r>
              <a:rPr lang="zh-CN" altLang="en-US" sz="1700" dirty="0" smtClean="0"/>
              <a:t>分解后的</a:t>
            </a:r>
            <a:r>
              <a:rPr lang="en-US" altLang="en-US" sz="1700" i="1" dirty="0" err="1" smtClean="0"/>
              <a:t>R</a:t>
            </a:r>
            <a:r>
              <a:rPr lang="en-US" altLang="en-US" sz="1700" i="1" baseline="-25000" dirty="0" err="1" smtClean="0"/>
              <a:t>i</a:t>
            </a:r>
            <a:r>
              <a:rPr lang="en-US" altLang="en-US" sz="1700" dirty="0" smtClean="0"/>
              <a:t> </a:t>
            </a:r>
            <a:r>
              <a:rPr lang="zh-CN" altLang="en-US" sz="1700" dirty="0" smtClean="0"/>
              <a:t>是否满足</a:t>
            </a:r>
            <a:r>
              <a:rPr lang="en-US" altLang="en-US" sz="1700" dirty="0" smtClean="0"/>
              <a:t> </a:t>
            </a:r>
            <a:r>
              <a:rPr lang="en-US" altLang="en-US" sz="1700" dirty="0"/>
              <a:t>BCNF</a:t>
            </a:r>
            <a:endParaRPr lang="en-US" sz="17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BCNF </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分解算法</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7587" name="Rectangle 3"/>
          <p:cNvSpPr>
            <a:spLocks noGrp="1" noChangeArrowheads="1"/>
          </p:cNvSpPr>
          <p:nvPr>
            <p:ph type="body" idx="1"/>
          </p:nvPr>
        </p:nvSpPr>
        <p:spPr>
          <a:xfrm>
            <a:off x="768350" y="1149350"/>
            <a:ext cx="7763091" cy="4291013"/>
          </a:xfrm>
        </p:spPr>
        <p:txBody>
          <a:bodyPr/>
          <a:lstStyle/>
          <a:p>
            <a:pPr>
              <a:buFont typeface="Monotype Sorts" pitchFamily="-84" charset="2"/>
              <a:buNone/>
              <a:tabLst>
                <a:tab pos="565150" algn="l"/>
                <a:tab pos="803275" algn="l"/>
                <a:tab pos="1489075" algn="l"/>
                <a:tab pos="1771650" algn="l"/>
              </a:tabLst>
            </a:pPr>
            <a:r>
              <a:rPr lang="en-US" altLang="en-US" i="1" dirty="0" smtClean="0">
                <a:latin typeface="微软雅黑" panose="020B0503020204020204" pitchFamily="34" charset="-122"/>
                <a:ea typeface="微软雅黑" panose="020B0503020204020204" pitchFamily="34" charset="-122"/>
              </a:rPr>
              <a:t>	result </a:t>
            </a:r>
            <a:r>
              <a:rPr lang="en-US" altLang="en-US" dirty="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R </a:t>
            </a:r>
            <a:r>
              <a:rPr lang="en-US" altLang="en-US" dirty="0">
                <a:latin typeface="微软雅黑" panose="020B0503020204020204" pitchFamily="34" charset="-122"/>
                <a:ea typeface="微软雅黑" panose="020B0503020204020204" pitchFamily="34" charset="-122"/>
              </a:rPr>
              <a:t>};</a:t>
            </a:r>
            <a:br>
              <a:rPr lang="en-US" altLang="en-US" dirty="0">
                <a:latin typeface="微软雅黑" panose="020B0503020204020204" pitchFamily="34" charset="-122"/>
                <a:ea typeface="微软雅黑" panose="020B0503020204020204" pitchFamily="34" charset="-122"/>
              </a:rPr>
            </a:br>
            <a:r>
              <a:rPr lang="en-US" altLang="en-US" i="1" dirty="0">
                <a:latin typeface="微软雅黑" panose="020B0503020204020204" pitchFamily="34" charset="-122"/>
                <a:ea typeface="微软雅黑" panose="020B0503020204020204" pitchFamily="34" charset="-122"/>
              </a:rPr>
              <a:t>done </a:t>
            </a:r>
            <a:r>
              <a:rPr lang="en-US" altLang="en-US" dirty="0">
                <a:latin typeface="微软雅黑" panose="020B0503020204020204" pitchFamily="34" charset="-122"/>
                <a:ea typeface="微软雅黑" panose="020B0503020204020204" pitchFamily="34" charset="-122"/>
              </a:rPr>
              <a:t>:= false;</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compute </a:t>
            </a:r>
            <a:r>
              <a:rPr lang="en-US" altLang="en-US" i="1" dirty="0">
                <a:latin typeface="微软雅黑" panose="020B0503020204020204" pitchFamily="34" charset="-122"/>
                <a:ea typeface="微软雅黑" panose="020B0503020204020204" pitchFamily="34" charset="-122"/>
              </a:rPr>
              <a:t>F </a:t>
            </a:r>
            <a:r>
              <a:rPr lang="en-US" altLang="en-US" baseline="30000" dirty="0">
                <a:latin typeface="微软雅黑" panose="020B0503020204020204" pitchFamily="34" charset="-122"/>
                <a:ea typeface="微软雅黑" panose="020B0503020204020204" pitchFamily="34" charset="-122"/>
              </a:rPr>
              <a:t>+</a:t>
            </a:r>
            <a:r>
              <a:rPr lang="en-US" altLang="en-US" dirty="0">
                <a:latin typeface="微软雅黑" panose="020B0503020204020204" pitchFamily="34" charset="-122"/>
                <a:ea typeface="微软雅黑" panose="020B0503020204020204" pitchFamily="34" charset="-122"/>
              </a:rPr>
              <a:t>;</a:t>
            </a:r>
            <a:br>
              <a:rPr lang="en-US" altLang="en-US"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while (not </a:t>
            </a:r>
            <a:r>
              <a:rPr lang="en-US" altLang="en-US" i="1" dirty="0">
                <a:latin typeface="微软雅黑" panose="020B0503020204020204" pitchFamily="34" charset="-122"/>
                <a:ea typeface="微软雅黑" panose="020B0503020204020204" pitchFamily="34" charset="-122"/>
              </a:rPr>
              <a:t>done) </a:t>
            </a:r>
            <a:r>
              <a:rPr lang="en-US" altLang="en-US" b="1" dirty="0">
                <a:latin typeface="微软雅黑" panose="020B0503020204020204" pitchFamily="34" charset="-122"/>
                <a:ea typeface="微软雅黑" panose="020B0503020204020204" pitchFamily="34" charset="-122"/>
              </a:rPr>
              <a:t>do</a:t>
            </a:r>
            <a:br>
              <a:rPr lang="en-US" altLang="en-US" b="1"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	if </a:t>
            </a:r>
            <a:r>
              <a:rPr lang="en-US"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result </a:t>
            </a:r>
            <a:r>
              <a:rPr lang="zh-CN" altLang="en-US" dirty="0" smtClean="0">
                <a:latin typeface="微软雅黑" panose="020B0503020204020204" pitchFamily="34" charset="-122"/>
                <a:ea typeface="微软雅黑" panose="020B0503020204020204" pitchFamily="34" charset="-122"/>
              </a:rPr>
              <a:t>中的</a:t>
            </a:r>
            <a:r>
              <a:rPr lang="en-US" altLang="en-US" i="1" dirty="0" err="1" smtClean="0">
                <a:latin typeface="微软雅黑" panose="020B0503020204020204" pitchFamily="34" charset="-122"/>
                <a:ea typeface="微软雅黑" panose="020B0503020204020204" pitchFamily="34" charset="-122"/>
              </a:rPr>
              <a:t>R</a:t>
            </a:r>
            <a:r>
              <a:rPr lang="en-US" altLang="en-US" i="1" baseline="-25000" dirty="0" err="1" smtClean="0">
                <a:latin typeface="微软雅黑" panose="020B0503020204020204" pitchFamily="34" charset="-122"/>
                <a:ea typeface="微软雅黑" panose="020B0503020204020204" pitchFamily="34" charset="-122"/>
              </a:rPr>
              <a:t>i</a:t>
            </a:r>
            <a:r>
              <a:rPr lang="en-US" altLang="en-US" i="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不满足</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BCNF)</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b="1" dirty="0">
                <a:latin typeface="微软雅黑" panose="020B0503020204020204" pitchFamily="34" charset="-122"/>
                <a:ea typeface="微软雅黑" panose="020B0503020204020204" pitchFamily="34" charset="-122"/>
              </a:rPr>
              <a:t>then begin</a:t>
            </a:r>
            <a:br>
              <a:rPr lang="en-US" altLang="en-US" b="1" dirty="0">
                <a:latin typeface="微软雅黑" panose="020B0503020204020204" pitchFamily="34" charset="-122"/>
                <a:ea typeface="微软雅黑" panose="020B0503020204020204" pitchFamily="34" charset="-122"/>
              </a:rPr>
            </a:br>
            <a:r>
              <a:rPr lang="en-US" altLang="en-US" b="1" dirty="0">
                <a:latin typeface="微软雅黑" panose="020B0503020204020204" pitchFamily="34" charset="-122"/>
                <a:ea typeface="微软雅黑" panose="020B0503020204020204" pitchFamily="34" charset="-122"/>
              </a:rPr>
              <a:t>		</a:t>
            </a:r>
            <a:r>
              <a:rPr lang="en-US" altLang="en-US" b="1"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非平凡函数依赖</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Monotype Sorts" pitchFamily="-84"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r>
              <a:rPr lang="en-US" altLang="en-US" i="1" dirty="0" smtClean="0">
                <a:latin typeface="微软雅黑" panose="020B0503020204020204" pitchFamily="34" charset="-122"/>
                <a:ea typeface="微软雅黑" panose="020B0503020204020204" pitchFamily="34" charset="-122"/>
                <a:sym typeface="Greek Symbols"/>
              </a:rPr>
              <a:t> </a:t>
            </a:r>
            <a:r>
              <a:rPr lang="zh-CN" altLang="en-US" i="1" dirty="0" smtClean="0">
                <a:latin typeface="微软雅黑" panose="020B0503020204020204" pitchFamily="34" charset="-122"/>
                <a:ea typeface="微软雅黑" panose="020B0503020204020204" pitchFamily="34" charset="-122"/>
                <a:sym typeface="Greek Symbols"/>
              </a:rPr>
              <a:t>在</a:t>
            </a:r>
            <a:r>
              <a:rPr lang="en-US" altLang="en-US" i="1" dirty="0" err="1" smtClean="0">
                <a:latin typeface="微软雅黑" panose="020B0503020204020204" pitchFamily="34" charset="-122"/>
                <a:ea typeface="微软雅黑" panose="020B0503020204020204" pitchFamily="34" charset="-122"/>
                <a:sym typeface="Greek Symbols"/>
              </a:rPr>
              <a:t>R</a:t>
            </a:r>
            <a:r>
              <a:rPr lang="en-US" altLang="en-US" i="1" baseline="-25000" dirty="0" err="1" smtClean="0">
                <a:latin typeface="微软雅黑" panose="020B0503020204020204" pitchFamily="34" charset="-122"/>
                <a:ea typeface="微软雅黑" panose="020B0503020204020204" pitchFamily="34" charset="-122"/>
                <a:sym typeface="Greek Symbols"/>
              </a:rPr>
              <a:t>i</a:t>
            </a:r>
            <a:r>
              <a:rPr lang="en-US" altLang="en-US" i="1" dirty="0" smtClean="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上成立</a:t>
            </a:r>
            <a:r>
              <a:rPr lang="zh-CN" altLang="en-US" i="1" dirty="0" smtClean="0">
                <a:latin typeface="微软雅黑" panose="020B0503020204020204" pitchFamily="34" charset="-122"/>
                <a:ea typeface="微软雅黑" panose="020B0503020204020204" pitchFamily="34" charset="-122"/>
                <a:sym typeface="Greek Symbols"/>
              </a:rPr>
              <a:t>，</a:t>
            </a:r>
            <a:r>
              <a:rPr lang="en-US" altLang="en-US" i="1" dirty="0" smtClean="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zh-CN"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Monotype Sorts" pitchFamily="-84" charset="2"/>
              <a:buNone/>
              <a:tabLst>
                <a:tab pos="565150" algn="l"/>
                <a:tab pos="803275" algn="l"/>
                <a:tab pos="1489075" algn="l"/>
                <a:tab pos="1771650" algn="l"/>
              </a:tabLst>
            </a:pP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不是</a:t>
            </a:r>
            <a:r>
              <a:rPr lang="en-US" altLang="en-US" i="1" dirty="0" err="1">
                <a:latin typeface="微软雅黑" panose="020B0503020204020204" pitchFamily="34" charset="-122"/>
                <a:ea typeface="微软雅黑" panose="020B0503020204020204" pitchFamily="34" charset="-122"/>
                <a:sym typeface="Greek Symbols"/>
              </a:rPr>
              <a:t>R</a:t>
            </a:r>
            <a:r>
              <a:rPr lang="en-US" altLang="en-US" i="1" baseline="-25000" dirty="0" err="1">
                <a:latin typeface="微软雅黑" panose="020B0503020204020204" pitchFamily="34" charset="-122"/>
                <a:ea typeface="微软雅黑" panose="020B0503020204020204" pitchFamily="34" charset="-122"/>
                <a:sym typeface="Greek Symbols"/>
              </a:rPr>
              <a:t>i</a:t>
            </a:r>
            <a:r>
              <a:rPr lang="en-US" altLang="en-US" i="1"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的的超键</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r>
            <a:br>
              <a:rPr lang="en-US" altLang="en-US" dirty="0">
                <a:latin typeface="微软雅黑" panose="020B0503020204020204" pitchFamily="34" charset="-122"/>
                <a:ea typeface="微软雅黑" panose="020B0503020204020204" pitchFamily="34" charset="-122"/>
                <a:sym typeface="Symbol" panose="05050102010706020507" pitchFamily="18" charset="2"/>
              </a:rPr>
            </a:b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smtClean="0">
                <a:latin typeface="微软雅黑" panose="020B0503020204020204" pitchFamily="34" charset="-122"/>
                <a:ea typeface="微软雅黑" panose="020B0503020204020204" pitchFamily="34" charset="-122"/>
                <a:sym typeface="Symbol" panose="05050102010706020507" pitchFamily="18" charset="2"/>
              </a:rPr>
              <a:t>result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result – R</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i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R</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i</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 </a:t>
            </a:r>
            <a:r>
              <a:rPr lang="en-US" altLang="en-US" dirty="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Greek Symbols"/>
              </a:rPr>
              <a:t>, </a:t>
            </a:r>
            <a:r>
              <a:rPr lang="en-US" altLang="en-US" i="1"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sym typeface="Greek Symbols"/>
              </a:rPr>
              <a:t> );</a:t>
            </a:r>
            <a:br>
              <a:rPr lang="en-US" altLang="en-US" i="1" dirty="0">
                <a:latin typeface="微软雅黑" panose="020B0503020204020204" pitchFamily="34" charset="-122"/>
                <a:ea typeface="微软雅黑" panose="020B0503020204020204" pitchFamily="34" charset="-122"/>
                <a:sym typeface="Greek Symbols"/>
              </a:rPr>
            </a:br>
            <a:r>
              <a:rPr lang="en-US" altLang="en-US" i="1" dirty="0">
                <a:latin typeface="微软雅黑" panose="020B0503020204020204" pitchFamily="34" charset="-122"/>
                <a:ea typeface="微软雅黑" panose="020B0503020204020204" pitchFamily="34" charset="-122"/>
                <a:sym typeface="Greek Symbols"/>
              </a:rPr>
              <a:t>	   </a:t>
            </a:r>
            <a:r>
              <a:rPr lang="en-US" altLang="en-US" i="1" dirty="0" smtClean="0">
                <a:latin typeface="微软雅黑" panose="020B0503020204020204" pitchFamily="34" charset="-122"/>
                <a:ea typeface="微软雅黑" panose="020B0503020204020204" pitchFamily="34" charset="-122"/>
                <a:sym typeface="Greek Symbols"/>
              </a:rPr>
              <a:t>        </a:t>
            </a:r>
            <a:r>
              <a:rPr lang="en-US" altLang="en-US" b="1" dirty="0" smtClean="0">
                <a:latin typeface="微软雅黑" panose="020B0503020204020204" pitchFamily="34" charset="-122"/>
                <a:ea typeface="微软雅黑" panose="020B0503020204020204" pitchFamily="34" charset="-122"/>
                <a:sym typeface="Greek Symbols"/>
              </a:rPr>
              <a:t>end</a:t>
            </a:r>
            <a:r>
              <a:rPr lang="en-US" altLang="en-US" b="1" dirty="0">
                <a:latin typeface="微软雅黑" panose="020B0503020204020204" pitchFamily="34" charset="-122"/>
                <a:ea typeface="微软雅黑" panose="020B0503020204020204" pitchFamily="34" charset="-122"/>
                <a:sym typeface="Greek Symbols"/>
              </a:rPr>
              <a:t/>
            </a:r>
            <a:br>
              <a:rPr lang="en-US" altLang="en-US" b="1" dirty="0">
                <a:latin typeface="微软雅黑" panose="020B0503020204020204" pitchFamily="34" charset="-122"/>
                <a:ea typeface="微软雅黑" panose="020B0503020204020204" pitchFamily="34" charset="-122"/>
                <a:sym typeface="Greek Symbols"/>
              </a:rPr>
            </a:br>
            <a:r>
              <a:rPr lang="en-US" altLang="en-US" b="1" dirty="0">
                <a:latin typeface="微软雅黑" panose="020B0503020204020204" pitchFamily="34" charset="-122"/>
                <a:ea typeface="微软雅黑" panose="020B0503020204020204" pitchFamily="34" charset="-122"/>
                <a:sym typeface="Greek Symbols"/>
              </a:rPr>
              <a:t>		else</a:t>
            </a:r>
            <a:r>
              <a:rPr lang="en-US" altLang="en-US" i="1" dirty="0">
                <a:latin typeface="微软雅黑" panose="020B0503020204020204" pitchFamily="34" charset="-122"/>
                <a:ea typeface="微软雅黑" panose="020B0503020204020204" pitchFamily="34" charset="-122"/>
                <a:sym typeface="Greek Symbols"/>
              </a:rPr>
              <a:t> done </a:t>
            </a:r>
            <a:r>
              <a:rPr lang="en-US" altLang="en-US" dirty="0">
                <a:latin typeface="微软雅黑" panose="020B0503020204020204" pitchFamily="34" charset="-122"/>
                <a:ea typeface="微软雅黑" panose="020B0503020204020204" pitchFamily="34" charset="-122"/>
                <a:sym typeface="Greek Symbols"/>
              </a:rPr>
              <a:t>:= </a:t>
            </a:r>
            <a:r>
              <a:rPr lang="en-US" altLang="en-US" b="1" dirty="0">
                <a:latin typeface="微软雅黑" panose="020B0503020204020204" pitchFamily="34" charset="-122"/>
                <a:ea typeface="微软雅黑" panose="020B0503020204020204" pitchFamily="34" charset="-122"/>
                <a:sym typeface="Greek Symbols"/>
              </a:rPr>
              <a:t>true; </a:t>
            </a:r>
          </a:p>
          <a:p>
            <a:pPr>
              <a:buFont typeface="Monotype Sorts" pitchFamily="-84" charset="2"/>
              <a:buNone/>
              <a:tabLst>
                <a:tab pos="565150" algn="l"/>
                <a:tab pos="803275" algn="l"/>
                <a:tab pos="1489075" algn="l"/>
                <a:tab pos="1771650" algn="l"/>
              </a:tabLst>
            </a:pPr>
            <a:endParaRPr lang="en-US" altLang="en-US" b="1" dirty="0">
              <a:latin typeface="微软雅黑" panose="020B0503020204020204" pitchFamily="34" charset="-122"/>
              <a:ea typeface="微软雅黑" panose="020B0503020204020204" pitchFamily="34" charset="-122"/>
              <a:sym typeface="Greek Symbols"/>
            </a:endParaRPr>
          </a:p>
          <a:p>
            <a:pPr>
              <a:buFont typeface="Monotype Sorts" pitchFamily="-84" charset="2"/>
              <a:buNone/>
              <a:tabLst>
                <a:tab pos="565150" algn="l"/>
                <a:tab pos="803275" algn="l"/>
                <a:tab pos="1489075" algn="l"/>
                <a:tab pos="1771650" algn="l"/>
              </a:tabLst>
            </a:pPr>
            <a:r>
              <a:rPr lang="en-US" altLang="en-US" dirty="0">
                <a:latin typeface="微软雅黑" panose="020B0503020204020204" pitchFamily="34" charset="-122"/>
                <a:ea typeface="微软雅黑" panose="020B0503020204020204" pitchFamily="34" charset="-122"/>
                <a:sym typeface="Greek Symbols"/>
              </a:rPr>
              <a:t>     Note:  </a:t>
            </a:r>
            <a:r>
              <a:rPr lang="zh-CN" altLang="en-US" dirty="0" smtClean="0">
                <a:latin typeface="微软雅黑" panose="020B0503020204020204" pitchFamily="34" charset="-122"/>
                <a:ea typeface="微软雅黑" panose="020B0503020204020204" pitchFamily="34" charset="-122"/>
                <a:sym typeface="Greek Symbols"/>
              </a:rPr>
              <a:t>任意</a:t>
            </a:r>
            <a:r>
              <a:rPr lang="en-US" altLang="en-US" dirty="0" smtClean="0">
                <a:latin typeface="微软雅黑" panose="020B0503020204020204" pitchFamily="34" charset="-122"/>
                <a:ea typeface="微软雅黑" panose="020B0503020204020204" pitchFamily="34" charset="-122"/>
                <a:sym typeface="Greek Symbols"/>
              </a:rPr>
              <a:t> </a:t>
            </a:r>
            <a:r>
              <a:rPr lang="en-US" altLang="en-US" i="1" dirty="0" err="1">
                <a:latin typeface="微软雅黑" panose="020B0503020204020204" pitchFamily="34" charset="-122"/>
                <a:ea typeface="微软雅黑" panose="020B0503020204020204" pitchFamily="34" charset="-122"/>
                <a:sym typeface="Greek Symbols"/>
              </a:rPr>
              <a:t>R</a:t>
            </a:r>
            <a:r>
              <a:rPr lang="en-US" altLang="en-US" i="1" baseline="-25000" dirty="0" err="1">
                <a:latin typeface="微软雅黑" panose="020B0503020204020204" pitchFamily="34" charset="-122"/>
                <a:ea typeface="微软雅黑" panose="020B0503020204020204" pitchFamily="34" charset="-122"/>
                <a:sym typeface="Greek Symbols"/>
              </a:rPr>
              <a:t>i</a:t>
            </a:r>
            <a:r>
              <a:rPr lang="en-US" altLang="en-US" i="1" dirty="0">
                <a:latin typeface="微软雅黑" panose="020B0503020204020204" pitchFamily="34" charset="-122"/>
                <a:ea typeface="微软雅黑" panose="020B0503020204020204" pitchFamily="34" charset="-122"/>
                <a:sym typeface="Greek Symbols"/>
              </a:rPr>
              <a:t> </a:t>
            </a:r>
            <a:r>
              <a:rPr lang="zh-CN" altLang="en-US" dirty="0" smtClean="0">
                <a:latin typeface="微软雅黑" panose="020B0503020204020204" pitchFamily="34" charset="-122"/>
                <a:ea typeface="微软雅黑" panose="020B0503020204020204" pitchFamily="34" charset="-122"/>
                <a:sym typeface="Greek Symbols"/>
              </a:rPr>
              <a:t>都满足</a:t>
            </a:r>
            <a:r>
              <a:rPr lang="en-US" altLang="en-US" dirty="0" smtClean="0">
                <a:latin typeface="微软雅黑" panose="020B0503020204020204" pitchFamily="34" charset="-122"/>
                <a:ea typeface="微软雅黑" panose="020B0503020204020204" pitchFamily="34" charset="-122"/>
                <a:sym typeface="Greek Symbols"/>
              </a:rPr>
              <a:t> </a:t>
            </a:r>
            <a:r>
              <a:rPr lang="en-US" altLang="en-US" dirty="0">
                <a:latin typeface="微软雅黑" panose="020B0503020204020204" pitchFamily="34" charset="-122"/>
                <a:ea typeface="微软雅黑" panose="020B0503020204020204" pitchFamily="34" charset="-122"/>
                <a:sym typeface="Greek Symbols"/>
              </a:rPr>
              <a:t>BCNF, </a:t>
            </a:r>
            <a:r>
              <a:rPr lang="zh-CN" altLang="en-US" dirty="0" smtClean="0">
                <a:latin typeface="微软雅黑" panose="020B0503020204020204" pitchFamily="34" charset="-122"/>
                <a:ea typeface="微软雅黑" panose="020B0503020204020204" pitchFamily="34" charset="-122"/>
                <a:sym typeface="Greek Symbols"/>
              </a:rPr>
              <a:t>并且分解是无损链接的</a:t>
            </a:r>
            <a:r>
              <a:rPr lang="en-US" altLang="en-US" dirty="0" smtClean="0">
                <a:latin typeface="微软雅黑" panose="020B0503020204020204" pitchFamily="34" charset="-122"/>
                <a:ea typeface="微软雅黑" panose="020B0503020204020204" pitchFamily="34" charset="-122"/>
                <a:sym typeface="Greek Symbols"/>
              </a:rPr>
              <a:t>.</a:t>
            </a:r>
            <a:endParaRPr lang="en-US" altLang="en-US" dirty="0">
              <a:latin typeface="微软雅黑" panose="020B0503020204020204" pitchFamily="34" charset="-122"/>
              <a:ea typeface="微软雅黑" panose="020B0503020204020204" pitchFamily="34" charset="-122"/>
              <a:sym typeface="Greek Symbol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Example of BCNF Decomposition</a:t>
            </a:r>
          </a:p>
        </p:txBody>
      </p:sp>
      <p:sp>
        <p:nvSpPr>
          <p:cNvPr id="742403" name="Rectangle 3"/>
          <p:cNvSpPr>
            <a:spLocks noGrp="1" noChangeArrowheads="1"/>
          </p:cNvSpPr>
          <p:nvPr>
            <p:ph type="body" idx="1"/>
          </p:nvPr>
        </p:nvSpPr>
        <p:spPr>
          <a:xfrm>
            <a:off x="768350" y="1093788"/>
            <a:ext cx="7594415" cy="4633244"/>
          </a:xfrm>
        </p:spPr>
        <p:txBody>
          <a:bodyPr/>
          <a:lstStyle/>
          <a:p>
            <a:pPr>
              <a:lnSpc>
                <a:spcPct val="90000"/>
              </a:lnSpc>
              <a:tabLst>
                <a:tab pos="744538" algn="l"/>
                <a:tab pos="2574925" algn="l"/>
              </a:tabLst>
            </a:pPr>
            <a:r>
              <a:rPr lang="en-US" altLang="en-US" i="1" dirty="0"/>
              <a:t>class </a:t>
            </a:r>
            <a:r>
              <a:rPr lang="en-US" altLang="en-US" dirty="0"/>
              <a:t>(</a:t>
            </a: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 </a:t>
            </a:r>
            <a:r>
              <a:rPr lang="en-US" altLang="en-US" i="1" dirty="0"/>
              <a:t>building</a:t>
            </a:r>
            <a:r>
              <a:rPr lang="en-US" altLang="en-US" dirty="0"/>
              <a:t>, </a:t>
            </a:r>
            <a:r>
              <a:rPr lang="en-US" altLang="en-US" i="1" dirty="0" err="1"/>
              <a:t>room_number</a:t>
            </a:r>
            <a:r>
              <a:rPr lang="en-US" altLang="en-US" dirty="0"/>
              <a:t>, </a:t>
            </a:r>
            <a:r>
              <a:rPr lang="en-US" altLang="en-US" i="1" dirty="0"/>
              <a:t>capacity</a:t>
            </a:r>
            <a:r>
              <a:rPr lang="en-US" altLang="en-US" dirty="0"/>
              <a:t>, </a:t>
            </a:r>
            <a:r>
              <a:rPr lang="en-US" altLang="en-US" i="1" dirty="0" err="1"/>
              <a:t>time_slot_id</a:t>
            </a:r>
            <a:r>
              <a:rPr lang="en-US" altLang="en-US" dirty="0"/>
              <a:t>)</a:t>
            </a:r>
          </a:p>
          <a:p>
            <a:pPr>
              <a:lnSpc>
                <a:spcPct val="90000"/>
              </a:lnSpc>
              <a:tabLst>
                <a:tab pos="744538" algn="l"/>
                <a:tab pos="2574925" algn="l"/>
              </a:tabLst>
            </a:pPr>
            <a:r>
              <a:rPr lang="en-US" altLang="en-US" dirty="0"/>
              <a:t>Functional dependencies:</a:t>
            </a:r>
          </a:p>
          <a:p>
            <a:pPr lvl="1">
              <a:lnSpc>
                <a:spcPct val="90000"/>
              </a:lnSpc>
              <a:tabLst>
                <a:tab pos="744538" algn="l"/>
                <a:tab pos="2574925" algn="l"/>
              </a:tabLst>
            </a:pP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p>
          <a:p>
            <a:pPr lvl="1">
              <a:lnSpc>
                <a:spcPct val="90000"/>
              </a:lnSpc>
              <a:tabLst>
                <a:tab pos="744538" algn="l"/>
                <a:tab pos="2574925" algn="l"/>
              </a:tabLst>
            </a:pPr>
            <a:r>
              <a:rPr lang="en-US" altLang="en-US" i="1" dirty="0"/>
              <a:t>building</a:t>
            </a:r>
            <a:r>
              <a:rPr lang="en-US" altLang="en-US" dirty="0"/>
              <a:t>, </a:t>
            </a:r>
            <a:r>
              <a:rPr lang="en-US" altLang="en-US" i="1" dirty="0" err="1"/>
              <a:t>room_number</a:t>
            </a:r>
            <a:r>
              <a:rPr lang="en-US" altLang="en-US" dirty="0" err="1"/>
              <a:t>→</a:t>
            </a:r>
            <a:r>
              <a:rPr lang="en-US" altLang="en-US" i="1" dirty="0" err="1"/>
              <a:t>capacity</a:t>
            </a:r>
            <a:endParaRPr lang="en-US" altLang="en-US" i="1" dirty="0"/>
          </a:p>
          <a:p>
            <a:pPr lvl="1">
              <a:lnSpc>
                <a:spcPct val="90000"/>
              </a:lnSpc>
              <a:tabLst>
                <a:tab pos="744538" algn="l"/>
                <a:tab pos="2574925" algn="l"/>
              </a:tabLst>
            </a:pP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err="1"/>
              <a:t>year</a:t>
            </a:r>
            <a:r>
              <a:rPr lang="en-US" altLang="en-US" dirty="0" err="1"/>
              <a:t>→</a:t>
            </a:r>
            <a:r>
              <a:rPr lang="en-US" altLang="en-US" i="1" dirty="0" err="1"/>
              <a:t>building</a:t>
            </a:r>
            <a:r>
              <a:rPr lang="en-US" altLang="en-US" dirty="0"/>
              <a:t>, </a:t>
            </a:r>
            <a:r>
              <a:rPr lang="en-US" altLang="en-US" i="1" dirty="0" err="1"/>
              <a:t>room_number</a:t>
            </a:r>
            <a:r>
              <a:rPr lang="en-US" altLang="en-US" dirty="0"/>
              <a:t>, </a:t>
            </a:r>
            <a:r>
              <a:rPr lang="en-US" altLang="en-US" i="1" dirty="0" err="1"/>
              <a:t>time_slot_id</a:t>
            </a:r>
            <a:endParaRPr lang="en-US" altLang="en-US" i="1" dirty="0"/>
          </a:p>
          <a:p>
            <a:pPr>
              <a:lnSpc>
                <a:spcPct val="90000"/>
              </a:lnSpc>
              <a:tabLst>
                <a:tab pos="744538" algn="l"/>
                <a:tab pos="2574925" algn="l"/>
              </a:tabLst>
            </a:pPr>
            <a:r>
              <a:rPr lang="en-US" altLang="en-US" dirty="0"/>
              <a:t>A candidate key {</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lnSpc>
                <a:spcPct val="90000"/>
              </a:lnSpc>
              <a:tabLst>
                <a:tab pos="744538" algn="l"/>
                <a:tab pos="2574925" algn="l"/>
              </a:tabLst>
            </a:pPr>
            <a:r>
              <a:rPr lang="en-US" altLang="en-US" dirty="0"/>
              <a:t>BCNF Decomposition:</a:t>
            </a:r>
          </a:p>
          <a:p>
            <a:pPr lvl="1">
              <a:lnSpc>
                <a:spcPct val="90000"/>
              </a:lnSpc>
              <a:tabLst>
                <a:tab pos="744538" algn="l"/>
                <a:tab pos="2574925" algn="l"/>
              </a:tabLst>
            </a:pP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  </a:t>
            </a:r>
            <a:r>
              <a:rPr lang="en-US" altLang="en-US" dirty="0"/>
              <a:t>holds</a:t>
            </a:r>
          </a:p>
          <a:p>
            <a:pPr lvl="2">
              <a:lnSpc>
                <a:spcPct val="90000"/>
              </a:lnSpc>
              <a:tabLst>
                <a:tab pos="744538" algn="l"/>
                <a:tab pos="2574925" algn="l"/>
              </a:tabLst>
            </a:pPr>
            <a:r>
              <a:rPr lang="en-US" altLang="en-US" dirty="0"/>
              <a:t>but </a:t>
            </a:r>
            <a:r>
              <a:rPr lang="en-US" altLang="en-US" i="1" dirty="0" err="1"/>
              <a:t>course_id</a:t>
            </a:r>
            <a:r>
              <a:rPr lang="en-US" altLang="en-US" i="1" dirty="0"/>
              <a:t> </a:t>
            </a:r>
            <a:r>
              <a:rPr lang="en-US" altLang="en-US" dirty="0"/>
              <a:t>is not a </a:t>
            </a:r>
            <a:r>
              <a:rPr lang="en-US" altLang="en-US" dirty="0" err="1"/>
              <a:t>superkey</a:t>
            </a:r>
            <a:r>
              <a:rPr lang="en-US" altLang="en-US" dirty="0"/>
              <a:t>.</a:t>
            </a:r>
          </a:p>
          <a:p>
            <a:pPr lvl="1">
              <a:lnSpc>
                <a:spcPct val="90000"/>
              </a:lnSpc>
              <a:tabLst>
                <a:tab pos="744538" algn="l"/>
                <a:tab pos="2574925" algn="l"/>
              </a:tabLst>
            </a:pPr>
            <a:r>
              <a:rPr lang="en-US" altLang="en-US" dirty="0"/>
              <a:t> We replace </a:t>
            </a:r>
            <a:r>
              <a:rPr lang="en-US" altLang="en-US" i="1" dirty="0"/>
              <a:t>class </a:t>
            </a:r>
            <a:r>
              <a:rPr lang="en-US" altLang="en-US" dirty="0"/>
              <a:t>by:</a:t>
            </a:r>
          </a:p>
          <a:p>
            <a:pPr lvl="2">
              <a:lnSpc>
                <a:spcPct val="90000"/>
              </a:lnSpc>
              <a:tabLst>
                <a:tab pos="744538" algn="l"/>
                <a:tab pos="2574925" algn="l"/>
              </a:tabLst>
            </a:pPr>
            <a:r>
              <a:rPr lang="en-US" altLang="en-US" i="1" dirty="0"/>
              <a:t>course</a:t>
            </a:r>
            <a:r>
              <a:rPr lang="en-US" altLang="en-US" dirty="0"/>
              <a:t>(</a:t>
            </a: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r>
              <a:rPr lang="en-US" altLang="en-US" dirty="0"/>
              <a:t>)</a:t>
            </a:r>
          </a:p>
          <a:p>
            <a:pPr lvl="2">
              <a:lnSpc>
                <a:spcPct val="90000"/>
              </a:lnSpc>
              <a:tabLst>
                <a:tab pos="744538" algn="l"/>
                <a:tab pos="2574925" algn="l"/>
              </a:tabLst>
            </a:pPr>
            <a:r>
              <a:rPr lang="en-US" altLang="en-US" i="1" dirty="0"/>
              <a:t>class-1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 </a:t>
            </a:r>
            <a:r>
              <a:rPr lang="en-US" altLang="en-US" i="1" dirty="0"/>
              <a:t>building</a:t>
            </a:r>
            <a:r>
              <a:rPr lang="en-US" altLang="en-US" dirty="0"/>
              <a:t>,           </a:t>
            </a:r>
            <a:br>
              <a:rPr lang="en-US" altLang="en-US" dirty="0"/>
            </a:br>
            <a:r>
              <a:rPr lang="en-US" altLang="en-US" dirty="0"/>
              <a:t>             </a:t>
            </a:r>
            <a:r>
              <a:rPr lang="en-US" altLang="en-US" i="1" dirty="0" err="1"/>
              <a:t>room_number</a:t>
            </a:r>
            <a:r>
              <a:rPr lang="en-US" altLang="en-US" i="1" dirty="0"/>
              <a:t>, capacity</a:t>
            </a:r>
            <a:r>
              <a:rPr lang="en-US" altLang="en-US" dirty="0"/>
              <a:t>, </a:t>
            </a:r>
            <a:r>
              <a:rPr lang="en-US" altLang="en-US" i="1" dirty="0" err="1"/>
              <a:t>time_slot_id</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BCNF Decomposition (Cont.)</a:t>
            </a:r>
          </a:p>
        </p:txBody>
      </p:sp>
      <p:sp>
        <p:nvSpPr>
          <p:cNvPr id="69635" name="Rectangle 3"/>
          <p:cNvSpPr>
            <a:spLocks noGrp="1" noChangeArrowheads="1"/>
          </p:cNvSpPr>
          <p:nvPr>
            <p:ph type="body" idx="1"/>
          </p:nvPr>
        </p:nvSpPr>
        <p:spPr>
          <a:xfrm>
            <a:off x="768350" y="1093788"/>
            <a:ext cx="7505638" cy="3237580"/>
          </a:xfrm>
        </p:spPr>
        <p:txBody>
          <a:bodyPr/>
          <a:lstStyle/>
          <a:p>
            <a:r>
              <a:rPr lang="en-US" altLang="en-US" i="1" dirty="0"/>
              <a:t>course </a:t>
            </a:r>
            <a:r>
              <a:rPr lang="en-US" altLang="en-US" dirty="0"/>
              <a:t>is in BCNF</a:t>
            </a:r>
          </a:p>
          <a:p>
            <a:pPr lvl="1"/>
            <a:r>
              <a:rPr lang="en-US" altLang="en-US" dirty="0"/>
              <a:t>How do we know this?</a:t>
            </a:r>
          </a:p>
          <a:p>
            <a:r>
              <a:rPr lang="en-US" altLang="en-US" i="1" dirty="0"/>
              <a:t>building</a:t>
            </a:r>
            <a:r>
              <a:rPr lang="en-US" altLang="en-US" dirty="0"/>
              <a:t>, </a:t>
            </a:r>
            <a:r>
              <a:rPr lang="en-US" altLang="en-US" i="1" dirty="0" err="1"/>
              <a:t>room_number</a:t>
            </a:r>
            <a:r>
              <a:rPr lang="en-US" altLang="en-US" dirty="0" err="1"/>
              <a:t>→</a:t>
            </a:r>
            <a:r>
              <a:rPr lang="en-US" altLang="en-US" i="1" dirty="0" err="1"/>
              <a:t>capacity</a:t>
            </a:r>
            <a:r>
              <a:rPr lang="en-US" altLang="en-US" i="1" dirty="0"/>
              <a:t>  </a:t>
            </a:r>
            <a:r>
              <a:rPr lang="en-US" altLang="en-US" dirty="0"/>
              <a:t>holds on </a:t>
            </a:r>
            <a:r>
              <a:rPr lang="en-US" altLang="en-US" i="1" dirty="0"/>
              <a:t>class-1</a:t>
            </a:r>
            <a:endParaRPr lang="en-US" altLang="en-US" dirty="0"/>
          </a:p>
          <a:p>
            <a:pPr lvl="1"/>
            <a:r>
              <a:rPr lang="en-US" altLang="en-US" dirty="0"/>
              <a:t> but {</a:t>
            </a:r>
            <a:r>
              <a:rPr lang="en-US" altLang="en-US" i="1" dirty="0"/>
              <a:t>building</a:t>
            </a:r>
            <a:r>
              <a:rPr lang="en-US" altLang="en-US" dirty="0"/>
              <a:t>, </a:t>
            </a:r>
            <a:r>
              <a:rPr lang="en-US" altLang="en-US" i="1" dirty="0" err="1"/>
              <a:t>room_number</a:t>
            </a:r>
            <a:r>
              <a:rPr lang="en-US" altLang="en-US" dirty="0"/>
              <a:t>} is not a </a:t>
            </a:r>
            <a:r>
              <a:rPr lang="en-US" altLang="en-US" dirty="0" err="1"/>
              <a:t>superkey</a:t>
            </a:r>
            <a:r>
              <a:rPr lang="en-US" altLang="en-US" dirty="0"/>
              <a:t> for </a:t>
            </a:r>
            <a:r>
              <a:rPr lang="en-US" altLang="en-US" i="1" dirty="0"/>
              <a:t>class-1</a:t>
            </a:r>
            <a:r>
              <a:rPr lang="en-US" altLang="en-US" dirty="0"/>
              <a:t>.</a:t>
            </a:r>
          </a:p>
          <a:p>
            <a:pPr lvl="1"/>
            <a:r>
              <a:rPr lang="en-US" altLang="en-US" dirty="0"/>
              <a:t>We replace </a:t>
            </a:r>
            <a:r>
              <a:rPr lang="en-US" altLang="en-US" i="1" dirty="0"/>
              <a:t>class-1 </a:t>
            </a:r>
            <a:r>
              <a:rPr lang="en-US" altLang="en-US" dirty="0"/>
              <a:t>by:</a:t>
            </a:r>
          </a:p>
          <a:p>
            <a:pPr lvl="2"/>
            <a:r>
              <a:rPr lang="en-US" altLang="en-US" i="1" dirty="0"/>
              <a:t>classroom </a:t>
            </a:r>
            <a:r>
              <a:rPr lang="en-US" altLang="en-US" dirty="0"/>
              <a:t>(</a:t>
            </a:r>
            <a:r>
              <a:rPr lang="en-US" altLang="en-US" i="1" dirty="0"/>
              <a:t>building</a:t>
            </a:r>
            <a:r>
              <a:rPr lang="en-US" altLang="en-US" dirty="0"/>
              <a:t>, </a:t>
            </a:r>
            <a:r>
              <a:rPr lang="en-US" altLang="en-US" i="1" dirty="0" err="1"/>
              <a:t>room_number</a:t>
            </a:r>
            <a:r>
              <a:rPr lang="en-US" altLang="en-US" dirty="0"/>
              <a:t>, </a:t>
            </a:r>
            <a:r>
              <a:rPr lang="en-US" altLang="en-US" i="1" dirty="0"/>
              <a:t>capacity</a:t>
            </a:r>
            <a:r>
              <a:rPr lang="en-US" altLang="en-US" dirty="0"/>
              <a:t>)</a:t>
            </a:r>
          </a:p>
          <a:p>
            <a:pPr lvl="2"/>
            <a:r>
              <a:rPr lang="en-US" altLang="en-US" i="1" dirty="0"/>
              <a:t>section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 </a:t>
            </a:r>
            <a:r>
              <a:rPr lang="en-US" altLang="en-US" i="1" dirty="0"/>
              <a:t>building</a:t>
            </a:r>
            <a:r>
              <a:rPr lang="en-US" altLang="en-US" dirty="0"/>
              <a:t>, </a:t>
            </a:r>
            <a:r>
              <a:rPr lang="en-US" altLang="en-US" i="1" dirty="0" err="1"/>
              <a:t>room_number</a:t>
            </a:r>
            <a:r>
              <a:rPr lang="en-US" altLang="en-US" dirty="0"/>
              <a:t>, </a:t>
            </a:r>
            <a:r>
              <a:rPr lang="en-US" altLang="en-US" i="1" dirty="0" err="1"/>
              <a:t>time_slot_id</a:t>
            </a:r>
            <a:r>
              <a:rPr lang="en-US" altLang="en-US" dirty="0"/>
              <a:t>)</a:t>
            </a:r>
          </a:p>
          <a:p>
            <a:r>
              <a:rPr lang="en-US" altLang="en-US" i="1" dirty="0"/>
              <a:t>classroom </a:t>
            </a:r>
            <a:r>
              <a:rPr lang="en-US" altLang="en-US" dirty="0"/>
              <a:t>and </a:t>
            </a:r>
            <a:r>
              <a:rPr lang="en-US" altLang="en-US" i="1" dirty="0"/>
              <a:t>section </a:t>
            </a:r>
            <a:r>
              <a:rPr lang="en-US" altLang="en-US" dirty="0"/>
              <a:t>are in BCNF.</a:t>
            </a:r>
          </a:p>
          <a:p>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ea typeface="ＭＳ Ｐゴシック" pitchFamily="34" charset="-128"/>
              </a:rPr>
              <a:t>3</a:t>
            </a:r>
            <a:r>
              <a:rPr lang="en-US" altLang="zh-CN" dirty="0" smtClean="0">
                <a:effectLst>
                  <a:outerShdw blurRad="38100" dist="38100" dir="2700000" algn="tl">
                    <a:srgbClr val="C0C0C0"/>
                  </a:outerShdw>
                </a:effectLst>
                <a:ea typeface="ＭＳ Ｐゴシック" pitchFamily="34" charset="-128"/>
              </a:rPr>
              <a:t>NF</a:t>
            </a:r>
            <a:endParaRPr lang="en-US" altLang="en-US" dirty="0">
              <a:effectLst>
                <a:outerShdw blurRad="38100" dist="38100" dir="2700000" algn="tl">
                  <a:srgbClr val="C0C0C0"/>
                </a:outerShdw>
              </a:effectLst>
              <a:ea typeface="ＭＳ Ｐゴシック" pitchFamily="34" charset="-128"/>
            </a:endParaRPr>
          </a:p>
        </p:txBody>
      </p:sp>
      <p:sp>
        <p:nvSpPr>
          <p:cNvPr id="70659" name="Rectangle 3"/>
          <p:cNvSpPr>
            <a:spLocks noGrp="1" noChangeArrowheads="1"/>
          </p:cNvSpPr>
          <p:nvPr>
            <p:ph type="body" idx="1"/>
          </p:nvPr>
        </p:nvSpPr>
        <p:spPr>
          <a:xfrm>
            <a:off x="768350" y="1093788"/>
            <a:ext cx="7638803" cy="3297738"/>
          </a:xfrm>
        </p:spPr>
        <p:txBody>
          <a:bodyPr/>
          <a:lstStyle/>
          <a:p>
            <a:r>
              <a:rPr lang="zh-CN" altLang="en-US" dirty="0">
                <a:latin typeface="微软雅黑" panose="020B0503020204020204" pitchFamily="34" charset="-122"/>
                <a:ea typeface="微软雅黑" panose="020B0503020204020204" pitchFamily="34" charset="-122"/>
              </a:rPr>
              <a:t>有些情况下</a:t>
            </a:r>
          </a:p>
          <a:p>
            <a:pPr lvl="1"/>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不保留依赖关系，并且</a:t>
            </a:r>
          </a:p>
          <a:p>
            <a:pPr lvl="1"/>
            <a:r>
              <a:rPr lang="zh-CN" altLang="en-US" dirty="0">
                <a:latin typeface="微软雅黑" panose="020B0503020204020204" pitchFamily="34" charset="-122"/>
                <a:ea typeface="微软雅黑" panose="020B0503020204020204" pitchFamily="34" charset="-122"/>
              </a:rPr>
              <a:t>有效地检查更新</a:t>
            </a:r>
            <a:r>
              <a:rPr lang="zh-CN" altLang="en-US" dirty="0" smtClean="0">
                <a:latin typeface="微软雅黑" panose="020B0503020204020204" pitchFamily="34" charset="-122"/>
                <a:ea typeface="微软雅黑" panose="020B0503020204020204" pitchFamily="34" charset="-122"/>
              </a:rPr>
              <a:t>中是否违反</a:t>
            </a:r>
            <a:r>
              <a:rPr lang="en-US" altLang="zh-CN" dirty="0" smtClean="0">
                <a:latin typeface="微软雅黑" panose="020B0503020204020204" pitchFamily="34" charset="-122"/>
                <a:ea typeface="微软雅黑" panose="020B0503020204020204" pitchFamily="34" charset="-122"/>
              </a:rPr>
              <a:t>FD</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很重要的</a:t>
            </a:r>
          </a:p>
          <a:p>
            <a:r>
              <a:rPr lang="zh-CN" altLang="en-US" dirty="0">
                <a:latin typeface="微软雅黑" panose="020B0503020204020204" pitchFamily="34" charset="-122"/>
                <a:ea typeface="微软雅黑" panose="020B0503020204020204" pitchFamily="34" charset="-122"/>
              </a:rPr>
              <a:t>解决方案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定义一个较弱的范式，称为第三范式</a:t>
            </a:r>
            <a:r>
              <a:rPr lang="en-US" altLang="zh-CN" dirty="0">
                <a:latin typeface="微软雅黑" panose="020B0503020204020204" pitchFamily="34" charset="-122"/>
                <a:ea typeface="微软雅黑" panose="020B0503020204020204" pitchFamily="34" charset="-122"/>
              </a:rPr>
              <a:t>(3NF)</a:t>
            </a:r>
          </a:p>
          <a:p>
            <a:pPr lvl="1"/>
            <a:r>
              <a:rPr lang="zh-CN" altLang="en-US" dirty="0">
                <a:latin typeface="微软雅黑" panose="020B0503020204020204" pitchFamily="34" charset="-122"/>
                <a:ea typeface="微软雅黑" panose="020B0503020204020204" pitchFamily="34" charset="-122"/>
              </a:rPr>
              <a:t>允许一些冗余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导致问题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我们稍后将看到示例</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但是可以在不计算连接的情况下检查函数依赖关系。</a:t>
            </a:r>
          </a:p>
          <a:p>
            <a:pPr lvl="1"/>
            <a:r>
              <a:rPr lang="zh-CN" altLang="en-US" dirty="0">
                <a:latin typeface="微软雅黑" panose="020B0503020204020204" pitchFamily="34" charset="-122"/>
                <a:ea typeface="微软雅黑" panose="020B0503020204020204" pitchFamily="34" charset="-122"/>
              </a:rPr>
              <a:t>总有一个无损连接，保持依赖的</a:t>
            </a:r>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分解</a:t>
            </a:r>
            <a:r>
              <a:rPr lang="zh-CN" altLang="en-US" dirty="0" smtClean="0">
                <a:latin typeface="微软雅黑" panose="020B0503020204020204" pitchFamily="34" charset="-122"/>
                <a:ea typeface="微软雅黑" panose="020B0503020204020204" pitchFamily="34" charset="-12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3NF Example -- </a:t>
            </a:r>
            <a:r>
              <a:rPr lang="en-US" altLang="en-US" dirty="0"/>
              <a:t>Relation </a:t>
            </a:r>
            <a:r>
              <a:rPr lang="en-US" altLang="en-US" i="1" dirty="0"/>
              <a:t>dept_advisor</a:t>
            </a:r>
            <a:endParaRPr lang="en-US" altLang="en-US" dirty="0">
              <a:effectLst>
                <a:outerShdw blurRad="38100" dist="38100" dir="2700000" algn="tl">
                  <a:srgbClr val="C0C0C0"/>
                </a:outerShdw>
              </a:effectLst>
              <a:ea typeface="ＭＳ Ｐゴシック" pitchFamily="34" charset="-128"/>
            </a:endParaRPr>
          </a:p>
        </p:txBody>
      </p:sp>
      <p:sp>
        <p:nvSpPr>
          <p:cNvPr id="71683" name="Rectangle 3"/>
          <p:cNvSpPr>
            <a:spLocks noGrp="1" noChangeArrowheads="1"/>
          </p:cNvSpPr>
          <p:nvPr>
            <p:ph type="body" idx="1"/>
          </p:nvPr>
        </p:nvSpPr>
        <p:spPr>
          <a:xfrm>
            <a:off x="768350" y="1153948"/>
            <a:ext cx="7558904" cy="3285707"/>
          </a:xfrm>
        </p:spPr>
        <p:txBody>
          <a:bodyPr/>
          <a:lstStyle/>
          <a:p>
            <a:pPr>
              <a:tabLst>
                <a:tab pos="1027113" algn="l"/>
                <a:tab pos="2455863" algn="l"/>
              </a:tabLst>
            </a:pPr>
            <a:r>
              <a:rPr lang="en-US" altLang="en-US" i="1" dirty="0"/>
              <a:t>dept_advisor </a:t>
            </a:r>
            <a:r>
              <a:rPr lang="en-US" altLang="en-US" dirty="0"/>
              <a:t>(</a:t>
            </a:r>
            <a:r>
              <a:rPr lang="en-US" altLang="en-US" i="1" dirty="0"/>
              <a:t>s_ID, i_ID, dept_name)</a:t>
            </a:r>
            <a:br>
              <a:rPr lang="en-US" altLang="en-US" i="1" dirty="0"/>
            </a:br>
            <a:r>
              <a:rPr lang="en-US" altLang="en-US" i="1" dirty="0"/>
              <a:t>F = </a:t>
            </a:r>
            <a:r>
              <a:rPr lang="en-US" altLang="en-US" dirty="0"/>
              <a:t>{</a:t>
            </a:r>
            <a:r>
              <a:rPr lang="en-US" altLang="en-US" i="1" dirty="0"/>
              <a:t>s_ID, dept_name </a:t>
            </a:r>
            <a:r>
              <a:rPr lang="en-US" altLang="en-US" dirty="0">
                <a:sym typeface="Symbol" panose="05050102010706020507" pitchFamily="18" charset="2"/>
              </a:rPr>
              <a:t></a:t>
            </a:r>
            <a:r>
              <a:rPr lang="en-US" altLang="en-US" i="1" dirty="0"/>
              <a:t> i_ID,  i_ID </a:t>
            </a:r>
            <a:r>
              <a:rPr lang="en-US" altLang="en-US" dirty="0">
                <a:sym typeface="Symbol" panose="05050102010706020507" pitchFamily="18" charset="2"/>
              </a:rPr>
              <a:t></a:t>
            </a:r>
            <a:r>
              <a:rPr lang="en-US" altLang="en-US" i="1" dirty="0">
                <a:sym typeface="Wingdings" panose="05000000000000000000" pitchFamily="2" charset="2"/>
              </a:rPr>
              <a:t> dept_name</a:t>
            </a:r>
            <a:r>
              <a:rPr lang="en-US" altLang="en-US" dirty="0">
                <a:sym typeface="Monotype Sorts" pitchFamily="-84" charset="2"/>
              </a:rPr>
              <a:t>}</a:t>
            </a:r>
          </a:p>
          <a:p>
            <a:pPr>
              <a:tabLst>
                <a:tab pos="1027113" algn="l"/>
                <a:tab pos="2455863" algn="l"/>
              </a:tabLst>
            </a:pPr>
            <a:r>
              <a:rPr lang="en-US" altLang="en-US" dirty="0">
                <a:sym typeface="Monotype Sorts" pitchFamily="-84" charset="2"/>
              </a:rPr>
              <a:t>Two candidate keys:  </a:t>
            </a:r>
            <a:r>
              <a:rPr lang="en-US" altLang="en-US" i="1" dirty="0" err="1">
                <a:sym typeface="Monotype Sorts" pitchFamily="-84" charset="2"/>
              </a:rPr>
              <a:t>s_ID</a:t>
            </a:r>
            <a:r>
              <a:rPr lang="en-US" altLang="en-US" i="1" dirty="0">
                <a:sym typeface="Monotype Sorts" pitchFamily="-84" charset="2"/>
              </a:rPr>
              <a:t>, </a:t>
            </a:r>
            <a:r>
              <a:rPr lang="en-US" altLang="en-US" i="1" dirty="0" err="1">
                <a:sym typeface="Monotype Sorts" pitchFamily="-84" charset="2"/>
              </a:rPr>
              <a:t>dept_name</a:t>
            </a:r>
            <a:r>
              <a:rPr lang="en-US" altLang="en-US" i="1" dirty="0">
                <a:sym typeface="Monotype Sorts" pitchFamily="-84" charset="2"/>
              </a:rPr>
              <a:t>, </a:t>
            </a:r>
            <a:r>
              <a:rPr lang="en-US" altLang="en-US" dirty="0">
                <a:sym typeface="Monotype Sorts" pitchFamily="-84" charset="2"/>
              </a:rPr>
              <a:t>and </a:t>
            </a:r>
            <a:r>
              <a:rPr lang="en-US" altLang="en-US" i="1" dirty="0">
                <a:sym typeface="Monotype Sorts" pitchFamily="-84" charset="2"/>
              </a:rPr>
              <a:t> </a:t>
            </a:r>
            <a:r>
              <a:rPr lang="en-US" altLang="en-US" i="1" dirty="0" err="1">
                <a:sym typeface="Monotype Sorts" pitchFamily="-84" charset="2"/>
              </a:rPr>
              <a:t>i_ID</a:t>
            </a:r>
            <a:r>
              <a:rPr lang="en-US" altLang="en-US" i="1" dirty="0">
                <a:sym typeface="Monotype Sorts" pitchFamily="-84" charset="2"/>
              </a:rPr>
              <a:t>, </a:t>
            </a:r>
            <a:r>
              <a:rPr lang="en-US" altLang="en-US" i="1" dirty="0" err="1">
                <a:sym typeface="Monotype Sorts" pitchFamily="-84" charset="2"/>
              </a:rPr>
              <a:t>s_ID</a:t>
            </a:r>
            <a:endParaRPr lang="en-US" altLang="en-US" i="1" dirty="0">
              <a:sym typeface="Monotype Sorts" pitchFamily="-84" charset="2"/>
            </a:endParaRPr>
          </a:p>
          <a:p>
            <a:pPr>
              <a:tabLst>
                <a:tab pos="1027113" algn="l"/>
                <a:tab pos="2455863" algn="l"/>
              </a:tabLst>
            </a:pPr>
            <a:r>
              <a:rPr lang="en-US" altLang="en-US" i="1" dirty="0">
                <a:sym typeface="Monotype Sorts" pitchFamily="-84" charset="2"/>
              </a:rPr>
              <a:t>R</a:t>
            </a:r>
            <a:r>
              <a:rPr lang="en-US" altLang="en-US" dirty="0">
                <a:sym typeface="Monotype Sorts" pitchFamily="-84" charset="2"/>
              </a:rPr>
              <a:t> is in 3NF</a:t>
            </a:r>
          </a:p>
          <a:p>
            <a:pPr lvl="1">
              <a:tabLst>
                <a:tab pos="1027113" algn="l"/>
                <a:tab pos="2455863" algn="l"/>
              </a:tabLst>
            </a:pPr>
            <a:r>
              <a:rPr lang="en-US" altLang="en-US" i="1" dirty="0" err="1"/>
              <a:t>s_ID</a:t>
            </a:r>
            <a:r>
              <a:rPr lang="en-US" altLang="en-US" i="1" dirty="0"/>
              <a:t>, </a:t>
            </a:r>
            <a:r>
              <a:rPr lang="en-US" altLang="en-US" i="1" dirty="0" err="1"/>
              <a:t>dept_name</a:t>
            </a:r>
            <a:r>
              <a:rPr lang="en-US" altLang="en-US" i="1" dirty="0"/>
              <a:t> </a:t>
            </a:r>
            <a:r>
              <a:rPr lang="en-US" altLang="en-US" dirty="0">
                <a:sym typeface="Symbol" panose="05050102010706020507" pitchFamily="18" charset="2"/>
              </a:rPr>
              <a:t></a:t>
            </a:r>
            <a:r>
              <a:rPr lang="en-US" altLang="en-US" i="1" dirty="0"/>
              <a:t> </a:t>
            </a:r>
            <a:r>
              <a:rPr lang="en-US" altLang="en-US" i="1" dirty="0" err="1"/>
              <a:t>i_ID</a:t>
            </a:r>
            <a:r>
              <a:rPr lang="en-US" altLang="en-US" i="1" dirty="0">
                <a:sym typeface="Monotype Sorts" pitchFamily="-84" charset="2"/>
              </a:rPr>
              <a:t>   </a:t>
            </a:r>
            <a:r>
              <a:rPr lang="en-US" altLang="en-US" i="1" dirty="0" err="1"/>
              <a:t>s_ID</a:t>
            </a:r>
            <a:endParaRPr lang="en-US" altLang="en-US" i="1" dirty="0"/>
          </a:p>
          <a:p>
            <a:pPr lvl="2">
              <a:tabLst>
                <a:tab pos="1027113" algn="l"/>
                <a:tab pos="2455863" algn="l"/>
              </a:tabLst>
            </a:pPr>
            <a:r>
              <a:rPr lang="en-US" altLang="en-US" i="1" dirty="0"/>
              <a:t> </a:t>
            </a:r>
            <a:r>
              <a:rPr lang="en-US" altLang="en-US" i="1" dirty="0" err="1"/>
              <a:t>dept_name</a:t>
            </a:r>
            <a:r>
              <a:rPr lang="en-US" altLang="en-US" i="1" dirty="0"/>
              <a:t> </a:t>
            </a:r>
            <a:r>
              <a:rPr lang="en-US" altLang="en-US" dirty="0">
                <a:sym typeface="Monotype Sorts" pitchFamily="-84" charset="2"/>
              </a:rPr>
              <a:t>is a </a:t>
            </a:r>
            <a:r>
              <a:rPr lang="en-US" altLang="en-US" dirty="0" err="1">
                <a:sym typeface="Monotype Sorts" pitchFamily="-84" charset="2"/>
              </a:rPr>
              <a:t>superkey</a:t>
            </a:r>
            <a:endParaRPr lang="en-US" altLang="en-US" dirty="0">
              <a:sym typeface="Monotype Sorts" pitchFamily="-84" charset="2"/>
            </a:endParaRPr>
          </a:p>
          <a:p>
            <a:pPr lvl="1">
              <a:tabLst>
                <a:tab pos="1027113" algn="l"/>
                <a:tab pos="2455863" algn="l"/>
              </a:tabLst>
            </a:pPr>
            <a:r>
              <a:rPr lang="en-US" altLang="en-US" dirty="0">
                <a:sym typeface="Monotype Sorts" pitchFamily="-84" charset="2"/>
              </a:rPr>
              <a:t> </a:t>
            </a:r>
            <a:r>
              <a:rPr lang="en-US" altLang="en-US" i="1" dirty="0" err="1"/>
              <a:t>i_ID</a:t>
            </a:r>
            <a:r>
              <a:rPr lang="en-US" altLang="en-US" i="1" dirty="0"/>
              <a:t> </a:t>
            </a:r>
            <a:r>
              <a:rPr lang="en-US" altLang="en-US" dirty="0">
                <a:sym typeface="Symbol" panose="05050102010706020507" pitchFamily="18" charset="2"/>
              </a:rPr>
              <a:t></a:t>
            </a:r>
            <a:r>
              <a:rPr lang="en-US" altLang="en-US" i="1" dirty="0">
                <a:sym typeface="Wingdings" panose="05000000000000000000" pitchFamily="2" charset="2"/>
              </a:rPr>
              <a:t> </a:t>
            </a:r>
            <a:r>
              <a:rPr lang="en-US" altLang="en-US" i="1" dirty="0" err="1">
                <a:sym typeface="Wingdings" panose="05000000000000000000" pitchFamily="2" charset="2"/>
              </a:rPr>
              <a:t>dept_name</a:t>
            </a:r>
            <a:r>
              <a:rPr lang="en-US" altLang="en-US" i="1" dirty="0">
                <a:sym typeface="Monotype Sorts" pitchFamily="-84" charset="2"/>
              </a:rPr>
              <a:t> 	</a:t>
            </a:r>
          </a:p>
          <a:p>
            <a:pPr lvl="2">
              <a:tabLst>
                <a:tab pos="1027113" algn="l"/>
                <a:tab pos="2455863" algn="l"/>
              </a:tabLst>
            </a:pPr>
            <a:r>
              <a:rPr lang="en-US" altLang="en-US" i="1" dirty="0" err="1">
                <a:sym typeface="Monotype Sorts" pitchFamily="-84" charset="2"/>
              </a:rPr>
              <a:t>dept_name</a:t>
            </a:r>
            <a:r>
              <a:rPr lang="en-US" altLang="en-US" i="1" dirty="0">
                <a:sym typeface="Monotype Sorts" pitchFamily="-84" charset="2"/>
              </a:rPr>
              <a:t> </a:t>
            </a:r>
            <a:r>
              <a:rPr lang="en-US" altLang="en-US" dirty="0">
                <a:sym typeface="Monotype Sorts" pitchFamily="-84" charset="2"/>
              </a:rPr>
              <a:t>is contained in a candidate key</a:t>
            </a:r>
          </a:p>
          <a:p>
            <a:pPr>
              <a:buFont typeface="Monotype Sorts" pitchFamily="-84" charset="2"/>
              <a:buNone/>
              <a:tabLst>
                <a:tab pos="1027113" algn="l"/>
                <a:tab pos="2455863" algn="l"/>
              </a:tabLst>
            </a:pPr>
            <a:endParaRPr lang="en-US" altLang="en-US" dirty="0">
              <a:sym typeface="Symbol" panose="05050102010706020507" pitchFamily="18" charset="2"/>
            </a:endParaRPr>
          </a:p>
          <a:p>
            <a:pPr>
              <a:tabLst>
                <a:tab pos="1027113" algn="l"/>
                <a:tab pos="2455863" algn="l"/>
              </a:tabLst>
            </a:pPr>
            <a:endParaRPr lang="en-US" altLang="en-US" dirty="0">
              <a:sym typeface="Monotype Sorts" pitchFamily="-84"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ea typeface="ＭＳ Ｐゴシック" pitchFamily="34" charset="-128"/>
              </a:rPr>
              <a:t>3NF</a:t>
            </a:r>
            <a:r>
              <a:rPr lang="zh-CN" altLang="en-US" dirty="0" smtClean="0">
                <a:effectLst>
                  <a:outerShdw blurRad="38100" dist="38100" dir="2700000" algn="tl">
                    <a:srgbClr val="C0C0C0"/>
                  </a:outerShdw>
                </a:effectLst>
                <a:ea typeface="ＭＳ Ｐゴシック" pitchFamily="34" charset="-128"/>
              </a:rPr>
              <a:t>测试</a:t>
            </a:r>
            <a:endParaRPr lang="en-US" altLang="en-US" dirty="0">
              <a:effectLst>
                <a:outerShdw blurRad="38100" dist="38100" dir="2700000" algn="tl">
                  <a:srgbClr val="C0C0C0"/>
                </a:outerShdw>
              </a:effectLst>
              <a:ea typeface="ＭＳ Ｐゴシック" pitchFamily="34" charset="-128"/>
            </a:endParaRPr>
          </a:p>
        </p:txBody>
      </p:sp>
      <p:sp>
        <p:nvSpPr>
          <p:cNvPr id="72707" name="Rectangle 3"/>
          <p:cNvSpPr>
            <a:spLocks noGrp="1" noChangeArrowheads="1"/>
          </p:cNvSpPr>
          <p:nvPr>
            <p:ph type="body" idx="1"/>
          </p:nvPr>
        </p:nvSpPr>
        <p:spPr>
          <a:xfrm>
            <a:off x="768350" y="1093789"/>
            <a:ext cx="7656559" cy="3141327"/>
          </a:xfrm>
        </p:spPr>
        <p:txBody>
          <a:bodyPr/>
          <a:lstStyle/>
          <a:p>
            <a:r>
              <a:rPr lang="zh-CN" altLang="en-US" dirty="0">
                <a:latin typeface="微软雅黑" panose="020B0503020204020204" pitchFamily="34" charset="-122"/>
                <a:ea typeface="微软雅黑" panose="020B0503020204020204" pitchFamily="34" charset="-122"/>
              </a:rPr>
              <a:t>只需要检查</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FDs</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不需要检查</a:t>
            </a:r>
            <a:r>
              <a:rPr lang="en-US" altLang="zh-CN" dirty="0">
                <a:latin typeface="微软雅黑" panose="020B0503020204020204" pitchFamily="34" charset="-122"/>
                <a:ea typeface="微软雅黑" panose="020B0503020204020204" pitchFamily="34" charset="-122"/>
              </a:rPr>
              <a:t>F</a:t>
            </a:r>
            <a:r>
              <a:rPr lang="en-US" altLang="zh-CN" baseline="300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中的</a:t>
            </a:r>
            <a:r>
              <a:rPr lang="zh-CN" altLang="en-US" dirty="0" smtClean="0">
                <a:latin typeface="微软雅黑" panose="020B0503020204020204" pitchFamily="34" charset="-122"/>
                <a:ea typeface="微软雅黑" panose="020B0503020204020204" pitchFamily="34" charset="-122"/>
              </a:rPr>
              <a:t>所有</a:t>
            </a:r>
            <a:r>
              <a:rPr lang="en-US" altLang="zh-CN" dirty="0" smtClean="0">
                <a:latin typeface="微软雅黑" panose="020B0503020204020204" pitchFamily="34" charset="-122"/>
                <a:ea typeface="微软雅黑" panose="020B0503020204020204" pitchFamily="34" charset="-122"/>
              </a:rPr>
              <a:t>FD</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则</a:t>
            </a:r>
            <a:r>
              <a:rPr lang="zh-CN" altLang="en-US" dirty="0">
                <a:latin typeface="微软雅黑" panose="020B0503020204020204" pitchFamily="34" charset="-122"/>
                <a:ea typeface="微软雅黑" panose="020B0503020204020204" pitchFamily="34" charset="-122"/>
              </a:rPr>
              <a:t>使用属性闭包检查</a:t>
            </a:r>
            <a:r>
              <a:rPr lang="zh-CN" altLang="en-US" dirty="0" smtClean="0">
                <a:latin typeface="微软雅黑" panose="020B0503020204020204" pitchFamily="34" charset="-122"/>
                <a:ea typeface="微软雅黑" panose="020B0503020204020204" pitchFamily="34" charset="-122"/>
              </a:rPr>
              <a:t>每个函数依赖</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dirty="0">
                <a:latin typeface="微软雅黑" panose="020B0503020204020204" pitchFamily="34" charset="-122"/>
                <a:ea typeface="微软雅黑" panose="020B0503020204020204" pitchFamily="34" charset="-122"/>
                <a:sym typeface="Symbol" panose="05050102010706020507" pitchFamily="18" charset="2"/>
              </a:rPr>
              <a:t> </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，看</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rPr>
              <a:t>是否为超</a:t>
            </a:r>
            <a:r>
              <a:rPr lang="zh-CN" altLang="en-US" dirty="0">
                <a:latin typeface="微软雅黑" panose="020B0503020204020204" pitchFamily="34" charset="-122"/>
                <a:ea typeface="微软雅黑" panose="020B0503020204020204" pitchFamily="34" charset="-122"/>
              </a:rPr>
              <a:t>键，</a:t>
            </a:r>
            <a:r>
              <a:rPr lang="en-US" altLang="en-US"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如果</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rPr>
              <a:t>不是</a:t>
            </a:r>
            <a:r>
              <a:rPr lang="zh-CN" altLang="en-US" dirty="0">
                <a:latin typeface="微软雅黑" panose="020B0503020204020204" pitchFamily="34" charset="-122"/>
                <a:ea typeface="微软雅黑" panose="020B0503020204020204" pitchFamily="34" charset="-122"/>
              </a:rPr>
              <a:t>超键，我们必须</a:t>
            </a:r>
            <a:r>
              <a:rPr lang="zh-CN" altLang="en-US" dirty="0" smtClean="0">
                <a:latin typeface="微软雅黑" panose="020B0503020204020204" pitchFamily="34" charset="-122"/>
                <a:ea typeface="微软雅黑" panose="020B0503020204020204" pitchFamily="34" charset="-122"/>
              </a:rPr>
              <a:t>验证</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的每个属性是否包含在</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的候选键中</a:t>
            </a:r>
          </a:p>
          <a:p>
            <a:r>
              <a:rPr lang="zh-CN" altLang="en-US" dirty="0">
                <a:latin typeface="微软雅黑" panose="020B0503020204020204" pitchFamily="34" charset="-122"/>
                <a:ea typeface="微软雅黑" panose="020B0503020204020204" pitchFamily="34" charset="-122"/>
              </a:rPr>
              <a:t>这个测试相当昂贵，因为它涉及到查找候选键</a:t>
            </a:r>
          </a:p>
          <a:p>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测试被证明</a:t>
            </a:r>
            <a:r>
              <a:rPr lang="zh-CN" altLang="en-US" dirty="0" smtClean="0">
                <a:latin typeface="微软雅黑" panose="020B0503020204020204" pitchFamily="34" charset="-122"/>
                <a:ea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rPr>
              <a:t>NP-hard</a:t>
            </a:r>
            <a:r>
              <a:rPr lang="zh-CN" altLang="en-US" dirty="0" smtClean="0">
                <a:latin typeface="微软雅黑" panose="020B0503020204020204" pitchFamily="34" charset="-122"/>
                <a:ea typeface="微软雅黑" panose="020B0503020204020204" pitchFamily="34" charset="-122"/>
              </a:rPr>
              <a:t>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3NF </a:t>
            </a:r>
            <a:r>
              <a:rPr lang="zh-CN" altLang="en-US" dirty="0">
                <a:effectLst>
                  <a:outerShdw blurRad="38100" dist="38100" dir="2700000" algn="tl">
                    <a:srgbClr val="C0C0C0"/>
                  </a:outerShdw>
                </a:effectLst>
                <a:ea typeface="ＭＳ Ｐゴシック" pitchFamily="34" charset="-128"/>
              </a:rPr>
              <a:t>分解算法</a:t>
            </a:r>
            <a:endParaRPr lang="en-US" altLang="en-US" dirty="0">
              <a:effectLst>
                <a:outerShdw blurRad="38100" dist="38100" dir="2700000" algn="tl">
                  <a:srgbClr val="C0C0C0"/>
                </a:outerShdw>
              </a:effectLst>
              <a:ea typeface="ＭＳ Ｐゴシック" pitchFamily="34" charset="-128"/>
            </a:endParaRPr>
          </a:p>
        </p:txBody>
      </p:sp>
      <p:sp>
        <p:nvSpPr>
          <p:cNvPr id="73731" name="Rectangle 3"/>
          <p:cNvSpPr>
            <a:spLocks noGrp="1" noChangeArrowheads="1"/>
          </p:cNvSpPr>
          <p:nvPr>
            <p:ph type="body" idx="1"/>
          </p:nvPr>
        </p:nvSpPr>
        <p:spPr>
          <a:xfrm>
            <a:off x="768350" y="1163638"/>
            <a:ext cx="7681791" cy="4924341"/>
          </a:xfrm>
        </p:spPr>
        <p:txBody>
          <a:bodyPr/>
          <a:lstStyle/>
          <a:p>
            <a:pPr>
              <a:lnSpc>
                <a:spcPct val="90000"/>
              </a:lnSpc>
              <a:buFont typeface="+mj-lt"/>
              <a:buAutoNum type="arabicPeriod"/>
              <a:tabLst>
                <a:tab pos="461963" algn="l"/>
                <a:tab pos="1027113" algn="l"/>
                <a:tab pos="1309688" algn="l"/>
                <a:tab pos="1711325" algn="l"/>
              </a:tabLst>
            </a:pPr>
            <a:r>
              <a:rPr lang="zh-CN" altLang="en-US" dirty="0" smtClean="0">
                <a:latin typeface="微软雅黑" panose="020B0503020204020204" pitchFamily="34" charset="-122"/>
                <a:ea typeface="微软雅黑" panose="020B0503020204020204" pitchFamily="34" charset="-122"/>
              </a:rPr>
              <a:t>求</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F</a:t>
            </a:r>
            <a:r>
              <a:rPr lang="en-US" altLang="en-US" sz="2000" i="1" baseline="-25000" dirty="0">
                <a:latin typeface="微软雅黑" panose="020B0503020204020204" pitchFamily="34" charset="-122"/>
                <a:ea typeface="微软雅黑" panose="020B0503020204020204" pitchFamily="34" charset="-122"/>
              </a:rPr>
              <a:t>c</a:t>
            </a:r>
            <a:r>
              <a:rPr lang="en-US" altLang="en-US" i="1" dirty="0">
                <a:latin typeface="微软雅黑" panose="020B0503020204020204" pitchFamily="34" charset="-122"/>
                <a:ea typeface="微软雅黑" panose="020B0503020204020204" pitchFamily="34" charset="-122"/>
              </a:rPr>
              <a:t> </a:t>
            </a:r>
            <a:r>
              <a:rPr lang="en-US" altLang="en-US" i="1" dirty="0" smtClean="0">
                <a:latin typeface="微软雅黑" panose="020B0503020204020204" pitchFamily="34" charset="-122"/>
                <a:ea typeface="微软雅黑" panose="020B0503020204020204" pitchFamily="34" charset="-122"/>
              </a:rPr>
              <a:t>;</a:t>
            </a:r>
            <a:endParaRPr lang="en-US" altLang="en-US" i="1" dirty="0">
              <a:latin typeface="微软雅黑" panose="020B0503020204020204" pitchFamily="34" charset="-122"/>
              <a:ea typeface="微软雅黑" panose="020B0503020204020204" pitchFamily="34" charset="-122"/>
            </a:endParaRPr>
          </a:p>
          <a:p>
            <a:pPr>
              <a:lnSpc>
                <a:spcPct val="90000"/>
              </a:lnSpc>
              <a:buFont typeface="+mj-lt"/>
              <a:buAutoNum type="arabicPeriod"/>
              <a:tabLst>
                <a:tab pos="461963" algn="l"/>
                <a:tab pos="1027113" algn="l"/>
                <a:tab pos="1309688" algn="l"/>
                <a:tab pos="1711325" algn="l"/>
              </a:tabLst>
            </a:pPr>
            <a:r>
              <a:rPr lang="zh-CN" altLang="en-US" dirty="0" smtClean="0">
                <a:latin typeface="微软雅黑" panose="020B0503020204020204" pitchFamily="34" charset="-122"/>
                <a:ea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rPr>
              <a:t>F</a:t>
            </a:r>
            <a:r>
              <a:rPr lang="en-US" altLang="zh-CN" baseline="-25000" dirty="0" smtClean="0">
                <a:latin typeface="微软雅黑" panose="020B0503020204020204" pitchFamily="34" charset="-122"/>
                <a:ea typeface="微软雅黑" panose="020B0503020204020204" pitchFamily="34" charset="-122"/>
              </a:rPr>
              <a:t>c </a:t>
            </a:r>
            <a:r>
              <a:rPr lang="zh-CN" altLang="en-US" dirty="0" smtClean="0">
                <a:latin typeface="微软雅黑" panose="020B0503020204020204" pitchFamily="34" charset="-122"/>
                <a:ea typeface="微软雅黑" panose="020B0503020204020204" pitchFamily="34" charset="-122"/>
              </a:rPr>
              <a:t>中的</a:t>
            </a:r>
            <a:r>
              <a:rPr lang="en-US" altLang="zh-CN" dirty="0" smtClean="0">
                <a:latin typeface="微软雅黑" panose="020B0503020204020204" pitchFamily="34" charset="-122"/>
                <a:ea typeface="微软雅黑" panose="020B0503020204020204" pitchFamily="34" charset="-122"/>
              </a:rPr>
              <a:t>FD</a:t>
            </a:r>
            <a:r>
              <a:rPr lang="zh-CN" altLang="en-US" dirty="0" smtClean="0">
                <a:latin typeface="微软雅黑" panose="020B0503020204020204" pitchFamily="34" charset="-122"/>
                <a:ea typeface="微软雅黑" panose="020B0503020204020204" pitchFamily="34" charset="-122"/>
              </a:rPr>
              <a:t>变成表</a:t>
            </a:r>
            <a:endParaRPr lang="en-US" altLang="zh-CN" dirty="0" smtClean="0">
              <a:latin typeface="微软雅黑" panose="020B0503020204020204" pitchFamily="34" charset="-122"/>
              <a:ea typeface="微软雅黑" panose="020B0503020204020204" pitchFamily="34" charset="-122"/>
            </a:endParaRPr>
          </a:p>
          <a:p>
            <a:pPr>
              <a:lnSpc>
                <a:spcPct val="90000"/>
              </a:lnSpc>
              <a:buFont typeface="+mj-lt"/>
              <a:buAutoNum type="arabicPeriod"/>
              <a:tabLst>
                <a:tab pos="461963" algn="l"/>
                <a:tab pos="1027113" algn="l"/>
                <a:tab pos="1309688" algn="l"/>
                <a:tab pos="1711325" algn="l"/>
              </a:tabLst>
            </a:pPr>
            <a:r>
              <a:rPr lang="zh-CN" altLang="en-US" dirty="0" smtClean="0">
                <a:latin typeface="微软雅黑" panose="020B0503020204020204" pitchFamily="34" charset="-122"/>
                <a:ea typeface="微软雅黑" panose="020B0503020204020204" pitchFamily="34" charset="-122"/>
              </a:rPr>
              <a:t>如果没有任何表包含任何候选键，加入一个候选键组成的表</a:t>
            </a:r>
            <a:endParaRPr lang="en-US" altLang="en-US" dirty="0" smtClean="0">
              <a:latin typeface="微软雅黑" panose="020B0503020204020204" pitchFamily="34" charset="-122"/>
              <a:ea typeface="微软雅黑" panose="020B0503020204020204" pitchFamily="34" charset="-122"/>
            </a:endParaRPr>
          </a:p>
          <a:p>
            <a:pPr>
              <a:lnSpc>
                <a:spcPct val="90000"/>
              </a:lnSpc>
              <a:buFont typeface="+mj-lt"/>
              <a:buAutoNum type="arabicPeriod"/>
              <a:tabLst>
                <a:tab pos="461963" algn="l"/>
                <a:tab pos="1027113" algn="l"/>
                <a:tab pos="1309688" algn="l"/>
                <a:tab pos="1711325" algn="l"/>
              </a:tabLst>
            </a:pP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如果某个表的所有属性都被另外一个表包含，删除这个表；不断迭代直到没有这种情况</a:t>
            </a:r>
            <a:endParaRPr lang="en-US" altLang="en-US" b="1" dirty="0" smtClean="0">
              <a:latin typeface="微软雅黑" panose="020B0503020204020204" pitchFamily="34" charset="-122"/>
              <a:ea typeface="微软雅黑" panose="020B0503020204020204" pitchFamily="34" charset="-122"/>
              <a:sym typeface="Symbol" panose="05050102010706020507" pitchFamily="18" charset="2"/>
            </a:endParaRPr>
          </a:p>
          <a:p>
            <a:pPr>
              <a:lnSpc>
                <a:spcPct val="90000"/>
              </a:lnSpc>
              <a:buFont typeface="Monotype Sorts" pitchFamily="-84" charset="2"/>
              <a:buNone/>
              <a:tabLst>
                <a:tab pos="461963" algn="l"/>
                <a:tab pos="1027113" algn="l"/>
                <a:tab pos="1309688" algn="l"/>
                <a:tab pos="1711325" algn="l"/>
              </a:tabLst>
            </a:pPr>
            <a:r>
              <a:rPr lang="en-US" altLang="en-US" i="1" dirty="0">
                <a:latin typeface="微软雅黑" panose="020B0503020204020204" pitchFamily="34" charset="-122"/>
                <a:ea typeface="微软雅黑" panose="020B0503020204020204" pitchFamily="34" charset="-122"/>
                <a:sym typeface="Greek Symbols"/>
              </a:rPr>
              <a:t>	</a:t>
            </a:r>
            <a:r>
              <a:rPr lang="en-US" altLang="en-US" sz="1600" i="1" dirty="0">
                <a:latin typeface="微软雅黑" panose="020B0503020204020204" pitchFamily="34" charset="-122"/>
                <a:ea typeface="微软雅黑" panose="020B0503020204020204" pitchFamily="34" charset="-122"/>
                <a:sym typeface="Greek Symbols"/>
              </a:rPr>
              <a:t>	   </a:t>
            </a:r>
            <a:endParaRPr lang="en-US" altLang="en-US" sz="1600" i="1" dirty="0" smtClean="0">
              <a:latin typeface="微软雅黑" panose="020B0503020204020204" pitchFamily="34" charset="-122"/>
              <a:ea typeface="微软雅黑" panose="020B0503020204020204" pitchFamily="34" charset="-122"/>
              <a:sym typeface="Greek Symbols"/>
            </a:endParaRPr>
          </a:p>
          <a:p>
            <a:pPr>
              <a:lnSpc>
                <a:spcPct val="90000"/>
              </a:lnSpc>
              <a:spcBef>
                <a:spcPct val="50000"/>
              </a:spcBef>
              <a:defRPr/>
            </a:pPr>
            <a:r>
              <a:rPr lang="zh-CN" altLang="en-US" sz="1600" dirty="0">
                <a:latin typeface="微软雅黑" panose="020B0503020204020204" pitchFamily="34" charset="-122"/>
                <a:ea typeface="微软雅黑" panose="020B0503020204020204" pitchFamily="34" charset="-122"/>
                <a:sym typeface="Monotype Sorts" charset="0"/>
              </a:rPr>
              <a:t>每个关系模式</a:t>
            </a:r>
            <a:r>
              <a:rPr lang="en-US" altLang="zh-CN" sz="1600" dirty="0" err="1">
                <a:latin typeface="微软雅黑" panose="020B0503020204020204" pitchFamily="34" charset="-122"/>
                <a:ea typeface="微软雅黑" panose="020B0503020204020204" pitchFamily="34" charset="-122"/>
                <a:sym typeface="Monotype Sorts" charset="0"/>
              </a:rPr>
              <a:t>Ri</a:t>
            </a:r>
            <a:r>
              <a:rPr lang="zh-CN" altLang="en-US" sz="1600" dirty="0">
                <a:latin typeface="微软雅黑" panose="020B0503020204020204" pitchFamily="34" charset="-122"/>
                <a:ea typeface="微软雅黑" panose="020B0503020204020204" pitchFamily="34" charset="-122"/>
                <a:sym typeface="Monotype Sorts" charset="0"/>
              </a:rPr>
              <a:t>都在</a:t>
            </a:r>
            <a:r>
              <a:rPr lang="en-US" altLang="zh-CN" sz="1600" dirty="0">
                <a:latin typeface="微软雅黑" panose="020B0503020204020204" pitchFamily="34" charset="-122"/>
                <a:ea typeface="微软雅黑" panose="020B0503020204020204" pitchFamily="34" charset="-122"/>
                <a:sym typeface="Monotype Sorts" charset="0"/>
              </a:rPr>
              <a:t>3NF</a:t>
            </a:r>
            <a:r>
              <a:rPr lang="zh-CN" altLang="en-US" sz="1600" dirty="0">
                <a:latin typeface="微软雅黑" panose="020B0503020204020204" pitchFamily="34" charset="-122"/>
                <a:ea typeface="微软雅黑" panose="020B0503020204020204" pitchFamily="34" charset="-122"/>
                <a:sym typeface="Monotype Sorts" charset="0"/>
              </a:rPr>
              <a:t>中</a:t>
            </a:r>
          </a:p>
          <a:p>
            <a:pPr>
              <a:lnSpc>
                <a:spcPct val="90000"/>
              </a:lnSpc>
              <a:spcBef>
                <a:spcPct val="50000"/>
              </a:spcBef>
              <a:defRPr/>
            </a:pPr>
            <a:r>
              <a:rPr lang="zh-CN" altLang="en-US" sz="1600" dirty="0">
                <a:latin typeface="微软雅黑" panose="020B0503020204020204" pitchFamily="34" charset="-122"/>
                <a:ea typeface="微软雅黑" panose="020B0503020204020204" pitchFamily="34" charset="-122"/>
                <a:sym typeface="Monotype Sorts" charset="0"/>
              </a:rPr>
              <a:t>分解是保持依赖和无损连接</a:t>
            </a:r>
          </a:p>
          <a:p>
            <a:pPr>
              <a:lnSpc>
                <a:spcPct val="90000"/>
              </a:lnSpc>
              <a:spcBef>
                <a:spcPct val="50000"/>
              </a:spcBef>
              <a:defRPr/>
            </a:pPr>
            <a:r>
              <a:rPr lang="zh-CN" altLang="en-US" sz="1600" dirty="0">
                <a:latin typeface="微软雅黑" panose="020B0503020204020204" pitchFamily="34" charset="-122"/>
                <a:ea typeface="微软雅黑" panose="020B0503020204020204" pitchFamily="34" charset="-122"/>
                <a:sym typeface="Monotype Sorts" charset="0"/>
              </a:rPr>
              <a:t>正确性的证明在这个报告的最后</a:t>
            </a:r>
            <a:r>
              <a:rPr lang="en-US" altLang="zh-CN" sz="1600" dirty="0">
                <a:latin typeface="微软雅黑" panose="020B0503020204020204" pitchFamily="34" charset="-122"/>
                <a:ea typeface="微软雅黑" panose="020B0503020204020204" pitchFamily="34" charset="-122"/>
                <a:sym typeface="Monotype Sorts" charset="0"/>
              </a:rPr>
              <a:t>(</a:t>
            </a:r>
            <a:r>
              <a:rPr lang="zh-CN" altLang="en-US" sz="1600" dirty="0">
                <a:latin typeface="微软雅黑" panose="020B0503020204020204" pitchFamily="34" charset="-122"/>
                <a:ea typeface="微软雅黑" panose="020B0503020204020204" pitchFamily="34" charset="-122"/>
                <a:sym typeface="Monotype Sorts" charset="0"/>
              </a:rPr>
              <a:t>点击这里</a:t>
            </a:r>
            <a:r>
              <a:rPr lang="en-US" altLang="zh-CN" sz="1600" dirty="0">
                <a:latin typeface="微软雅黑" panose="020B0503020204020204" pitchFamily="34" charset="-122"/>
                <a:ea typeface="微软雅黑" panose="020B0503020204020204" pitchFamily="34" charset="-122"/>
                <a:sym typeface="Monotype Sorts" charset="0"/>
              </a:rPr>
              <a:t>)</a:t>
            </a:r>
          </a:p>
          <a:p>
            <a:pPr>
              <a:lnSpc>
                <a:spcPct val="90000"/>
              </a:lnSpc>
              <a:buFont typeface="Monotype Sorts" pitchFamily="-84" charset="2"/>
              <a:buNone/>
              <a:tabLst>
                <a:tab pos="461963" algn="l"/>
                <a:tab pos="1027113" algn="l"/>
                <a:tab pos="1309688" algn="l"/>
                <a:tab pos="1711325" algn="l"/>
              </a:tabLst>
            </a:pPr>
            <a:endParaRPr lang="en-US" altLang="en-US" sz="1600" i="1" dirty="0" smtClean="0">
              <a:latin typeface="微软雅黑" panose="020B0503020204020204" pitchFamily="34" charset="-122"/>
              <a:ea typeface="微软雅黑" panose="020B0503020204020204" pitchFamily="34" charset="-122"/>
              <a:sym typeface="Greek Symbol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3NF Decomposition: An Example</a:t>
            </a:r>
          </a:p>
        </p:txBody>
      </p:sp>
      <p:sp>
        <p:nvSpPr>
          <p:cNvPr id="75779" name="Rectangle 3"/>
          <p:cNvSpPr>
            <a:spLocks noGrp="1" noChangeArrowheads="1"/>
          </p:cNvSpPr>
          <p:nvPr>
            <p:ph type="body" idx="1"/>
          </p:nvPr>
        </p:nvSpPr>
        <p:spPr>
          <a:xfrm>
            <a:off x="768350" y="1115510"/>
            <a:ext cx="7567782" cy="4202446"/>
          </a:xfrm>
        </p:spPr>
        <p:txBody>
          <a:bodyPr/>
          <a:lstStyle/>
          <a:p>
            <a:pPr>
              <a:tabLst>
                <a:tab pos="1027113" algn="l"/>
                <a:tab pos="2857500" algn="ctr"/>
                <a:tab pos="3036888" algn="l"/>
              </a:tabLst>
            </a:pPr>
            <a:r>
              <a:rPr lang="en-US" altLang="en-US" dirty="0"/>
              <a:t>Relation schema:</a:t>
            </a:r>
          </a:p>
          <a:p>
            <a:pPr marL="800100" lvl="1" indent="-342900">
              <a:buFont typeface="Monotype Sorts" pitchFamily="-84" charset="2"/>
              <a:buNone/>
              <a:tabLst>
                <a:tab pos="1027113" algn="l"/>
                <a:tab pos="2857500" algn="ctr"/>
                <a:tab pos="3036888" algn="l"/>
              </a:tabLst>
            </a:pPr>
            <a:r>
              <a:rPr lang="en-US" altLang="en-US" i="1" dirty="0" err="1"/>
              <a:t>cust_banker_branch</a:t>
            </a:r>
            <a:r>
              <a:rPr lang="en-US" altLang="en-US" i="1" dirty="0"/>
              <a:t> = </a:t>
            </a:r>
            <a:r>
              <a:rPr lang="en-US" altLang="en-US" dirty="0"/>
              <a:t>(</a:t>
            </a:r>
            <a:r>
              <a:rPr lang="en-US" altLang="en-US" i="1" u="sng" dirty="0" err="1"/>
              <a:t>customer_id</a:t>
            </a:r>
            <a:r>
              <a:rPr lang="en-US" altLang="en-US" i="1" u="sng" dirty="0"/>
              <a:t>, </a:t>
            </a:r>
            <a:r>
              <a:rPr lang="en-US" altLang="en-US" i="1" u="sng" dirty="0" err="1"/>
              <a:t>employee_id</a:t>
            </a:r>
            <a:r>
              <a:rPr lang="en-US" altLang="en-US" i="1" dirty="0"/>
              <a:t>, </a:t>
            </a:r>
            <a:r>
              <a:rPr lang="en-US" altLang="en-US" i="1" dirty="0" err="1"/>
              <a:t>branch_name</a:t>
            </a:r>
            <a:r>
              <a:rPr lang="en-US" altLang="en-US" i="1" dirty="0"/>
              <a:t>, type </a:t>
            </a:r>
            <a:r>
              <a:rPr lang="en-US" altLang="en-US" dirty="0"/>
              <a:t>)</a:t>
            </a:r>
            <a:endParaRPr lang="en-US" altLang="en-US" i="1" dirty="0"/>
          </a:p>
          <a:p>
            <a:pPr>
              <a:tabLst>
                <a:tab pos="1027113" algn="l"/>
                <a:tab pos="2857500" algn="ctr"/>
                <a:tab pos="3036888" algn="l"/>
              </a:tabLst>
            </a:pPr>
            <a:r>
              <a:rPr lang="en-US" altLang="en-US" dirty="0"/>
              <a:t>The functional dependencies for this relation schema are:</a:t>
            </a:r>
          </a:p>
          <a:p>
            <a:pPr marL="800100" lvl="1" indent="-342900">
              <a:tabLst>
                <a:tab pos="1027113" algn="l"/>
                <a:tab pos="2857500" algn="ctr"/>
                <a:tab pos="3036888" algn="l"/>
              </a:tabLst>
            </a:pPr>
            <a:r>
              <a:rPr lang="en-US" altLang="en-US" i="1" dirty="0" err="1"/>
              <a:t>customer_id</a:t>
            </a:r>
            <a:r>
              <a:rPr lang="en-US" altLang="en-US" i="1" dirty="0"/>
              <a:t>, </a:t>
            </a:r>
            <a:r>
              <a:rPr lang="en-US" altLang="en-US" i="1" dirty="0" err="1"/>
              <a:t>employee_id</a:t>
            </a:r>
            <a:r>
              <a:rPr lang="en-US" altLang="en-US" i="1" dirty="0"/>
              <a:t> </a:t>
            </a:r>
            <a:r>
              <a:rPr lang="en-US" altLang="en-US" dirty="0">
                <a:sym typeface="Symbol" panose="05050102010706020507" pitchFamily="18" charset="2"/>
              </a:rPr>
              <a:t></a:t>
            </a:r>
            <a:r>
              <a:rPr lang="en-US" altLang="en-US" dirty="0">
                <a:sym typeface="Monotype Sorts" pitchFamily="-84" charset="2"/>
              </a:rPr>
              <a:t> </a:t>
            </a:r>
            <a:r>
              <a:rPr lang="en-US" altLang="en-US" i="1" dirty="0" err="1">
                <a:sym typeface="Monotype Sorts" pitchFamily="-84" charset="2"/>
              </a:rPr>
              <a:t>branch_name</a:t>
            </a:r>
            <a:r>
              <a:rPr lang="en-US" altLang="en-US" i="1" dirty="0">
                <a:sym typeface="Monotype Sorts" pitchFamily="-84" charset="2"/>
              </a:rPr>
              <a:t>, type</a:t>
            </a:r>
          </a:p>
          <a:p>
            <a:pPr marL="800100" lvl="1" indent="-342900">
              <a:tabLst>
                <a:tab pos="1027113" algn="l"/>
                <a:tab pos="2857500" algn="ctr"/>
                <a:tab pos="3036888" algn="l"/>
              </a:tabLst>
            </a:pPr>
            <a:r>
              <a:rPr lang="en-US" altLang="en-US" i="1" dirty="0" err="1">
                <a:sym typeface="Monotype Sorts" pitchFamily="-84" charset="2"/>
              </a:rPr>
              <a:t>employee_id</a:t>
            </a:r>
            <a:r>
              <a:rPr lang="en-US" altLang="en-US" i="1" dirty="0">
                <a:sym typeface="Monotype Sorts" pitchFamily="-84" charset="2"/>
              </a:rPr>
              <a:t> </a:t>
            </a:r>
            <a:r>
              <a:rPr lang="en-US" altLang="en-US" dirty="0">
                <a:sym typeface="Symbol" panose="05050102010706020507" pitchFamily="18" charset="2"/>
              </a:rPr>
              <a:t></a:t>
            </a:r>
            <a:r>
              <a:rPr lang="en-US" altLang="en-US" i="1" dirty="0">
                <a:sym typeface="Monotype Sorts" pitchFamily="-84" charset="2"/>
              </a:rPr>
              <a:t> </a:t>
            </a:r>
            <a:r>
              <a:rPr lang="en-US" altLang="en-US" i="1" dirty="0" err="1">
                <a:sym typeface="Monotype Sorts" pitchFamily="-84" charset="2"/>
              </a:rPr>
              <a:t>branch_name</a:t>
            </a:r>
            <a:endParaRPr lang="en-US" altLang="en-US" i="1" dirty="0">
              <a:sym typeface="Monotype Sorts" pitchFamily="-84" charset="2"/>
            </a:endParaRPr>
          </a:p>
          <a:p>
            <a:pPr marL="800100" lvl="1" indent="-342900">
              <a:tabLst>
                <a:tab pos="1027113" algn="l"/>
                <a:tab pos="2857500" algn="ctr"/>
                <a:tab pos="3036888" algn="l"/>
              </a:tabLst>
            </a:pPr>
            <a:r>
              <a:rPr lang="en-US" altLang="en-US" i="1" dirty="0" err="1">
                <a:sym typeface="Monotype Sorts" pitchFamily="-84" charset="2"/>
              </a:rPr>
              <a:t>customer_id</a:t>
            </a:r>
            <a:r>
              <a:rPr lang="en-US" altLang="en-US" i="1" dirty="0">
                <a:sym typeface="Monotype Sorts" pitchFamily="-84" charset="2"/>
              </a:rPr>
              <a:t>, </a:t>
            </a:r>
            <a:r>
              <a:rPr lang="en-US" altLang="en-US" i="1" dirty="0" err="1">
                <a:sym typeface="Monotype Sorts" pitchFamily="-84" charset="2"/>
              </a:rPr>
              <a:t>branch_name</a:t>
            </a:r>
            <a:r>
              <a:rPr lang="en-US" altLang="en-US" i="1" dirty="0">
                <a:sym typeface="Monotype Sorts" pitchFamily="-84" charset="2"/>
              </a:rPr>
              <a:t> </a:t>
            </a:r>
            <a:r>
              <a:rPr lang="en-US" altLang="en-US" dirty="0">
                <a:sym typeface="Symbol" panose="05050102010706020507" pitchFamily="18" charset="2"/>
              </a:rPr>
              <a:t></a:t>
            </a:r>
            <a:r>
              <a:rPr lang="en-US" altLang="en-US" dirty="0">
                <a:sym typeface="Monotype Sorts" pitchFamily="-84" charset="2"/>
              </a:rPr>
              <a:t> </a:t>
            </a:r>
            <a:r>
              <a:rPr lang="en-US" altLang="en-US" i="1" dirty="0" err="1">
                <a:sym typeface="Wingdings" panose="05000000000000000000" pitchFamily="2" charset="2"/>
              </a:rPr>
              <a:t>employee_id</a:t>
            </a:r>
            <a:endParaRPr lang="en-US" altLang="en-US" i="1" dirty="0">
              <a:sym typeface="Wingdings" panose="05000000000000000000" pitchFamily="2" charset="2"/>
            </a:endParaRPr>
          </a:p>
          <a:p>
            <a:pPr>
              <a:tabLst>
                <a:tab pos="1027113" algn="l"/>
                <a:tab pos="2857500" algn="ctr"/>
                <a:tab pos="3036888" algn="l"/>
              </a:tabLst>
            </a:pPr>
            <a:r>
              <a:rPr lang="en-US" altLang="en-US" dirty="0">
                <a:sym typeface="Wingdings" panose="05000000000000000000" pitchFamily="2" charset="2"/>
              </a:rPr>
              <a:t>We first compute a canonical cover</a:t>
            </a:r>
          </a:p>
          <a:p>
            <a:pPr marL="800100" lvl="1" indent="-342900">
              <a:tabLst>
                <a:tab pos="1027113" algn="l"/>
                <a:tab pos="2857500" algn="ctr"/>
                <a:tab pos="3036888" algn="l"/>
              </a:tabLst>
            </a:pPr>
            <a:r>
              <a:rPr lang="en-US" altLang="en-US" i="1" dirty="0" err="1">
                <a:sym typeface="Wingdings" panose="05000000000000000000" pitchFamily="2" charset="2"/>
              </a:rPr>
              <a:t>branch_name</a:t>
            </a:r>
            <a:r>
              <a:rPr lang="en-US" altLang="en-US" i="1" dirty="0">
                <a:sym typeface="Wingdings" panose="05000000000000000000" pitchFamily="2" charset="2"/>
              </a:rPr>
              <a:t> </a:t>
            </a:r>
            <a:r>
              <a:rPr lang="en-US" altLang="en-US" dirty="0">
                <a:sym typeface="Wingdings" panose="05000000000000000000" pitchFamily="2" charset="2"/>
              </a:rPr>
              <a:t>is extraneous in the </a:t>
            </a:r>
            <a:r>
              <a:rPr lang="en-US" altLang="en-US" dirty="0" err="1">
                <a:sym typeface="Wingdings" panose="05000000000000000000" pitchFamily="2" charset="2"/>
              </a:rPr>
              <a:t>r.h.s</a:t>
            </a:r>
            <a:r>
              <a:rPr lang="en-US" altLang="en-US" dirty="0">
                <a:sym typeface="Wingdings" panose="05000000000000000000" pitchFamily="2" charset="2"/>
              </a:rPr>
              <a:t>. of the 1</a:t>
            </a:r>
            <a:r>
              <a:rPr lang="en-US" altLang="en-US" baseline="30000" dirty="0">
                <a:sym typeface="Wingdings" panose="05000000000000000000" pitchFamily="2" charset="2"/>
              </a:rPr>
              <a:t>st</a:t>
            </a:r>
            <a:r>
              <a:rPr lang="en-US" altLang="en-US" dirty="0">
                <a:sym typeface="Wingdings" panose="05000000000000000000" pitchFamily="2" charset="2"/>
              </a:rPr>
              <a:t> dependency</a:t>
            </a:r>
          </a:p>
          <a:p>
            <a:pPr marL="800100" lvl="1" indent="-342900">
              <a:tabLst>
                <a:tab pos="1027113" algn="l"/>
                <a:tab pos="2857500" algn="ctr"/>
                <a:tab pos="3036888" algn="l"/>
              </a:tabLst>
            </a:pPr>
            <a:r>
              <a:rPr lang="en-US" altLang="en-US" dirty="0">
                <a:sym typeface="Wingdings" panose="05000000000000000000" pitchFamily="2" charset="2"/>
              </a:rPr>
              <a:t>No other attribute is extraneous, so we get F</a:t>
            </a:r>
            <a:r>
              <a:rPr lang="en-US" altLang="en-US" baseline="-25000" dirty="0">
                <a:sym typeface="Wingdings" panose="05000000000000000000" pitchFamily="2" charset="2"/>
              </a:rPr>
              <a:t>C </a:t>
            </a:r>
            <a:r>
              <a:rPr lang="en-US" altLang="en-US" dirty="0">
                <a:sym typeface="Wingdings" panose="05000000000000000000" pitchFamily="2" charset="2"/>
              </a:rPr>
              <a:t>=</a:t>
            </a:r>
          </a:p>
          <a:p>
            <a:pPr marL="800100" lvl="1" indent="-342900">
              <a:buFont typeface="Monotype Sorts" pitchFamily="-84" charset="2"/>
              <a:buNone/>
              <a:tabLst>
                <a:tab pos="1027113" algn="l"/>
                <a:tab pos="2857500" algn="ctr"/>
                <a:tab pos="3036888" algn="l"/>
              </a:tabLst>
            </a:pPr>
            <a:r>
              <a:rPr lang="en-US" altLang="en-US" i="1" dirty="0"/>
              <a:t>             </a:t>
            </a:r>
            <a:r>
              <a:rPr lang="en-US" altLang="en-US" i="1" dirty="0" err="1"/>
              <a:t>customer_id</a:t>
            </a:r>
            <a:r>
              <a:rPr lang="en-US" altLang="en-US" i="1" dirty="0"/>
              <a:t>, </a:t>
            </a:r>
            <a:r>
              <a:rPr lang="en-US" altLang="en-US" i="1" dirty="0" err="1"/>
              <a:t>employee_id</a:t>
            </a:r>
            <a:r>
              <a:rPr lang="en-US" altLang="en-US" i="1" dirty="0"/>
              <a:t> </a:t>
            </a:r>
            <a:r>
              <a:rPr lang="en-US" altLang="en-US" dirty="0">
                <a:sym typeface="Symbol" panose="05050102010706020507" pitchFamily="18" charset="2"/>
              </a:rPr>
              <a:t></a:t>
            </a:r>
            <a:r>
              <a:rPr lang="en-US" altLang="en-US" i="1" dirty="0">
                <a:sym typeface="Monotype Sorts" pitchFamily="-84" charset="2"/>
              </a:rPr>
              <a:t> type</a:t>
            </a:r>
            <a:br>
              <a:rPr lang="en-US" altLang="en-US" i="1" dirty="0">
                <a:sym typeface="Monotype Sorts" pitchFamily="-84" charset="2"/>
              </a:rPr>
            </a:br>
            <a:r>
              <a:rPr lang="en-US" altLang="en-US" i="1" dirty="0">
                <a:sym typeface="Monotype Sorts" pitchFamily="-84" charset="2"/>
              </a:rPr>
              <a:t>	    </a:t>
            </a:r>
            <a:r>
              <a:rPr lang="en-US" altLang="en-US" i="1" dirty="0" err="1">
                <a:sym typeface="Monotype Sorts" pitchFamily="-84" charset="2"/>
              </a:rPr>
              <a:t>employee_id</a:t>
            </a:r>
            <a:r>
              <a:rPr lang="en-US" altLang="en-US" i="1" dirty="0">
                <a:sym typeface="Monotype Sorts" pitchFamily="-84" charset="2"/>
              </a:rPr>
              <a:t> </a:t>
            </a:r>
            <a:r>
              <a:rPr lang="en-US" altLang="en-US" dirty="0">
                <a:sym typeface="Symbol" panose="05050102010706020507" pitchFamily="18" charset="2"/>
              </a:rPr>
              <a:t></a:t>
            </a:r>
            <a:r>
              <a:rPr lang="en-US" altLang="en-US" i="1" dirty="0">
                <a:sym typeface="Monotype Sorts" pitchFamily="-84" charset="2"/>
              </a:rPr>
              <a:t> </a:t>
            </a:r>
            <a:r>
              <a:rPr lang="en-US" altLang="en-US" i="1" dirty="0" err="1">
                <a:sym typeface="Monotype Sorts" pitchFamily="-84" charset="2"/>
              </a:rPr>
              <a:t>branch_name</a:t>
            </a:r>
            <a:r>
              <a:rPr lang="en-US" altLang="en-US" i="1" dirty="0">
                <a:sym typeface="Monotype Sorts" pitchFamily="-84" charset="2"/>
              </a:rPr>
              <a:t/>
            </a:r>
            <a:br>
              <a:rPr lang="en-US" altLang="en-US" i="1" dirty="0">
                <a:sym typeface="Monotype Sorts" pitchFamily="-84" charset="2"/>
              </a:rPr>
            </a:br>
            <a:r>
              <a:rPr lang="en-US" altLang="en-US" i="1" dirty="0">
                <a:sym typeface="Monotype Sorts" pitchFamily="-84" charset="2"/>
              </a:rPr>
              <a:t>        </a:t>
            </a:r>
            <a:r>
              <a:rPr lang="en-US" altLang="en-US" i="1" dirty="0" err="1">
                <a:sym typeface="Monotype Sorts" pitchFamily="-84" charset="2"/>
              </a:rPr>
              <a:t>customer_id</a:t>
            </a:r>
            <a:r>
              <a:rPr lang="en-US" altLang="en-US" i="1" dirty="0">
                <a:sym typeface="Monotype Sorts" pitchFamily="-84" charset="2"/>
              </a:rPr>
              <a:t>, </a:t>
            </a:r>
            <a:r>
              <a:rPr lang="en-US" altLang="en-US" i="1" dirty="0" err="1">
                <a:sym typeface="Monotype Sorts" pitchFamily="-84" charset="2"/>
              </a:rPr>
              <a:t>branch_name</a:t>
            </a:r>
            <a:r>
              <a:rPr lang="en-US" altLang="en-US" i="1" dirty="0">
                <a:sym typeface="Monotype Sorts" pitchFamily="-84" charset="2"/>
              </a:rPr>
              <a:t> </a:t>
            </a:r>
            <a:r>
              <a:rPr lang="en-US" altLang="en-US" dirty="0">
                <a:sym typeface="Symbol" panose="05050102010706020507" pitchFamily="18" charset="2"/>
              </a:rPr>
              <a:t></a:t>
            </a:r>
            <a:r>
              <a:rPr lang="en-US" altLang="en-US" dirty="0">
                <a:sym typeface="Monotype Sorts" pitchFamily="-84" charset="2"/>
              </a:rPr>
              <a:t> </a:t>
            </a:r>
            <a:r>
              <a:rPr lang="en-US" altLang="en-US" i="1" dirty="0" err="1">
                <a:sym typeface="Wingdings" panose="05000000000000000000" pitchFamily="2" charset="2"/>
              </a:rPr>
              <a:t>employee_id</a:t>
            </a:r>
            <a:endParaRPr lang="en-US" altLang="en-US" i="1" dirty="0">
              <a:sym typeface="Wingdings" panose="05000000000000000000" pitchFamily="2" charset="2"/>
            </a:endParaRPr>
          </a:p>
          <a:p>
            <a:pPr marL="800100" lvl="1" indent="-342900">
              <a:buFont typeface="Monotype Sorts" pitchFamily="-84" charset="2"/>
              <a:buNone/>
              <a:tabLst>
                <a:tab pos="1027113" algn="l"/>
                <a:tab pos="2857500" algn="ctr"/>
                <a:tab pos="3036888" algn="l"/>
              </a:tabLst>
            </a:pPr>
            <a:endParaRPr lang="en-US" altLang="en-US" dirty="0">
              <a:sym typeface="Wingdings" panose="05000000000000000000"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分解</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0243" name="Rectangle 3"/>
          <p:cNvSpPr>
            <a:spLocks noGrp="1" noChangeArrowheads="1"/>
          </p:cNvSpPr>
          <p:nvPr>
            <p:ph type="body" idx="1"/>
          </p:nvPr>
        </p:nvSpPr>
        <p:spPr>
          <a:xfrm>
            <a:off x="768351" y="1093788"/>
            <a:ext cx="7594414" cy="5178425"/>
          </a:xfrm>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in_dep</a:t>
            </a:r>
            <a:r>
              <a:rPr lang="zh-CN" altLang="en-US" dirty="0">
                <a:latin typeface="微软雅黑" panose="020B0503020204020204" pitchFamily="34" charset="-122"/>
                <a:ea typeface="微软雅黑" panose="020B0503020204020204" pitchFamily="34" charset="-122"/>
              </a:rPr>
              <a:t>模式中避免信息重复问题的惟一方法是将其分解为两个模式</a:t>
            </a:r>
            <a:r>
              <a:rPr lang="en-US" altLang="zh-CN" dirty="0" smtClean="0">
                <a:latin typeface="微软雅黑" panose="020B0503020204020204" pitchFamily="34" charset="-122"/>
                <a:ea typeface="微软雅黑" panose="020B0503020204020204" pitchFamily="34" charset="-122"/>
              </a:rPr>
              <a:t>—</a:t>
            </a:r>
            <a:r>
              <a:rPr lang="en-US" altLang="zh-CN" i="1" dirty="0" smtClean="0">
                <a:latin typeface="微软雅黑" panose="020B0503020204020204" pitchFamily="34" charset="-122"/>
                <a:ea typeface="微软雅黑" panose="020B0503020204020204" pitchFamily="34" charset="-122"/>
              </a:rPr>
              <a:t>instructor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 </a:t>
            </a:r>
            <a:r>
              <a:rPr lang="en-US" altLang="zh-CN" i="1" dirty="0" smtClean="0">
                <a:latin typeface="微软雅黑" panose="020B0503020204020204" pitchFamily="34" charset="-122"/>
                <a:ea typeface="微软雅黑" panose="020B0503020204020204" pitchFamily="34" charset="-122"/>
              </a:rPr>
              <a:t>department </a:t>
            </a:r>
            <a:r>
              <a:rPr lang="zh-CN" altLang="en-US" dirty="0" smtClean="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r>
              <a:rPr lang="zh-CN" altLang="en-US" sz="1700" dirty="0" smtClean="0">
                <a:latin typeface="微软雅黑" panose="020B0503020204020204" pitchFamily="34" charset="-122"/>
                <a:ea typeface="微软雅黑" panose="020B0503020204020204" pitchFamily="34" charset="-122"/>
              </a:rPr>
              <a:t>不是所有的分解都是好的</a:t>
            </a:r>
            <a:r>
              <a:rPr lang="en-US" altLang="en-US" sz="17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假设我们分解</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r>
            <a:br>
              <a:rPr lang="en-US" altLang="en-US" sz="1700" dirty="0">
                <a:latin typeface="微软雅黑" panose="020B0503020204020204" pitchFamily="34" charset="-122"/>
                <a:ea typeface="微软雅黑" panose="020B0503020204020204" pitchFamily="34" charset="-122"/>
              </a:rPr>
            </a:b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employee(ID, name, street, city, salary)</a:t>
            </a:r>
            <a:r>
              <a:rPr lang="en-US" altLang="en-US" sz="1700" dirty="0">
                <a:latin typeface="微软雅黑" panose="020B0503020204020204" pitchFamily="34" charset="-122"/>
                <a:ea typeface="微软雅黑" panose="020B0503020204020204" pitchFamily="34" charset="-122"/>
              </a:rPr>
              <a:t>  </a:t>
            </a: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a:t>
            </a:r>
            <a:endParaRPr lang="en-US" altLang="en-US" sz="1700"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employee1</a:t>
            </a: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ID</a:t>
            </a: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name</a:t>
            </a:r>
            <a:r>
              <a:rPr lang="en-US" altLang="en-US" sz="1700" dirty="0">
                <a:latin typeface="微软雅黑" panose="020B0503020204020204" pitchFamily="34" charset="-122"/>
                <a:ea typeface="微软雅黑" panose="020B0503020204020204" pitchFamily="34" charset="-122"/>
              </a:rPr>
              <a:t>)</a:t>
            </a:r>
          </a:p>
          <a:p>
            <a:pPr>
              <a:buFont typeface="Monotype Sorts" pitchFamily="-84" charset="2"/>
              <a:buNone/>
            </a:pP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employee2</a:t>
            </a: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name</a:t>
            </a:r>
            <a:r>
              <a:rPr lang="en-US" altLang="en-US" sz="1700" dirty="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street, city, salary</a:t>
            </a:r>
            <a:r>
              <a:rPr lang="en-US" altLang="en-US" sz="1700" dirty="0">
                <a:latin typeface="微软雅黑" panose="020B0503020204020204" pitchFamily="34" charset="-122"/>
                <a:ea typeface="微软雅黑" panose="020B0503020204020204" pitchFamily="34" charset="-122"/>
              </a:rPr>
              <a:t>)</a:t>
            </a:r>
          </a:p>
          <a:p>
            <a:pPr>
              <a:buFont typeface="Monotype Sorts" pitchFamily="-84" charset="2"/>
              <a:buNone/>
            </a:pPr>
            <a:endParaRPr lang="en-US" altLang="en-US" sz="17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当我们有两个名字相同的员工时，问题就出现</a:t>
            </a:r>
            <a:r>
              <a:rPr lang="zh-CN" altLang="en-US" dirty="0" smtClean="0">
                <a:latin typeface="微软雅黑" panose="020B0503020204020204" pitchFamily="34" charset="-122"/>
                <a:ea typeface="微软雅黑" panose="020B0503020204020204" pitchFamily="34" charset="-122"/>
              </a:rPr>
              <a:t>了</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下一张幻灯片展示了我们如何丢失信息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我们无法重建原始</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employee </a:t>
            </a:r>
            <a:r>
              <a:rPr lang="zh-CN" altLang="en-US" dirty="0" smtClean="0">
                <a:latin typeface="微软雅黑" panose="020B0503020204020204" pitchFamily="34" charset="-122"/>
                <a:ea typeface="微软雅黑" panose="020B0503020204020204" pitchFamily="34" charset="-122"/>
              </a:rPr>
              <a:t>表 </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因此，这是一个有损分解</a:t>
            </a:r>
            <a:r>
              <a:rPr lang="zh-CN" altLang="en-US" dirty="0" smtClean="0">
                <a:latin typeface="微软雅黑" panose="020B0503020204020204" pitchFamily="34" charset="-122"/>
                <a:ea typeface="微软雅黑" panose="020B0503020204020204" pitchFamily="34" charset="-122"/>
              </a:rPr>
              <a:t>。</a:t>
            </a:r>
            <a:r>
              <a:rPr lang="en-US" altLang="en-US" sz="1700" b="1" dirty="0" err="1" smtClean="0">
                <a:solidFill>
                  <a:srgbClr val="002060"/>
                </a:solidFill>
                <a:latin typeface="微软雅黑" panose="020B0503020204020204" pitchFamily="34" charset="-122"/>
                <a:ea typeface="微软雅黑" panose="020B0503020204020204" pitchFamily="34" charset="-122"/>
              </a:rPr>
              <a:t>lossy</a:t>
            </a:r>
            <a:r>
              <a:rPr lang="en-US" altLang="en-US" sz="1700" b="1" dirty="0" smtClean="0">
                <a:solidFill>
                  <a:srgbClr val="002060"/>
                </a:solidFill>
                <a:latin typeface="微软雅黑" panose="020B0503020204020204" pitchFamily="34" charset="-122"/>
                <a:ea typeface="微软雅黑" panose="020B0503020204020204" pitchFamily="34" charset="-122"/>
              </a:rPr>
              <a:t> </a:t>
            </a:r>
            <a:r>
              <a:rPr lang="en-US" altLang="en-US" sz="1700" b="1" dirty="0">
                <a:solidFill>
                  <a:srgbClr val="002060"/>
                </a:solidFill>
                <a:latin typeface="微软雅黑" panose="020B0503020204020204" pitchFamily="34" charset="-122"/>
                <a:ea typeface="微软雅黑" panose="020B0503020204020204" pitchFamily="34" charset="-122"/>
              </a:rPr>
              <a:t>decomposition</a:t>
            </a:r>
            <a:r>
              <a:rPr lang="en-US" altLang="en-US" sz="1700" dirty="0">
                <a:latin typeface="微软雅黑" panose="020B0503020204020204" pitchFamily="34" charset="-122"/>
                <a:ea typeface="微软雅黑" panose="020B0503020204020204" pitchFamily="34" charset="-122"/>
              </a:rPr>
              <a:t>.</a:t>
            </a:r>
          </a:p>
          <a:p>
            <a:pPr lvl="1">
              <a:buFont typeface="Monotype Sorts" pitchFamily="-84" charset="2"/>
              <a:buNone/>
            </a:pPr>
            <a:endParaRPr lang="en-US" altLang="en-US" sz="2000" i="1" dirty="0">
              <a:latin typeface="微软雅黑" panose="020B0503020204020204" pitchFamily="34" charset="-122"/>
              <a:ea typeface="微软雅黑" panose="020B0503020204020204" pitchFamily="34" charset="-122"/>
            </a:endParaRPr>
          </a:p>
          <a:p>
            <a:pPr lvl="1">
              <a:buFont typeface="Monotype Sorts" pitchFamily="-84" charset="2"/>
              <a:buNone/>
            </a:pPr>
            <a:endParaRPr lang="en-U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3203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3NF Decompsition Example (Cont.)</a:t>
            </a:r>
          </a:p>
        </p:txBody>
      </p:sp>
      <p:sp>
        <p:nvSpPr>
          <p:cNvPr id="760835" name="Rectangle 3"/>
          <p:cNvSpPr>
            <a:spLocks noGrp="1" noChangeArrowheads="1"/>
          </p:cNvSpPr>
          <p:nvPr>
            <p:ph type="body" idx="1"/>
          </p:nvPr>
        </p:nvSpPr>
        <p:spPr>
          <a:xfrm>
            <a:off x="768350" y="1171852"/>
            <a:ext cx="7617661" cy="4434864"/>
          </a:xfrm>
        </p:spPr>
        <p:txBody>
          <a:bodyPr/>
          <a:lstStyle/>
          <a:p>
            <a:r>
              <a:rPr lang="en-US" altLang="en-US" dirty="0">
                <a:sym typeface="Monotype Sorts" pitchFamily="-84" charset="2"/>
              </a:rPr>
              <a:t>The </a:t>
            </a:r>
            <a:r>
              <a:rPr lang="en-US" altLang="en-US" b="1" dirty="0">
                <a:sym typeface="Monotype Sorts" pitchFamily="-84" charset="2"/>
              </a:rPr>
              <a:t>for</a:t>
            </a:r>
            <a:r>
              <a:rPr lang="en-US" altLang="en-US" dirty="0">
                <a:sym typeface="Monotype Sorts" pitchFamily="-84" charset="2"/>
              </a:rPr>
              <a:t> loop generates following 3NF schema:</a:t>
            </a:r>
          </a:p>
          <a:p>
            <a:pPr>
              <a:buFont typeface="Monotype Sorts" pitchFamily="-84" charset="2"/>
              <a:buNone/>
            </a:pPr>
            <a:r>
              <a:rPr lang="en-US" altLang="en-US" dirty="0">
                <a:sym typeface="Monotype Sorts" pitchFamily="-84" charset="2"/>
              </a:rPr>
              <a:t>	            (</a:t>
            </a:r>
            <a:r>
              <a:rPr lang="en-US" altLang="en-US" i="1" dirty="0" err="1"/>
              <a:t>customer_id</a:t>
            </a:r>
            <a:r>
              <a:rPr lang="en-US" altLang="en-US" i="1" dirty="0"/>
              <a:t>, </a:t>
            </a:r>
            <a:r>
              <a:rPr lang="en-US" altLang="en-US" i="1" dirty="0" err="1"/>
              <a:t>employee_id</a:t>
            </a:r>
            <a:r>
              <a:rPr lang="en-US" altLang="en-US" i="1" dirty="0"/>
              <a:t>, type </a:t>
            </a:r>
            <a:r>
              <a:rPr lang="en-US" altLang="en-US" dirty="0"/>
              <a:t>)</a:t>
            </a:r>
          </a:p>
          <a:p>
            <a:pPr>
              <a:buFont typeface="Monotype Sorts" pitchFamily="-84" charset="2"/>
              <a:buNone/>
            </a:pPr>
            <a:r>
              <a:rPr lang="en-US" altLang="en-US" dirty="0"/>
              <a:t>                  </a:t>
            </a:r>
            <a:r>
              <a:rPr lang="en-US" altLang="en-US" dirty="0">
                <a:sym typeface="Monotype Sorts" pitchFamily="-84" charset="2"/>
              </a:rPr>
              <a:t>(</a:t>
            </a:r>
            <a:r>
              <a:rPr lang="en-US" altLang="en-US" i="1" u="sng" dirty="0" err="1"/>
              <a:t>employee_id</a:t>
            </a:r>
            <a:r>
              <a:rPr lang="en-US" altLang="en-US" i="1" dirty="0"/>
              <a:t>, </a:t>
            </a:r>
            <a:r>
              <a:rPr lang="en-US" altLang="en-US" i="1" dirty="0" err="1"/>
              <a:t>branch_name</a:t>
            </a:r>
            <a:r>
              <a:rPr lang="en-US" altLang="en-US" dirty="0"/>
              <a:t>)</a:t>
            </a:r>
          </a:p>
          <a:p>
            <a:pPr>
              <a:buFont typeface="Monotype Sorts" pitchFamily="-84" charset="2"/>
              <a:buNone/>
            </a:pPr>
            <a:r>
              <a:rPr lang="en-US" altLang="en-US" dirty="0"/>
              <a:t>                  (</a:t>
            </a:r>
            <a:r>
              <a:rPr lang="en-US" altLang="en-US" i="1" dirty="0" err="1"/>
              <a:t>customer_id</a:t>
            </a:r>
            <a:r>
              <a:rPr lang="en-US" altLang="en-US" i="1" dirty="0"/>
              <a:t>, </a:t>
            </a:r>
            <a:r>
              <a:rPr lang="en-US" altLang="en-US" i="1" dirty="0" err="1"/>
              <a:t>branch_name</a:t>
            </a:r>
            <a:r>
              <a:rPr lang="en-US" altLang="en-US" i="1" dirty="0"/>
              <a:t>, </a:t>
            </a:r>
            <a:r>
              <a:rPr lang="en-US" altLang="en-US" i="1" dirty="0" err="1"/>
              <a:t>employee_id</a:t>
            </a:r>
            <a:r>
              <a:rPr lang="en-US" altLang="en-US" i="1" dirty="0"/>
              <a:t>)</a:t>
            </a:r>
          </a:p>
          <a:p>
            <a:pPr lvl="1">
              <a:lnSpc>
                <a:spcPct val="80000"/>
              </a:lnSpc>
            </a:pPr>
            <a:r>
              <a:rPr lang="en-US" altLang="en-US" dirty="0"/>
              <a:t>Observe that</a:t>
            </a:r>
            <a:r>
              <a:rPr lang="en-US" altLang="en-US" dirty="0">
                <a:sym typeface="Monotype Sorts" pitchFamily="-84" charset="2"/>
              </a:rPr>
              <a:t> (</a:t>
            </a:r>
            <a:r>
              <a:rPr lang="en-US" altLang="en-US" i="1" dirty="0" err="1"/>
              <a:t>customer_id</a:t>
            </a:r>
            <a:r>
              <a:rPr lang="en-US" altLang="en-US" i="1" dirty="0"/>
              <a:t>, </a:t>
            </a:r>
            <a:r>
              <a:rPr lang="en-US" altLang="en-US" i="1" dirty="0" err="1"/>
              <a:t>employee_id</a:t>
            </a:r>
            <a:r>
              <a:rPr lang="en-US" altLang="en-US" i="1" dirty="0"/>
              <a:t>, type </a:t>
            </a:r>
            <a:r>
              <a:rPr lang="en-US" altLang="en-US" dirty="0"/>
              <a:t>) contains a candidate key of the original schema, so no further relation schema needs be added</a:t>
            </a:r>
          </a:p>
          <a:p>
            <a:r>
              <a:rPr lang="en-US" altLang="en-US" dirty="0"/>
              <a:t>At end of for loop, detect and delete schemas, such as  </a:t>
            </a:r>
            <a:r>
              <a:rPr lang="en-US" altLang="en-US" dirty="0">
                <a:sym typeface="Monotype Sorts" pitchFamily="-84" charset="2"/>
              </a:rPr>
              <a:t>(</a:t>
            </a:r>
            <a:r>
              <a:rPr lang="en-US" altLang="en-US" i="1" u="sng" dirty="0" err="1"/>
              <a:t>employee_id</a:t>
            </a:r>
            <a:r>
              <a:rPr lang="en-US" altLang="en-US" i="1" dirty="0"/>
              <a:t>, </a:t>
            </a:r>
            <a:r>
              <a:rPr lang="en-US" altLang="en-US" i="1" dirty="0" err="1"/>
              <a:t>branch_name</a:t>
            </a:r>
            <a:r>
              <a:rPr lang="en-US" altLang="en-US" dirty="0"/>
              <a:t>), which are subsets of other schemas</a:t>
            </a:r>
          </a:p>
          <a:p>
            <a:pPr lvl="1"/>
            <a:r>
              <a:rPr lang="en-US" altLang="en-US" dirty="0"/>
              <a:t>result will not depend on the order in which FDs are considered</a:t>
            </a:r>
          </a:p>
          <a:p>
            <a:r>
              <a:rPr lang="en-US" altLang="en-US" dirty="0"/>
              <a:t>The resultant simplified 3NF schema is:</a:t>
            </a:r>
          </a:p>
          <a:p>
            <a:pPr>
              <a:buFont typeface="Monotype Sorts" pitchFamily="-84" charset="2"/>
              <a:buNone/>
            </a:pPr>
            <a:r>
              <a:rPr lang="en-US" altLang="en-US" dirty="0">
                <a:sym typeface="Monotype Sorts" pitchFamily="-84" charset="2"/>
              </a:rPr>
              <a:t> 		   (</a:t>
            </a:r>
            <a:r>
              <a:rPr lang="en-US" altLang="en-US" i="1" dirty="0" err="1"/>
              <a:t>customer_id</a:t>
            </a:r>
            <a:r>
              <a:rPr lang="en-US" altLang="en-US" i="1" dirty="0"/>
              <a:t>, </a:t>
            </a:r>
            <a:r>
              <a:rPr lang="en-US" altLang="en-US" i="1" dirty="0" err="1"/>
              <a:t>employee_id</a:t>
            </a:r>
            <a:r>
              <a:rPr lang="en-US" altLang="en-US" i="1" dirty="0"/>
              <a:t>, type</a:t>
            </a:r>
            <a:r>
              <a:rPr lang="en-US" altLang="en-US" dirty="0"/>
              <a:t>)</a:t>
            </a:r>
          </a:p>
          <a:p>
            <a:pPr>
              <a:buFont typeface="Monotype Sorts" pitchFamily="-84" charset="2"/>
              <a:buNone/>
            </a:pPr>
            <a:r>
              <a:rPr lang="en-US" altLang="en-US" dirty="0"/>
              <a:t>                (</a:t>
            </a:r>
            <a:r>
              <a:rPr lang="en-US" altLang="en-US" i="1" dirty="0" err="1"/>
              <a:t>customer_id</a:t>
            </a:r>
            <a:r>
              <a:rPr lang="en-US" altLang="en-US" i="1" dirty="0"/>
              <a:t>, </a:t>
            </a:r>
            <a:r>
              <a:rPr lang="en-US" altLang="en-US" i="1" dirty="0" err="1"/>
              <a:t>branch_name</a:t>
            </a:r>
            <a:r>
              <a:rPr lang="en-US" altLang="en-US" i="1" dirty="0"/>
              <a:t>, </a:t>
            </a:r>
            <a:r>
              <a:rPr lang="en-US" altLang="en-US" i="1" dirty="0" err="1"/>
              <a:t>employee_id</a:t>
            </a:r>
            <a:r>
              <a:rPr lang="en-US" altLang="en-US" i="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08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08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对比</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BCNF </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和</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3NF</a:t>
            </a:r>
          </a:p>
        </p:txBody>
      </p:sp>
      <p:sp>
        <p:nvSpPr>
          <p:cNvPr id="77827" name="Rectangle 3"/>
          <p:cNvSpPr>
            <a:spLocks noGrp="1" noChangeArrowheads="1"/>
          </p:cNvSpPr>
          <p:nvPr>
            <p:ph type="body" idx="1"/>
          </p:nvPr>
        </p:nvSpPr>
        <p:spPr>
          <a:xfrm>
            <a:off x="768350" y="1093789"/>
            <a:ext cx="7629692" cy="2970211"/>
          </a:xfrm>
        </p:spPr>
        <p:txBody>
          <a:bodyPr/>
          <a:lstStyle/>
          <a:p>
            <a:r>
              <a:rPr lang="zh-CN" altLang="en-US" dirty="0">
                <a:latin typeface="微软雅黑" panose="020B0503020204020204" pitchFamily="34" charset="-122"/>
                <a:ea typeface="微软雅黑" panose="020B0503020204020204" pitchFamily="34" charset="-122"/>
              </a:rPr>
              <a:t>总是可以将一个关系分解成一组</a:t>
            </a:r>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中的关系，如下所述</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分解过程是无损的</a:t>
            </a:r>
          </a:p>
          <a:p>
            <a:pPr lvl="1"/>
            <a:r>
              <a:rPr lang="zh-CN" altLang="en-US" dirty="0" smtClean="0">
                <a:latin typeface="微软雅黑" panose="020B0503020204020204" pitchFamily="34" charset="-122"/>
                <a:ea typeface="微软雅黑" panose="020B0503020204020204" pitchFamily="34" charset="-122"/>
              </a:rPr>
              <a:t>函数依赖都被</a:t>
            </a:r>
            <a:r>
              <a:rPr lang="zh-CN" altLang="en-US" dirty="0">
                <a:latin typeface="微软雅黑" panose="020B0503020204020204" pitchFamily="34" charset="-122"/>
                <a:ea typeface="微软雅黑" panose="020B0503020204020204" pitchFamily="34" charset="-122"/>
              </a:rPr>
              <a:t>保留</a:t>
            </a:r>
          </a:p>
          <a:p>
            <a:r>
              <a:rPr lang="zh-CN" altLang="en-US" dirty="0">
                <a:latin typeface="微软雅黑" panose="020B0503020204020204" pitchFamily="34" charset="-122"/>
                <a:ea typeface="微软雅黑" panose="020B0503020204020204" pitchFamily="34" charset="-122"/>
              </a:rPr>
              <a:t>总是可以将一个关系分解成</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中的一组关系</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分解过程是无损的</a:t>
            </a:r>
          </a:p>
          <a:p>
            <a:pPr lvl="1"/>
            <a:r>
              <a:rPr lang="zh-CN" altLang="en-US" dirty="0" smtClean="0">
                <a:latin typeface="微软雅黑" panose="020B0503020204020204" pitchFamily="34" charset="-122"/>
                <a:ea typeface="微软雅黑" panose="020B0503020204020204" pitchFamily="34" charset="-122"/>
              </a:rPr>
              <a:t>可能某些函数依赖不被保持。</a:t>
            </a:r>
            <a:endParaRPr lang="en-US" altLang="en-US" dirty="0" smtClean="0">
              <a:latin typeface="微软雅黑" panose="020B0503020204020204" pitchFamily="34" charset="-122"/>
              <a:ea typeface="微软雅黑" panose="020B0503020204020204" pitchFamily="34" charset="-122"/>
            </a:endParaRPr>
          </a:p>
          <a:p>
            <a:pPr lvl="1"/>
            <a:endParaRPr lang="en-US" altLang="en-US" dirty="0">
              <a:latin typeface="微软雅黑" panose="020B0503020204020204" pitchFamily="34" charset="-122"/>
              <a:ea typeface="微软雅黑" panose="020B0503020204020204" pitchFamily="34" charset="-122"/>
            </a:endParaRPr>
          </a:p>
        </p:txBody>
      </p:sp>
      <p:sp>
        <p:nvSpPr>
          <p:cNvPr id="77828" name="Rectangle 4"/>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4213" algn="l"/>
              </a:tabLst>
              <a:defRPr sz="1600">
                <a:solidFill>
                  <a:schemeClr val="tx1"/>
                </a:solidFill>
                <a:latin typeface="Helvetica" panose="020B0604020202020204" pitchFamily="34" charset="0"/>
                <a:ea typeface="MS PGothic" panose="020B0600070205080204" pitchFamily="34" charset="-128"/>
              </a:defRPr>
            </a:lvl1pPr>
            <a:lvl2pPr marL="742950" indent="-285750">
              <a:tabLst>
                <a:tab pos="684213" algn="l"/>
              </a:tabLst>
              <a:defRPr sz="1600">
                <a:solidFill>
                  <a:schemeClr val="tx1"/>
                </a:solidFill>
                <a:latin typeface="Helvetica" panose="020B0604020202020204" pitchFamily="34" charset="0"/>
                <a:ea typeface="MS PGothic" panose="020B0600070205080204" pitchFamily="34" charset="-128"/>
              </a:defRPr>
            </a:lvl2pPr>
            <a:lvl3pPr marL="1143000" indent="-228600">
              <a:tabLst>
                <a:tab pos="684213" algn="l"/>
              </a:tabLst>
              <a:defRPr sz="1600">
                <a:solidFill>
                  <a:schemeClr val="tx1"/>
                </a:solidFill>
                <a:latin typeface="Helvetica" panose="020B0604020202020204" pitchFamily="34" charset="0"/>
                <a:ea typeface="MS PGothic" panose="020B0600070205080204" pitchFamily="34" charset="-128"/>
              </a:defRPr>
            </a:lvl3pPr>
            <a:lvl4pPr marL="1600200" indent="-228600">
              <a:tabLst>
                <a:tab pos="684213" algn="l"/>
              </a:tabLst>
              <a:defRPr sz="1600">
                <a:solidFill>
                  <a:schemeClr val="tx1"/>
                </a:solidFill>
                <a:latin typeface="Helvetica" panose="020B0604020202020204" pitchFamily="34" charset="0"/>
                <a:ea typeface="MS PGothic" panose="020B0600070205080204" pitchFamily="34" charset="-128"/>
              </a:defRPr>
            </a:lvl4pPr>
            <a:lvl5pPr marL="2057400" indent="-228600">
              <a:tabLst>
                <a:tab pos="684213" algn="l"/>
              </a:tabLst>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84213" algn="l"/>
              </a:tabLs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84213" algn="l"/>
              </a:tabLs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84213" algn="l"/>
              </a:tabLs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84213" algn="l"/>
              </a:tabLs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pitchFamily="-84" charset="2"/>
              <a:buChar char="n"/>
            </a:pPr>
            <a:endParaRPr kumimoji="1" lang="en-US" altLang="en-US" sz="1800" i="1">
              <a:sym typeface="Monotype Sorts" pitchFamily="-84"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Design Goals</a:t>
            </a:r>
          </a:p>
        </p:txBody>
      </p:sp>
      <p:sp>
        <p:nvSpPr>
          <p:cNvPr id="78851" name="Rectangle 3"/>
          <p:cNvSpPr>
            <a:spLocks noGrp="1" noChangeArrowheads="1"/>
          </p:cNvSpPr>
          <p:nvPr>
            <p:ph type="body" idx="1"/>
          </p:nvPr>
        </p:nvSpPr>
        <p:spPr>
          <a:xfrm>
            <a:off x="768350" y="1057693"/>
            <a:ext cx="7509376" cy="4693402"/>
          </a:xfrm>
        </p:spPr>
        <p:txBody>
          <a:bodyPr/>
          <a:lstStyle/>
          <a:p>
            <a:r>
              <a:rPr lang="zh-CN" altLang="en-US" dirty="0">
                <a:latin typeface="微软雅黑" panose="020B0503020204020204" pitchFamily="34" charset="-122"/>
                <a:ea typeface="微软雅黑" panose="020B0503020204020204" pitchFamily="34" charset="-122"/>
              </a:rPr>
              <a:t>关系数据库设计的目标是</a:t>
            </a:r>
            <a:r>
              <a:rPr lang="en-US" altLang="zh-CN" dirty="0">
                <a:latin typeface="微软雅黑" panose="020B0503020204020204" pitchFamily="34" charset="-122"/>
                <a:ea typeface="微软雅黑" panose="020B0503020204020204" pitchFamily="34" charset="-122"/>
              </a:rPr>
              <a:t>:</a:t>
            </a:r>
          </a:p>
          <a:p>
            <a:pPr lvl="1"/>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无损连接分解。</a:t>
            </a:r>
            <a:endParaRPr lang="zh-CN" altLang="en-US"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函数依赖保持。</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如果我们不能做到这一点，我们就接受其中之一</a:t>
            </a:r>
          </a:p>
          <a:p>
            <a:pPr lvl="1"/>
            <a:r>
              <a:rPr lang="zh-CN" altLang="en-US" dirty="0">
                <a:latin typeface="微软雅黑" panose="020B0503020204020204" pitchFamily="34" charset="-122"/>
                <a:ea typeface="微软雅黑" panose="020B0503020204020204" pitchFamily="34" charset="-122"/>
              </a:rPr>
              <a:t>缺乏依赖性保存</a:t>
            </a:r>
          </a:p>
          <a:p>
            <a:pPr lvl="1"/>
            <a:r>
              <a:rPr lang="zh-CN" altLang="en-US" dirty="0">
                <a:latin typeface="微软雅黑" panose="020B0503020204020204" pitchFamily="34" charset="-122"/>
                <a:ea typeface="微软雅黑" panose="020B0503020204020204" pitchFamily="34" charset="-122"/>
              </a:rPr>
              <a:t>由于使用</a:t>
            </a:r>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造成的冗余</a:t>
            </a:r>
          </a:p>
          <a:p>
            <a:r>
              <a:rPr lang="zh-CN" altLang="en-US" dirty="0">
                <a:latin typeface="微软雅黑" panose="020B0503020204020204" pitchFamily="34" charset="-122"/>
                <a:ea typeface="微软雅黑" panose="020B0503020204020204" pitchFamily="34" charset="-122"/>
              </a:rPr>
              <a:t>有趣的是，除了超键，</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没有提供指定函数依赖关系的直接方法。</a:t>
            </a:r>
          </a:p>
          <a:p>
            <a:pPr lvl="1"/>
            <a:r>
              <a:rPr lang="zh-CN" altLang="en-US" dirty="0">
                <a:latin typeface="微软雅黑" panose="020B0503020204020204" pitchFamily="34" charset="-122"/>
                <a:ea typeface="微软雅黑" panose="020B0503020204020204" pitchFamily="34" charset="-122"/>
              </a:rPr>
              <a:t>可以使用断言</a:t>
            </a:r>
            <a:r>
              <a:rPr lang="zh-CN" altLang="en-US" dirty="0" smtClean="0">
                <a:latin typeface="微软雅黑" panose="020B0503020204020204" pitchFamily="34" charset="-122"/>
                <a:ea typeface="微软雅黑" panose="020B0503020204020204" pitchFamily="34" charset="-122"/>
              </a:rPr>
              <a:t>指定</a:t>
            </a:r>
            <a:r>
              <a:rPr lang="en-US" altLang="zh-CN" dirty="0">
                <a:latin typeface="微软雅黑" panose="020B0503020204020204" pitchFamily="34" charset="-122"/>
                <a:ea typeface="微软雅黑" panose="020B0503020204020204" pitchFamily="34" charset="-122"/>
              </a:rPr>
              <a:t>FD</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但它们的测试成本很高，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目前任何广泛使用的数据库都不支持</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即使我们有一个保留依赖的分解，使用</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我们也不能有效地测试一个左边不是键的函数依赖</a:t>
            </a:r>
            <a:r>
              <a:rPr lang="zh-CN" altLang="en-US" dirty="0" smtClean="0">
                <a:latin typeface="微软雅黑" panose="020B0503020204020204" pitchFamily="34" charset="-122"/>
                <a:ea typeface="微软雅黑" panose="020B0503020204020204" pitchFamily="34" charset="-122"/>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858963" y="2400300"/>
            <a:ext cx="5773737" cy="1257300"/>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Multivalued Dependencies</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多值依赖</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Multivalued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Dependencies (MVDs)</a:t>
            </a:r>
          </a:p>
        </p:txBody>
      </p:sp>
      <p:sp>
        <p:nvSpPr>
          <p:cNvPr id="80899" name="Rectangle 3"/>
          <p:cNvSpPr>
            <a:spLocks noGrp="1" noChangeArrowheads="1"/>
          </p:cNvSpPr>
          <p:nvPr>
            <p:ph type="body" idx="1"/>
          </p:nvPr>
        </p:nvSpPr>
        <p:spPr>
          <a:xfrm>
            <a:off x="768351" y="1093789"/>
            <a:ext cx="7585536" cy="4103854"/>
          </a:xfrm>
        </p:spPr>
        <p:txBody>
          <a:bodyPr/>
          <a:lstStyle/>
          <a:p>
            <a:r>
              <a:rPr lang="en-US" altLang="en-US" dirty="0"/>
              <a:t>Suppose we record names of children, and phone numbers for instructors:</a:t>
            </a:r>
          </a:p>
          <a:p>
            <a:pPr lvl="1"/>
            <a:r>
              <a:rPr lang="en-US" altLang="en-US" i="1" dirty="0" err="1"/>
              <a:t>inst_child</a:t>
            </a:r>
            <a:r>
              <a:rPr lang="en-US" altLang="en-US" dirty="0"/>
              <a:t>(</a:t>
            </a:r>
            <a:r>
              <a:rPr lang="en-US" altLang="en-US" i="1" dirty="0"/>
              <a:t>ID</a:t>
            </a:r>
            <a:r>
              <a:rPr lang="en-US" altLang="en-US" dirty="0"/>
              <a:t>, </a:t>
            </a:r>
            <a:r>
              <a:rPr lang="en-US" altLang="en-US" i="1" dirty="0" err="1"/>
              <a:t>child_name</a:t>
            </a:r>
            <a:r>
              <a:rPr lang="en-US" altLang="en-US" dirty="0"/>
              <a:t>)</a:t>
            </a:r>
          </a:p>
          <a:p>
            <a:pPr lvl="1"/>
            <a:r>
              <a:rPr lang="en-US" altLang="en-US" i="1" dirty="0" err="1"/>
              <a:t>inst_phone</a:t>
            </a:r>
            <a:r>
              <a:rPr lang="en-US" altLang="en-US" dirty="0"/>
              <a:t>(</a:t>
            </a:r>
            <a:r>
              <a:rPr lang="en-US" altLang="en-US" i="1" dirty="0"/>
              <a:t>ID</a:t>
            </a:r>
            <a:r>
              <a:rPr lang="en-US" altLang="en-US" dirty="0"/>
              <a:t>, </a:t>
            </a:r>
            <a:r>
              <a:rPr lang="en-US" altLang="en-US" i="1" dirty="0" err="1"/>
              <a:t>phone_number</a:t>
            </a:r>
            <a:r>
              <a:rPr lang="en-US" altLang="en-US" dirty="0"/>
              <a:t>)</a:t>
            </a:r>
          </a:p>
          <a:p>
            <a:r>
              <a:rPr lang="en-US" altLang="en-US" dirty="0"/>
              <a:t>If we were to combine these schemas to get</a:t>
            </a:r>
          </a:p>
          <a:p>
            <a:pPr lvl="1"/>
            <a:r>
              <a:rPr lang="en-US" altLang="en-US" i="1" dirty="0" err="1"/>
              <a:t>inst_info</a:t>
            </a:r>
            <a:r>
              <a:rPr lang="en-US" altLang="en-US" dirty="0"/>
              <a:t>(</a:t>
            </a:r>
            <a:r>
              <a:rPr lang="en-US" altLang="en-US" i="1" dirty="0"/>
              <a:t>ID</a:t>
            </a:r>
            <a:r>
              <a:rPr lang="en-US" altLang="en-US" dirty="0"/>
              <a:t>, </a:t>
            </a:r>
            <a:r>
              <a:rPr lang="en-US" altLang="en-US" i="1" dirty="0" err="1"/>
              <a:t>child_name</a:t>
            </a:r>
            <a:r>
              <a:rPr lang="en-US" altLang="en-US" dirty="0"/>
              <a:t>, </a:t>
            </a:r>
            <a:r>
              <a:rPr lang="en-US" altLang="en-US" i="1" dirty="0" err="1"/>
              <a:t>phone_number</a:t>
            </a:r>
            <a:r>
              <a:rPr lang="en-US" altLang="en-US" dirty="0"/>
              <a:t>)</a:t>
            </a:r>
          </a:p>
          <a:p>
            <a:pPr lvl="1"/>
            <a:r>
              <a:rPr lang="en-US" altLang="en-US" dirty="0"/>
              <a:t>Example data:</a:t>
            </a:r>
            <a:br>
              <a:rPr lang="en-US" altLang="en-US" dirty="0"/>
            </a:br>
            <a:r>
              <a:rPr lang="en-US" altLang="en-US" dirty="0"/>
              <a:t>(99999, David, 512-555-1234)</a:t>
            </a:r>
            <a:br>
              <a:rPr lang="en-US" altLang="en-US" dirty="0"/>
            </a:br>
            <a:r>
              <a:rPr lang="en-US" altLang="en-US" dirty="0"/>
              <a:t>(99999, David, 512-555-4321)</a:t>
            </a:r>
            <a:br>
              <a:rPr lang="en-US" altLang="en-US" dirty="0"/>
            </a:br>
            <a:r>
              <a:rPr lang="en-US" altLang="en-US" dirty="0"/>
              <a:t>(99999, William, 512-555-1234)</a:t>
            </a:r>
            <a:br>
              <a:rPr lang="en-US" altLang="en-US" dirty="0"/>
            </a:br>
            <a:r>
              <a:rPr lang="en-US" altLang="en-US" dirty="0"/>
              <a:t>(99999, William, 512-555-4321)</a:t>
            </a:r>
          </a:p>
          <a:p>
            <a:r>
              <a:rPr lang="en-US" altLang="en-US" dirty="0"/>
              <a:t>This relation is in BCNF</a:t>
            </a:r>
          </a:p>
          <a:p>
            <a:pPr lvl="1"/>
            <a:r>
              <a:rPr lang="en-US" altLang="en-US" dirty="0"/>
              <a:t>Why?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Multivalued Dependencies</a:t>
            </a:r>
          </a:p>
        </p:txBody>
      </p:sp>
      <p:sp>
        <p:nvSpPr>
          <p:cNvPr id="81923" name="Rectangle 3"/>
          <p:cNvSpPr>
            <a:spLocks noGrp="1" noChangeArrowheads="1"/>
          </p:cNvSpPr>
          <p:nvPr>
            <p:ph type="body" idx="1"/>
          </p:nvPr>
        </p:nvSpPr>
        <p:spPr>
          <a:xfrm>
            <a:off x="768350" y="1182688"/>
            <a:ext cx="7603293" cy="3184775"/>
          </a:xfrm>
        </p:spPr>
        <p:txBody>
          <a:bodyPr/>
          <a:lstStyle/>
          <a:p>
            <a:pPr>
              <a:tabLst>
                <a:tab pos="1890713" algn="l"/>
                <a:tab pos="2798763" algn="l"/>
              </a:tabLst>
            </a:pPr>
            <a:r>
              <a:rPr lang="en-US" altLang="en-US" dirty="0"/>
              <a:t>Let </a:t>
            </a:r>
            <a:r>
              <a:rPr lang="en-US" altLang="en-US" i="1" dirty="0"/>
              <a:t>R</a:t>
            </a:r>
            <a:r>
              <a:rPr lang="en-US" altLang="en-US" dirty="0"/>
              <a:t> be a relation schema and let </a:t>
            </a:r>
            <a:r>
              <a:rPr lang="en-US" altLang="en-US" dirty="0">
                <a:sym typeface="Symbol" panose="05050102010706020507" pitchFamily="18" charset="2"/>
              </a:rPr>
              <a:t> 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dirty="0">
                <a:sym typeface="Greek Symbols"/>
              </a:rPr>
              <a:t> </a:t>
            </a:r>
            <a:r>
              <a:rPr lang="en-US" altLang="en-US" dirty="0">
                <a:sym typeface="Symbol" panose="05050102010706020507" pitchFamily="18" charset="2"/>
              </a:rPr>
              <a:t> </a:t>
            </a:r>
            <a:r>
              <a:rPr lang="en-US" altLang="en-US" i="1" dirty="0">
                <a:sym typeface="Symbol" panose="05050102010706020507" pitchFamily="18" charset="2"/>
              </a:rPr>
              <a:t>R. </a:t>
            </a:r>
            <a:r>
              <a:rPr lang="en-US" altLang="en-US" dirty="0">
                <a:sym typeface="Symbol" panose="05050102010706020507" pitchFamily="18" charset="2"/>
              </a:rPr>
              <a:t>  The </a:t>
            </a:r>
            <a:r>
              <a:rPr lang="en-US" altLang="en-US" b="1" dirty="0">
                <a:solidFill>
                  <a:srgbClr val="002060"/>
                </a:solidFill>
                <a:sym typeface="Symbol" panose="05050102010706020507" pitchFamily="18" charset="2"/>
              </a:rPr>
              <a:t>multivalued dependency</a:t>
            </a:r>
            <a:r>
              <a:rPr lang="en-US" altLang="en-US" dirty="0">
                <a:solidFill>
                  <a:srgbClr val="002060"/>
                </a:solidFill>
                <a:sym typeface="Symbol" panose="05050102010706020507" pitchFamily="18" charset="2"/>
              </a:rPr>
              <a:t> </a:t>
            </a:r>
            <a:endParaRPr lang="en-US" altLang="en-US" dirty="0">
              <a:solidFill>
                <a:srgbClr val="002060"/>
              </a:solidFill>
            </a:endParaRPr>
          </a:p>
          <a:p>
            <a:pPr>
              <a:buFont typeface="Monotype Sorts" pitchFamily="-84" charset="2"/>
              <a:buNone/>
              <a:tabLst>
                <a:tab pos="1890713" algn="l"/>
                <a:tab pos="2798763" algn="l"/>
              </a:tabLst>
            </a:pPr>
            <a:r>
              <a:rPr lang="en-US" altLang="en-US" dirty="0">
                <a:sym typeface="Greek Symbols"/>
              </a:rPr>
              <a:t>			</a:t>
            </a:r>
            <a:r>
              <a:rPr lang="en-US" altLang="en-US" dirty="0">
                <a:sym typeface="Symbol" panose="05050102010706020507" pitchFamily="18" charset="2"/>
              </a:rPr>
              <a:t></a:t>
            </a:r>
            <a:r>
              <a:rPr lang="en-US" altLang="en-US" dirty="0">
                <a:sym typeface="Greek Symbols"/>
              </a:rPr>
              <a:t> </a:t>
            </a:r>
            <a:r>
              <a:rPr lang="en-US" altLang="en-US" b="1" dirty="0">
                <a:sym typeface="Symbol" panose="05050102010706020507" pitchFamily="18" charset="2"/>
              </a:rPr>
              <a:t></a:t>
            </a:r>
            <a:r>
              <a:rPr lang="en-US" altLang="en-US" dirty="0">
                <a:sym typeface="Monotype Sorts" pitchFamily="-84" charset="2"/>
              </a:rPr>
              <a:t> </a:t>
            </a:r>
            <a:r>
              <a:rPr lang="en-US" altLang="en-US" dirty="0">
                <a:sym typeface="Symbol" panose="05050102010706020507" pitchFamily="18" charset="2"/>
              </a:rPr>
              <a:t></a:t>
            </a:r>
            <a:endParaRPr lang="en-US" altLang="en-US" i="1" dirty="0">
              <a:sym typeface="Greek Symbols"/>
            </a:endParaRPr>
          </a:p>
          <a:p>
            <a:pPr>
              <a:buFont typeface="Monotype Sorts" pitchFamily="-84" charset="2"/>
              <a:buNone/>
              <a:tabLst>
                <a:tab pos="1890713" algn="l"/>
                <a:tab pos="2798763" algn="l"/>
              </a:tabLst>
            </a:pPr>
            <a:r>
              <a:rPr lang="en-US" altLang="en-US" i="1" dirty="0">
                <a:sym typeface="Greek Symbols"/>
              </a:rPr>
              <a:t>	</a:t>
            </a:r>
            <a:r>
              <a:rPr lang="en-US" altLang="en-US" dirty="0">
                <a:sym typeface="Greek Symbols"/>
              </a:rPr>
              <a:t>holds on </a:t>
            </a:r>
            <a:r>
              <a:rPr lang="en-US" altLang="en-US" i="1" dirty="0">
                <a:sym typeface="Greek Symbols"/>
              </a:rPr>
              <a:t>R</a:t>
            </a:r>
            <a:r>
              <a:rPr lang="en-US" altLang="en-US" dirty="0">
                <a:sym typeface="Greek Symbols"/>
              </a:rPr>
              <a:t> if in any legal relation </a:t>
            </a:r>
            <a:r>
              <a:rPr lang="en-US" altLang="en-US" i="1" dirty="0">
                <a:sym typeface="Greek Symbols"/>
              </a:rPr>
              <a:t>r(R),</a:t>
            </a:r>
            <a:r>
              <a:rPr lang="en-US" altLang="en-US" dirty="0">
                <a:sym typeface="Greek Symbols"/>
              </a:rPr>
              <a:t> for all pairs for tuples </a:t>
            </a:r>
            <a:r>
              <a:rPr lang="en-US" altLang="en-US" i="1" dirty="0">
                <a:sym typeface="Greek Symbols"/>
              </a:rPr>
              <a:t>t</a:t>
            </a:r>
            <a:r>
              <a:rPr lang="en-US" altLang="en-US" baseline="-25000" dirty="0">
                <a:sym typeface="Greek Symbols"/>
              </a:rPr>
              <a:t>1 </a:t>
            </a:r>
            <a:r>
              <a:rPr lang="en-US" altLang="en-US" dirty="0">
                <a:sym typeface="Greek Symbols"/>
              </a:rPr>
              <a:t>and </a:t>
            </a:r>
            <a:r>
              <a:rPr lang="en-US" altLang="en-US" i="1" dirty="0">
                <a:sym typeface="Greek Symbols"/>
              </a:rPr>
              <a:t>t</a:t>
            </a:r>
            <a:r>
              <a:rPr lang="en-US" altLang="en-US" i="1" baseline="-25000" dirty="0">
                <a:sym typeface="Greek Symbols"/>
              </a:rPr>
              <a:t>2</a:t>
            </a:r>
            <a:r>
              <a:rPr lang="en-US" altLang="en-US" dirty="0">
                <a:sym typeface="Greek Symbols"/>
              </a:rPr>
              <a:t> in </a:t>
            </a:r>
            <a:r>
              <a:rPr lang="en-US" altLang="en-US" i="1" dirty="0">
                <a:sym typeface="Greek Symbols"/>
              </a:rPr>
              <a:t>r</a:t>
            </a:r>
            <a:r>
              <a:rPr lang="en-US" altLang="en-US" dirty="0">
                <a:sym typeface="Greek Symbols"/>
              </a:rPr>
              <a:t> such that </a:t>
            </a:r>
            <a:r>
              <a:rPr lang="en-US" altLang="en-US" i="1" dirty="0">
                <a:sym typeface="Greek Symbols"/>
              </a:rPr>
              <a:t>t</a:t>
            </a:r>
            <a:r>
              <a:rPr lang="en-US" altLang="en-US" baseline="-25000" dirty="0">
                <a:sym typeface="Greek Symbols"/>
              </a:rPr>
              <a:t>1</a:t>
            </a:r>
            <a:r>
              <a:rPr lang="en-US" altLang="en-US" dirty="0">
                <a:sym typeface="Greek Symbols"/>
              </a:rPr>
              <a:t>[</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i="1" baseline="-25000" dirty="0">
                <a:sym typeface="Greek Symbols"/>
              </a:rPr>
              <a:t>2 </a:t>
            </a:r>
            <a:r>
              <a:rPr lang="en-US" altLang="en-US" dirty="0">
                <a:sym typeface="Greek Symbols"/>
              </a:rPr>
              <a:t>[</a:t>
            </a:r>
            <a:r>
              <a:rPr lang="en-US" altLang="en-US" dirty="0">
                <a:sym typeface="Symbol" panose="05050102010706020507" pitchFamily="18" charset="2"/>
              </a:rPr>
              <a:t></a:t>
            </a:r>
            <a:r>
              <a:rPr lang="en-US" altLang="en-US" dirty="0">
                <a:sym typeface="Greek Symbols"/>
              </a:rPr>
              <a:t>], there exist tuples </a:t>
            </a:r>
            <a:r>
              <a:rPr lang="en-US" altLang="en-US" i="1" dirty="0">
                <a:sym typeface="Greek Symbols"/>
              </a:rPr>
              <a:t>t</a:t>
            </a:r>
            <a:r>
              <a:rPr lang="en-US" altLang="en-US" i="1" baseline="-25000" dirty="0">
                <a:sym typeface="Greek Symbols"/>
              </a:rPr>
              <a:t>3</a:t>
            </a:r>
            <a:r>
              <a:rPr lang="en-US" altLang="en-US" dirty="0">
                <a:sym typeface="Greek Symbols"/>
              </a:rPr>
              <a:t> and </a:t>
            </a:r>
            <a:r>
              <a:rPr lang="en-US" altLang="en-US" i="1" dirty="0">
                <a:sym typeface="Greek Symbols"/>
              </a:rPr>
              <a:t>t</a:t>
            </a:r>
            <a:r>
              <a:rPr lang="en-US" altLang="en-US" baseline="-25000" dirty="0">
                <a:sym typeface="Greek Symbols"/>
              </a:rPr>
              <a:t>4</a:t>
            </a:r>
            <a:r>
              <a:rPr lang="en-US" altLang="en-US" dirty="0">
                <a:sym typeface="Greek Symbols"/>
              </a:rPr>
              <a:t> in </a:t>
            </a:r>
            <a:r>
              <a:rPr lang="en-US" altLang="en-US" i="1" dirty="0">
                <a:sym typeface="Greek Symbols"/>
              </a:rPr>
              <a:t>r </a:t>
            </a:r>
            <a:r>
              <a:rPr lang="en-US" altLang="en-US" dirty="0">
                <a:sym typeface="Greek Symbols"/>
              </a:rPr>
              <a:t>such that: </a:t>
            </a:r>
          </a:p>
          <a:p>
            <a:pPr>
              <a:buFont typeface="Monotype Sorts" pitchFamily="-84" charset="2"/>
              <a:buNone/>
              <a:tabLst>
                <a:tab pos="1890713" algn="l"/>
                <a:tab pos="2798763" algn="l"/>
              </a:tabLst>
            </a:pPr>
            <a:r>
              <a:rPr lang="en-US" altLang="en-US" dirty="0">
                <a:sym typeface="Greek Symbols"/>
              </a:rPr>
              <a:t>		 </a:t>
            </a:r>
            <a:r>
              <a:rPr lang="en-US" altLang="en-US" i="1" dirty="0">
                <a:sym typeface="Greek Symbols"/>
              </a:rPr>
              <a:t>t</a:t>
            </a:r>
            <a:r>
              <a:rPr lang="en-US" altLang="en-US" baseline="-25000" dirty="0">
                <a:sym typeface="Greek Symbols"/>
              </a:rPr>
              <a:t>1</a:t>
            </a:r>
            <a:r>
              <a:rPr lang="en-US" altLang="en-US" dirty="0">
                <a:sym typeface="Greek Symbols"/>
              </a:rPr>
              <a:t>[</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i="1" baseline="-25000" dirty="0">
                <a:sym typeface="Greek Symbols"/>
              </a:rPr>
              <a:t>2 </a:t>
            </a:r>
            <a:r>
              <a:rPr lang="en-US" altLang="en-US" dirty="0">
                <a:sym typeface="Greek Symbols"/>
              </a:rPr>
              <a:t>[</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3</a:t>
            </a:r>
            <a:r>
              <a:rPr lang="en-US" altLang="en-US" dirty="0">
                <a:sym typeface="Greek Symbols"/>
              </a:rPr>
              <a:t> [</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4</a:t>
            </a:r>
            <a:r>
              <a:rPr lang="en-US" altLang="en-US" i="1" baseline="-25000" dirty="0">
                <a:sym typeface="Greek Symbols"/>
              </a:rPr>
              <a:t> </a:t>
            </a:r>
            <a:r>
              <a:rPr lang="en-US" altLang="en-US" dirty="0">
                <a:sym typeface="Greek Symbols"/>
              </a:rPr>
              <a:t>[</a:t>
            </a:r>
            <a:r>
              <a:rPr lang="en-US" altLang="en-US" dirty="0">
                <a:sym typeface="Symbol" panose="05050102010706020507" pitchFamily="18" charset="2"/>
              </a:rPr>
              <a:t></a:t>
            </a:r>
            <a:r>
              <a:rPr lang="en-US" altLang="en-US" dirty="0">
                <a:sym typeface="Greek Symbols"/>
              </a:rPr>
              <a:t>] </a:t>
            </a:r>
            <a:br>
              <a:rPr lang="en-US" altLang="en-US" dirty="0">
                <a:sym typeface="Greek Symbols"/>
              </a:rPr>
            </a:br>
            <a:r>
              <a:rPr lang="en-US" altLang="en-US" dirty="0">
                <a:sym typeface="Greek Symbols"/>
              </a:rPr>
              <a:t>	 </a:t>
            </a:r>
            <a:r>
              <a:rPr lang="en-US" altLang="en-US" i="1" dirty="0">
                <a:sym typeface="Greek Symbols"/>
              </a:rPr>
              <a:t>t</a:t>
            </a:r>
            <a:r>
              <a:rPr lang="en-US" altLang="en-US" baseline="-25000" dirty="0">
                <a:sym typeface="Greek Symbols"/>
              </a:rPr>
              <a:t>3</a:t>
            </a:r>
            <a:r>
              <a:rPr lang="en-US" altLang="en-US" dirty="0">
                <a:sym typeface="Greek Symbols"/>
              </a:rPr>
              <a:t>[</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1 </a:t>
            </a:r>
            <a:r>
              <a:rPr lang="en-US" altLang="en-US" dirty="0">
                <a:sym typeface="Greek Symbols"/>
              </a:rPr>
              <a:t>[</a:t>
            </a:r>
            <a:r>
              <a:rPr lang="en-US" altLang="en-US" dirty="0">
                <a:sym typeface="Symbol" panose="05050102010706020507" pitchFamily="18" charset="2"/>
              </a:rPr>
              <a:t></a:t>
            </a:r>
            <a:r>
              <a:rPr lang="en-US" altLang="en-US" dirty="0">
                <a:sym typeface="Greek Symbols"/>
              </a:rPr>
              <a:t>] </a:t>
            </a:r>
            <a:br>
              <a:rPr lang="en-US" altLang="en-US" dirty="0">
                <a:sym typeface="Greek Symbols"/>
              </a:rPr>
            </a:br>
            <a:r>
              <a:rPr lang="en-US" altLang="en-US" dirty="0">
                <a:sym typeface="Greek Symbols"/>
              </a:rPr>
              <a:t>	 </a:t>
            </a:r>
            <a:r>
              <a:rPr lang="en-US" altLang="en-US" i="1" dirty="0">
                <a:sym typeface="Greek Symbols"/>
              </a:rPr>
              <a:t>t</a:t>
            </a:r>
            <a:r>
              <a:rPr lang="en-US" altLang="en-US" baseline="-25000" dirty="0">
                <a:sym typeface="Greek Symbols"/>
              </a:rPr>
              <a:t>3</a:t>
            </a:r>
            <a:r>
              <a:rPr lang="en-US" altLang="en-US" dirty="0">
                <a:sym typeface="Greek Symbols"/>
              </a:rPr>
              <a:t>[</a:t>
            </a:r>
            <a:r>
              <a:rPr lang="en-US" altLang="en-US" i="1" dirty="0">
                <a:sym typeface="Greek Symbols"/>
              </a:rPr>
              <a:t>R  – </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2</a:t>
            </a:r>
            <a:r>
              <a:rPr lang="en-US" altLang="en-US" dirty="0">
                <a:sym typeface="Greek Symbols"/>
              </a:rPr>
              <a:t>[</a:t>
            </a:r>
            <a:r>
              <a:rPr lang="en-US" altLang="en-US" i="1" dirty="0">
                <a:sym typeface="Greek Symbols"/>
              </a:rPr>
              <a:t>R  – </a:t>
            </a:r>
            <a:r>
              <a:rPr lang="en-US" altLang="en-US" dirty="0">
                <a:sym typeface="Symbol" panose="05050102010706020507" pitchFamily="18" charset="2"/>
              </a:rPr>
              <a:t></a:t>
            </a:r>
            <a:r>
              <a:rPr lang="en-US" altLang="en-US" dirty="0">
                <a:sym typeface="Greek Symbols"/>
              </a:rPr>
              <a:t>] </a:t>
            </a:r>
            <a:br>
              <a:rPr lang="en-US" altLang="en-US" dirty="0">
                <a:sym typeface="Greek Symbols"/>
              </a:rPr>
            </a:br>
            <a:r>
              <a:rPr lang="en-US" altLang="en-US" dirty="0">
                <a:sym typeface="Greek Symbols"/>
              </a:rPr>
              <a:t>	 </a:t>
            </a:r>
            <a:r>
              <a:rPr lang="en-US" altLang="en-US" i="1" dirty="0">
                <a:sym typeface="Greek Symbols"/>
              </a:rPr>
              <a:t>t</a:t>
            </a:r>
            <a:r>
              <a:rPr lang="en-US" altLang="en-US" baseline="-25000" dirty="0">
                <a:sym typeface="Greek Symbols"/>
              </a:rPr>
              <a:t>4 </a:t>
            </a:r>
            <a:r>
              <a:rPr lang="en-US" altLang="en-US" dirty="0">
                <a:sym typeface="Greek Symbols"/>
              </a:rPr>
              <a:t>[</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2</a:t>
            </a:r>
            <a:r>
              <a:rPr lang="en-US" altLang="en-US" dirty="0">
                <a:sym typeface="Greek Symbols"/>
              </a:rPr>
              <a:t>[</a:t>
            </a:r>
            <a:r>
              <a:rPr lang="en-US" altLang="en-US" dirty="0">
                <a:sym typeface="Symbol" panose="05050102010706020507" pitchFamily="18" charset="2"/>
              </a:rPr>
              <a:t></a:t>
            </a:r>
            <a:r>
              <a:rPr lang="en-US" altLang="en-US" dirty="0">
                <a:sym typeface="Greek Symbols"/>
              </a:rPr>
              <a:t>] </a:t>
            </a:r>
            <a:br>
              <a:rPr lang="en-US" altLang="en-US" dirty="0">
                <a:sym typeface="Greek Symbols"/>
              </a:rPr>
            </a:br>
            <a:r>
              <a:rPr lang="en-US" altLang="en-US" dirty="0">
                <a:sym typeface="Greek Symbols"/>
              </a:rPr>
              <a:t>	 </a:t>
            </a:r>
            <a:r>
              <a:rPr lang="en-US" altLang="en-US" i="1" dirty="0">
                <a:sym typeface="Greek Symbols"/>
              </a:rPr>
              <a:t>t</a:t>
            </a:r>
            <a:r>
              <a:rPr lang="en-US" altLang="en-US" baseline="-25000" dirty="0">
                <a:sym typeface="Greek Symbols"/>
              </a:rPr>
              <a:t>4</a:t>
            </a:r>
            <a:r>
              <a:rPr lang="en-US" altLang="en-US" dirty="0">
                <a:sym typeface="Greek Symbols"/>
              </a:rPr>
              <a:t>[</a:t>
            </a:r>
            <a:r>
              <a:rPr lang="en-US" altLang="en-US" i="1" dirty="0">
                <a:sym typeface="Greek Symbols"/>
              </a:rPr>
              <a:t>R  – </a:t>
            </a:r>
            <a:r>
              <a:rPr lang="en-US" altLang="en-US" dirty="0">
                <a:sym typeface="Symbol" panose="05050102010706020507" pitchFamily="18" charset="2"/>
              </a:rPr>
              <a:t></a:t>
            </a:r>
            <a:r>
              <a:rPr lang="en-US" altLang="en-US" dirty="0">
                <a:sym typeface="Greek Symbols"/>
              </a:rPr>
              <a:t>] =  </a:t>
            </a:r>
            <a:r>
              <a:rPr lang="en-US" altLang="en-US" i="1" dirty="0">
                <a:sym typeface="Greek Symbols"/>
              </a:rPr>
              <a:t>t</a:t>
            </a:r>
            <a:r>
              <a:rPr lang="en-US" altLang="en-US" baseline="-25000" dirty="0">
                <a:sym typeface="Greek Symbols"/>
              </a:rPr>
              <a:t>1</a:t>
            </a:r>
            <a:r>
              <a:rPr lang="en-US" altLang="en-US" dirty="0">
                <a:sym typeface="Greek Symbols"/>
              </a:rPr>
              <a:t>[</a:t>
            </a:r>
            <a:r>
              <a:rPr lang="en-US" altLang="en-US" i="1" dirty="0">
                <a:sym typeface="Greek Symbols"/>
              </a:rPr>
              <a:t>R  – </a:t>
            </a:r>
            <a:r>
              <a:rPr lang="en-US" altLang="en-US" dirty="0">
                <a:sym typeface="Symbol" panose="05050102010706020507" pitchFamily="18" charset="2"/>
              </a:rPr>
              <a:t></a:t>
            </a:r>
            <a:r>
              <a:rPr lang="en-US" altLang="en-US" dirty="0">
                <a:sym typeface="Greek Symbols"/>
              </a:rPr>
              <a:t>] </a:t>
            </a:r>
            <a:br>
              <a:rPr lang="en-US" altLang="en-US" dirty="0">
                <a:sym typeface="Greek Symbols"/>
              </a:rPr>
            </a:br>
            <a:endParaRPr lang="en-US" altLang="en-US" dirty="0">
              <a:sym typeface="Greek Symbol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MVD --</a:t>
            </a:r>
            <a:r>
              <a:rPr lang="en-US" altLang="en-US" dirty="0"/>
              <a:t> Tabular representation </a:t>
            </a:r>
            <a:endParaRPr lang="en-US" altLang="en-US" dirty="0">
              <a:effectLst>
                <a:outerShdw blurRad="38100" dist="38100" dir="2700000" algn="tl">
                  <a:srgbClr val="C0C0C0"/>
                </a:outerShdw>
              </a:effectLst>
              <a:ea typeface="ＭＳ Ｐゴシック" pitchFamily="34" charset="-128"/>
            </a:endParaRPr>
          </a:p>
        </p:txBody>
      </p:sp>
      <p:sp>
        <p:nvSpPr>
          <p:cNvPr id="82947" name="Rectangle 3"/>
          <p:cNvSpPr>
            <a:spLocks noGrp="1" noChangeArrowheads="1"/>
          </p:cNvSpPr>
          <p:nvPr>
            <p:ph type="body" idx="1"/>
          </p:nvPr>
        </p:nvSpPr>
        <p:spPr>
          <a:xfrm>
            <a:off x="768350" y="1093789"/>
            <a:ext cx="6703267" cy="506412"/>
          </a:xfrm>
        </p:spPr>
        <p:txBody>
          <a:bodyPr/>
          <a:lstStyle/>
          <a:p>
            <a:r>
              <a:rPr lang="en-US" altLang="en-US" dirty="0"/>
              <a:t>Tabular representation of </a:t>
            </a:r>
            <a:r>
              <a:rPr lang="en-US" altLang="en-US" dirty="0">
                <a:sym typeface="Symbol" panose="05050102010706020507" pitchFamily="18" charset="2"/>
              </a:rPr>
              <a:t></a:t>
            </a:r>
            <a:r>
              <a:rPr lang="en-US" altLang="en-US" dirty="0">
                <a:sym typeface="Greek Symbols"/>
              </a:rPr>
              <a:t> </a:t>
            </a:r>
            <a:r>
              <a:rPr lang="en-US" altLang="en-US" b="1" dirty="0">
                <a:sym typeface="Symbol" panose="05050102010706020507" pitchFamily="18" charset="2"/>
              </a:rPr>
              <a:t></a:t>
            </a:r>
            <a:r>
              <a:rPr lang="en-US" altLang="en-US" i="1" dirty="0">
                <a:sym typeface="Monotype Sorts" pitchFamily="-84" charset="2"/>
              </a:rPr>
              <a:t> </a:t>
            </a:r>
            <a:r>
              <a:rPr lang="en-US" altLang="en-US" dirty="0">
                <a:sym typeface="Symbol" panose="05050102010706020507" pitchFamily="18" charset="2"/>
              </a:rPr>
              <a:t></a:t>
            </a:r>
          </a:p>
        </p:txBody>
      </p:sp>
      <p:pic>
        <p:nvPicPr>
          <p:cNvPr id="82948"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432" y="1847206"/>
            <a:ext cx="4532730" cy="15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MVD (Cont.)</a:t>
            </a:r>
          </a:p>
        </p:txBody>
      </p:sp>
      <p:sp>
        <p:nvSpPr>
          <p:cNvPr id="83971" name="Rectangle 3"/>
          <p:cNvSpPr>
            <a:spLocks noGrp="1" noChangeArrowheads="1"/>
          </p:cNvSpPr>
          <p:nvPr>
            <p:ph type="body" idx="1"/>
          </p:nvPr>
        </p:nvSpPr>
        <p:spPr>
          <a:xfrm>
            <a:off x="768351" y="1119189"/>
            <a:ext cx="7593596" cy="3416716"/>
          </a:xfrm>
        </p:spPr>
        <p:txBody>
          <a:bodyPr/>
          <a:lstStyle/>
          <a:p>
            <a:pPr>
              <a:tabLst>
                <a:tab pos="1149350" algn="l"/>
                <a:tab pos="3311525" algn="ctr"/>
              </a:tabLst>
            </a:pPr>
            <a:r>
              <a:rPr lang="en-US" altLang="en-US" dirty="0"/>
              <a:t>Let </a:t>
            </a:r>
            <a:r>
              <a:rPr lang="en-US" altLang="en-US" i="1" dirty="0"/>
              <a:t>R</a:t>
            </a:r>
            <a:r>
              <a:rPr lang="en-US" altLang="en-US" dirty="0"/>
              <a:t> be a relation schema with a set of attributes that are partitioned into 3 nonempty subsets.</a:t>
            </a:r>
          </a:p>
          <a:p>
            <a:pPr>
              <a:buFont typeface="Monotype Sorts" pitchFamily="-84" charset="2"/>
              <a:buNone/>
              <a:tabLst>
                <a:tab pos="1149350" algn="l"/>
                <a:tab pos="3311525" algn="ctr"/>
              </a:tabLst>
            </a:pPr>
            <a:r>
              <a:rPr lang="en-US" altLang="en-US" dirty="0"/>
              <a:t>			</a:t>
            </a:r>
            <a:r>
              <a:rPr lang="en-US" altLang="en-US" i="1" dirty="0"/>
              <a:t>Y, Z, W</a:t>
            </a:r>
          </a:p>
          <a:p>
            <a:pPr>
              <a:tabLst>
                <a:tab pos="1149350" algn="l"/>
                <a:tab pos="3311525" algn="ctr"/>
              </a:tabLst>
            </a:pPr>
            <a:r>
              <a:rPr lang="en-US" altLang="en-US" dirty="0"/>
              <a:t>We say that </a:t>
            </a:r>
            <a:r>
              <a:rPr lang="en-US" altLang="en-US" i="1" dirty="0"/>
              <a:t>Y </a:t>
            </a:r>
            <a:r>
              <a:rPr lang="en-US" altLang="en-US" b="1"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Z </a:t>
            </a:r>
            <a:r>
              <a:rPr lang="en-US" altLang="en-US" dirty="0">
                <a:sym typeface="Monotype Sorts" pitchFamily="-84" charset="2"/>
              </a:rPr>
              <a:t>(</a:t>
            </a:r>
            <a:r>
              <a:rPr lang="en-US" altLang="en-US" i="1" dirty="0">
                <a:sym typeface="Monotype Sorts" pitchFamily="-84" charset="2"/>
              </a:rPr>
              <a:t>Y</a:t>
            </a:r>
            <a:r>
              <a:rPr lang="en-US" altLang="en-US" dirty="0">
                <a:sym typeface="Monotype Sorts" pitchFamily="-84" charset="2"/>
              </a:rPr>
              <a:t> </a:t>
            </a:r>
            <a:r>
              <a:rPr lang="en-US" altLang="en-US" b="1" dirty="0" err="1">
                <a:solidFill>
                  <a:srgbClr val="002060"/>
                </a:solidFill>
                <a:sym typeface="Monotype Sorts" pitchFamily="-84" charset="2"/>
              </a:rPr>
              <a:t>multidetermines</a:t>
            </a:r>
            <a:r>
              <a:rPr lang="en-US" altLang="en-US" dirty="0">
                <a:sym typeface="Monotype Sorts" pitchFamily="-84" charset="2"/>
              </a:rPr>
              <a:t> </a:t>
            </a:r>
            <a:r>
              <a:rPr lang="en-US" altLang="en-US" i="1" dirty="0">
                <a:sym typeface="Monotype Sorts" pitchFamily="-84" charset="2"/>
              </a:rPr>
              <a:t>Z </a:t>
            </a:r>
            <a:r>
              <a:rPr lang="en-US" altLang="en-US" dirty="0">
                <a:sym typeface="Monotype Sorts" pitchFamily="-84" charset="2"/>
              </a:rPr>
              <a:t>)</a:t>
            </a:r>
            <a:r>
              <a:rPr lang="en-US" altLang="en-US" i="1" dirty="0">
                <a:sym typeface="Monotype Sorts" pitchFamily="-84" charset="2"/>
              </a:rPr>
              <a:t/>
            </a:r>
            <a:br>
              <a:rPr lang="en-US" altLang="en-US" i="1" dirty="0">
                <a:sym typeface="Monotype Sorts" pitchFamily="-84" charset="2"/>
              </a:rPr>
            </a:br>
            <a:r>
              <a:rPr lang="en-US" altLang="en-US" dirty="0">
                <a:sym typeface="Monotype Sorts" pitchFamily="-84" charset="2"/>
              </a:rPr>
              <a:t>if and only if for all possible relations </a:t>
            </a:r>
            <a:r>
              <a:rPr lang="en-US" altLang="en-US" i="1" dirty="0">
                <a:sym typeface="Monotype Sorts" pitchFamily="-84" charset="2"/>
              </a:rPr>
              <a:t>r </a:t>
            </a:r>
            <a:r>
              <a:rPr lang="en-US" altLang="en-US" dirty="0">
                <a:sym typeface="Monotype Sorts" pitchFamily="-84" charset="2"/>
              </a:rPr>
              <a:t>(</a:t>
            </a:r>
            <a:r>
              <a:rPr lang="en-US" altLang="en-US" i="1" dirty="0">
                <a:sym typeface="Monotype Sorts" pitchFamily="-84" charset="2"/>
              </a:rPr>
              <a:t>R </a:t>
            </a:r>
            <a:r>
              <a:rPr lang="en-US" altLang="en-US" dirty="0">
                <a:sym typeface="Monotype Sorts" pitchFamily="-84" charset="2"/>
              </a:rPr>
              <a:t>)</a:t>
            </a:r>
            <a:endParaRPr lang="en-US" altLang="en-US" i="1" dirty="0">
              <a:sym typeface="Monotype Sorts" pitchFamily="-84" charset="2"/>
            </a:endParaRPr>
          </a:p>
          <a:p>
            <a:pPr>
              <a:buFont typeface="Monotype Sorts" pitchFamily="-84" charset="2"/>
              <a:buNone/>
              <a:tabLst>
                <a:tab pos="1149350" algn="l"/>
                <a:tab pos="3311525" algn="ctr"/>
              </a:tabLst>
            </a:pPr>
            <a:r>
              <a:rPr lang="en-US" altLang="en-US" dirty="0">
                <a:sym typeface="Monotype Sorts" pitchFamily="-84" charset="2"/>
              </a:rPr>
              <a:t>		&lt; </a:t>
            </a:r>
            <a:r>
              <a:rPr lang="en-US" altLang="en-US" i="1" dirty="0">
                <a:sym typeface="Monotype Sorts" pitchFamily="-84" charset="2"/>
              </a:rPr>
              <a:t>y</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z</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w</a:t>
            </a:r>
            <a:r>
              <a:rPr lang="en-US" altLang="en-US" baseline="-25000" dirty="0">
                <a:sym typeface="Monotype Sorts" pitchFamily="-84" charset="2"/>
              </a:rPr>
              <a:t>1</a:t>
            </a:r>
            <a:r>
              <a:rPr lang="en-US" altLang="en-US" dirty="0">
                <a:sym typeface="Monotype Sorts" pitchFamily="-84" charset="2"/>
              </a:rPr>
              <a:t> &gt;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and &lt; </a:t>
            </a:r>
            <a:r>
              <a:rPr lang="en-US" altLang="en-US" i="1" dirty="0">
                <a:sym typeface="Monotype Sorts" pitchFamily="-84" charset="2"/>
              </a:rPr>
              <a:t>y</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z</a:t>
            </a:r>
            <a:r>
              <a:rPr lang="en-US" altLang="en-US" baseline="-25000" dirty="0">
                <a:sym typeface="Monotype Sorts" pitchFamily="-84" charset="2"/>
              </a:rPr>
              <a:t>2</a:t>
            </a:r>
            <a:r>
              <a:rPr lang="en-US" altLang="en-US" dirty="0">
                <a:sym typeface="Monotype Sorts" pitchFamily="-84" charset="2"/>
              </a:rPr>
              <a:t>, </a:t>
            </a:r>
            <a:r>
              <a:rPr lang="en-US" altLang="en-US" i="1" dirty="0">
                <a:sym typeface="Monotype Sorts" pitchFamily="-84" charset="2"/>
              </a:rPr>
              <a:t>w</a:t>
            </a:r>
            <a:r>
              <a:rPr lang="en-US" altLang="en-US" baseline="-25000" dirty="0">
                <a:sym typeface="Monotype Sorts" pitchFamily="-84" charset="2"/>
              </a:rPr>
              <a:t>2</a:t>
            </a:r>
            <a:r>
              <a:rPr lang="en-US" altLang="en-US" dirty="0">
                <a:sym typeface="Monotype Sorts" pitchFamily="-84" charset="2"/>
              </a:rPr>
              <a:t> &gt; </a:t>
            </a:r>
            <a:r>
              <a:rPr lang="en-US" altLang="en-US" dirty="0">
                <a:sym typeface="Symbol" panose="05050102010706020507" pitchFamily="18" charset="2"/>
              </a:rPr>
              <a:t> </a:t>
            </a:r>
            <a:r>
              <a:rPr lang="en-US" altLang="en-US" i="1" dirty="0">
                <a:sym typeface="Symbol" panose="05050102010706020507" pitchFamily="18" charset="2"/>
              </a:rPr>
              <a:t>r</a:t>
            </a:r>
            <a:endParaRPr lang="en-US" altLang="en-US" dirty="0">
              <a:sym typeface="Symbol" panose="05050102010706020507" pitchFamily="18" charset="2"/>
            </a:endParaRPr>
          </a:p>
          <a:p>
            <a:pPr>
              <a:buFont typeface="Monotype Sorts" pitchFamily="-84" charset="2"/>
              <a:buNone/>
              <a:tabLst>
                <a:tab pos="1149350" algn="l"/>
                <a:tab pos="3311525" algn="ctr"/>
              </a:tabLst>
            </a:pPr>
            <a:r>
              <a:rPr lang="en-US" altLang="en-US" dirty="0">
                <a:sym typeface="Symbol" panose="05050102010706020507" pitchFamily="18" charset="2"/>
              </a:rPr>
              <a:t>	then</a:t>
            </a:r>
          </a:p>
          <a:p>
            <a:pPr>
              <a:buFont typeface="Monotype Sorts" pitchFamily="-84" charset="2"/>
              <a:buNone/>
              <a:tabLst>
                <a:tab pos="1149350" algn="l"/>
                <a:tab pos="3311525" algn="ctr"/>
              </a:tabLst>
            </a:pPr>
            <a:r>
              <a:rPr lang="en-US" altLang="en-US" dirty="0">
                <a:sym typeface="Symbol" panose="05050102010706020507" pitchFamily="18" charset="2"/>
              </a:rPr>
              <a:t>		</a:t>
            </a:r>
            <a:r>
              <a:rPr lang="en-US" altLang="en-US" dirty="0">
                <a:sym typeface="Monotype Sorts" pitchFamily="-84" charset="2"/>
              </a:rPr>
              <a:t>&lt; </a:t>
            </a:r>
            <a:r>
              <a:rPr lang="en-US" altLang="en-US" i="1" dirty="0">
                <a:sym typeface="Monotype Sorts" pitchFamily="-84" charset="2"/>
              </a:rPr>
              <a:t>y</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z</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w</a:t>
            </a:r>
            <a:r>
              <a:rPr lang="en-US" altLang="en-US" baseline="-25000" dirty="0">
                <a:sym typeface="Monotype Sorts" pitchFamily="-84" charset="2"/>
              </a:rPr>
              <a:t>2</a:t>
            </a:r>
            <a:r>
              <a:rPr lang="en-US" altLang="en-US" dirty="0">
                <a:sym typeface="Monotype Sorts" pitchFamily="-84" charset="2"/>
              </a:rPr>
              <a:t> &gt;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and &lt; </a:t>
            </a:r>
            <a:r>
              <a:rPr lang="en-US" altLang="en-US" i="1" dirty="0">
                <a:sym typeface="Monotype Sorts" pitchFamily="-84" charset="2"/>
              </a:rPr>
              <a:t>y</a:t>
            </a:r>
            <a:r>
              <a:rPr lang="en-US" altLang="en-US" baseline="-25000" dirty="0">
                <a:sym typeface="Monotype Sorts" pitchFamily="-84" charset="2"/>
              </a:rPr>
              <a:t>1</a:t>
            </a:r>
            <a:r>
              <a:rPr lang="en-US" altLang="en-US" dirty="0">
                <a:sym typeface="Monotype Sorts" pitchFamily="-84" charset="2"/>
              </a:rPr>
              <a:t>, </a:t>
            </a:r>
            <a:r>
              <a:rPr lang="en-US" altLang="en-US" i="1" dirty="0">
                <a:sym typeface="Monotype Sorts" pitchFamily="-84" charset="2"/>
              </a:rPr>
              <a:t>z</a:t>
            </a:r>
            <a:r>
              <a:rPr lang="en-US" altLang="en-US" baseline="-25000" dirty="0">
                <a:sym typeface="Monotype Sorts" pitchFamily="-84" charset="2"/>
              </a:rPr>
              <a:t>2</a:t>
            </a:r>
            <a:r>
              <a:rPr lang="en-US" altLang="en-US" dirty="0">
                <a:sym typeface="Monotype Sorts" pitchFamily="-84" charset="2"/>
              </a:rPr>
              <a:t>, </a:t>
            </a:r>
            <a:r>
              <a:rPr lang="en-US" altLang="en-US" i="1" dirty="0">
                <a:sym typeface="Monotype Sorts" pitchFamily="-84" charset="2"/>
              </a:rPr>
              <a:t>w</a:t>
            </a:r>
            <a:r>
              <a:rPr lang="en-US" altLang="en-US" baseline="-25000" dirty="0">
                <a:sym typeface="Monotype Sorts" pitchFamily="-84" charset="2"/>
              </a:rPr>
              <a:t>1</a:t>
            </a:r>
            <a:r>
              <a:rPr lang="en-US" altLang="en-US" dirty="0">
                <a:sym typeface="Monotype Sorts" pitchFamily="-84" charset="2"/>
              </a:rPr>
              <a:t> &gt; </a:t>
            </a:r>
            <a:r>
              <a:rPr lang="en-US" altLang="en-US" dirty="0">
                <a:sym typeface="Symbol" panose="05050102010706020507" pitchFamily="18" charset="2"/>
              </a:rPr>
              <a:t> </a:t>
            </a:r>
            <a:r>
              <a:rPr lang="en-US" altLang="en-US" i="1" dirty="0">
                <a:sym typeface="Symbol" panose="05050102010706020507" pitchFamily="18" charset="2"/>
              </a:rPr>
              <a:t>r</a:t>
            </a:r>
          </a:p>
          <a:p>
            <a:pPr>
              <a:tabLst>
                <a:tab pos="1149350" algn="l"/>
                <a:tab pos="3311525" algn="ctr"/>
              </a:tabLst>
            </a:pPr>
            <a:r>
              <a:rPr lang="en-US" altLang="en-US" dirty="0">
                <a:sym typeface="Symbol" panose="05050102010706020507" pitchFamily="18" charset="2"/>
              </a:rPr>
              <a:t>Note that since the behavior of </a:t>
            </a:r>
            <a:r>
              <a:rPr lang="en-US" altLang="en-US" i="1" dirty="0">
                <a:sym typeface="Symbol" panose="05050102010706020507" pitchFamily="18" charset="2"/>
              </a:rPr>
              <a:t>Z</a:t>
            </a:r>
            <a:r>
              <a:rPr lang="en-US" altLang="en-US" dirty="0">
                <a:sym typeface="Symbol" panose="05050102010706020507" pitchFamily="18" charset="2"/>
              </a:rPr>
              <a:t> and </a:t>
            </a:r>
            <a:r>
              <a:rPr lang="en-US" altLang="en-US" i="1" dirty="0">
                <a:sym typeface="Symbol" panose="05050102010706020507" pitchFamily="18" charset="2"/>
              </a:rPr>
              <a:t>W</a:t>
            </a:r>
            <a:r>
              <a:rPr lang="en-US" altLang="en-US" dirty="0">
                <a:sym typeface="Symbol" panose="05050102010706020507" pitchFamily="18" charset="2"/>
              </a:rPr>
              <a:t> are identical it follows that </a:t>
            </a:r>
          </a:p>
          <a:p>
            <a:pPr>
              <a:buFont typeface="Monotype Sorts" pitchFamily="-84" charset="2"/>
              <a:buNone/>
              <a:tabLst>
                <a:tab pos="1149350" algn="l"/>
                <a:tab pos="3311525" algn="ctr"/>
              </a:tabLst>
            </a:pPr>
            <a:r>
              <a:rPr lang="en-US" altLang="en-US" i="1" dirty="0">
                <a:sym typeface="Symbol" panose="05050102010706020507" pitchFamily="18" charset="2"/>
              </a:rPr>
              <a:t>	Y </a:t>
            </a:r>
            <a:r>
              <a:rPr lang="en-US" altLang="en-US" b="1"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Z </a:t>
            </a:r>
            <a:r>
              <a:rPr lang="en-US" altLang="en-US" dirty="0">
                <a:sym typeface="Monotype Sorts" pitchFamily="-84" charset="2"/>
              </a:rPr>
              <a:t>if </a:t>
            </a:r>
            <a:r>
              <a:rPr lang="en-US" altLang="en-US" i="1" dirty="0">
                <a:sym typeface="Monotype Sorts" pitchFamily="-84" charset="2"/>
              </a:rPr>
              <a:t>Y</a:t>
            </a:r>
            <a:r>
              <a:rPr lang="en-US" altLang="en-US" dirty="0">
                <a:sym typeface="Monotype Sorts" pitchFamily="-84" charset="2"/>
              </a:rPr>
              <a:t> </a:t>
            </a:r>
            <a:r>
              <a:rPr lang="en-US" altLang="en-US" b="1"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W </a:t>
            </a:r>
          </a:p>
          <a:p>
            <a:pPr>
              <a:buFont typeface="Monotype Sorts" pitchFamily="-84" charset="2"/>
              <a:buNone/>
              <a:tabLst>
                <a:tab pos="1149350" algn="l"/>
                <a:tab pos="3311525" algn="ctr"/>
              </a:tabLst>
            </a:pPr>
            <a:endParaRPr lang="en-US" altLang="en-US" dirty="0">
              <a:sym typeface="Symbol" panose="05050102010706020507" pitchFamily="18" charset="2"/>
            </a:endParaRPr>
          </a:p>
          <a:p>
            <a:pPr>
              <a:buFont typeface="Monotype Sorts" pitchFamily="-84" charset="2"/>
              <a:buNone/>
              <a:tabLst>
                <a:tab pos="1149350" algn="l"/>
                <a:tab pos="3311525" algn="ctr"/>
              </a:tabLst>
            </a:pPr>
            <a:endParaRPr lang="en-US" altLang="en-US" dirty="0">
              <a:sym typeface="Symbol" panose="05050102010706020507" pitchFamily="18" charset="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Example</a:t>
            </a:r>
          </a:p>
        </p:txBody>
      </p:sp>
      <p:sp>
        <p:nvSpPr>
          <p:cNvPr id="84995" name="Rectangle 3"/>
          <p:cNvSpPr>
            <a:spLocks noGrp="1" noChangeArrowheads="1"/>
          </p:cNvSpPr>
          <p:nvPr>
            <p:ph type="body" idx="1"/>
          </p:nvPr>
        </p:nvSpPr>
        <p:spPr>
          <a:xfrm>
            <a:off x="768349" y="1093789"/>
            <a:ext cx="7594415" cy="3430085"/>
          </a:xfrm>
        </p:spPr>
        <p:txBody>
          <a:bodyPr/>
          <a:lstStyle/>
          <a:p>
            <a:pPr>
              <a:tabLst>
                <a:tab pos="2463800" algn="l"/>
              </a:tabLst>
            </a:pPr>
            <a:r>
              <a:rPr lang="en-US" altLang="en-US" dirty="0"/>
              <a:t>In our example:</a:t>
            </a:r>
          </a:p>
          <a:p>
            <a:pPr>
              <a:buFont typeface="Monotype Sorts" pitchFamily="-84" charset="2"/>
              <a:buNone/>
              <a:tabLst>
                <a:tab pos="2463800" algn="l"/>
              </a:tabLst>
            </a:pPr>
            <a:r>
              <a:rPr lang="en-US" altLang="en-US" dirty="0"/>
              <a:t>		</a:t>
            </a:r>
            <a:r>
              <a:rPr lang="en-US" altLang="en-US" i="1" dirty="0"/>
              <a:t>ID </a:t>
            </a:r>
            <a:r>
              <a:rPr lang="en-US" altLang="en-US" b="1" dirty="0">
                <a:sym typeface="Symbol" panose="05050102010706020507" pitchFamily="18" charset="2"/>
              </a:rPr>
              <a:t></a:t>
            </a:r>
            <a:r>
              <a:rPr lang="en-US" altLang="en-US" dirty="0">
                <a:sym typeface="Monotype Sorts" pitchFamily="-84" charset="2"/>
              </a:rPr>
              <a:t> </a:t>
            </a:r>
            <a:r>
              <a:rPr lang="en-US" altLang="en-US" i="1" dirty="0" err="1">
                <a:sym typeface="Monotype Sorts" pitchFamily="-84" charset="2"/>
              </a:rPr>
              <a:t>child_name</a:t>
            </a:r>
            <a:r>
              <a:rPr lang="en-US" altLang="en-US" dirty="0">
                <a:sym typeface="Monotype Sorts" pitchFamily="-84" charset="2"/>
              </a:rPr>
              <a:t>	</a:t>
            </a:r>
            <a:br>
              <a:rPr lang="en-US" altLang="en-US" dirty="0">
                <a:sym typeface="Monotype Sorts" pitchFamily="-84" charset="2"/>
              </a:rPr>
            </a:br>
            <a:r>
              <a:rPr lang="en-US" altLang="en-US" dirty="0">
                <a:sym typeface="Monotype Sorts" pitchFamily="-84" charset="2"/>
              </a:rPr>
              <a:t>	</a:t>
            </a:r>
            <a:r>
              <a:rPr lang="en-US" altLang="en-US" i="1" dirty="0">
                <a:sym typeface="Monotype Sorts" pitchFamily="-84" charset="2"/>
              </a:rPr>
              <a:t>ID </a:t>
            </a:r>
            <a:r>
              <a:rPr lang="en-US" altLang="en-US" b="1" dirty="0">
                <a:sym typeface="Symbol" panose="05050102010706020507" pitchFamily="18" charset="2"/>
              </a:rPr>
              <a:t></a:t>
            </a:r>
            <a:r>
              <a:rPr lang="en-US" altLang="en-US" i="1" dirty="0">
                <a:sym typeface="Monotype Sorts" pitchFamily="-84" charset="2"/>
              </a:rPr>
              <a:t> </a:t>
            </a:r>
            <a:r>
              <a:rPr lang="en-US" altLang="en-US" i="1" dirty="0" err="1">
                <a:sym typeface="Monotype Sorts" pitchFamily="-84" charset="2"/>
              </a:rPr>
              <a:t>phone_number</a:t>
            </a:r>
            <a:endParaRPr lang="en-US" altLang="en-US" i="1" dirty="0">
              <a:sym typeface="Monotype Sorts" pitchFamily="-84" charset="2"/>
            </a:endParaRPr>
          </a:p>
          <a:p>
            <a:pPr>
              <a:tabLst>
                <a:tab pos="2463800" algn="l"/>
              </a:tabLst>
            </a:pPr>
            <a:r>
              <a:rPr lang="en-US" altLang="en-US" dirty="0">
                <a:sym typeface="Monotype Sorts" pitchFamily="-84" charset="2"/>
              </a:rPr>
              <a:t>The above formal definition is supposed to formalize the notion that given a particular value of </a:t>
            </a:r>
            <a:r>
              <a:rPr lang="en-US" altLang="en-US" i="1" dirty="0">
                <a:sym typeface="Monotype Sorts" pitchFamily="-84" charset="2"/>
              </a:rPr>
              <a:t>Y </a:t>
            </a:r>
            <a:r>
              <a:rPr lang="en-US" altLang="en-US" dirty="0">
                <a:sym typeface="Monotype Sorts" pitchFamily="-84" charset="2"/>
              </a:rPr>
              <a:t>(</a:t>
            </a:r>
            <a:r>
              <a:rPr lang="en-US" altLang="en-US" i="1" dirty="0">
                <a:sym typeface="Monotype Sorts" pitchFamily="-84" charset="2"/>
              </a:rPr>
              <a:t>ID</a:t>
            </a:r>
            <a:r>
              <a:rPr lang="en-US" altLang="en-US" dirty="0">
                <a:sym typeface="Monotype Sorts" pitchFamily="-84" charset="2"/>
              </a:rPr>
              <a:t>) it has associated with it a set of values of </a:t>
            </a:r>
            <a:r>
              <a:rPr lang="en-US" altLang="en-US" i="1" dirty="0">
                <a:sym typeface="Monotype Sorts" pitchFamily="-84" charset="2"/>
              </a:rPr>
              <a:t>Z (</a:t>
            </a:r>
            <a:r>
              <a:rPr lang="en-US" altLang="en-US" i="1" dirty="0" err="1">
                <a:sym typeface="Monotype Sorts" pitchFamily="-84" charset="2"/>
              </a:rPr>
              <a:t>child_name</a:t>
            </a:r>
            <a:r>
              <a:rPr lang="en-US" altLang="en-US" i="1" dirty="0">
                <a:sym typeface="Monotype Sorts" pitchFamily="-84" charset="2"/>
              </a:rPr>
              <a:t>) </a:t>
            </a:r>
            <a:r>
              <a:rPr lang="en-US" altLang="en-US" dirty="0">
                <a:sym typeface="Monotype Sorts" pitchFamily="-84" charset="2"/>
              </a:rPr>
              <a:t>and a set of values of </a:t>
            </a:r>
            <a:r>
              <a:rPr lang="en-US" altLang="en-US" i="1" dirty="0">
                <a:sym typeface="Monotype Sorts" pitchFamily="-84" charset="2"/>
              </a:rPr>
              <a:t>W (</a:t>
            </a:r>
            <a:r>
              <a:rPr lang="en-US" altLang="en-US" i="1" dirty="0" err="1">
                <a:sym typeface="Monotype Sorts" pitchFamily="-84" charset="2"/>
              </a:rPr>
              <a:t>phone_number</a:t>
            </a:r>
            <a:r>
              <a:rPr lang="en-US" altLang="en-US" i="1" dirty="0">
                <a:sym typeface="Monotype Sorts" pitchFamily="-84" charset="2"/>
              </a:rPr>
              <a:t>)</a:t>
            </a:r>
            <a:r>
              <a:rPr lang="en-US" altLang="en-US" dirty="0">
                <a:sym typeface="Monotype Sorts" pitchFamily="-84" charset="2"/>
              </a:rPr>
              <a:t>, and these two sets are in some sense independent of each other.</a:t>
            </a:r>
          </a:p>
          <a:p>
            <a:pPr>
              <a:tabLst>
                <a:tab pos="2463800" algn="l"/>
              </a:tabLst>
            </a:pPr>
            <a:r>
              <a:rPr lang="en-US" altLang="en-US" dirty="0">
                <a:sym typeface="Monotype Sorts" pitchFamily="-84" charset="2"/>
              </a:rPr>
              <a:t>Note: </a:t>
            </a:r>
          </a:p>
          <a:p>
            <a:pPr lvl="1">
              <a:tabLst>
                <a:tab pos="2463800" algn="l"/>
              </a:tabLst>
            </a:pPr>
            <a:r>
              <a:rPr lang="en-US" altLang="en-US" dirty="0">
                <a:sym typeface="Monotype Sorts" pitchFamily="-84" charset="2"/>
              </a:rPr>
              <a:t>If </a:t>
            </a:r>
            <a:r>
              <a:rPr lang="en-US" altLang="en-US" i="1" dirty="0">
                <a:sym typeface="Monotype Sorts" pitchFamily="-84" charset="2"/>
              </a:rPr>
              <a:t>Y </a:t>
            </a:r>
            <a:r>
              <a:rPr lang="en-US" altLang="en-US"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Z </a:t>
            </a:r>
            <a:r>
              <a:rPr lang="en-US" altLang="en-US" dirty="0">
                <a:sym typeface="Monotype Sorts" pitchFamily="-84" charset="2"/>
              </a:rPr>
              <a:t> then  </a:t>
            </a:r>
            <a:r>
              <a:rPr lang="en-US" altLang="en-US" i="1" dirty="0">
                <a:sym typeface="Monotype Sorts" pitchFamily="-84" charset="2"/>
              </a:rPr>
              <a:t>Y </a:t>
            </a:r>
            <a:r>
              <a:rPr lang="en-US" altLang="en-US" b="1" dirty="0">
                <a:sym typeface="Symbol" panose="05050102010706020507" pitchFamily="18" charset="2"/>
              </a:rPr>
              <a:t></a:t>
            </a:r>
            <a:r>
              <a:rPr lang="en-US" altLang="en-US" dirty="0">
                <a:sym typeface="Monotype Sorts" pitchFamily="-84" charset="2"/>
              </a:rPr>
              <a:t> </a:t>
            </a:r>
            <a:r>
              <a:rPr lang="en-US" altLang="en-US" i="1" dirty="0">
                <a:sym typeface="Monotype Sorts" pitchFamily="-84" charset="2"/>
              </a:rPr>
              <a:t>Z</a:t>
            </a:r>
            <a:endParaRPr lang="en-US" altLang="en-US" dirty="0">
              <a:sym typeface="Monotype Sorts" pitchFamily="-84" charset="2"/>
            </a:endParaRPr>
          </a:p>
          <a:p>
            <a:pPr lvl="1">
              <a:tabLst>
                <a:tab pos="2463800" algn="l"/>
              </a:tabLst>
            </a:pPr>
            <a:r>
              <a:rPr lang="en-US" altLang="en-US" dirty="0">
                <a:sym typeface="Monotype Sorts" pitchFamily="-84" charset="2"/>
              </a:rPr>
              <a:t>Indeed we have (in above notation) </a:t>
            </a:r>
            <a:r>
              <a:rPr lang="en-US" altLang="en-US" i="1" dirty="0">
                <a:sym typeface="Monotype Sorts" pitchFamily="-84" charset="2"/>
              </a:rPr>
              <a:t>Z</a:t>
            </a:r>
            <a:r>
              <a:rPr lang="en-US" altLang="en-US" baseline="-25000" dirty="0">
                <a:sym typeface="Monotype Sorts" pitchFamily="-84" charset="2"/>
              </a:rPr>
              <a:t>1</a:t>
            </a:r>
            <a:r>
              <a:rPr lang="en-US" altLang="en-US" i="1" dirty="0">
                <a:sym typeface="Monotype Sorts" pitchFamily="-84" charset="2"/>
              </a:rPr>
              <a:t> = Z</a:t>
            </a:r>
            <a:r>
              <a:rPr lang="en-US" altLang="en-US" baseline="-25000" dirty="0">
                <a:sym typeface="Monotype Sorts" pitchFamily="-84" charset="2"/>
              </a:rPr>
              <a:t>2</a:t>
            </a:r>
            <a:br>
              <a:rPr lang="en-US" altLang="en-US" baseline="-25000" dirty="0">
                <a:sym typeface="Monotype Sorts" pitchFamily="-84" charset="2"/>
              </a:rPr>
            </a:br>
            <a:r>
              <a:rPr lang="en-US" altLang="en-US" dirty="0">
                <a:sym typeface="Monotype Sorts" pitchFamily="-84" charset="2"/>
              </a:rPr>
              <a:t>The claim follows.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Use of Multivalued Dependencies</a:t>
            </a:r>
          </a:p>
        </p:txBody>
      </p:sp>
      <p:sp>
        <p:nvSpPr>
          <p:cNvPr id="86019" name="Rectangle 3"/>
          <p:cNvSpPr>
            <a:spLocks noGrp="1" noChangeArrowheads="1"/>
          </p:cNvSpPr>
          <p:nvPr>
            <p:ph type="body" idx="1"/>
          </p:nvPr>
        </p:nvSpPr>
        <p:spPr>
          <a:xfrm>
            <a:off x="768351" y="1093788"/>
            <a:ext cx="7638802" cy="2900696"/>
          </a:xfrm>
        </p:spPr>
        <p:txBody>
          <a:bodyPr/>
          <a:lstStyle/>
          <a:p>
            <a:r>
              <a:rPr lang="en-US" altLang="en-US" dirty="0"/>
              <a:t>We use multivalued dependencies in two ways: </a:t>
            </a:r>
          </a:p>
          <a:p>
            <a:pPr lvl="1">
              <a:buFont typeface="Monotype Sorts" pitchFamily="-84" charset="2"/>
              <a:buNone/>
            </a:pPr>
            <a:r>
              <a:rPr lang="en-US" altLang="en-US" dirty="0"/>
              <a:t>1.	To test relations to </a:t>
            </a:r>
            <a:r>
              <a:rPr lang="en-US" altLang="en-US" b="1" dirty="0">
                <a:solidFill>
                  <a:srgbClr val="002060"/>
                </a:solidFill>
              </a:rPr>
              <a:t>determine</a:t>
            </a:r>
            <a:r>
              <a:rPr lang="en-US" altLang="en-US" dirty="0"/>
              <a:t> whether they are legal under a given set of functional and multivalued dependencies</a:t>
            </a:r>
          </a:p>
          <a:p>
            <a:pPr lvl="1">
              <a:buFont typeface="Monotype Sorts" pitchFamily="-84" charset="2"/>
              <a:buNone/>
            </a:pPr>
            <a:r>
              <a:rPr lang="en-US" altLang="en-US" dirty="0"/>
              <a:t>2.	To specify </a:t>
            </a:r>
            <a:r>
              <a:rPr lang="en-US" altLang="en-US" b="1" dirty="0">
                <a:solidFill>
                  <a:srgbClr val="002060"/>
                </a:solidFill>
              </a:rPr>
              <a:t>constraints</a:t>
            </a:r>
            <a:r>
              <a:rPr lang="en-US" altLang="en-US" dirty="0"/>
              <a:t> on the set of legal relations.  We shall concern ourselves </a:t>
            </a:r>
            <a:r>
              <a:rPr lang="en-US" altLang="en-US" i="1" dirty="0"/>
              <a:t>only</a:t>
            </a:r>
            <a:r>
              <a:rPr lang="en-US" altLang="en-US" dirty="0"/>
              <a:t> with relations that satisfy a given set of functional and multivalued dependencies.</a:t>
            </a:r>
          </a:p>
          <a:p>
            <a:r>
              <a:rPr lang="en-US" altLang="en-US" dirty="0"/>
              <a:t>If a relation </a:t>
            </a:r>
            <a:r>
              <a:rPr lang="en-US" altLang="en-US" i="1" dirty="0"/>
              <a:t>r</a:t>
            </a:r>
            <a:r>
              <a:rPr lang="en-US" altLang="en-US" dirty="0"/>
              <a:t> fails to satisfy a given multivalued dependency, we can construct a relations </a:t>
            </a:r>
            <a:r>
              <a:rPr lang="en-US" altLang="en-US" i="1" dirty="0"/>
              <a:t>r</a:t>
            </a:r>
            <a:r>
              <a:rPr lang="en-US" altLang="en-US" i="1" dirty="0">
                <a:sym typeface="Symbol" panose="05050102010706020507" pitchFamily="18" charset="2"/>
              </a:rPr>
              <a:t></a:t>
            </a:r>
            <a:r>
              <a:rPr lang="en-US" altLang="en-US" dirty="0">
                <a:sym typeface="Symbol" panose="05050102010706020507" pitchFamily="18" charset="2"/>
              </a:rPr>
              <a:t>  that does satisfy the multivalued dependency by adding tuples to </a:t>
            </a:r>
            <a:r>
              <a:rPr lang="en-US" altLang="en-US" i="1" dirty="0">
                <a:sym typeface="Symbol" panose="05050102010706020507" pitchFamily="18" charset="2"/>
              </a:rPr>
              <a:t>r. </a:t>
            </a:r>
            <a:endParaRPr lang="en-US" altLang="en-US" dirty="0"/>
          </a:p>
          <a:p>
            <a:pPr>
              <a:buFont typeface="Monotype Sorts" pitchFamily="-84" charset="2"/>
              <a:buNone/>
            </a:pPr>
            <a:r>
              <a:rPr lang="en-US" alt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A Lossy Decomposition</a:t>
            </a:r>
          </a:p>
        </p:txBody>
      </p:sp>
      <p:pic>
        <p:nvPicPr>
          <p:cNvPr id="11267" name="Picture 5"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184" y="1093475"/>
            <a:ext cx="5716016" cy="52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644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Theory of MVDs</a:t>
            </a:r>
          </a:p>
        </p:txBody>
      </p:sp>
      <p:sp>
        <p:nvSpPr>
          <p:cNvPr id="87043" name="Rectangle 3"/>
          <p:cNvSpPr>
            <a:spLocks noGrp="1" noChangeArrowheads="1"/>
          </p:cNvSpPr>
          <p:nvPr>
            <p:ph type="body" idx="1"/>
          </p:nvPr>
        </p:nvSpPr>
        <p:spPr>
          <a:xfrm>
            <a:off x="768351" y="1097449"/>
            <a:ext cx="7621048" cy="3956398"/>
          </a:xfrm>
        </p:spPr>
        <p:txBody>
          <a:bodyPr/>
          <a:lstStyle/>
          <a:p>
            <a:r>
              <a:rPr lang="en-US" altLang="en-US" dirty="0"/>
              <a:t>From the definition of multivalued dependency, we can derive the following rule:</a:t>
            </a:r>
          </a:p>
          <a:p>
            <a:pPr lvl="1"/>
            <a:r>
              <a:rPr lang="en-US" altLang="en-US" dirty="0"/>
              <a:t>If </a:t>
            </a:r>
            <a:r>
              <a:rPr lang="en-US" altLang="en-US" dirty="0">
                <a:sym typeface="Symbol" panose="05050102010706020507" pitchFamily="18" charset="2"/>
              </a:rPr>
              <a:t>  </a:t>
            </a:r>
            <a:r>
              <a:rPr lang="en-US" altLang="en-US" dirty="0"/>
              <a:t>, then </a:t>
            </a:r>
            <a:r>
              <a:rPr lang="en-US" altLang="en-US" dirty="0">
                <a:sym typeface="Symbol" panose="05050102010706020507" pitchFamily="18" charset="2"/>
              </a:rPr>
              <a:t> </a:t>
            </a:r>
            <a:r>
              <a:rPr lang="en-US" altLang="en-US" b="1" dirty="0">
                <a:sym typeface="Symbol" panose="05050102010706020507" pitchFamily="18" charset="2"/>
              </a:rPr>
              <a:t></a:t>
            </a:r>
            <a:r>
              <a:rPr lang="en-US" altLang="en-US" dirty="0">
                <a:sym typeface="Symbol" panose="05050102010706020507" pitchFamily="18" charset="2"/>
              </a:rPr>
              <a:t> </a:t>
            </a:r>
            <a:endParaRPr lang="en-US" altLang="en-US" dirty="0"/>
          </a:p>
          <a:p>
            <a:pPr>
              <a:buFont typeface="Monotype Sorts" pitchFamily="-84" charset="2"/>
              <a:buNone/>
            </a:pPr>
            <a:r>
              <a:rPr lang="en-US" altLang="en-US" dirty="0"/>
              <a:t>	That is, every functional dependency is also a multivalued dependency</a:t>
            </a:r>
          </a:p>
          <a:p>
            <a:r>
              <a:rPr lang="en-US" altLang="en-US" dirty="0"/>
              <a:t>The </a:t>
            </a:r>
            <a:r>
              <a:rPr lang="en-US" altLang="en-US" b="1" dirty="0">
                <a:solidFill>
                  <a:srgbClr val="002060"/>
                </a:solidFill>
              </a:rPr>
              <a:t>closure</a:t>
            </a:r>
            <a:r>
              <a:rPr lang="en-US" altLang="en-US" dirty="0"/>
              <a:t> D</a:t>
            </a:r>
            <a:r>
              <a:rPr lang="en-US" altLang="en-US" baseline="30000" dirty="0"/>
              <a:t>+</a:t>
            </a:r>
            <a:r>
              <a:rPr lang="en-US" altLang="en-US" dirty="0"/>
              <a:t> of </a:t>
            </a:r>
            <a:r>
              <a:rPr lang="en-US" altLang="en-US" i="1" dirty="0"/>
              <a:t>D</a:t>
            </a:r>
            <a:r>
              <a:rPr lang="en-US" altLang="en-US" dirty="0"/>
              <a:t> is the set of all functional and multivalued dependencies logically implied by </a:t>
            </a:r>
            <a:r>
              <a:rPr lang="en-US" altLang="en-US" i="1" dirty="0"/>
              <a:t>D</a:t>
            </a:r>
            <a:r>
              <a:rPr lang="en-US" altLang="en-US" dirty="0"/>
              <a:t>. </a:t>
            </a:r>
          </a:p>
          <a:p>
            <a:pPr lvl="1"/>
            <a:r>
              <a:rPr lang="en-US" altLang="en-US" dirty="0"/>
              <a:t>We can compute D</a:t>
            </a:r>
            <a:r>
              <a:rPr lang="en-US" altLang="en-US" baseline="30000" dirty="0"/>
              <a:t>+</a:t>
            </a:r>
            <a:r>
              <a:rPr lang="en-US" altLang="en-US" dirty="0"/>
              <a:t> from </a:t>
            </a:r>
            <a:r>
              <a:rPr lang="en-US" altLang="en-US" i="1" dirty="0"/>
              <a:t>D</a:t>
            </a:r>
            <a:r>
              <a:rPr lang="en-US" altLang="en-US" dirty="0"/>
              <a:t>, using the formal definitions of functional dependencies and multivalued dependencies.</a:t>
            </a:r>
          </a:p>
          <a:p>
            <a:pPr lvl="1"/>
            <a:r>
              <a:rPr lang="en-US" altLang="en-US" dirty="0"/>
              <a:t>We can manage with such reasoning for very simple multivalued dependencies, which seem to be most common in practice</a:t>
            </a:r>
          </a:p>
          <a:p>
            <a:pPr lvl="1"/>
            <a:r>
              <a:rPr lang="en-US" altLang="en-US" dirty="0"/>
              <a:t>For complex dependencies, it is better to reason about sets of dependencies using a system of inference rules (Appendix C).</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Fourth Normal Form</a:t>
            </a:r>
          </a:p>
        </p:txBody>
      </p:sp>
      <p:sp>
        <p:nvSpPr>
          <p:cNvPr id="88067" name="Rectangle 3"/>
          <p:cNvSpPr>
            <a:spLocks noGrp="1" noChangeArrowheads="1"/>
          </p:cNvSpPr>
          <p:nvPr>
            <p:ph type="body" idx="1"/>
          </p:nvPr>
        </p:nvSpPr>
        <p:spPr>
          <a:xfrm>
            <a:off x="768350" y="1092614"/>
            <a:ext cx="7594415" cy="2241299"/>
          </a:xfrm>
        </p:spPr>
        <p:txBody>
          <a:bodyPr/>
          <a:lstStyle/>
          <a:p>
            <a:r>
              <a:rPr lang="en-US" altLang="en-US" dirty="0"/>
              <a:t>A relation schema </a:t>
            </a:r>
            <a:r>
              <a:rPr lang="en-US" altLang="en-US" i="1" dirty="0"/>
              <a:t>R</a:t>
            </a:r>
            <a:r>
              <a:rPr lang="en-US" altLang="en-US" dirty="0"/>
              <a:t> is in </a:t>
            </a:r>
            <a:r>
              <a:rPr lang="en-US" altLang="en-US" b="1" dirty="0">
                <a:solidFill>
                  <a:srgbClr val="002060"/>
                </a:solidFill>
              </a:rPr>
              <a:t>4NF</a:t>
            </a:r>
            <a:r>
              <a:rPr lang="en-US" altLang="en-US" dirty="0"/>
              <a:t> with respect to a set </a:t>
            </a:r>
            <a:r>
              <a:rPr lang="en-US" altLang="en-US" i="1" dirty="0"/>
              <a:t>D</a:t>
            </a:r>
            <a:r>
              <a:rPr lang="en-US" altLang="en-US" dirty="0"/>
              <a:t> of functional and multivalued dependencies if for all multivalued dependencies in </a:t>
            </a:r>
            <a:r>
              <a:rPr lang="en-US" altLang="en-US" i="1" dirty="0"/>
              <a:t>D</a:t>
            </a:r>
            <a:r>
              <a:rPr lang="en-US" altLang="en-US" baseline="30000" dirty="0"/>
              <a:t>+</a:t>
            </a:r>
            <a:r>
              <a:rPr lang="en-US" altLang="en-US" dirty="0"/>
              <a:t> of the form </a:t>
            </a:r>
            <a:r>
              <a:rPr lang="en-US" altLang="en-US" dirty="0">
                <a:sym typeface="Symbol" panose="05050102010706020507" pitchFamily="18" charset="2"/>
              </a:rPr>
              <a:t></a:t>
            </a:r>
            <a:r>
              <a:rPr lang="en-US" altLang="en-US" dirty="0">
                <a:sym typeface="Greek Symbols"/>
              </a:rPr>
              <a:t> </a:t>
            </a:r>
            <a:r>
              <a:rPr lang="en-US" altLang="en-US" b="1" dirty="0">
                <a:sym typeface="Symbol" panose="05050102010706020507" pitchFamily="18" charset="2"/>
              </a:rPr>
              <a:t></a:t>
            </a:r>
            <a:r>
              <a:rPr lang="en-US" altLang="en-US" i="1" dirty="0">
                <a:sym typeface="Monotype Sorts" pitchFamily="-84" charset="2"/>
              </a:rPr>
              <a:t> </a:t>
            </a:r>
            <a:r>
              <a:rPr lang="en-US" altLang="en-US" dirty="0">
                <a:sym typeface="Symbol" panose="05050102010706020507" pitchFamily="18" charset="2"/>
              </a:rPr>
              <a:t></a:t>
            </a:r>
            <a:r>
              <a:rPr lang="en-US" altLang="en-US" dirty="0">
                <a:sym typeface="Greek Symbols"/>
              </a:rPr>
              <a:t>, where </a:t>
            </a:r>
            <a:r>
              <a:rPr lang="en-US" altLang="en-US" dirty="0">
                <a:sym typeface="Symbol" panose="05050102010706020507" pitchFamily="18" charset="2"/>
              </a:rPr>
              <a:t></a:t>
            </a:r>
            <a:r>
              <a:rPr lang="en-US" altLang="en-US" dirty="0">
                <a:sym typeface="Greek Symbols"/>
              </a:rPr>
              <a: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Greek Symbols"/>
              </a:rPr>
              <a:t> </a:t>
            </a:r>
            <a:r>
              <a:rPr lang="en-US" altLang="en-US" dirty="0">
                <a:sym typeface="Symbol" panose="05050102010706020507" pitchFamily="18" charset="2"/>
              </a:rPr>
              <a:t> </a:t>
            </a:r>
            <a:r>
              <a:rPr lang="en-US" altLang="en-US" i="1" dirty="0">
                <a:sym typeface="Symbol" panose="05050102010706020507" pitchFamily="18" charset="2"/>
              </a:rPr>
              <a:t>R, </a:t>
            </a:r>
            <a:r>
              <a:rPr lang="en-US" altLang="en-US" dirty="0">
                <a:sym typeface="Symbol" panose="05050102010706020507" pitchFamily="18" charset="2"/>
              </a:rPr>
              <a:t>at least one of the following hold:</a:t>
            </a:r>
          </a:p>
          <a:p>
            <a:pPr lvl="1"/>
            <a:r>
              <a:rPr lang="en-US" altLang="en-US" dirty="0">
                <a:sym typeface="Symbol" panose="05050102010706020507" pitchFamily="18" charset="2"/>
              </a:rPr>
              <a:t></a:t>
            </a:r>
            <a:r>
              <a:rPr lang="en-US" altLang="en-US" dirty="0">
                <a:sym typeface="Greek Symbols"/>
              </a:rPr>
              <a:t> </a:t>
            </a:r>
            <a:r>
              <a:rPr lang="en-US" altLang="en-US" b="1" dirty="0">
                <a:sym typeface="Symbol" panose="05050102010706020507" pitchFamily="18" charset="2"/>
              </a:rPr>
              <a:t></a:t>
            </a:r>
            <a:r>
              <a:rPr lang="en-US" altLang="en-US" i="1" dirty="0">
                <a:sym typeface="Monotype Sorts" pitchFamily="-84" charset="2"/>
              </a:rPr>
              <a:t> </a:t>
            </a:r>
            <a:r>
              <a:rPr lang="en-US" altLang="en-US" dirty="0">
                <a:sym typeface="Symbol" panose="05050102010706020507" pitchFamily="18" charset="2"/>
              </a:rPr>
              <a:t></a:t>
            </a:r>
            <a:r>
              <a:rPr lang="en-US" altLang="en-US" dirty="0">
                <a:sym typeface="Greek Symbols"/>
              </a:rPr>
              <a:t> is trivial (i.e., </a:t>
            </a:r>
            <a:r>
              <a:rPr lang="en-US" altLang="en-US" dirty="0">
                <a:sym typeface="Symbol" panose="05050102010706020507" pitchFamily="18" charset="2"/>
              </a:rPr>
              <a:t></a:t>
            </a:r>
            <a:r>
              <a:rPr lang="en-US" altLang="en-US" i="1" dirty="0">
                <a:sym typeface="Greek Symbols"/>
              </a:rPr>
              <a:t> </a:t>
            </a:r>
            <a:r>
              <a:rPr lang="en-US" altLang="en-US" dirty="0">
                <a:sym typeface="Symbol" panose="05050102010706020507" pitchFamily="18" charset="2"/>
              </a:rPr>
              <a:t> </a:t>
            </a:r>
            <a:r>
              <a:rPr lang="en-US" altLang="en-US" dirty="0">
                <a:sym typeface="Greek Symbols"/>
              </a:rPr>
              <a:t> or </a:t>
            </a:r>
            <a:r>
              <a:rPr lang="en-US" altLang="en-US" dirty="0">
                <a:sym typeface="Symbol" panose="05050102010706020507" pitchFamily="18" charset="2"/>
              </a:rPr>
              <a:t></a:t>
            </a:r>
            <a:r>
              <a:rPr lang="en-US" altLang="en-US" dirty="0">
                <a:sym typeface="Greek Symbols"/>
              </a:rPr>
              <a:t> </a:t>
            </a:r>
            <a:r>
              <a:rPr lang="en-US" altLang="en-US" dirty="0">
                <a:sym typeface="Symbol" panose="05050102010706020507" pitchFamily="18" charset="2"/>
              </a:rPr>
              <a:t> </a:t>
            </a:r>
            <a:r>
              <a:rPr lang="en-US" altLang="en-US" i="1" dirty="0">
                <a:sym typeface="Greek Symbols"/>
              </a:rPr>
              <a:t> = R)</a:t>
            </a:r>
          </a:p>
          <a:p>
            <a:pPr lvl="1"/>
            <a:r>
              <a:rPr lang="en-US" altLang="en-US" dirty="0">
                <a:sym typeface="Symbol" panose="05050102010706020507" pitchFamily="18" charset="2"/>
              </a:rPr>
              <a:t></a:t>
            </a:r>
            <a:r>
              <a:rPr lang="en-US" altLang="en-US" dirty="0">
                <a:sym typeface="Greek Symbols"/>
              </a:rPr>
              <a:t> is a </a:t>
            </a:r>
            <a:r>
              <a:rPr lang="en-US" altLang="en-US" dirty="0" err="1">
                <a:sym typeface="Greek Symbols"/>
              </a:rPr>
              <a:t>superkey</a:t>
            </a:r>
            <a:r>
              <a:rPr lang="en-US" altLang="en-US" dirty="0">
                <a:sym typeface="Greek Symbols"/>
              </a:rPr>
              <a:t> for schema </a:t>
            </a:r>
            <a:r>
              <a:rPr lang="en-US" altLang="en-US" i="1" dirty="0">
                <a:sym typeface="Greek Symbols"/>
              </a:rPr>
              <a:t>R</a:t>
            </a:r>
          </a:p>
          <a:p>
            <a:r>
              <a:rPr lang="en-US" altLang="en-US" dirty="0">
                <a:sym typeface="Greek Symbols"/>
              </a:rPr>
              <a:t>If a relation is in 4NF it is in BCNF</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873125" y="79375"/>
            <a:ext cx="8077200" cy="609600"/>
          </a:xfrm>
        </p:spPr>
        <p:txBody>
          <a:bodyPr/>
          <a:lstStyle/>
          <a:p>
            <a:pPr>
              <a:defRPr/>
            </a:pPr>
            <a:r>
              <a:rPr lang="en-US" altLang="en-US" dirty="0">
                <a:effectLst>
                  <a:outerShdw blurRad="38100" dist="38100" dir="2700000" algn="tl">
                    <a:srgbClr val="C0C0C0"/>
                  </a:outerShdw>
                </a:effectLst>
                <a:ea typeface="ＭＳ Ｐゴシック" pitchFamily="34" charset="-128"/>
              </a:rPr>
              <a:t>Restriction of Multivalued Dependencies</a:t>
            </a:r>
          </a:p>
        </p:txBody>
      </p:sp>
      <p:sp>
        <p:nvSpPr>
          <p:cNvPr id="89091" name="Rectangle 3"/>
          <p:cNvSpPr>
            <a:spLocks noGrp="1" noChangeArrowheads="1"/>
          </p:cNvSpPr>
          <p:nvPr>
            <p:ph type="body" idx="1"/>
          </p:nvPr>
        </p:nvSpPr>
        <p:spPr>
          <a:xfrm>
            <a:off x="763480" y="1093788"/>
            <a:ext cx="7964851" cy="2359275"/>
          </a:xfrm>
        </p:spPr>
        <p:txBody>
          <a:bodyPr/>
          <a:lstStyle/>
          <a:p>
            <a:r>
              <a:rPr lang="en-US" altLang="en-US" dirty="0"/>
              <a:t>The restriction of  D to R</a:t>
            </a:r>
            <a:r>
              <a:rPr lang="en-US" altLang="en-US" baseline="-25000" dirty="0"/>
              <a:t>i</a:t>
            </a:r>
            <a:r>
              <a:rPr lang="en-US" altLang="en-US" dirty="0"/>
              <a:t> is the set D</a:t>
            </a:r>
            <a:r>
              <a:rPr lang="en-US" altLang="en-US" baseline="-25000" dirty="0"/>
              <a:t>i</a:t>
            </a:r>
            <a:r>
              <a:rPr lang="en-US" altLang="en-US" dirty="0"/>
              <a:t> consisting of</a:t>
            </a:r>
          </a:p>
          <a:p>
            <a:pPr lvl="1"/>
            <a:r>
              <a:rPr lang="en-US" altLang="en-US" dirty="0"/>
              <a:t>All functional dependencies in D</a:t>
            </a:r>
            <a:r>
              <a:rPr lang="en-US" altLang="en-US" baseline="30000" dirty="0"/>
              <a:t>+</a:t>
            </a:r>
            <a:r>
              <a:rPr lang="en-US" altLang="en-US" dirty="0"/>
              <a:t> that include only attributes of R</a:t>
            </a:r>
            <a:r>
              <a:rPr lang="en-US" altLang="en-US" baseline="-25000" dirty="0"/>
              <a:t>i</a:t>
            </a:r>
          </a:p>
          <a:p>
            <a:pPr lvl="1"/>
            <a:r>
              <a:rPr lang="en-US" altLang="en-US" dirty="0"/>
              <a:t>All multivalued dependencies of the form</a:t>
            </a:r>
          </a:p>
          <a:p>
            <a:pPr lvl="2">
              <a:buFont typeface="Webdings" panose="05030102010509060703" pitchFamily="18" charset="2"/>
              <a:buNone/>
            </a:pPr>
            <a:r>
              <a:rPr lang="en-US" altLang="en-US" dirty="0">
                <a:sym typeface="Symbol" panose="05050102010706020507" pitchFamily="18" charset="2"/>
              </a:rPr>
              <a:t>   </a:t>
            </a:r>
            <a:r>
              <a:rPr lang="en-US" altLang="en-US" dirty="0">
                <a:sym typeface="Greek Symbols"/>
              </a:rPr>
              <a:t> </a:t>
            </a:r>
            <a:r>
              <a:rPr lang="en-US" altLang="en-US" b="1" dirty="0">
                <a:sym typeface="Symbol" panose="05050102010706020507" pitchFamily="18" charset="2"/>
              </a:rPr>
              <a:t></a:t>
            </a:r>
            <a:r>
              <a:rPr lang="en-US" altLang="en-US" i="1" dirty="0">
                <a:sym typeface="Monotype Sorts" pitchFamily="-84" charset="2"/>
              </a:rPr>
              <a:t> (</a:t>
            </a:r>
            <a:r>
              <a:rPr lang="en-US" altLang="en-US" dirty="0">
                <a:sym typeface="Symbol" panose="05050102010706020507" pitchFamily="18" charset="2"/>
              </a:rPr>
              <a:t> </a:t>
            </a:r>
            <a:r>
              <a:rPr lang="en-US" altLang="en-US" dirty="0">
                <a:sym typeface="Greek Symbols"/>
              </a:rPr>
              <a:t> </a:t>
            </a:r>
            <a:r>
              <a:rPr lang="en-US" altLang="en-US" dirty="0"/>
              <a:t>R</a:t>
            </a:r>
            <a:r>
              <a:rPr lang="en-US" altLang="en-US" baseline="-25000" dirty="0"/>
              <a:t>i</a:t>
            </a:r>
            <a:r>
              <a:rPr lang="en-US" altLang="en-US" dirty="0"/>
              <a:t>)</a:t>
            </a:r>
            <a:endParaRPr lang="en-US" altLang="en-US" baseline="-25000" dirty="0"/>
          </a:p>
          <a:p>
            <a:pPr lvl="1">
              <a:buFont typeface="Monotype Sorts" pitchFamily="-84" charset="2"/>
              <a:buNone/>
            </a:pPr>
            <a:r>
              <a:rPr lang="en-US" altLang="en-US" dirty="0"/>
              <a:t>    where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R</a:t>
            </a:r>
            <a:r>
              <a:rPr lang="en-US" altLang="en-US" baseline="-25000" dirty="0"/>
              <a:t>i </a:t>
            </a:r>
            <a:r>
              <a:rPr lang="en-US" altLang="en-US" dirty="0"/>
              <a:t> and  </a:t>
            </a:r>
            <a:r>
              <a:rPr lang="en-US" altLang="en-US" dirty="0">
                <a:sym typeface="Symbol" panose="05050102010706020507" pitchFamily="18" charset="2"/>
              </a:rPr>
              <a:t></a:t>
            </a:r>
            <a:r>
              <a:rPr lang="en-US" altLang="en-US" dirty="0"/>
              <a:t> </a:t>
            </a:r>
            <a:r>
              <a:rPr lang="en-US" altLang="en-US" b="1"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is in D</a:t>
            </a:r>
            <a:r>
              <a:rPr lang="en-US" altLang="en-US" baseline="30000" dirty="0"/>
              <a:t>+</a:t>
            </a:r>
            <a:r>
              <a:rPr lang="en-US" altLang="en-US"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4NF Decomposition Algorithm</a:t>
            </a:r>
          </a:p>
        </p:txBody>
      </p:sp>
      <p:sp>
        <p:nvSpPr>
          <p:cNvPr id="90115" name="Rectangle 3"/>
          <p:cNvSpPr>
            <a:spLocks noGrp="1" noChangeArrowheads="1"/>
          </p:cNvSpPr>
          <p:nvPr>
            <p:ph type="body" idx="1"/>
          </p:nvPr>
        </p:nvSpPr>
        <p:spPr>
          <a:xfrm>
            <a:off x="768350" y="1163638"/>
            <a:ext cx="7496761" cy="3901657"/>
          </a:xfrm>
        </p:spPr>
        <p:txBody>
          <a:bodyPr/>
          <a:lstStyle/>
          <a:p>
            <a:pPr>
              <a:buFont typeface="Monotype Sorts" pitchFamily="-84" charset="2"/>
              <a:buNone/>
            </a:pPr>
            <a:r>
              <a:rPr lang="en-US" altLang="en-US" i="1" dirty="0"/>
              <a:t>     result:</a:t>
            </a:r>
            <a:r>
              <a:rPr lang="en-US" altLang="en-US" dirty="0"/>
              <a:t> = {</a:t>
            </a:r>
            <a:r>
              <a:rPr lang="en-US" altLang="en-US" i="1" dirty="0"/>
              <a:t>R</a:t>
            </a:r>
            <a:r>
              <a:rPr lang="en-US" altLang="en-US" dirty="0"/>
              <a:t>};</a:t>
            </a:r>
            <a:br>
              <a:rPr lang="en-US" altLang="en-US" dirty="0"/>
            </a:br>
            <a:r>
              <a:rPr lang="en-US" altLang="en-US" i="1" dirty="0"/>
              <a:t>done</a:t>
            </a:r>
            <a:r>
              <a:rPr lang="en-US" altLang="en-US" dirty="0"/>
              <a:t> := false;</a:t>
            </a:r>
            <a:br>
              <a:rPr lang="en-US" altLang="en-US" dirty="0"/>
            </a:br>
            <a:r>
              <a:rPr lang="en-US" altLang="en-US" i="1" dirty="0"/>
              <a:t>compute D</a:t>
            </a:r>
            <a:r>
              <a:rPr lang="en-US" altLang="en-US" baseline="30000" dirty="0"/>
              <a:t>+</a:t>
            </a:r>
            <a:r>
              <a:rPr lang="en-US" altLang="en-US" dirty="0"/>
              <a:t>;</a:t>
            </a:r>
            <a:br>
              <a:rPr lang="en-US" altLang="en-US" dirty="0"/>
            </a:br>
            <a:r>
              <a:rPr lang="en-US" altLang="en-US" dirty="0"/>
              <a:t>Let D</a:t>
            </a:r>
            <a:r>
              <a:rPr lang="en-US" altLang="en-US" baseline="-25000" dirty="0"/>
              <a:t>i</a:t>
            </a:r>
            <a:r>
              <a:rPr lang="en-US" altLang="en-US" dirty="0"/>
              <a:t> denote the restriction of D</a:t>
            </a:r>
            <a:r>
              <a:rPr lang="en-US" altLang="en-US" baseline="30000" dirty="0"/>
              <a:t>+</a:t>
            </a:r>
            <a:r>
              <a:rPr lang="en-US" altLang="en-US" dirty="0"/>
              <a:t> to R</a:t>
            </a:r>
            <a:r>
              <a:rPr lang="en-US" altLang="en-US" baseline="-25000" dirty="0"/>
              <a:t>i</a:t>
            </a:r>
          </a:p>
          <a:p>
            <a:pPr>
              <a:buFont typeface="Monotype Sorts" pitchFamily="-84" charset="2"/>
              <a:buNone/>
            </a:pPr>
            <a:r>
              <a:rPr lang="en-US" altLang="en-US" b="1" dirty="0"/>
              <a:t>      while </a:t>
            </a:r>
            <a:r>
              <a:rPr lang="en-US" altLang="en-US" dirty="0"/>
              <a:t>(</a:t>
            </a:r>
            <a:r>
              <a:rPr lang="en-US" altLang="en-US" b="1" dirty="0"/>
              <a:t>not </a:t>
            </a:r>
            <a:r>
              <a:rPr lang="en-US" altLang="en-US" i="1" dirty="0"/>
              <a:t>done</a:t>
            </a:r>
            <a:r>
              <a:rPr lang="en-US" altLang="en-US" dirty="0"/>
              <a:t>) </a:t>
            </a:r>
            <a:br>
              <a:rPr lang="en-US" altLang="en-US" dirty="0"/>
            </a:br>
            <a:r>
              <a:rPr lang="en-US" altLang="en-US" dirty="0"/>
              <a:t>    </a:t>
            </a:r>
            <a:r>
              <a:rPr lang="en-US" altLang="en-US" b="1" dirty="0"/>
              <a:t>if </a:t>
            </a:r>
            <a:r>
              <a:rPr lang="en-US" altLang="en-US" dirty="0"/>
              <a:t>(there is a schema </a:t>
            </a:r>
            <a:r>
              <a:rPr lang="en-US" altLang="en-US" b="1" dirty="0"/>
              <a:t>R</a:t>
            </a:r>
            <a:r>
              <a:rPr lang="en-US" altLang="en-US" baseline="-25000" dirty="0"/>
              <a:t>i</a:t>
            </a:r>
            <a:r>
              <a:rPr lang="en-US" altLang="en-US" dirty="0"/>
              <a:t> in </a:t>
            </a:r>
            <a:r>
              <a:rPr lang="en-US" altLang="en-US" i="1" dirty="0"/>
              <a:t>result </a:t>
            </a:r>
            <a:r>
              <a:rPr lang="en-US" altLang="en-US" dirty="0"/>
              <a:t>that is not in 4NF) </a:t>
            </a:r>
            <a:r>
              <a:rPr lang="en-US" altLang="en-US" b="1" dirty="0"/>
              <a:t>then</a:t>
            </a:r>
            <a:br>
              <a:rPr lang="en-US" altLang="en-US" b="1" dirty="0"/>
            </a:br>
            <a:r>
              <a:rPr lang="en-US" altLang="en-US" b="1" dirty="0"/>
              <a:t>       begin</a:t>
            </a:r>
            <a:endParaRPr lang="en-US" altLang="en-US" dirty="0"/>
          </a:p>
          <a:p>
            <a:pPr>
              <a:buFont typeface="Monotype Sorts" pitchFamily="-84" charset="2"/>
              <a:buNone/>
            </a:pPr>
            <a:r>
              <a:rPr lang="en-US" altLang="en-US" dirty="0"/>
              <a:t>		 let </a:t>
            </a:r>
            <a:r>
              <a:rPr lang="en-US" altLang="en-US" dirty="0">
                <a:sym typeface="Symbol" panose="05050102010706020507" pitchFamily="18" charset="2"/>
              </a:rPr>
              <a:t> </a:t>
            </a:r>
            <a:r>
              <a:rPr lang="en-US" altLang="en-US" b="1" dirty="0">
                <a:sym typeface="Symbol" panose="05050102010706020507" pitchFamily="18" charset="2"/>
              </a:rPr>
              <a:t></a:t>
            </a:r>
            <a:r>
              <a:rPr lang="en-US" altLang="en-US" dirty="0">
                <a:sym typeface="Symbol" panose="05050102010706020507" pitchFamily="18" charset="2"/>
              </a:rPr>
              <a:t>  be a nontrivial multivalued dependency that holds</a:t>
            </a:r>
            <a:br>
              <a:rPr lang="en-US" altLang="en-US" dirty="0">
                <a:sym typeface="Symbol" panose="05050102010706020507" pitchFamily="18" charset="2"/>
              </a:rPr>
            </a:br>
            <a:r>
              <a:rPr lang="en-US" altLang="en-US" dirty="0">
                <a:sym typeface="Symbol" panose="05050102010706020507" pitchFamily="18" charset="2"/>
              </a:rPr>
              <a:t>            on </a:t>
            </a:r>
            <a:r>
              <a:rPr lang="en-US" altLang="en-US" i="1" dirty="0">
                <a:sym typeface="Symbol" panose="05050102010706020507" pitchFamily="18" charset="2"/>
              </a:rPr>
              <a:t>R</a:t>
            </a:r>
            <a:r>
              <a:rPr lang="en-US" altLang="en-US" baseline="-25000" dirty="0">
                <a:sym typeface="Symbol" panose="05050102010706020507" pitchFamily="18" charset="2"/>
              </a:rPr>
              <a:t>i</a:t>
            </a:r>
            <a:r>
              <a:rPr lang="en-US" altLang="en-US" dirty="0">
                <a:sym typeface="Symbol" panose="05050102010706020507" pitchFamily="18" charset="2"/>
              </a:rPr>
              <a:t> such that   </a:t>
            </a:r>
            <a:r>
              <a:rPr lang="en-US" altLang="en-US" i="1" dirty="0">
                <a:sym typeface="Symbol" panose="05050102010706020507" pitchFamily="18" charset="2"/>
              </a:rPr>
              <a:t>R</a:t>
            </a:r>
            <a:r>
              <a:rPr lang="en-US" altLang="en-US" i="1" baseline="-25000" dirty="0">
                <a:sym typeface="Symbol" panose="05050102010706020507" pitchFamily="18" charset="2"/>
              </a:rPr>
              <a:t>i  </a:t>
            </a:r>
            <a:r>
              <a:rPr lang="en-US" altLang="en-US" dirty="0">
                <a:sym typeface="Symbol" panose="05050102010706020507" pitchFamily="18" charset="2"/>
              </a:rPr>
              <a:t>is not in </a:t>
            </a:r>
            <a:r>
              <a:rPr lang="en-US" altLang="en-US" i="1" dirty="0"/>
              <a:t>D</a:t>
            </a:r>
            <a:r>
              <a:rPr lang="en-US" altLang="en-US" baseline="-25000" dirty="0"/>
              <a:t>i</a:t>
            </a:r>
            <a:r>
              <a:rPr lang="en-US" altLang="en-US" dirty="0"/>
              <a:t>, and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result </a:t>
            </a:r>
            <a:r>
              <a:rPr lang="en-US" altLang="en-US" dirty="0">
                <a:sym typeface="Symbol" panose="05050102010706020507" pitchFamily="18" charset="2"/>
              </a:rPr>
              <a:t>:=  (</a:t>
            </a:r>
            <a:r>
              <a:rPr lang="en-US" altLang="en-US" i="1" dirty="0">
                <a:sym typeface="Symbol" panose="05050102010706020507" pitchFamily="18" charset="2"/>
              </a:rPr>
              <a:t>result </a:t>
            </a:r>
            <a:r>
              <a:rPr lang="en-US" altLang="en-US" dirty="0">
                <a:sym typeface="Symbol" panose="05050102010706020507" pitchFamily="18" charset="2"/>
              </a:rPr>
              <a:t>-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dirty="0">
                <a:sym typeface="Symbol" panose="05050102010706020507" pitchFamily="18" charset="2"/>
              </a:rPr>
              <a:t>) 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baseline="-25000" dirty="0">
                <a:sym typeface="Symbol" panose="05050102010706020507" pitchFamily="18" charset="2"/>
              </a:rPr>
              <a:t> </a:t>
            </a:r>
            <a:r>
              <a:rPr lang="en-US" altLang="en-US" dirty="0">
                <a:sym typeface="Symbol" panose="05050102010706020507" pitchFamily="18" charset="2"/>
              </a:rPr>
              <a:t>- )   (, ); </a:t>
            </a:r>
            <a:br>
              <a:rPr lang="en-US" altLang="en-US" dirty="0">
                <a:sym typeface="Symbol" panose="05050102010706020507" pitchFamily="18" charset="2"/>
              </a:rPr>
            </a:br>
            <a:r>
              <a:rPr lang="en-US" altLang="en-US" b="1" dirty="0">
                <a:sym typeface="Symbol" panose="05050102010706020507" pitchFamily="18" charset="2"/>
              </a:rPr>
              <a:t>       end</a:t>
            </a:r>
            <a:r>
              <a:rPr lang="en-US" altLang="en-US" dirty="0">
                <a:sym typeface="Symbol" panose="05050102010706020507" pitchFamily="18" charset="2"/>
              </a:rPr>
              <a:t/>
            </a:r>
            <a:br>
              <a:rPr lang="en-US" altLang="en-US" dirty="0">
                <a:sym typeface="Symbol" panose="05050102010706020507" pitchFamily="18" charset="2"/>
              </a:rPr>
            </a:br>
            <a:r>
              <a:rPr lang="en-US" altLang="en-US" b="1" dirty="0">
                <a:sym typeface="Symbol" panose="05050102010706020507" pitchFamily="18" charset="2"/>
              </a:rPr>
              <a:t>    else </a:t>
            </a:r>
            <a:r>
              <a:rPr lang="en-US" altLang="en-US" i="1" dirty="0">
                <a:sym typeface="Symbol" panose="05050102010706020507" pitchFamily="18" charset="2"/>
              </a:rPr>
              <a:t>done</a:t>
            </a:r>
            <a:r>
              <a:rPr lang="en-US" altLang="en-US" dirty="0">
                <a:sym typeface="Symbol" panose="05050102010706020507" pitchFamily="18" charset="2"/>
              </a:rPr>
              <a:t>:= true;</a:t>
            </a:r>
          </a:p>
          <a:p>
            <a:pPr>
              <a:buFont typeface="Monotype Sorts" pitchFamily="-84" charset="2"/>
              <a:buNone/>
            </a:pPr>
            <a:r>
              <a:rPr lang="en-US" altLang="en-US" dirty="0">
                <a:sym typeface="Symbol" panose="05050102010706020507" pitchFamily="18" charset="2"/>
              </a:rPr>
              <a:t>      Note: each </a:t>
            </a:r>
            <a:r>
              <a:rPr lang="en-US" altLang="en-US" i="1" dirty="0">
                <a:sym typeface="Symbol" panose="05050102010706020507" pitchFamily="18" charset="2"/>
              </a:rPr>
              <a:t>R</a:t>
            </a:r>
            <a:r>
              <a:rPr lang="en-US" altLang="en-US" i="1" baseline="-25000" dirty="0">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in 4NF, and decomposition is lossless-join</a:t>
            </a:r>
          </a:p>
        </p:txBody>
      </p:sp>
      <p:grpSp>
        <p:nvGrpSpPr>
          <p:cNvPr id="2" name="Group 4"/>
          <p:cNvGrpSpPr>
            <a:grpSpLocks/>
          </p:cNvGrpSpPr>
          <p:nvPr/>
        </p:nvGrpSpPr>
        <p:grpSpPr bwMode="auto">
          <a:xfrm>
            <a:off x="8348663" y="6477000"/>
            <a:ext cx="317500" cy="4763"/>
            <a:chOff x="2640" y="1301"/>
            <a:chExt cx="200" cy="3"/>
          </a:xfrm>
        </p:grpSpPr>
        <p:sp>
          <p:nvSpPr>
            <p:cNvPr id="90117"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0118"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Example</a:t>
            </a:r>
          </a:p>
        </p:txBody>
      </p:sp>
      <p:sp>
        <p:nvSpPr>
          <p:cNvPr id="785411" name="Rectangle 3"/>
          <p:cNvSpPr>
            <a:spLocks noGrp="1" noChangeArrowheads="1"/>
          </p:cNvSpPr>
          <p:nvPr>
            <p:ph type="body" idx="1"/>
          </p:nvPr>
        </p:nvSpPr>
        <p:spPr>
          <a:xfrm>
            <a:off x="788830" y="1163638"/>
            <a:ext cx="8258917" cy="4816057"/>
          </a:xfrm>
        </p:spPr>
        <p:txBody>
          <a:bodyPr/>
          <a:lstStyle/>
          <a:p>
            <a:pPr>
              <a:lnSpc>
                <a:spcPct val="90000"/>
              </a:lnSpc>
            </a:pPr>
            <a:r>
              <a:rPr lang="en-US" altLang="en-US" i="1" dirty="0"/>
              <a:t>R</a:t>
            </a:r>
            <a:r>
              <a:rPr lang="en-US" altLang="en-US" dirty="0"/>
              <a:t> =(</a:t>
            </a:r>
            <a:r>
              <a:rPr lang="en-US" altLang="en-US" i="1" dirty="0"/>
              <a:t>A, B, C, G, H, I</a:t>
            </a:r>
            <a:r>
              <a:rPr lang="en-US" altLang="en-US" dirty="0"/>
              <a:t>)</a:t>
            </a:r>
          </a:p>
          <a:p>
            <a:pPr>
              <a:lnSpc>
                <a:spcPct val="90000"/>
              </a:lnSpc>
              <a:buFont typeface="Monotype Sorts" pitchFamily="-84" charset="2"/>
              <a:buNone/>
            </a:pPr>
            <a:r>
              <a:rPr lang="en-US" altLang="en-US" i="1" dirty="0"/>
              <a:t>	F </a:t>
            </a:r>
            <a:r>
              <a:rPr lang="en-US" altLang="en-US" dirty="0"/>
              <a:t>={ </a:t>
            </a:r>
            <a:r>
              <a:rPr lang="en-US" altLang="en-US" i="1" dirty="0"/>
              <a:t>A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t>B</a:t>
            </a:r>
            <a:endParaRPr lang="en-US" altLang="en-US" dirty="0"/>
          </a:p>
          <a:p>
            <a:pPr>
              <a:lnSpc>
                <a:spcPct val="90000"/>
              </a:lnSpc>
              <a:buFont typeface="Monotype Sorts" pitchFamily="-84" charset="2"/>
              <a:buNone/>
            </a:pPr>
            <a:r>
              <a:rPr lang="en-US" altLang="en-US" i="1" dirty="0"/>
              <a:t>		B</a:t>
            </a:r>
            <a:r>
              <a:rPr lang="en-US" altLang="en-US" dirty="0"/>
              <a:t> </a:t>
            </a:r>
            <a:r>
              <a:rPr lang="en-US" altLang="en-US" b="1" dirty="0">
                <a:sym typeface="Symbol" panose="05050102010706020507" pitchFamily="18" charset="2"/>
              </a:rPr>
              <a:t></a:t>
            </a:r>
            <a:r>
              <a:rPr lang="en-US" altLang="en-US" dirty="0"/>
              <a:t> </a:t>
            </a:r>
            <a:r>
              <a:rPr lang="en-US" altLang="en-US" i="1" dirty="0"/>
              <a:t>HI</a:t>
            </a:r>
            <a:endParaRPr lang="en-US" altLang="en-US" dirty="0"/>
          </a:p>
          <a:p>
            <a:pPr>
              <a:lnSpc>
                <a:spcPct val="90000"/>
              </a:lnSpc>
              <a:buFont typeface="Monotype Sorts" pitchFamily="-84" charset="2"/>
              <a:buNone/>
            </a:pPr>
            <a:r>
              <a:rPr lang="en-US" altLang="en-US" i="1" dirty="0"/>
              <a:t>		CG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t>H</a:t>
            </a:r>
            <a:r>
              <a:rPr lang="en-US" altLang="en-US" dirty="0"/>
              <a:t> }</a:t>
            </a:r>
          </a:p>
          <a:p>
            <a:pPr>
              <a:lnSpc>
                <a:spcPct val="90000"/>
              </a:lnSpc>
            </a:pPr>
            <a:r>
              <a:rPr lang="en-US" altLang="en-US" i="1" dirty="0"/>
              <a:t>R</a:t>
            </a:r>
            <a:r>
              <a:rPr lang="en-US" altLang="en-US" dirty="0"/>
              <a:t> is not in 4NF since </a:t>
            </a:r>
            <a:r>
              <a:rPr lang="en-US" altLang="en-US" i="1" dirty="0"/>
              <a:t>A</a:t>
            </a:r>
            <a:r>
              <a:rPr lang="en-US" altLang="en-US" dirty="0"/>
              <a:t> </a:t>
            </a:r>
            <a:r>
              <a:rPr lang="en-US" altLang="en-US" b="1" dirty="0">
                <a:sym typeface="Symbol" panose="05050102010706020507" pitchFamily="18" charset="2"/>
              </a:rPr>
              <a:t></a:t>
            </a:r>
            <a:r>
              <a:rPr lang="en-US" altLang="en-US" dirty="0"/>
              <a:t> </a:t>
            </a:r>
            <a:r>
              <a:rPr lang="en-US" altLang="en-US" i="1" dirty="0"/>
              <a:t>B</a:t>
            </a:r>
            <a:r>
              <a:rPr lang="en-US" altLang="en-US" dirty="0"/>
              <a:t> and </a:t>
            </a:r>
            <a:r>
              <a:rPr lang="en-US" altLang="en-US" i="1" dirty="0"/>
              <a:t>A</a:t>
            </a:r>
            <a:r>
              <a:rPr lang="en-US" altLang="en-US" dirty="0"/>
              <a:t> is not a </a:t>
            </a:r>
            <a:r>
              <a:rPr lang="en-US" altLang="en-US" dirty="0" err="1"/>
              <a:t>superkey</a:t>
            </a:r>
            <a:r>
              <a:rPr lang="en-US" altLang="en-US" dirty="0"/>
              <a:t> for </a:t>
            </a:r>
            <a:r>
              <a:rPr lang="en-US" altLang="en-US" i="1" dirty="0"/>
              <a:t>R</a:t>
            </a:r>
            <a:endParaRPr lang="en-US" altLang="en-US" dirty="0"/>
          </a:p>
          <a:p>
            <a:pPr>
              <a:lnSpc>
                <a:spcPct val="90000"/>
              </a:lnSpc>
            </a:pPr>
            <a:r>
              <a:rPr lang="en-US" altLang="en-US" dirty="0"/>
              <a:t>Decomposition</a:t>
            </a:r>
          </a:p>
          <a:p>
            <a:pPr>
              <a:lnSpc>
                <a:spcPct val="90000"/>
              </a:lnSpc>
              <a:buFont typeface="Monotype Sorts" pitchFamily="-84" charset="2"/>
              <a:buNone/>
            </a:pPr>
            <a:r>
              <a:rPr lang="en-US" altLang="en-US" dirty="0"/>
              <a:t>	a) </a:t>
            </a:r>
            <a:r>
              <a:rPr lang="en-US" altLang="en-US" i="1" dirty="0"/>
              <a:t>R</a:t>
            </a:r>
            <a:r>
              <a:rPr lang="en-US" altLang="en-US" i="1" baseline="-25000" dirty="0"/>
              <a:t>1</a:t>
            </a:r>
            <a:r>
              <a:rPr lang="en-US" altLang="en-US" dirty="0"/>
              <a:t> = (</a:t>
            </a:r>
            <a:r>
              <a:rPr lang="en-US" altLang="en-US" i="1" dirty="0"/>
              <a:t>A, B</a:t>
            </a:r>
            <a:r>
              <a:rPr lang="en-US" altLang="en-US" dirty="0"/>
              <a:t>) 			(</a:t>
            </a:r>
            <a:r>
              <a:rPr lang="en-US" altLang="en-US" i="1" dirty="0"/>
              <a:t>R</a:t>
            </a:r>
            <a:r>
              <a:rPr lang="en-US" altLang="en-US" i="1" baseline="-25000" dirty="0"/>
              <a:t>1</a:t>
            </a:r>
            <a:r>
              <a:rPr lang="en-US" altLang="en-US" dirty="0"/>
              <a:t> is in 4NF)</a:t>
            </a:r>
          </a:p>
          <a:p>
            <a:pPr>
              <a:lnSpc>
                <a:spcPct val="90000"/>
              </a:lnSpc>
              <a:buFont typeface="Monotype Sorts" pitchFamily="-84" charset="2"/>
              <a:buNone/>
            </a:pPr>
            <a:r>
              <a:rPr lang="en-US" altLang="en-US" dirty="0"/>
              <a:t>	b) </a:t>
            </a:r>
            <a:r>
              <a:rPr lang="en-US" altLang="en-US" i="1" dirty="0"/>
              <a:t>R</a:t>
            </a:r>
            <a:r>
              <a:rPr lang="en-US" altLang="en-US" baseline="-25000" dirty="0"/>
              <a:t>2</a:t>
            </a:r>
            <a:r>
              <a:rPr lang="en-US" altLang="en-US" dirty="0"/>
              <a:t> = (</a:t>
            </a:r>
            <a:r>
              <a:rPr lang="en-US" altLang="en-US" i="1" dirty="0"/>
              <a:t>A, C, G, H, I</a:t>
            </a:r>
            <a:r>
              <a:rPr lang="en-US" altLang="en-US" dirty="0"/>
              <a:t>)  		(</a:t>
            </a:r>
            <a:r>
              <a:rPr lang="en-US" altLang="en-US" i="1" dirty="0"/>
              <a:t>R</a:t>
            </a:r>
            <a:r>
              <a:rPr lang="en-US" altLang="en-US" i="1" baseline="-25000" dirty="0"/>
              <a:t>2</a:t>
            </a:r>
            <a:r>
              <a:rPr lang="en-US" altLang="en-US" dirty="0"/>
              <a:t> is not in 4NF, decompose into R</a:t>
            </a:r>
            <a:r>
              <a:rPr lang="en-US" altLang="en-US" baseline="-25000" dirty="0"/>
              <a:t>3 </a:t>
            </a:r>
            <a:r>
              <a:rPr lang="en-US" altLang="en-US" dirty="0"/>
              <a:t>and R</a:t>
            </a:r>
            <a:r>
              <a:rPr lang="en-US" altLang="en-US" baseline="-25000" dirty="0"/>
              <a:t>4</a:t>
            </a:r>
            <a:r>
              <a:rPr lang="en-US" altLang="en-US" dirty="0"/>
              <a:t>)</a:t>
            </a:r>
          </a:p>
          <a:p>
            <a:pPr>
              <a:lnSpc>
                <a:spcPct val="90000"/>
              </a:lnSpc>
              <a:buFont typeface="Monotype Sorts" pitchFamily="-84" charset="2"/>
              <a:buNone/>
            </a:pPr>
            <a:r>
              <a:rPr lang="en-US" altLang="en-US" dirty="0"/>
              <a:t>	c) </a:t>
            </a:r>
            <a:r>
              <a:rPr lang="en-US" altLang="en-US" i="1" dirty="0"/>
              <a:t>R</a:t>
            </a:r>
            <a:r>
              <a:rPr lang="en-US" altLang="en-US" baseline="-25000" dirty="0"/>
              <a:t>3</a:t>
            </a:r>
            <a:r>
              <a:rPr lang="en-US" altLang="en-US" dirty="0"/>
              <a:t> = (</a:t>
            </a:r>
            <a:r>
              <a:rPr lang="en-US" altLang="en-US" i="1" dirty="0"/>
              <a:t>C, G, H</a:t>
            </a:r>
            <a:r>
              <a:rPr lang="en-US" altLang="en-US" dirty="0"/>
              <a:t>) 		(</a:t>
            </a:r>
            <a:r>
              <a:rPr lang="en-US" altLang="en-US" i="1" dirty="0"/>
              <a:t>R</a:t>
            </a:r>
            <a:r>
              <a:rPr lang="en-US" altLang="en-US" baseline="-25000" dirty="0"/>
              <a:t>3</a:t>
            </a:r>
            <a:r>
              <a:rPr lang="en-US" altLang="en-US" dirty="0"/>
              <a:t> is in 4NF)</a:t>
            </a:r>
          </a:p>
          <a:p>
            <a:pPr>
              <a:lnSpc>
                <a:spcPct val="90000"/>
              </a:lnSpc>
              <a:buFont typeface="Monotype Sorts" pitchFamily="-84" charset="2"/>
              <a:buNone/>
            </a:pPr>
            <a:r>
              <a:rPr lang="en-US" altLang="en-US" dirty="0"/>
              <a:t>	d) </a:t>
            </a:r>
            <a:r>
              <a:rPr lang="en-US" altLang="en-US" i="1" dirty="0"/>
              <a:t>R</a:t>
            </a:r>
            <a:r>
              <a:rPr lang="en-US" altLang="en-US" i="1" baseline="-25000" dirty="0"/>
              <a:t>4</a:t>
            </a:r>
            <a:r>
              <a:rPr lang="en-US" altLang="en-US" dirty="0"/>
              <a:t> = (</a:t>
            </a:r>
            <a:r>
              <a:rPr lang="en-US" altLang="en-US" i="1" dirty="0"/>
              <a:t>A, C, G, I</a:t>
            </a:r>
            <a:r>
              <a:rPr lang="en-US" altLang="en-US" dirty="0"/>
              <a:t>)  		(</a:t>
            </a:r>
            <a:r>
              <a:rPr lang="en-US" altLang="en-US" i="1" dirty="0"/>
              <a:t>R</a:t>
            </a:r>
            <a:r>
              <a:rPr lang="en-US" altLang="en-US" i="1" baseline="-25000" dirty="0"/>
              <a:t>4</a:t>
            </a:r>
            <a:r>
              <a:rPr lang="en-US" altLang="en-US" dirty="0"/>
              <a:t> is not in 4NF, decompose into R</a:t>
            </a:r>
            <a:r>
              <a:rPr lang="en-US" altLang="en-US" baseline="-25000" dirty="0"/>
              <a:t>5 </a:t>
            </a:r>
            <a:r>
              <a:rPr lang="en-US" altLang="en-US" dirty="0"/>
              <a:t>and R</a:t>
            </a:r>
            <a:r>
              <a:rPr lang="en-US" altLang="en-US" baseline="-25000" dirty="0"/>
              <a:t>6</a:t>
            </a:r>
            <a:r>
              <a:rPr lang="en-US" altLang="en-US" dirty="0"/>
              <a:t>)</a:t>
            </a:r>
          </a:p>
          <a:p>
            <a:pPr lvl="1">
              <a:lnSpc>
                <a:spcPct val="90000"/>
              </a:lnSpc>
            </a:pPr>
            <a:r>
              <a:rPr lang="en-US" altLang="en-US" i="1" dirty="0"/>
              <a:t>A</a:t>
            </a:r>
            <a:r>
              <a:rPr lang="en-US" altLang="en-US" dirty="0"/>
              <a:t>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t>B</a:t>
            </a:r>
            <a:r>
              <a:rPr lang="en-US" altLang="en-US" dirty="0"/>
              <a:t> and </a:t>
            </a:r>
            <a:r>
              <a:rPr lang="en-US" altLang="en-US" i="1" dirty="0"/>
              <a:t>B</a:t>
            </a:r>
            <a:r>
              <a:rPr lang="en-US" altLang="en-US" dirty="0"/>
              <a:t> </a:t>
            </a:r>
            <a:r>
              <a:rPr lang="en-US" altLang="en-US" b="1" dirty="0">
                <a:sym typeface="Symbol" panose="05050102010706020507" pitchFamily="18" charset="2"/>
              </a:rPr>
              <a:t></a:t>
            </a:r>
            <a:r>
              <a:rPr lang="en-US" altLang="en-US" dirty="0"/>
              <a:t> </a:t>
            </a:r>
            <a:r>
              <a:rPr lang="en-US" altLang="en-US" i="1" dirty="0"/>
              <a:t>HI </a:t>
            </a:r>
            <a:r>
              <a:rPr lang="en-US" altLang="en-US" i="1" dirty="0">
                <a:sym typeface="Wingdings" panose="05000000000000000000" pitchFamily="2" charset="2"/>
              </a:rPr>
              <a:t> </a:t>
            </a:r>
            <a:r>
              <a:rPr lang="en-US" altLang="en-US" i="1" dirty="0"/>
              <a:t>A</a:t>
            </a:r>
            <a:r>
              <a:rPr lang="en-US" altLang="en-US" dirty="0"/>
              <a:t>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t>HI</a:t>
            </a:r>
            <a:r>
              <a:rPr lang="en-US" altLang="en-US" dirty="0"/>
              <a:t>, (MVD transitivity), and</a:t>
            </a:r>
          </a:p>
          <a:p>
            <a:pPr lvl="1">
              <a:lnSpc>
                <a:spcPct val="90000"/>
              </a:lnSpc>
            </a:pPr>
            <a:r>
              <a:rPr lang="en-US" altLang="en-US" dirty="0"/>
              <a:t>and hence </a:t>
            </a:r>
            <a:r>
              <a:rPr lang="en-US" altLang="en-US" i="1" dirty="0"/>
              <a:t>A</a:t>
            </a:r>
            <a:r>
              <a:rPr lang="en-US" altLang="en-US" dirty="0"/>
              <a:t>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t>I (MVD restriction to R</a:t>
            </a:r>
            <a:r>
              <a:rPr lang="en-US" altLang="en-US" i="1" baseline="-25000" dirty="0"/>
              <a:t>4</a:t>
            </a:r>
            <a:r>
              <a:rPr lang="en-US" altLang="en-US" i="1" dirty="0"/>
              <a:t>)</a:t>
            </a:r>
            <a:endParaRPr lang="en-US" altLang="en-US" dirty="0"/>
          </a:p>
          <a:p>
            <a:pPr>
              <a:lnSpc>
                <a:spcPct val="90000"/>
              </a:lnSpc>
              <a:buFont typeface="Monotype Sorts" pitchFamily="-84" charset="2"/>
              <a:buNone/>
            </a:pPr>
            <a:r>
              <a:rPr lang="en-US" altLang="en-US" dirty="0"/>
              <a:t>	e) </a:t>
            </a:r>
            <a:r>
              <a:rPr lang="en-US" altLang="en-US" i="1" dirty="0"/>
              <a:t>R</a:t>
            </a:r>
            <a:r>
              <a:rPr lang="en-US" altLang="en-US" i="1" baseline="-25000" dirty="0"/>
              <a:t>5</a:t>
            </a:r>
            <a:r>
              <a:rPr lang="en-US" altLang="en-US" dirty="0"/>
              <a:t> = (</a:t>
            </a:r>
            <a:r>
              <a:rPr lang="en-US" altLang="en-US" i="1" dirty="0"/>
              <a:t>A, I</a:t>
            </a:r>
            <a:r>
              <a:rPr lang="en-US" altLang="en-US" dirty="0"/>
              <a:t>)  			(</a:t>
            </a:r>
            <a:r>
              <a:rPr lang="en-US" altLang="en-US" i="1" dirty="0"/>
              <a:t>R</a:t>
            </a:r>
            <a:r>
              <a:rPr lang="en-US" altLang="en-US" i="1" baseline="-25000" dirty="0"/>
              <a:t>5</a:t>
            </a:r>
            <a:r>
              <a:rPr lang="en-US" altLang="en-US" dirty="0"/>
              <a:t> is in 4NF)</a:t>
            </a:r>
          </a:p>
          <a:p>
            <a:pPr>
              <a:lnSpc>
                <a:spcPct val="90000"/>
              </a:lnSpc>
              <a:buFont typeface="Monotype Sorts" pitchFamily="-84" charset="2"/>
              <a:buNone/>
            </a:pPr>
            <a:r>
              <a:rPr lang="en-US" altLang="en-US" dirty="0"/>
              <a:t>	f)</a:t>
            </a:r>
            <a:r>
              <a:rPr lang="en-US" altLang="en-US" i="1" dirty="0"/>
              <a:t>R</a:t>
            </a:r>
            <a:r>
              <a:rPr lang="en-US" altLang="en-US" i="1" baseline="-25000" dirty="0"/>
              <a:t>6</a:t>
            </a:r>
            <a:r>
              <a:rPr lang="en-US" altLang="en-US" dirty="0"/>
              <a:t> = (A, C, G)  		(R</a:t>
            </a:r>
            <a:r>
              <a:rPr lang="en-US" altLang="en-US" baseline="-25000" dirty="0"/>
              <a:t>6</a:t>
            </a:r>
            <a:r>
              <a:rPr lang="en-US" altLang="en-US" dirty="0"/>
              <a:t> is in  4NF)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5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5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5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5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5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5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54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54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541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541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5411">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85411">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854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583402" y="2400300"/>
            <a:ext cx="5544598" cy="1257300"/>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Additional issues</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52450" y="85725"/>
            <a:ext cx="8077200" cy="609600"/>
          </a:xfrm>
        </p:spPr>
        <p:txBody>
          <a:bodyPr/>
          <a:lstStyle/>
          <a:p>
            <a:pPr>
              <a:defRPr/>
            </a:pPr>
            <a:r>
              <a:rPr lang="en-US" altLang="en-US">
                <a:effectLst>
                  <a:outerShdw blurRad="38100" dist="38100" dir="2700000" algn="tl">
                    <a:srgbClr val="C0C0C0"/>
                  </a:outerShdw>
                </a:effectLst>
                <a:ea typeface="ＭＳ Ｐゴシック" pitchFamily="34" charset="-128"/>
              </a:rPr>
              <a:t>Further Normal Forms</a:t>
            </a:r>
          </a:p>
        </p:txBody>
      </p:sp>
      <p:sp>
        <p:nvSpPr>
          <p:cNvPr id="93187" name="Rectangle 3"/>
          <p:cNvSpPr>
            <a:spLocks noGrp="1" noChangeArrowheads="1"/>
          </p:cNvSpPr>
          <p:nvPr>
            <p:ph type="body" idx="1"/>
          </p:nvPr>
        </p:nvSpPr>
        <p:spPr>
          <a:xfrm>
            <a:off x="763479" y="1141917"/>
            <a:ext cx="7714695" cy="2792409"/>
          </a:xfrm>
        </p:spPr>
        <p:txBody>
          <a:bodyPr/>
          <a:lstStyle/>
          <a:p>
            <a:r>
              <a:rPr lang="en-US" altLang="en-US" b="1" dirty="0">
                <a:solidFill>
                  <a:srgbClr val="002060"/>
                </a:solidFill>
              </a:rPr>
              <a:t>Join dependencies</a:t>
            </a:r>
            <a:r>
              <a:rPr lang="en-US" altLang="en-US" dirty="0">
                <a:solidFill>
                  <a:srgbClr val="002060"/>
                </a:solidFill>
              </a:rPr>
              <a:t> </a:t>
            </a:r>
            <a:r>
              <a:rPr lang="en-US" altLang="en-US" dirty="0"/>
              <a:t>generalize multivalued dependencies</a:t>
            </a:r>
          </a:p>
          <a:p>
            <a:pPr lvl="1"/>
            <a:r>
              <a:rPr lang="en-US" altLang="en-US" dirty="0"/>
              <a:t>lead to </a:t>
            </a:r>
            <a:r>
              <a:rPr lang="en-US" altLang="en-US" b="1" dirty="0">
                <a:solidFill>
                  <a:srgbClr val="002060"/>
                </a:solidFill>
              </a:rPr>
              <a:t>project-join normal form (PJNF)</a:t>
            </a:r>
            <a:r>
              <a:rPr lang="en-US" altLang="en-US" dirty="0">
                <a:solidFill>
                  <a:srgbClr val="002060"/>
                </a:solidFill>
              </a:rPr>
              <a:t> </a:t>
            </a:r>
            <a:r>
              <a:rPr lang="en-US" altLang="en-US" dirty="0"/>
              <a:t>(also called </a:t>
            </a:r>
            <a:r>
              <a:rPr lang="en-US" altLang="en-US" b="1" dirty="0">
                <a:solidFill>
                  <a:srgbClr val="002060"/>
                </a:solidFill>
              </a:rPr>
              <a:t>fifth normal form</a:t>
            </a:r>
            <a:r>
              <a:rPr lang="en-US" altLang="en-US" dirty="0"/>
              <a:t>)</a:t>
            </a:r>
          </a:p>
          <a:p>
            <a:r>
              <a:rPr lang="en-US" altLang="en-US" dirty="0"/>
              <a:t>A class of even more general constraints, leads to a normal form called </a:t>
            </a:r>
            <a:r>
              <a:rPr lang="en-US" altLang="en-US" b="1" dirty="0">
                <a:solidFill>
                  <a:srgbClr val="002060"/>
                </a:solidFill>
              </a:rPr>
              <a:t>domain-key normal form</a:t>
            </a:r>
            <a:r>
              <a:rPr lang="en-US" altLang="en-US" dirty="0"/>
              <a:t>.</a:t>
            </a:r>
          </a:p>
          <a:p>
            <a:r>
              <a:rPr lang="en-US" altLang="en-US" dirty="0"/>
              <a:t>Problem with these generalized constraints:  are hard to reason with, and no set of sound and complete set of inference rules exists.</a:t>
            </a:r>
          </a:p>
          <a:p>
            <a:r>
              <a:rPr lang="en-US" altLang="en-US" dirty="0"/>
              <a:t>Hence rarely used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数据库总体设计流程</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4211" name="Rectangle 3"/>
          <p:cNvSpPr>
            <a:spLocks noGrp="1" noChangeArrowheads="1"/>
          </p:cNvSpPr>
          <p:nvPr>
            <p:ph type="body" idx="1"/>
          </p:nvPr>
        </p:nvSpPr>
        <p:spPr>
          <a:xfrm>
            <a:off x="1100832" y="1680990"/>
            <a:ext cx="7280770" cy="2566154"/>
          </a:xfrm>
        </p:spPr>
        <p:txBody>
          <a:bodyPr/>
          <a:lstStyle/>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可能是在将</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图转换为一组表时生成的。</a:t>
            </a:r>
          </a:p>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可以是一个包含所有感兴趣的属性的单一关系</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称为</a:t>
            </a:r>
            <a:r>
              <a:rPr lang="zh-CN" altLang="en-US" dirty="0">
                <a:latin typeface="微软雅黑" panose="020B0503020204020204" pitchFamily="34" charset="-122"/>
                <a:ea typeface="微软雅黑" panose="020B0503020204020204" pitchFamily="34" charset="-122"/>
              </a:rPr>
              <a:t>全体</a:t>
            </a:r>
            <a:r>
              <a:rPr lang="zh-CN" altLang="en-US" dirty="0" smtClean="0">
                <a:latin typeface="微软雅黑" panose="020B0503020204020204" pitchFamily="34" charset="-122"/>
                <a:ea typeface="微软雅黑" panose="020B0503020204020204" pitchFamily="34" charset="-122"/>
              </a:rPr>
              <a:t>关系</a:t>
            </a:r>
            <a:r>
              <a:rPr lang="en-US" altLang="en-US" b="1" dirty="0">
                <a:solidFill>
                  <a:srgbClr val="002060"/>
                </a:solidFill>
                <a:latin typeface="微软雅黑" panose="020B0503020204020204" pitchFamily="34" charset="-122"/>
                <a:ea typeface="微软雅黑" panose="020B0503020204020204" pitchFamily="34" charset="-122"/>
              </a:rPr>
              <a:t>universal relation</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范式</a:t>
            </a:r>
            <a:r>
              <a:rPr lang="zh-CN" altLang="en-US" dirty="0" smtClean="0">
                <a:latin typeface="微软雅黑" panose="020B0503020204020204" pitchFamily="34" charset="-122"/>
                <a:ea typeface="微软雅黑" panose="020B0503020204020204" pitchFamily="34" charset="-122"/>
              </a:rPr>
              <a:t>化</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分解成更小的关系。</a:t>
            </a:r>
          </a:p>
          <a:p>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可能是某种特殊关系设计的结果，然后我们对其进行测试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转换为标准形式</a:t>
            </a:r>
            <a:r>
              <a:rPr lang="zh-CN" altLang="en-US" dirty="0" smtClean="0">
                <a:latin typeface="微软雅黑" panose="020B0503020204020204" pitchFamily="34" charset="-122"/>
                <a:ea typeface="微软雅黑" panose="020B0503020204020204" pitchFamily="34" charset="-122"/>
              </a:rPr>
              <a:t>。</a:t>
            </a:r>
            <a:endParaRPr lang="en-US" altLang="en-US"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768350" y="1299408"/>
            <a:ext cx="7280771" cy="353943"/>
          </a:xfrm>
          <a:prstGeom prst="rect">
            <a:avLst/>
          </a:prstGeom>
          <a:noFill/>
        </p:spPr>
        <p:txBody>
          <a:bodyPr wrap="square" rtlCol="0">
            <a:spAutoFit/>
          </a:bodyPr>
          <a:lstStyle/>
          <a:p>
            <a:r>
              <a:rPr lang="zh-CN" altLang="en-US" sz="1700" dirty="0">
                <a:latin typeface="微软雅黑" panose="020B0503020204020204" pitchFamily="34" charset="-122"/>
                <a:ea typeface="微软雅黑" panose="020B0503020204020204" pitchFamily="34" charset="-122"/>
              </a:rPr>
              <a:t>我们假设模式</a:t>
            </a:r>
            <a:r>
              <a:rPr lang="en-US" altLang="zh-CN" sz="1700" dirty="0">
                <a:latin typeface="微软雅黑" panose="020B0503020204020204" pitchFamily="34" charset="-122"/>
                <a:ea typeface="微软雅黑" panose="020B0503020204020204" pitchFamily="34" charset="-122"/>
              </a:rPr>
              <a:t>R</a:t>
            </a:r>
            <a:r>
              <a:rPr lang="zh-CN" altLang="en-US" sz="1700" dirty="0">
                <a:latin typeface="微软雅黑" panose="020B0503020204020204" pitchFamily="34" charset="-122"/>
                <a:ea typeface="微软雅黑" panose="020B0503020204020204" pitchFamily="34" charset="-122"/>
              </a:rPr>
              <a:t>是给定的</a:t>
            </a:r>
            <a:endParaRPr lang="en-US" altLang="en-US" sz="17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模型与范式化</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5235" name="Rectangle 3"/>
          <p:cNvSpPr>
            <a:spLocks noGrp="1" noChangeArrowheads="1"/>
          </p:cNvSpPr>
          <p:nvPr>
            <p:ph type="body" idx="1"/>
          </p:nvPr>
        </p:nvSpPr>
        <p:spPr>
          <a:xfrm>
            <a:off x="768350" y="1090110"/>
            <a:ext cx="7713913" cy="4384257"/>
          </a:xfrm>
        </p:spPr>
        <p:txBody>
          <a:bodyPr/>
          <a:lstStyle/>
          <a:p>
            <a:r>
              <a:rPr lang="zh-CN" altLang="en-US" dirty="0">
                <a:latin typeface="微软雅黑" panose="020B0503020204020204" pitchFamily="34" charset="-122"/>
                <a:ea typeface="微软雅黑" panose="020B0503020204020204" pitchFamily="34" charset="-122"/>
              </a:rPr>
              <a:t>当一个</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图被仔细设计，正确地识别所有实体时，从</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图生成的表就不需要进一步的规范化了。</a:t>
            </a:r>
          </a:p>
          <a:p>
            <a:r>
              <a:rPr lang="zh-CN" altLang="en-US" dirty="0">
                <a:latin typeface="微软雅黑" panose="020B0503020204020204" pitchFamily="34" charset="-122"/>
                <a:ea typeface="微软雅黑" panose="020B0503020204020204" pitchFamily="34" charset="-122"/>
              </a:rPr>
              <a:t>然而，在真实的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不完美的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设计中，实体的非键属性与实体的其他属性之间可能存在函数依赖关系</a:t>
            </a:r>
            <a:endParaRPr lang="en-US" altLang="en-US" dirty="0" smtClean="0">
              <a:latin typeface="微软雅黑" panose="020B0503020204020204" pitchFamily="34" charset="-122"/>
              <a:ea typeface="微软雅黑" panose="020B0503020204020204" pitchFamily="34" charset="-122"/>
            </a:endParaRPr>
          </a:p>
          <a:p>
            <a:pPr lvl="1"/>
            <a:r>
              <a:rPr lang="en-US" altLang="en-US" dirty="0" smtClean="0">
                <a:latin typeface="微软雅黑" panose="020B0503020204020204" pitchFamily="34" charset="-122"/>
                <a:ea typeface="微软雅黑" panose="020B0503020204020204" pitchFamily="34" charset="-122"/>
              </a:rPr>
              <a:t>Example</a:t>
            </a:r>
            <a:r>
              <a:rPr lang="en-US" altLang="en-US" dirty="0">
                <a:latin typeface="微软雅黑" panose="020B0503020204020204" pitchFamily="34" charset="-122"/>
                <a:ea typeface="微软雅黑" panose="020B0503020204020204" pitchFamily="34" charset="-122"/>
              </a:rPr>
              <a:t>:  an </a:t>
            </a:r>
            <a:r>
              <a:rPr lang="en-US" altLang="en-US" i="1" dirty="0">
                <a:latin typeface="微软雅黑" panose="020B0503020204020204" pitchFamily="34" charset="-122"/>
                <a:ea typeface="微软雅黑" panose="020B0503020204020204" pitchFamily="34" charset="-122"/>
              </a:rPr>
              <a:t>employee</a:t>
            </a:r>
            <a:r>
              <a:rPr lang="en-US" altLang="en-US" dirty="0">
                <a:latin typeface="微软雅黑" panose="020B0503020204020204" pitchFamily="34" charset="-122"/>
                <a:ea typeface="微软雅黑" panose="020B0503020204020204" pitchFamily="34" charset="-122"/>
              </a:rPr>
              <a:t> entity with</a:t>
            </a:r>
          </a:p>
          <a:p>
            <a:pPr lvl="2"/>
            <a:r>
              <a:rPr lang="en-US" altLang="en-US" dirty="0">
                <a:latin typeface="微软雅黑" panose="020B0503020204020204" pitchFamily="34" charset="-122"/>
                <a:ea typeface="微软雅黑" panose="020B0503020204020204" pitchFamily="34" charset="-122"/>
              </a:rPr>
              <a:t> attributes </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department_name</a:t>
            </a:r>
            <a:r>
              <a:rPr lang="en-US" altLang="en-US" i="1"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and </a:t>
            </a:r>
            <a:r>
              <a:rPr lang="en-US" altLang="en-US" i="1" dirty="0">
                <a:latin typeface="微软雅黑" panose="020B0503020204020204" pitchFamily="34" charset="-122"/>
                <a:ea typeface="微软雅黑" panose="020B0503020204020204" pitchFamily="34" charset="-122"/>
              </a:rPr>
              <a:t>building</a:t>
            </a:r>
            <a:r>
              <a:rPr lang="en-US" altLang="en-US" dirty="0">
                <a:latin typeface="微软雅黑" panose="020B0503020204020204" pitchFamily="34" charset="-122"/>
                <a:ea typeface="微软雅黑" panose="020B0503020204020204" pitchFamily="34" charset="-122"/>
              </a:rPr>
              <a:t>, </a:t>
            </a:r>
          </a:p>
          <a:p>
            <a:pPr lvl="2"/>
            <a:r>
              <a:rPr lang="en-US" altLang="en-US" dirty="0">
                <a:latin typeface="微软雅黑" panose="020B0503020204020204" pitchFamily="34" charset="-122"/>
                <a:ea typeface="微软雅黑" panose="020B0503020204020204" pitchFamily="34" charset="-122"/>
              </a:rPr>
              <a:t> functional dependency </a:t>
            </a:r>
            <a:br>
              <a:rPr lang="en-US" altLang="en-US" dirty="0">
                <a:latin typeface="微软雅黑" panose="020B0503020204020204" pitchFamily="34" charset="-122"/>
                <a:ea typeface="微软雅黑" panose="020B0503020204020204" pitchFamily="34" charset="-122"/>
              </a:rPr>
            </a:br>
            <a:r>
              <a:rPr lang="en-US" altLang="en-US" dirty="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department_name</a:t>
            </a:r>
            <a:r>
              <a:rPr lang="en-US" altLang="en-US" i="1"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dirty="0">
                <a:latin typeface="微软雅黑" panose="020B0503020204020204" pitchFamily="34" charset="-122"/>
                <a:ea typeface="微软雅黑" panose="020B0503020204020204" pitchFamily="34" charset="-122"/>
              </a:rPr>
              <a:t>building</a:t>
            </a:r>
          </a:p>
          <a:p>
            <a:pPr lvl="2"/>
            <a:r>
              <a:rPr lang="zh-CN" altLang="en-US" dirty="0" smtClean="0">
                <a:latin typeface="微软雅黑" panose="020B0503020204020204" pitchFamily="34" charset="-122"/>
                <a:ea typeface="微软雅黑" panose="020B0503020204020204" pitchFamily="34" charset="-122"/>
              </a:rPr>
              <a:t>好的设计应该将</a:t>
            </a:r>
            <a:r>
              <a:rPr lang="en-US" altLang="en-US" dirty="0" smtClean="0">
                <a:latin typeface="微软雅黑" panose="020B0503020204020204" pitchFamily="34" charset="-122"/>
                <a:ea typeface="微软雅黑" panose="020B0503020204020204" pitchFamily="34" charset="-122"/>
              </a:rPr>
              <a:t>department </a:t>
            </a:r>
            <a:r>
              <a:rPr lang="zh-CN" altLang="en-US" dirty="0" smtClean="0">
                <a:latin typeface="微软雅黑" panose="020B0503020204020204" pitchFamily="34" charset="-122"/>
                <a:ea typeface="微软雅黑" panose="020B0503020204020204" pitchFamily="34" charset="-122"/>
              </a:rPr>
              <a:t>设计成一个实体</a:t>
            </a:r>
            <a:endParaRPr lang="en-US"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可能存在非键的函数依赖，但是很少，大部分关系都是二元</a:t>
            </a:r>
            <a:endParaRPr lang="en-US" altLang="en-US"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为了性能反范式化</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6259" name="Rectangle 3"/>
          <p:cNvSpPr>
            <a:spLocks noGrp="1" noChangeArrowheads="1"/>
          </p:cNvSpPr>
          <p:nvPr>
            <p:ph type="body" idx="1"/>
          </p:nvPr>
        </p:nvSpPr>
        <p:spPr>
          <a:xfrm>
            <a:off x="768351" y="1144588"/>
            <a:ext cx="7629926" cy="4125244"/>
          </a:xfrm>
        </p:spPr>
        <p:txBody>
          <a:bodyPr/>
          <a:lstStyle/>
          <a:p>
            <a:r>
              <a:rPr lang="zh-CN" altLang="en-US" dirty="0">
                <a:latin typeface="微软雅黑" panose="020B0503020204020204" pitchFamily="34" charset="-122"/>
                <a:ea typeface="微软雅黑" panose="020B0503020204020204" pitchFamily="34" charset="-122"/>
              </a:rPr>
              <a:t>可能想要使用非规范化模式来提高</a:t>
            </a:r>
            <a:r>
              <a:rPr lang="zh-CN" altLang="en-US" dirty="0" smtClean="0">
                <a:latin typeface="微软雅黑" panose="020B0503020204020204" pitchFamily="34" charset="-122"/>
                <a:ea typeface="微软雅黑" panose="020B0503020204020204" pitchFamily="34" charset="-122"/>
              </a:rPr>
              <a:t>性能</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比如</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显示</a:t>
            </a:r>
            <a:r>
              <a:rPr lang="en-US" altLang="en-US" dirty="0" smtClean="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prereqs</a:t>
            </a:r>
            <a:r>
              <a:rPr lang="en-US" altLang="en-US" dirty="0">
                <a:latin typeface="微软雅黑" panose="020B0503020204020204" pitchFamily="34" charset="-122"/>
                <a:ea typeface="微软雅黑" panose="020B0503020204020204" pitchFamily="34" charset="-122"/>
              </a:rPr>
              <a:t> </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a:t>
            </a:r>
            <a:r>
              <a:rPr lang="en-US" altLang="en-US" dirty="0" smtClean="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course_id</a:t>
            </a:r>
            <a:r>
              <a:rPr lang="en-US" altLang="en-US" i="1"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和其对应的</a:t>
            </a:r>
            <a:r>
              <a:rPr lang="en-US" altLang="en-US" i="1" dirty="0" smtClean="0">
                <a:latin typeface="微软雅黑" panose="020B0503020204020204" pitchFamily="34" charset="-122"/>
                <a:ea typeface="微软雅黑" panose="020B0503020204020204" pitchFamily="34" charset="-122"/>
              </a:rPr>
              <a:t>title</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，需要和</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course</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进行连接</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变化</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使用反范式化包含</a:t>
            </a:r>
            <a:r>
              <a:rPr lang="en-US" altLang="zh-CN" dirty="0" smtClean="0">
                <a:latin typeface="微软雅黑" panose="020B0503020204020204" pitchFamily="34" charset="-122"/>
                <a:ea typeface="微软雅黑" panose="020B0503020204020204" pitchFamily="34" charset="-122"/>
              </a:rPr>
              <a:t>course</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prereqs</a:t>
            </a:r>
            <a:r>
              <a:rPr lang="zh-CN" altLang="en-US" dirty="0" smtClean="0">
                <a:latin typeface="微软雅黑" panose="020B0503020204020204" pitchFamily="34" charset="-122"/>
                <a:ea typeface="微软雅黑" panose="020B0503020204020204" pitchFamily="34" charset="-122"/>
              </a:rPr>
              <a:t>的所有属性</a:t>
            </a:r>
            <a:endParaRPr lang="en-US" altLang="en-US"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更快地查询 </a:t>
            </a:r>
            <a:r>
              <a:rPr lang="en-US" altLang="en-US" dirty="0" smtClean="0">
                <a:latin typeface="微软雅黑" panose="020B0503020204020204" pitchFamily="34" charset="-122"/>
                <a:ea typeface="微软雅黑" panose="020B0503020204020204" pitchFamily="34" charset="-122"/>
              </a:rPr>
              <a:t>faster </a:t>
            </a:r>
            <a:r>
              <a:rPr lang="en-US" altLang="en-US" dirty="0">
                <a:latin typeface="微软雅黑" panose="020B0503020204020204" pitchFamily="34" charset="-122"/>
                <a:ea typeface="微软雅黑" panose="020B0503020204020204" pitchFamily="34" charset="-122"/>
              </a:rPr>
              <a:t>lookup</a:t>
            </a:r>
          </a:p>
          <a:p>
            <a:pPr lvl="1"/>
            <a:r>
              <a:rPr lang="zh-CN" altLang="en-US" dirty="0" smtClean="0">
                <a:latin typeface="微软雅黑" panose="020B0503020204020204" pitchFamily="34" charset="-122"/>
                <a:ea typeface="微软雅黑" panose="020B0503020204020204" pitchFamily="34" charset="-122"/>
              </a:rPr>
              <a:t>更新上额外的空间和时间耗费</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额外的编码工作和可能出现的</a:t>
            </a:r>
            <a:r>
              <a:rPr lang="en-US" altLang="zh-CN" dirty="0" smtClean="0">
                <a:latin typeface="微软雅黑" panose="020B0503020204020204" pitchFamily="34" charset="-122"/>
                <a:ea typeface="微软雅黑" panose="020B0503020204020204" pitchFamily="34" charset="-122"/>
              </a:rPr>
              <a:t>bug</a:t>
            </a:r>
            <a:endParaRPr lang="en-US"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变化</a:t>
            </a:r>
            <a:r>
              <a:rPr lang="en-US" altLang="en-US"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使用物化视图</a:t>
            </a:r>
            <a:r>
              <a:rPr lang="en-US" altLang="en-US" i="1" dirty="0" smtClean="0">
                <a:latin typeface="微软雅黑" panose="020B0503020204020204" pitchFamily="34" charset="-122"/>
                <a:ea typeface="微软雅黑" panose="020B0503020204020204" pitchFamily="34" charset="-122"/>
              </a:rPr>
              <a:t>course</a:t>
            </a:r>
            <a:r>
              <a:rPr lang="en-US" altLang="en-US" dirty="0" smtClean="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prereq</a:t>
            </a:r>
            <a:endParaRPr lang="en-US" altLang="en-US" i="1"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除了不需要额外的代码，好处和坏处和之前一样</a:t>
            </a:r>
            <a:endParaRPr lang="en-US" altLang="en-US" dirty="0">
              <a:latin typeface="微软雅黑" panose="020B0503020204020204" pitchFamily="34" charset="-122"/>
              <a:ea typeface="微软雅黑" panose="020B0503020204020204" pitchFamily="34" charset="-122"/>
            </a:endParaRPr>
          </a:p>
        </p:txBody>
      </p:sp>
      <p:sp>
        <p:nvSpPr>
          <p:cNvPr id="96260" name="Freeform 4"/>
          <p:cNvSpPr>
            <a:spLocks/>
          </p:cNvSpPr>
          <p:nvPr/>
        </p:nvSpPr>
        <p:spPr bwMode="auto">
          <a:xfrm>
            <a:off x="4047957" y="3606481"/>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zh-CN" altLang="en-US" sz="28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无损分解</a:t>
            </a:r>
            <a:endParaRPr lang="en-US" altLang="en-US" sz="28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291" name="Rectangle 3"/>
          <p:cNvSpPr>
            <a:spLocks noGrp="1" noChangeArrowheads="1"/>
          </p:cNvSpPr>
          <p:nvPr>
            <p:ph type="body" idx="1"/>
          </p:nvPr>
        </p:nvSpPr>
        <p:spPr>
          <a:xfrm>
            <a:off x="768351" y="1093789"/>
            <a:ext cx="7522210" cy="4160964"/>
          </a:xfrm>
        </p:spPr>
        <p:txBody>
          <a:bodyPr/>
          <a:lstStyle/>
          <a:p>
            <a:r>
              <a:rPr lang="zh-CN" altLang="en-US"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是一个</a:t>
            </a:r>
            <a:r>
              <a:rPr lang="zh-CN" altLang="en-US" dirty="0" smtClean="0">
                <a:latin typeface="微软雅黑" panose="020B0503020204020204" pitchFamily="34" charset="-122"/>
                <a:ea typeface="微软雅黑" panose="020B0503020204020204" pitchFamily="34" charset="-122"/>
              </a:rPr>
              <a:t>关系</a:t>
            </a:r>
            <a:r>
              <a:rPr lang="zh-CN" altLang="en-US" dirty="0">
                <a:latin typeface="微软雅黑" panose="020B0503020204020204" pitchFamily="34" charset="-122"/>
                <a:ea typeface="微软雅黑" panose="020B0503020204020204" pitchFamily="34" charset="-122"/>
              </a:rPr>
              <a:t>模式</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设</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构成</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的分解。也就是</a:t>
            </a:r>
            <a:r>
              <a:rPr lang="en-US" altLang="zh-CN" dirty="0">
                <a:latin typeface="微软雅黑" panose="020B0503020204020204" pitchFamily="34" charset="-122"/>
                <a:ea typeface="微软雅黑" panose="020B0503020204020204" pitchFamily="34" charset="-122"/>
              </a:rPr>
              <a:t>R = R</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U R</a:t>
            </a:r>
            <a:r>
              <a:rPr lang="en-US" altLang="zh-CN" baseline="-25000" dirty="0">
                <a:latin typeface="微软雅黑" panose="020B0503020204020204" pitchFamily="34" charset="-122"/>
                <a:ea typeface="微软雅黑" panose="020B0503020204020204" pitchFamily="34" charset="-122"/>
              </a:rPr>
              <a:t>2</a:t>
            </a:r>
          </a:p>
          <a:p>
            <a:r>
              <a:rPr lang="zh-CN" altLang="en-US" dirty="0">
                <a:latin typeface="微软雅黑" panose="020B0503020204020204" pitchFamily="34" charset="-122"/>
                <a:ea typeface="微软雅黑" panose="020B0503020204020204" pitchFamily="34" charset="-122"/>
              </a:rPr>
              <a:t>如果用两个关系图式</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U R</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替换</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没有信息丢失，我们就说这个分解是无损分解</a:t>
            </a:r>
          </a:p>
          <a:p>
            <a:r>
              <a:rPr lang="zh-CN" altLang="en-US" dirty="0">
                <a:latin typeface="微软雅黑" panose="020B0503020204020204" pitchFamily="34" charset="-122"/>
                <a:ea typeface="微软雅黑" panose="020B0503020204020204" pitchFamily="34" charset="-122"/>
              </a:rPr>
              <a:t>在形式上</a:t>
            </a:r>
            <a:r>
              <a:rPr lang="en-US" altLang="zh-CN" dirty="0">
                <a:latin typeface="微软雅黑" panose="020B0503020204020204" pitchFamily="34" charset="-122"/>
                <a:ea typeface="微软雅黑" panose="020B0503020204020204" pitchFamily="34" charset="-122"/>
              </a:rPr>
              <a:t>,</a:t>
            </a:r>
            <a:endParaRPr lang="en-US" altLang="en-US" sz="1700" dirty="0" smtClean="0">
              <a:latin typeface="微软雅黑" panose="020B0503020204020204" pitchFamily="34" charset="-122"/>
              <a:ea typeface="微软雅黑" panose="020B0503020204020204" pitchFamily="34" charset="-122"/>
            </a:endParaRPr>
          </a:p>
          <a:p>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R</a:t>
            </a:r>
            <a:r>
              <a:rPr lang="en-US" altLang="en-US" sz="1700" baseline="-50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(r)      </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R</a:t>
            </a:r>
            <a:r>
              <a:rPr lang="en-US" altLang="en-US" sz="1700" baseline="-50000" dirty="0">
                <a:latin typeface="微软雅黑" panose="020B0503020204020204" pitchFamily="34" charset="-122"/>
                <a:ea typeface="微软雅黑" panose="020B0503020204020204" pitchFamily="34" charset="-122"/>
                <a:sym typeface="Symbol" panose="05050102010706020507" pitchFamily="18" charset="2"/>
              </a:rPr>
              <a:t>2</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(r) = </a:t>
            </a:r>
            <a:r>
              <a:rPr lang="en-US" altLang="en-US" sz="1700" i="1" dirty="0">
                <a:latin typeface="微软雅黑" panose="020B0503020204020204" pitchFamily="34" charset="-122"/>
                <a:ea typeface="微软雅黑" panose="020B0503020204020204" pitchFamily="34" charset="-122"/>
                <a:sym typeface="Symbol" panose="05050102010706020507" pitchFamily="18" charset="2"/>
              </a:rPr>
              <a:t>r</a:t>
            </a:r>
          </a:p>
          <a:p>
            <a:r>
              <a:rPr lang="zh-CN" altLang="en-US" dirty="0">
                <a:latin typeface="微软雅黑" panose="020B0503020204020204" pitchFamily="34" charset="-122"/>
                <a:ea typeface="微软雅黑" panose="020B0503020204020204" pitchFamily="34" charset="-122"/>
                <a:sym typeface="Symbol" panose="05050102010706020507" pitchFamily="18" charset="2"/>
              </a:rPr>
              <a:t>相反地，如果分解是有损</a:t>
            </a:r>
            <a:r>
              <a:rPr lang="zh-CN" altLang="en-US" dirty="0" smtClean="0">
                <a:latin typeface="微软雅黑" panose="020B0503020204020204" pitchFamily="34" charset="-122"/>
                <a:ea typeface="微软雅黑" panose="020B0503020204020204" pitchFamily="34" charset="-122"/>
                <a:sym typeface="Symbol" panose="05050102010706020507" pitchFamily="18" charset="2"/>
              </a:rPr>
              <a:t>的</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     </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r     </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R</a:t>
            </a:r>
            <a:r>
              <a:rPr lang="en-US" altLang="en-US" sz="1700" baseline="-50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(r)      </a:t>
            </a:r>
            <a:r>
              <a:rPr lang="en-US" altLang="en-US" sz="1700" baseline="-25000" dirty="0">
                <a:latin typeface="微软雅黑" panose="020B0503020204020204" pitchFamily="34" charset="-122"/>
                <a:ea typeface="微软雅黑" panose="020B0503020204020204" pitchFamily="34" charset="-122"/>
                <a:sym typeface="Symbol" panose="05050102010706020507" pitchFamily="18" charset="2"/>
              </a:rPr>
              <a:t>R</a:t>
            </a:r>
            <a:r>
              <a:rPr lang="en-US" altLang="en-US" sz="1700" baseline="-50000" dirty="0">
                <a:latin typeface="微软雅黑" panose="020B0503020204020204" pitchFamily="34" charset="-122"/>
                <a:ea typeface="微软雅黑" panose="020B0503020204020204" pitchFamily="34" charset="-122"/>
                <a:sym typeface="Symbol" panose="05050102010706020507" pitchFamily="18" charset="2"/>
              </a:rPr>
              <a:t>2</a:t>
            </a:r>
            <a:r>
              <a:rPr lang="en-US" altLang="en-US" sz="1700" dirty="0">
                <a:latin typeface="微软雅黑" panose="020B0503020204020204" pitchFamily="34" charset="-122"/>
                <a:ea typeface="微软雅黑" panose="020B0503020204020204" pitchFamily="34" charset="-122"/>
                <a:sym typeface="Symbol" panose="05050102010706020507" pitchFamily="18" charset="2"/>
              </a:rPr>
              <a:t> (r</a:t>
            </a:r>
            <a:r>
              <a:rPr lang="en-US" altLang="en-US" sz="1700" dirty="0" smtClean="0">
                <a:latin typeface="微软雅黑" panose="020B0503020204020204" pitchFamily="34" charset="-122"/>
                <a:ea typeface="微软雅黑" panose="020B0503020204020204" pitchFamily="34" charset="-122"/>
                <a:sym typeface="Symbol" panose="05050102010706020507" pitchFamily="18" charset="2"/>
              </a:rPr>
              <a:t>)</a:t>
            </a:r>
            <a:endParaRPr lang="en-US" altLang="en-US" sz="1700" dirty="0">
              <a:latin typeface="微软雅黑" panose="020B0503020204020204" pitchFamily="34" charset="-122"/>
              <a:ea typeface="微软雅黑" panose="020B0503020204020204" pitchFamily="34" charset="-122"/>
            </a:endParaRPr>
          </a:p>
        </p:txBody>
      </p:sp>
      <p:sp>
        <p:nvSpPr>
          <p:cNvPr id="12292" name="Freeform 19"/>
          <p:cNvSpPr>
            <a:spLocks/>
          </p:cNvSpPr>
          <p:nvPr/>
        </p:nvSpPr>
        <p:spPr bwMode="auto">
          <a:xfrm>
            <a:off x="2002202" y="2551382"/>
            <a:ext cx="113981" cy="8731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3" name="Freeform 19"/>
          <p:cNvSpPr>
            <a:spLocks/>
          </p:cNvSpPr>
          <p:nvPr/>
        </p:nvSpPr>
        <p:spPr bwMode="auto">
          <a:xfrm>
            <a:off x="5393939" y="2883515"/>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7017801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其他设计议题</a:t>
            </a:r>
            <a:endPar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7283" name="Rectangle 3"/>
          <p:cNvSpPr>
            <a:spLocks noGrp="1" noChangeArrowheads="1"/>
          </p:cNvSpPr>
          <p:nvPr>
            <p:ph type="body" idx="1"/>
          </p:nvPr>
        </p:nvSpPr>
        <p:spPr>
          <a:xfrm>
            <a:off x="768350" y="1057693"/>
            <a:ext cx="7683192" cy="4885908"/>
          </a:xfrm>
        </p:spPr>
        <p:txBody>
          <a:bodyPr/>
          <a:lstStyle/>
          <a:p>
            <a:r>
              <a:rPr lang="zh-CN" altLang="en-US" dirty="0" smtClean="0">
                <a:latin typeface="微软雅黑" panose="020B0503020204020204" pitchFamily="34" charset="-122"/>
                <a:ea typeface="微软雅黑" panose="020B0503020204020204" pitchFamily="34" charset="-122"/>
              </a:rPr>
              <a:t>某些数据库设计议题不在范式化的范畴内</a:t>
            </a:r>
            <a:endParaRPr lang="en-US"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比如坏的设计要尽量避免</a:t>
            </a:r>
            <a:r>
              <a:rPr lang="en-US" altLang="en-US" dirty="0" smtClean="0">
                <a:latin typeface="微软雅黑" panose="020B0503020204020204" pitchFamily="34" charset="-122"/>
                <a:ea typeface="微软雅黑" panose="020B0503020204020204" pitchFamily="34" charset="-122"/>
              </a:rPr>
              <a:t>: </a:t>
            </a:r>
            <a:endParaRPr lang="en-US" altLang="en-US" dirty="0">
              <a:latin typeface="微软雅黑" panose="020B0503020204020204" pitchFamily="34" charset="-122"/>
              <a:ea typeface="微软雅黑" panose="020B0503020204020204" pitchFamily="34" charset="-122"/>
            </a:endParaRPr>
          </a:p>
          <a:p>
            <a:pPr>
              <a:buFont typeface="Monotype Sorts" pitchFamily="-84" charset="2"/>
              <a:buNone/>
            </a:pP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替代 </a:t>
            </a:r>
            <a:r>
              <a:rPr lang="en-US" altLang="en-US" i="1" dirty="0" smtClean="0">
                <a:latin typeface="微软雅黑" panose="020B0503020204020204" pitchFamily="34" charset="-122"/>
                <a:ea typeface="微软雅黑" panose="020B0503020204020204" pitchFamily="34" charset="-122"/>
              </a:rPr>
              <a:t>earnings </a:t>
            </a:r>
            <a:r>
              <a:rPr lang="en-US" altLang="en-US" dirty="0">
                <a:latin typeface="微软雅黑" panose="020B0503020204020204" pitchFamily="34" charset="-122"/>
                <a:ea typeface="微软雅黑" panose="020B0503020204020204" pitchFamily="34" charset="-122"/>
              </a:rPr>
              <a:t>(</a:t>
            </a:r>
            <a:r>
              <a:rPr lang="en-US" altLang="en-US" i="1" dirty="0" err="1">
                <a:latin typeface="微软雅黑" panose="020B0503020204020204" pitchFamily="34" charset="-122"/>
                <a:ea typeface="微软雅黑" panose="020B0503020204020204" pitchFamily="34" charset="-122"/>
              </a:rPr>
              <a:t>company_id</a:t>
            </a:r>
            <a:r>
              <a:rPr lang="en-US" altLang="en-US" i="1" dirty="0">
                <a:latin typeface="微软雅黑" panose="020B0503020204020204" pitchFamily="34" charset="-122"/>
                <a:ea typeface="微软雅黑" panose="020B0503020204020204" pitchFamily="34" charset="-122"/>
              </a:rPr>
              <a:t>, year, amount </a:t>
            </a:r>
            <a:r>
              <a:rPr lang="en-US"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使用</a:t>
            </a:r>
            <a:r>
              <a:rPr lang="en-US" altLang="en-US" dirty="0" smtClean="0">
                <a:latin typeface="微软雅黑" panose="020B0503020204020204" pitchFamily="34" charset="-122"/>
                <a:ea typeface="微软雅黑" panose="020B0503020204020204" pitchFamily="34" charset="-122"/>
              </a:rPr>
              <a:t> </a:t>
            </a:r>
            <a:endParaRPr lang="en-US" altLang="en-US" dirty="0">
              <a:latin typeface="微软雅黑" panose="020B0503020204020204" pitchFamily="34" charset="-122"/>
              <a:ea typeface="微软雅黑" panose="020B0503020204020204" pitchFamily="34" charset="-122"/>
            </a:endParaRPr>
          </a:p>
          <a:p>
            <a:pPr lvl="1"/>
            <a:r>
              <a:rPr lang="en-US" altLang="en-US" i="1" dirty="0">
                <a:latin typeface="微软雅黑" panose="020B0503020204020204" pitchFamily="34" charset="-122"/>
                <a:ea typeface="微软雅黑" panose="020B0503020204020204" pitchFamily="34" charset="-122"/>
              </a:rPr>
              <a:t>earnings_2004, earnings_2005, earnings_2006</a:t>
            </a:r>
            <a:r>
              <a:rPr lang="en-US" altLang="en-US" dirty="0">
                <a:latin typeface="微软雅黑" panose="020B0503020204020204" pitchFamily="34" charset="-122"/>
                <a:ea typeface="微软雅黑" panose="020B0503020204020204" pitchFamily="34" charset="-122"/>
              </a:rPr>
              <a:t>, etc., </a:t>
            </a:r>
            <a:r>
              <a:rPr lang="zh-CN" altLang="en-US" dirty="0" smtClean="0">
                <a:latin typeface="微软雅黑" panose="020B0503020204020204" pitchFamily="34" charset="-122"/>
                <a:ea typeface="微软雅黑" panose="020B0503020204020204" pitchFamily="34" charset="-122"/>
              </a:rPr>
              <a:t>这些表的模式都是 </a:t>
            </a:r>
            <a:r>
              <a:rPr lang="en-US" altLang="en-US" dirty="0" smtClean="0">
                <a:latin typeface="微软雅黑" panose="020B0503020204020204" pitchFamily="34" charset="-122"/>
                <a:ea typeface="微软雅黑" panose="020B0503020204020204" pitchFamily="34" charset="-122"/>
              </a:rPr>
              <a:t>(</a:t>
            </a:r>
            <a:r>
              <a:rPr lang="en-US" altLang="en-US" i="1" dirty="0" err="1" smtClean="0">
                <a:latin typeface="微软雅黑" panose="020B0503020204020204" pitchFamily="34" charset="-122"/>
                <a:ea typeface="微软雅黑" panose="020B0503020204020204" pitchFamily="34" charset="-122"/>
              </a:rPr>
              <a:t>company_id</a:t>
            </a:r>
            <a:r>
              <a:rPr lang="en-US" altLang="en-US" i="1" dirty="0">
                <a:latin typeface="微软雅黑" panose="020B0503020204020204" pitchFamily="34" charset="-122"/>
                <a:ea typeface="微软雅黑" panose="020B0503020204020204" pitchFamily="34" charset="-122"/>
              </a:rPr>
              <a:t>, earnings</a:t>
            </a:r>
            <a:r>
              <a:rPr lang="en-US" altLang="en-US" dirty="0">
                <a:latin typeface="微软雅黑" panose="020B0503020204020204" pitchFamily="34" charset="-122"/>
                <a:ea typeface="微软雅黑" panose="020B0503020204020204" pitchFamily="34" charset="-122"/>
              </a:rPr>
              <a:t>).</a:t>
            </a:r>
          </a:p>
          <a:p>
            <a:pPr lvl="2"/>
            <a:r>
              <a:rPr lang="zh-CN" altLang="en-US" dirty="0" smtClean="0">
                <a:latin typeface="微软雅黑" panose="020B0503020204020204" pitchFamily="34" charset="-122"/>
                <a:ea typeface="微软雅黑" panose="020B0503020204020204" pitchFamily="34" charset="-122"/>
              </a:rPr>
              <a:t>上面都是满足</a:t>
            </a:r>
            <a:r>
              <a:rPr lang="en-US" altLang="zh-CN" dirty="0" smtClean="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的，但是跨年查询异常困难，且每年需要增加新的表</a:t>
            </a:r>
            <a:endParaRPr lang="en-US" altLang="en-US" dirty="0" smtClean="0">
              <a:latin typeface="微软雅黑" panose="020B0503020204020204" pitchFamily="34" charset="-122"/>
              <a:ea typeface="微软雅黑" panose="020B0503020204020204" pitchFamily="34" charset="-122"/>
            </a:endParaRPr>
          </a:p>
          <a:p>
            <a:pPr lvl="1"/>
            <a:r>
              <a:rPr lang="en-US" altLang="en-US" i="1" dirty="0" err="1" smtClean="0">
                <a:latin typeface="微软雅黑" panose="020B0503020204020204" pitchFamily="34" charset="-122"/>
                <a:ea typeface="微软雅黑" panose="020B0503020204020204" pitchFamily="34" charset="-122"/>
              </a:rPr>
              <a:t>company_year</a:t>
            </a:r>
            <a:r>
              <a:rPr lang="en-US" altLang="en-US" i="1" dirty="0" smtClean="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a:t>
            </a:r>
            <a:r>
              <a:rPr lang="en-US" altLang="en-US" i="1" dirty="0" err="1">
                <a:latin typeface="微软雅黑" panose="020B0503020204020204" pitchFamily="34" charset="-122"/>
                <a:ea typeface="微软雅黑" panose="020B0503020204020204" pitchFamily="34" charset="-122"/>
              </a:rPr>
              <a:t>company_id</a:t>
            </a:r>
            <a:r>
              <a:rPr lang="en-US" altLang="en-US" i="1" dirty="0">
                <a:latin typeface="微软雅黑" panose="020B0503020204020204" pitchFamily="34" charset="-122"/>
                <a:ea typeface="微软雅黑" panose="020B0503020204020204" pitchFamily="34" charset="-122"/>
              </a:rPr>
              <a:t>, earnings_2004, earnings_2005,  </a:t>
            </a:r>
            <a:br>
              <a:rPr lang="en-US" altLang="en-US" i="1" dirty="0">
                <a:latin typeface="微软雅黑" panose="020B0503020204020204" pitchFamily="34" charset="-122"/>
                <a:ea typeface="微软雅黑" panose="020B0503020204020204" pitchFamily="34" charset="-122"/>
              </a:rPr>
            </a:br>
            <a:r>
              <a:rPr lang="en-US" altLang="en-US" i="1" dirty="0">
                <a:latin typeface="微软雅黑" panose="020B0503020204020204" pitchFamily="34" charset="-122"/>
                <a:ea typeface="微软雅黑" panose="020B0503020204020204" pitchFamily="34" charset="-122"/>
              </a:rPr>
              <a:t>earnings_2006</a:t>
            </a:r>
            <a:r>
              <a:rPr lang="en-US" altLang="en-US" dirty="0">
                <a:latin typeface="微软雅黑" panose="020B0503020204020204" pitchFamily="34" charset="-122"/>
                <a:ea typeface="微软雅黑" panose="020B0503020204020204" pitchFamily="34" charset="-122"/>
              </a:rPr>
              <a:t>)</a:t>
            </a:r>
          </a:p>
          <a:p>
            <a:pPr lvl="2"/>
            <a:r>
              <a:rPr lang="zh-CN" altLang="en-US" dirty="0" smtClean="0">
                <a:latin typeface="微软雅黑" panose="020B0503020204020204" pitchFamily="34" charset="-122"/>
                <a:ea typeface="微软雅黑" panose="020B0503020204020204" pitchFamily="34" charset="-122"/>
              </a:rPr>
              <a:t>也是满足</a:t>
            </a:r>
            <a:r>
              <a:rPr lang="en-US" altLang="zh-CN" dirty="0" smtClean="0">
                <a:latin typeface="微软雅黑" panose="020B0503020204020204" pitchFamily="34" charset="-122"/>
                <a:ea typeface="微软雅黑" panose="020B0503020204020204" pitchFamily="34" charset="-122"/>
              </a:rPr>
              <a:t>BCNF</a:t>
            </a:r>
            <a:r>
              <a:rPr lang="zh-CN" altLang="en-US" dirty="0" smtClean="0">
                <a:latin typeface="微软雅黑" panose="020B0503020204020204" pitchFamily="34" charset="-122"/>
                <a:ea typeface="微软雅黑" panose="020B0503020204020204" pitchFamily="34" charset="-122"/>
              </a:rPr>
              <a:t>的，但是跨年查询困难，每年需要增加新的列</a:t>
            </a:r>
            <a:r>
              <a:rPr lang="en-US" altLang="en-US" dirty="0" smtClean="0">
                <a:latin typeface="微软雅黑" panose="020B0503020204020204" pitchFamily="34" charset="-122"/>
                <a:ea typeface="微软雅黑" panose="020B0503020204020204" pitchFamily="34" charset="-122"/>
              </a:rPr>
              <a:t>.</a:t>
            </a:r>
            <a:endParaRPr lang="en-US" altLang="en-US" dirty="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这是一个交叉表</a:t>
            </a:r>
            <a:r>
              <a:rPr lang="en-US" altLang="en-US" b="1" dirty="0">
                <a:latin typeface="微软雅黑" panose="020B0503020204020204" pitchFamily="34" charset="-122"/>
                <a:ea typeface="微软雅黑" panose="020B0503020204020204" pitchFamily="34" charset="-122"/>
              </a:rPr>
              <a:t>crosstab</a:t>
            </a:r>
            <a:r>
              <a:rPr lang="zh-CN" altLang="en-US" dirty="0" smtClean="0">
                <a:latin typeface="微软雅黑" panose="020B0503020204020204" pitchFamily="34" charset="-122"/>
                <a:ea typeface="微软雅黑" panose="020B0503020204020204" pitchFamily="34" charset="-122"/>
              </a:rPr>
              <a:t>的例子，将一个属性的值变成列</a:t>
            </a:r>
            <a:endParaRPr lang="en-US" altLang="en-US" dirty="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用于电子表格和数据分析工具中</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时序数据建模 </a:t>
            </a:r>
            <a:r>
              <a:rPr lang="en-US" altLang="en-US"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Modeling </a:t>
            </a:r>
            <a:r>
              <a:rPr lang="en-US"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Temporal Data</a:t>
            </a:r>
          </a:p>
        </p:txBody>
      </p:sp>
      <p:sp>
        <p:nvSpPr>
          <p:cNvPr id="98307" name="Rectangle 3"/>
          <p:cNvSpPr>
            <a:spLocks noGrp="1" noChangeArrowheads="1"/>
          </p:cNvSpPr>
          <p:nvPr>
            <p:ph type="body" idx="1"/>
          </p:nvPr>
        </p:nvSpPr>
        <p:spPr>
          <a:xfrm>
            <a:off x="768351" y="1093789"/>
            <a:ext cx="7677818" cy="4645274"/>
          </a:xfrm>
        </p:spPr>
        <p:txBody>
          <a:bodyPr/>
          <a:lstStyle/>
          <a:p>
            <a:pPr>
              <a:lnSpc>
                <a:spcPct val="90000"/>
              </a:lnSpc>
            </a:pPr>
            <a:r>
              <a:rPr lang="zh-CN" altLang="en-US" b="1" dirty="0" smtClean="0">
                <a:solidFill>
                  <a:srgbClr val="002060"/>
                </a:solidFill>
                <a:latin typeface="微软雅黑" panose="020B0503020204020204" pitchFamily="34" charset="-122"/>
                <a:ea typeface="微软雅黑" panose="020B0503020204020204" pitchFamily="34" charset="-122"/>
              </a:rPr>
              <a:t>时序数据</a:t>
            </a:r>
            <a:r>
              <a:rPr lang="en-US" altLang="en-US" b="1" dirty="0">
                <a:solidFill>
                  <a:srgbClr val="002060"/>
                </a:solidFill>
                <a:latin typeface="微软雅黑" panose="020B0503020204020204" pitchFamily="34" charset="-122"/>
                <a:ea typeface="微软雅黑" panose="020B0503020204020204" pitchFamily="34" charset="-122"/>
              </a:rPr>
              <a:t>Temporal data</a:t>
            </a:r>
            <a:r>
              <a:rPr lang="zh-CN" altLang="en-US" dirty="0" smtClean="0">
                <a:latin typeface="微软雅黑" panose="020B0503020204020204" pitchFamily="34" charset="-122"/>
                <a:ea typeface="微软雅黑" panose="020B0503020204020204" pitchFamily="34" charset="-122"/>
              </a:rPr>
              <a:t>具有</a:t>
            </a:r>
            <a:r>
              <a:rPr lang="zh-CN" altLang="en-US" dirty="0">
                <a:latin typeface="微软雅黑" panose="020B0503020204020204" pitchFamily="34" charset="-122"/>
                <a:ea typeface="微软雅黑" panose="020B0503020204020204" pitchFamily="34" charset="-122"/>
              </a:rPr>
              <a:t>数据有效的关联时间间隔。</a:t>
            </a:r>
          </a:p>
          <a:p>
            <a:pPr>
              <a:lnSpc>
                <a:spcPct val="90000"/>
              </a:lnSpc>
            </a:pPr>
            <a:r>
              <a:rPr lang="zh-CN" altLang="en-US" b="1" dirty="0">
                <a:solidFill>
                  <a:srgbClr val="002060"/>
                </a:solidFill>
                <a:latin typeface="微软雅黑" panose="020B0503020204020204" pitchFamily="34" charset="-122"/>
                <a:ea typeface="微软雅黑" panose="020B0503020204020204" pitchFamily="34" charset="-122"/>
              </a:rPr>
              <a:t>快照</a:t>
            </a:r>
            <a:r>
              <a:rPr lang="en-US" altLang="en-US" b="1" dirty="0">
                <a:solidFill>
                  <a:srgbClr val="002060"/>
                </a:solidFill>
                <a:latin typeface="微软雅黑" panose="020B0503020204020204" pitchFamily="34" charset="-122"/>
                <a:ea typeface="微软雅黑" panose="020B0503020204020204" pitchFamily="34" charset="-122"/>
              </a:rPr>
              <a:t>snapshot</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数据在某一特定时间点的值</a:t>
            </a:r>
          </a:p>
          <a:p>
            <a:pPr>
              <a:lnSpc>
                <a:spcPct val="90000"/>
              </a:lnSpc>
            </a:pPr>
            <a:r>
              <a:rPr lang="zh-CN" altLang="en-US" dirty="0">
                <a:latin typeface="微软雅黑" panose="020B0503020204020204" pitchFamily="34" charset="-122"/>
                <a:ea typeface="微软雅黑" panose="020B0503020204020204" pitchFamily="34" charset="-122"/>
              </a:rPr>
              <a:t>通过添加有效时间来扩展</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模型的几个建议</a:t>
            </a:r>
          </a:p>
          <a:p>
            <a:pPr lvl="1">
              <a:lnSpc>
                <a:spcPct val="90000"/>
              </a:lnSpc>
            </a:pPr>
            <a:r>
              <a:rPr lang="zh-CN" altLang="en-US" dirty="0">
                <a:latin typeface="微软雅黑" panose="020B0503020204020204" pitchFamily="34" charset="-122"/>
                <a:ea typeface="微软雅黑" panose="020B0503020204020204" pitchFamily="34" charset="-122"/>
              </a:rPr>
              <a:t>属性，例如，讲师在不同时间点的地址</a:t>
            </a:r>
          </a:p>
          <a:p>
            <a:pPr lvl="1">
              <a:lnSpc>
                <a:spcPct val="90000"/>
              </a:lnSpc>
            </a:pPr>
            <a:r>
              <a:rPr lang="zh-CN" altLang="en-US" dirty="0">
                <a:latin typeface="微软雅黑" panose="020B0503020204020204" pitchFamily="34" charset="-122"/>
                <a:ea typeface="微软雅黑" panose="020B0503020204020204" pitchFamily="34" charset="-122"/>
              </a:rPr>
              <a:t>实体，例如，当学生实体存在时的时间持续时间</a:t>
            </a:r>
          </a:p>
          <a:p>
            <a:pPr lvl="1">
              <a:lnSpc>
                <a:spcPct val="90000"/>
              </a:lnSpc>
            </a:pPr>
            <a:r>
              <a:rPr lang="zh-CN" altLang="en-US" dirty="0">
                <a:latin typeface="微软雅黑" panose="020B0503020204020204" pitchFamily="34" charset="-122"/>
                <a:ea typeface="微软雅黑" panose="020B0503020204020204" pitchFamily="34" charset="-122"/>
              </a:rPr>
              <a:t>关系，例如，教师作为顾问与学生联系的时间。</a:t>
            </a:r>
          </a:p>
          <a:p>
            <a:pPr>
              <a:lnSpc>
                <a:spcPct val="90000"/>
              </a:lnSpc>
            </a:pPr>
            <a:r>
              <a:rPr lang="zh-CN" altLang="en-US" dirty="0">
                <a:latin typeface="微软雅黑" panose="020B0503020204020204" pitchFamily="34" charset="-122"/>
                <a:ea typeface="微软雅黑" panose="020B0503020204020204" pitchFamily="34" charset="-122"/>
              </a:rPr>
              <a:t>但是没有公认的标准</a:t>
            </a:r>
          </a:p>
          <a:p>
            <a:pPr>
              <a:lnSpc>
                <a:spcPct val="90000"/>
              </a:lnSpc>
            </a:pPr>
            <a:r>
              <a:rPr lang="zh-CN" altLang="en-US" dirty="0" smtClean="0">
                <a:latin typeface="微软雅黑" panose="020B0503020204020204" pitchFamily="34" charset="-122"/>
                <a:ea typeface="微软雅黑" panose="020B0503020204020204" pitchFamily="34" charset="-122"/>
              </a:rPr>
              <a:t>添加时序组件会导致函数依赖类似于</a:t>
            </a:r>
            <a:endParaRPr lang="zh-CN" altLang="en-US" dirty="0">
              <a:latin typeface="微软雅黑" panose="020B0503020204020204" pitchFamily="34" charset="-122"/>
              <a:ea typeface="微软雅黑" panose="020B0503020204020204" pitchFamily="34" charset="-122"/>
            </a:endParaRPr>
          </a:p>
          <a:p>
            <a:pPr algn="ctr">
              <a:lnSpc>
                <a:spcPct val="90000"/>
              </a:lnSpc>
              <a:buFont typeface="Monotype Sorts" pitchFamily="-84" charset="2"/>
              <a:buNone/>
            </a:pPr>
            <a:r>
              <a:rPr lang="en-US" altLang="en-US" i="1" dirty="0">
                <a:latin typeface="微软雅黑" panose="020B0503020204020204" pitchFamily="34" charset="-122"/>
                <a:ea typeface="微软雅黑" panose="020B0503020204020204" pitchFamily="34" charset="-122"/>
              </a:rPr>
              <a:t>ID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i="1" dirty="0">
                <a:latin typeface="微软雅黑" panose="020B0503020204020204" pitchFamily="34" charset="-122"/>
                <a:ea typeface="微软雅黑" panose="020B0503020204020204" pitchFamily="34" charset="-122"/>
              </a:rPr>
              <a:t> street, city</a:t>
            </a:r>
          </a:p>
          <a:p>
            <a:pPr>
              <a:lnSpc>
                <a:spcPct val="90000"/>
              </a:lnSpc>
            </a:pPr>
            <a:r>
              <a:rPr lang="zh-CN" altLang="en-US" dirty="0" smtClean="0">
                <a:latin typeface="微软雅黑" panose="020B0503020204020204" pitchFamily="34" charset="-122"/>
                <a:ea typeface="微软雅黑" panose="020B0503020204020204" pitchFamily="34" charset="-122"/>
              </a:rPr>
              <a:t>不能成立，</a:t>
            </a:r>
            <a:r>
              <a:rPr lang="zh-CN" altLang="en-US" dirty="0">
                <a:latin typeface="微软雅黑" panose="020B0503020204020204" pitchFamily="34" charset="-122"/>
                <a:ea typeface="微软雅黑" panose="020B0503020204020204" pitchFamily="34" charset="-122"/>
              </a:rPr>
              <a:t>因为地址会随时间变化</a:t>
            </a:r>
          </a:p>
          <a:p>
            <a:pPr>
              <a:lnSpc>
                <a:spcPct val="90000"/>
              </a:lnSpc>
            </a:pPr>
            <a:r>
              <a:rPr lang="zh-CN" altLang="en-US" dirty="0" smtClean="0">
                <a:latin typeface="微软雅黑" panose="020B0503020204020204" pitchFamily="34" charset="-122"/>
                <a:ea typeface="微软雅黑" panose="020B0503020204020204" pitchFamily="34" charset="-122"/>
              </a:rPr>
              <a:t>如果时序函数依赖</a:t>
            </a:r>
            <a:r>
              <a:rPr lang="zh-CN" altLang="en-US" dirty="0">
                <a:latin typeface="微软雅黑" panose="020B0503020204020204" pitchFamily="34" charset="-122"/>
                <a:ea typeface="微软雅黑" panose="020B0503020204020204" pitchFamily="34" charset="-122"/>
              </a:rPr>
              <a:t> </a:t>
            </a:r>
            <a:r>
              <a:rPr lang="en-US" altLang="en-US" b="1" dirty="0" smtClean="0">
                <a:solidFill>
                  <a:srgbClr val="002060"/>
                </a:solidFill>
                <a:latin typeface="微软雅黑" panose="020B0503020204020204" pitchFamily="34" charset="-122"/>
                <a:ea typeface="微软雅黑" panose="020B0503020204020204" pitchFamily="34" charset="-122"/>
              </a:rPr>
              <a:t>temporal </a:t>
            </a:r>
            <a:r>
              <a:rPr lang="en-US" altLang="en-US" b="1" dirty="0">
                <a:solidFill>
                  <a:srgbClr val="002060"/>
                </a:solidFill>
                <a:latin typeface="微软雅黑" panose="020B0503020204020204" pitchFamily="34" charset="-122"/>
                <a:ea typeface="微软雅黑" panose="020B0503020204020204" pitchFamily="34" charset="-122"/>
              </a:rPr>
              <a:t>functional dependency</a:t>
            </a:r>
            <a:r>
              <a:rPr lang="en-US" altLang="en-US" i="1" dirty="0">
                <a:solidFill>
                  <a:srgbClr val="002060"/>
                </a:solidFill>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rPr>
              <a:t>X </a:t>
            </a:r>
            <a:r>
              <a:rPr lang="en-US" altLang="en-US" dirty="0">
                <a:latin typeface="微软雅黑" panose="020B0503020204020204" pitchFamily="34" charset="-122"/>
                <a:ea typeface="微软雅黑" panose="020B0503020204020204" pitchFamily="34" charset="-122"/>
                <a:sym typeface="Symbol" panose="05050102010706020507" pitchFamily="18" charset="2"/>
              </a:rPr>
              <a:t></a:t>
            </a:r>
            <a:r>
              <a:rPr lang="en-US" altLang="en-US" dirty="0">
                <a:latin typeface="微软雅黑" panose="020B0503020204020204" pitchFamily="34" charset="-122"/>
                <a:ea typeface="微软雅黑" panose="020B0503020204020204" pitchFamily="34" charset="-122"/>
                <a:sym typeface="Wingdings" panose="05000000000000000000" pitchFamily="2" charset="2"/>
              </a:rPr>
              <a:t> Y</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所有合法</a:t>
            </a:r>
            <a:r>
              <a:rPr lang="zh-CN" altLang="en-US" dirty="0" smtClean="0">
                <a:latin typeface="微软雅黑" panose="020B0503020204020204" pitchFamily="34" charset="-122"/>
                <a:ea typeface="微软雅黑" panose="020B0503020204020204" pitchFamily="34" charset="-122"/>
              </a:rPr>
              <a:t>实例</a:t>
            </a:r>
            <a:r>
              <a:rPr lang="en-US" altLang="zh-CN" dirty="0" smtClean="0">
                <a:latin typeface="微软雅黑" panose="020B0503020204020204" pitchFamily="34" charset="-122"/>
                <a:ea typeface="微软雅黑" panose="020B0503020204020204" pitchFamily="34" charset="-122"/>
              </a:rPr>
              <a:t>r </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的所有快照上保持，则</a:t>
            </a:r>
            <a:r>
              <a:rPr lang="zh-CN" altLang="en-US" dirty="0" smtClean="0">
                <a:latin typeface="微软雅黑" panose="020B0503020204020204" pitchFamily="34" charset="-122"/>
                <a:ea typeface="微软雅黑" panose="020B0503020204020204" pitchFamily="34" charset="-122"/>
              </a:rPr>
              <a:t>时序函数依赖项</a:t>
            </a:r>
            <a:r>
              <a:rPr lang="en-US" altLang="en-US" dirty="0">
                <a:latin typeface="微软雅黑" panose="020B0503020204020204" pitchFamily="34" charset="-122"/>
                <a:ea typeface="微软雅黑" panose="020B0503020204020204" pitchFamily="34" charset="-122"/>
              </a:rPr>
              <a:t>X </a:t>
            </a:r>
            <a:r>
              <a:rPr lang="en-US" altLang="en-US" dirty="0">
                <a:latin typeface="微软雅黑" panose="020B0503020204020204" pitchFamily="34" charset="-122"/>
                <a:ea typeface="微软雅黑" panose="020B0503020204020204" pitchFamily="34" charset="-122"/>
                <a:sym typeface="Wingdings" panose="05000000000000000000" pitchFamily="2" charset="2"/>
              </a:rPr>
              <a:t> Y</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模式</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上保持。</a:t>
            </a:r>
            <a:endParaRPr lang="en-US" altLang="en-US" dirty="0" smtClean="0">
              <a:latin typeface="微软雅黑" panose="020B0503020204020204" pitchFamily="34" charset="-122"/>
              <a:ea typeface="微软雅黑" panose="020B0503020204020204" pitchFamily="34" charset="-122"/>
            </a:endParaRPr>
          </a:p>
          <a:p>
            <a:pPr>
              <a:lnSpc>
                <a:spcPct val="90000"/>
              </a:lnSpc>
            </a:pP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ＭＳ Ｐゴシック" pitchFamily="34" charset="-128"/>
              </a:rPr>
              <a:t>Modeling Temporal Data (Cont.)</a:t>
            </a:r>
          </a:p>
        </p:txBody>
      </p:sp>
      <p:sp>
        <p:nvSpPr>
          <p:cNvPr id="99331" name="Rectangle 3"/>
          <p:cNvSpPr>
            <a:spLocks noGrp="1" noChangeArrowheads="1"/>
          </p:cNvSpPr>
          <p:nvPr>
            <p:ph type="body" idx="1"/>
          </p:nvPr>
        </p:nvSpPr>
        <p:spPr>
          <a:xfrm>
            <a:off x="768350" y="1093789"/>
            <a:ext cx="7713913" cy="3478211"/>
          </a:xfrm>
        </p:spPr>
        <p:txBody>
          <a:bodyPr/>
          <a:lstStyle/>
          <a:p>
            <a:r>
              <a:rPr lang="zh-CN" altLang="en-US" dirty="0" smtClean="0">
                <a:latin typeface="微软雅黑" panose="020B0503020204020204" pitchFamily="34" charset="-122"/>
                <a:ea typeface="微软雅黑" panose="020B0503020204020204" pitchFamily="34" charset="-122"/>
              </a:rPr>
              <a:t>实践中，数据库设计人员在关系中增加开始时间和结束时间</a:t>
            </a:r>
            <a:endParaRPr lang="en-US"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比如</a:t>
            </a:r>
            <a:r>
              <a:rPr lang="en-US" altLang="en-US" dirty="0" smtClean="0">
                <a:latin typeface="微软雅黑" panose="020B0503020204020204" pitchFamily="34" charset="-122"/>
                <a:ea typeface="微软雅黑" panose="020B0503020204020204" pitchFamily="34" charset="-122"/>
              </a:rPr>
              <a:t>, </a:t>
            </a:r>
            <a:r>
              <a:rPr lang="en-US" altLang="en-US" i="1" dirty="0">
                <a:latin typeface="微软雅黑" panose="020B0503020204020204" pitchFamily="34" charset="-122"/>
                <a:ea typeface="微软雅黑" panose="020B0503020204020204" pitchFamily="34" charset="-122"/>
              </a:rPr>
              <a:t>course</a:t>
            </a:r>
            <a:r>
              <a:rPr lang="en-US" altLang="en-US" dirty="0">
                <a:latin typeface="微软雅黑" panose="020B0503020204020204" pitchFamily="34" charset="-122"/>
                <a:ea typeface="微软雅黑" panose="020B0503020204020204" pitchFamily="34" charset="-122"/>
              </a:rPr>
              <a:t>(</a:t>
            </a:r>
            <a:r>
              <a:rPr lang="en-US" altLang="en-US" i="1" dirty="0" err="1">
                <a:latin typeface="微软雅黑" panose="020B0503020204020204" pitchFamily="34" charset="-122"/>
                <a:ea typeface="微软雅黑" panose="020B0503020204020204" pitchFamily="34" charset="-122"/>
              </a:rPr>
              <a:t>course_id</a:t>
            </a:r>
            <a:r>
              <a:rPr lang="en-US" altLang="en-US" i="1" dirty="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course_title</a:t>
            </a:r>
            <a:r>
              <a:rPr lang="en-US" altLang="en-US" dirty="0">
                <a:latin typeface="微软雅黑" panose="020B0503020204020204" pitchFamily="34" charset="-122"/>
                <a:ea typeface="微软雅黑" panose="020B0503020204020204" pitchFamily="34" charset="-122"/>
              </a:rPr>
              <a:t>) </a:t>
            </a:r>
            <a:r>
              <a:rPr lang="en-US" altLang="en-US" dirty="0">
                <a:latin typeface="微软雅黑" panose="020B0503020204020204" pitchFamily="34" charset="-122"/>
                <a:ea typeface="微软雅黑" panose="020B0503020204020204" pitchFamily="34" charset="-122"/>
                <a:sym typeface="Wingdings" panose="05000000000000000000" pitchFamily="2" charset="2"/>
              </a:rPr>
              <a:t>is replaced by</a:t>
            </a:r>
            <a:endParaRPr lang="en-US" altLang="en-US" dirty="0">
              <a:latin typeface="微软雅黑" panose="020B0503020204020204" pitchFamily="34" charset="-122"/>
              <a:ea typeface="微软雅黑" panose="020B0503020204020204" pitchFamily="34" charset="-122"/>
            </a:endParaRPr>
          </a:p>
          <a:p>
            <a:pPr lvl="2">
              <a:buFont typeface="Webdings" panose="05030102010509060703" pitchFamily="18" charset="2"/>
              <a:buNone/>
            </a:pPr>
            <a:r>
              <a:rPr lang="en-US" altLang="en-US" i="1" dirty="0">
                <a:latin typeface="微软雅黑" panose="020B0503020204020204" pitchFamily="34" charset="-122"/>
                <a:ea typeface="微软雅黑" panose="020B0503020204020204" pitchFamily="34" charset="-122"/>
              </a:rPr>
              <a:t>     course</a:t>
            </a:r>
            <a:r>
              <a:rPr lang="en-US" altLang="en-US" dirty="0">
                <a:latin typeface="微软雅黑" panose="020B0503020204020204" pitchFamily="34" charset="-122"/>
                <a:ea typeface="微软雅黑" panose="020B0503020204020204" pitchFamily="34" charset="-122"/>
              </a:rPr>
              <a:t>(</a:t>
            </a:r>
            <a:r>
              <a:rPr lang="en-US" altLang="en-US" i="1" dirty="0" err="1">
                <a:latin typeface="微软雅黑" panose="020B0503020204020204" pitchFamily="34" charset="-122"/>
                <a:ea typeface="微软雅黑" panose="020B0503020204020204" pitchFamily="34" charset="-122"/>
              </a:rPr>
              <a:t>course_id</a:t>
            </a:r>
            <a:r>
              <a:rPr lang="en-US" altLang="en-US" i="1" dirty="0">
                <a:latin typeface="微软雅黑" panose="020B0503020204020204" pitchFamily="34" charset="-122"/>
                <a:ea typeface="微软雅黑" panose="020B0503020204020204" pitchFamily="34" charset="-122"/>
              </a:rPr>
              <a:t>, </a:t>
            </a:r>
            <a:r>
              <a:rPr lang="en-US" altLang="en-US" i="1" dirty="0" err="1">
                <a:latin typeface="微软雅黑" panose="020B0503020204020204" pitchFamily="34" charset="-122"/>
                <a:ea typeface="微软雅黑" panose="020B0503020204020204" pitchFamily="34" charset="-122"/>
              </a:rPr>
              <a:t>course_title</a:t>
            </a:r>
            <a:r>
              <a:rPr lang="en-US" altLang="en-US" i="1" dirty="0">
                <a:latin typeface="微软雅黑" panose="020B0503020204020204" pitchFamily="34" charset="-122"/>
                <a:ea typeface="微软雅黑" panose="020B0503020204020204" pitchFamily="34" charset="-122"/>
              </a:rPr>
              <a:t>, start, end</a:t>
            </a:r>
            <a:r>
              <a:rPr lang="en-US" altLang="en-US" dirty="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约束</a:t>
            </a:r>
            <a:r>
              <a:rPr lang="en-US"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没有两个元组的时间段存在重叠</a:t>
            </a:r>
            <a:endParaRPr lang="en-US" altLang="en-US" dirty="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很难高效地验证</a:t>
            </a:r>
            <a:endParaRPr lang="en-US"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外键引用可以指向数据的当前版本，也可以指向某个时间点的数据</a:t>
            </a:r>
          </a:p>
          <a:p>
            <a:pPr lvl="1"/>
            <a:r>
              <a:rPr lang="zh-CN" altLang="en-US" dirty="0">
                <a:latin typeface="微软雅黑" panose="020B0503020204020204" pitchFamily="34" charset="-122"/>
                <a:ea typeface="微软雅黑" panose="020B0503020204020204" pitchFamily="34" charset="-122"/>
              </a:rPr>
              <a:t>例如，学生的成绩单应参考学习该课程时的课程信息</a:t>
            </a:r>
            <a:endParaRPr lang="en-US" altLang="en-US" dirty="0" smtClean="0">
              <a:latin typeface="微软雅黑" panose="020B0503020204020204" pitchFamily="34" charset="-122"/>
              <a:ea typeface="微软雅黑" panose="020B0503020204020204" pitchFamily="34" charset="-122"/>
            </a:endParaRPr>
          </a:p>
          <a:p>
            <a:pPr lvl="1">
              <a:buFont typeface="Monotype Sorts" pitchFamily="-84" charset="2"/>
              <a:buNone/>
            </a:pP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ctrTitle"/>
          </p:nvPr>
        </p:nvSpPr>
        <p:spPr>
          <a:extLst>
            <a:ext uri="{909E8E84-426E-40dd-AFC4-6F175D3DCCD1}"/>
            <a:ext uri="{91240B29-F687-4f45-9708-019B960494DF}"/>
            <a:ext uri="{FAA26D3D-D897-4be2-8F04-BA451C77F1D7}"/>
          </a:extLst>
        </p:spPr>
        <p:txBody>
          <a:bodyPr/>
          <a:lstStyle/>
          <a:p>
            <a:pPr>
              <a:defRPr/>
            </a:pPr>
            <a:r>
              <a:rPr lang="en-US" altLang="en-US" dirty="0">
                <a:effectLst>
                  <a:outerShdw blurRad="38100" dist="38100" dir="2700000" algn="tl">
                    <a:srgbClr val="C0C0C0"/>
                  </a:outerShdw>
                </a:effectLst>
                <a:ea typeface="ＭＳ Ｐゴシック" pitchFamily="34" charset="-128"/>
              </a:rPr>
              <a:t>End of Chapter </a:t>
            </a:r>
            <a:r>
              <a:rPr lang="en-US" altLang="en-US" dirty="0" smtClean="0">
                <a:effectLst>
                  <a:outerShdw blurRad="38100" dist="38100" dir="2700000" algn="tl">
                    <a:srgbClr val="C0C0C0"/>
                  </a:outerShdw>
                </a:effectLst>
                <a:ea typeface="ＭＳ Ｐゴシック" pitchFamily="34" charset="-128"/>
              </a:rPr>
              <a:t>7</a:t>
            </a:r>
            <a:endParaRPr lang="en-US" altLang="en-US" dirty="0">
              <a:effectLst>
                <a:outerShdw blurRad="38100" dist="38100" dir="2700000" algn="tl">
                  <a:srgbClr val="C0C0C0"/>
                </a:outerShdw>
              </a:effectLst>
              <a:ea typeface="ＭＳ Ｐゴシック" pitchFamily="34" charset="-128"/>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015231" y="2400300"/>
            <a:ext cx="6112769" cy="1257300"/>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ea typeface="ＭＳ Ｐゴシック" pitchFamily="34" charset="-128"/>
                <a:cs typeface="+mj-cs"/>
              </a:rPr>
              <a:t>Proof of Correctness of 3NF Decomposition Algorithm</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682625" y="60325"/>
            <a:ext cx="8461375" cy="644525"/>
          </a:xfrm>
        </p:spPr>
        <p:txBody>
          <a:bodyPr/>
          <a:lstStyle/>
          <a:p>
            <a:pPr>
              <a:defRPr/>
            </a:pPr>
            <a:r>
              <a:rPr lang="en-US" altLang="en-US" sz="2800" dirty="0">
                <a:effectLst>
                  <a:outerShdw blurRad="38100" dist="38100" dir="2700000" algn="tl">
                    <a:srgbClr val="C0C0C0"/>
                  </a:outerShdw>
                </a:effectLst>
                <a:ea typeface="ＭＳ Ｐゴシック" pitchFamily="34" charset="-128"/>
              </a:rPr>
              <a:t>Correctness of 3NF Decomposition Algorithm</a:t>
            </a:r>
          </a:p>
        </p:txBody>
      </p:sp>
      <p:sp>
        <p:nvSpPr>
          <p:cNvPr id="102403" name="Rectangle 3"/>
          <p:cNvSpPr>
            <a:spLocks noGrp="1" noChangeArrowheads="1"/>
          </p:cNvSpPr>
          <p:nvPr>
            <p:ph type="body" idx="1"/>
          </p:nvPr>
        </p:nvSpPr>
        <p:spPr>
          <a:xfrm>
            <a:off x="807868" y="1283371"/>
            <a:ext cx="7483875" cy="2879555"/>
          </a:xfrm>
        </p:spPr>
        <p:txBody>
          <a:bodyPr/>
          <a:lstStyle/>
          <a:p>
            <a:r>
              <a:rPr lang="en-US" altLang="en-US" dirty="0"/>
              <a:t>3NF decomposition algorithm is dependency preserving (since there is a relation for every FD in </a:t>
            </a:r>
            <a:r>
              <a:rPr lang="en-US" altLang="en-US" i="1" dirty="0"/>
              <a:t>F</a:t>
            </a:r>
            <a:r>
              <a:rPr lang="en-US" altLang="en-US" i="1" baseline="-25000" dirty="0"/>
              <a:t>c</a:t>
            </a:r>
            <a:r>
              <a:rPr lang="en-US" altLang="en-US" dirty="0"/>
              <a:t>)</a:t>
            </a:r>
          </a:p>
          <a:p>
            <a:r>
              <a:rPr lang="en-US" altLang="en-US" dirty="0"/>
              <a:t>Decomposition is lossless</a:t>
            </a:r>
          </a:p>
          <a:p>
            <a:pPr lvl="1"/>
            <a:r>
              <a:rPr lang="en-US" altLang="en-US" dirty="0"/>
              <a:t>A candidate key (</a:t>
            </a:r>
            <a:r>
              <a:rPr lang="en-US" altLang="en-US" i="1" dirty="0"/>
              <a:t>C </a:t>
            </a:r>
            <a:r>
              <a:rPr lang="en-US" altLang="en-US" dirty="0"/>
              <a:t>) is in one of the relations </a:t>
            </a:r>
            <a:r>
              <a:rPr lang="en-US" altLang="en-US" i="1" dirty="0"/>
              <a:t>R</a:t>
            </a:r>
            <a:r>
              <a:rPr lang="en-US" altLang="en-US" i="1" baseline="-25000" dirty="0"/>
              <a:t>i</a:t>
            </a:r>
            <a:r>
              <a:rPr lang="en-US" altLang="en-US" dirty="0"/>
              <a:t> in decomposition</a:t>
            </a:r>
          </a:p>
          <a:p>
            <a:pPr lvl="1"/>
            <a:r>
              <a:rPr lang="en-US" altLang="en-US" dirty="0"/>
              <a:t>Closure of candidate key under </a:t>
            </a:r>
            <a:r>
              <a:rPr lang="en-US" altLang="en-US" i="1" dirty="0"/>
              <a:t>F</a:t>
            </a:r>
            <a:r>
              <a:rPr lang="en-US" altLang="en-US" i="1" baseline="-25000" dirty="0"/>
              <a:t>c</a:t>
            </a:r>
            <a:r>
              <a:rPr lang="en-US" altLang="en-US" dirty="0"/>
              <a:t> must contain all attributes in </a:t>
            </a:r>
            <a:r>
              <a:rPr lang="en-US" altLang="en-US" i="1" dirty="0"/>
              <a:t>R</a:t>
            </a:r>
            <a:r>
              <a:rPr lang="en-US" altLang="en-US" dirty="0"/>
              <a:t>.  </a:t>
            </a:r>
          </a:p>
          <a:p>
            <a:pPr lvl="1"/>
            <a:r>
              <a:rPr lang="en-US" altLang="en-US" dirty="0"/>
              <a:t>Follow the steps of attribute closure algorithm to show there is only one tuple in the join result for each tuple in</a:t>
            </a:r>
            <a:r>
              <a:rPr lang="en-US" altLang="en-US" i="1" dirty="0"/>
              <a:t> R</a:t>
            </a:r>
            <a:r>
              <a:rPr lang="en-US" altLang="en-US" i="1" baseline="-25000" dirty="0"/>
              <a:t>i</a:t>
            </a:r>
            <a:endParaRPr lang="en-US"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682625" y="60325"/>
            <a:ext cx="8461375" cy="644525"/>
          </a:xfrm>
        </p:spPr>
        <p:txBody>
          <a:bodyPr/>
          <a:lstStyle/>
          <a:p>
            <a:pPr>
              <a:defRPr/>
            </a:pPr>
            <a:r>
              <a:rPr lang="en-US" altLang="en-US" sz="2400" dirty="0">
                <a:effectLst>
                  <a:outerShdw blurRad="38100" dist="38100" dir="2700000" algn="tl">
                    <a:srgbClr val="C0C0C0"/>
                  </a:outerShdw>
                </a:effectLst>
                <a:ea typeface="ＭＳ Ｐゴシック" pitchFamily="34" charset="-128"/>
              </a:rPr>
              <a:t>Correctness of 3NF Decomposition Algorithm (Cont</a:t>
            </a:r>
            <a:r>
              <a:rPr lang="en-US" altLang="en-US" sz="2400" dirty="0">
                <a:effectLst>
                  <a:outerShdw blurRad="38100" dist="38100" dir="2700000" algn="tl">
                    <a:srgbClr val="C0C0C0"/>
                  </a:outerShdw>
                </a:effectLst>
                <a:latin typeface="Arial" panose="020B0604020202020204" pitchFamily="34" charset="0"/>
                <a:ea typeface="ＭＳ Ｐゴシック" pitchFamily="34" charset="-128"/>
              </a:rPr>
              <a:t>.</a:t>
            </a:r>
            <a:r>
              <a:rPr lang="en-US" altLang="ja-JP" sz="2400" dirty="0">
                <a:effectLst>
                  <a:outerShdw blurRad="38100" dist="38100" dir="2700000" algn="tl">
                    <a:srgbClr val="C0C0C0"/>
                  </a:outerShdw>
                </a:effectLst>
                <a:ea typeface="ＭＳ Ｐゴシック" pitchFamily="34" charset="-128"/>
              </a:rPr>
              <a:t>)</a:t>
            </a:r>
            <a:endParaRPr lang="en-US" altLang="en-US" sz="2400" dirty="0">
              <a:effectLst>
                <a:outerShdw blurRad="38100" dist="38100" dir="2700000" algn="tl">
                  <a:srgbClr val="C0C0C0"/>
                </a:outerShdw>
              </a:effectLst>
              <a:ea typeface="ＭＳ Ｐゴシック" pitchFamily="34" charset="-128"/>
            </a:endParaRPr>
          </a:p>
        </p:txBody>
      </p:sp>
      <p:sp>
        <p:nvSpPr>
          <p:cNvPr id="103427" name="Rectangle 3"/>
          <p:cNvSpPr>
            <a:spLocks noGrp="1" noChangeArrowheads="1"/>
          </p:cNvSpPr>
          <p:nvPr>
            <p:ph type="body" idx="1"/>
          </p:nvPr>
        </p:nvSpPr>
        <p:spPr>
          <a:xfrm>
            <a:off x="816745" y="1278385"/>
            <a:ext cx="7207735" cy="3058708"/>
          </a:xfrm>
        </p:spPr>
        <p:txBody>
          <a:bodyPr/>
          <a:lstStyle/>
          <a:p>
            <a:r>
              <a:rPr lang="en-US" altLang="en-US" dirty="0"/>
              <a:t>Claim: if a relation </a:t>
            </a:r>
            <a:r>
              <a:rPr lang="en-US" altLang="en-US" i="1" dirty="0"/>
              <a:t>R</a:t>
            </a:r>
            <a:r>
              <a:rPr lang="en-US" altLang="en-US" i="1" baseline="-25000" dirty="0"/>
              <a:t>i</a:t>
            </a:r>
            <a:r>
              <a:rPr lang="en-US" altLang="en-US" dirty="0"/>
              <a:t> is in the decomposition generated by the  above algorithm, then </a:t>
            </a:r>
            <a:r>
              <a:rPr lang="en-US" altLang="en-US" i="1" dirty="0"/>
              <a:t>R</a:t>
            </a:r>
            <a:r>
              <a:rPr lang="en-US" altLang="en-US" i="1" baseline="-25000" dirty="0"/>
              <a:t>i</a:t>
            </a:r>
            <a:r>
              <a:rPr lang="en-US" altLang="en-US" dirty="0"/>
              <a:t> satisfies 3NF.</a:t>
            </a:r>
          </a:p>
          <a:p>
            <a:r>
              <a:rPr lang="en-US" altLang="en-US" dirty="0"/>
              <a:t>Proof:</a:t>
            </a:r>
          </a:p>
          <a:p>
            <a:pPr lvl="1"/>
            <a:r>
              <a:rPr lang="en-US" altLang="en-US" dirty="0"/>
              <a:t>Let </a:t>
            </a:r>
            <a:r>
              <a:rPr lang="en-US" altLang="en-US" i="1" dirty="0"/>
              <a:t>R</a:t>
            </a:r>
            <a:r>
              <a:rPr lang="en-US" altLang="en-US" i="1" baseline="-25000" dirty="0"/>
              <a:t>i</a:t>
            </a:r>
            <a:r>
              <a:rPr lang="en-US" altLang="en-US" dirty="0"/>
              <a:t> be generated from the dependency </a:t>
            </a:r>
            <a:r>
              <a:rPr lang="en-US" altLang="en-US" dirty="0">
                <a:sym typeface="Symbol" panose="05050102010706020507" pitchFamily="18" charset="2"/>
              </a:rPr>
              <a:t>  </a:t>
            </a:r>
            <a:endParaRPr lang="en-US" altLang="en-US" dirty="0"/>
          </a:p>
          <a:p>
            <a:pPr lvl="1"/>
            <a:r>
              <a:rPr lang="en-US" altLang="en-US" dirty="0"/>
              <a:t>Let </a:t>
            </a:r>
            <a:r>
              <a:rPr lang="en-US" altLang="en-US" dirty="0">
                <a:sym typeface="Symbol" panose="05050102010706020507" pitchFamily="18" charset="2"/>
              </a:rPr>
              <a:t>  B </a:t>
            </a:r>
            <a:r>
              <a:rPr lang="en-US" altLang="en-US" dirty="0"/>
              <a:t>be any non-trivial functional dependency on </a:t>
            </a:r>
            <a:r>
              <a:rPr lang="en-US" altLang="en-US" i="1" dirty="0"/>
              <a:t>R</a:t>
            </a:r>
            <a:r>
              <a:rPr lang="en-US" altLang="en-US" i="1" baseline="-25000" dirty="0"/>
              <a:t>i</a:t>
            </a:r>
            <a:r>
              <a:rPr lang="en-US" altLang="en-US" dirty="0"/>
              <a:t>. (We need only consider FDs whose right-hand side is a single attribute.)</a:t>
            </a:r>
          </a:p>
          <a:p>
            <a:pPr lvl="1"/>
            <a:r>
              <a:rPr lang="en-US" altLang="en-US" dirty="0"/>
              <a:t>Now, </a:t>
            </a:r>
            <a:r>
              <a:rPr lang="en-US" altLang="en-US" i="1" dirty="0"/>
              <a:t>B</a:t>
            </a:r>
            <a:r>
              <a:rPr lang="en-US" altLang="en-US" dirty="0"/>
              <a:t> can be in either </a:t>
            </a:r>
            <a:r>
              <a:rPr lang="en-US" altLang="en-US" dirty="0">
                <a:sym typeface="Symbol" panose="05050102010706020507" pitchFamily="18" charset="2"/>
              </a:rPr>
              <a:t> </a:t>
            </a:r>
            <a:r>
              <a:rPr lang="en-US" altLang="en-US" dirty="0"/>
              <a:t>or </a:t>
            </a:r>
            <a:r>
              <a:rPr lang="en-US" altLang="en-US" dirty="0">
                <a:sym typeface="Symbol" panose="05050102010706020507" pitchFamily="18" charset="2"/>
              </a:rPr>
              <a:t> </a:t>
            </a:r>
            <a:r>
              <a:rPr lang="en-US" altLang="en-US" dirty="0"/>
              <a:t>but not in both. Consider each case separately.</a:t>
            </a:r>
          </a:p>
          <a:p>
            <a:endParaRPr lang="en-US"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890588" y="158750"/>
            <a:ext cx="7915275" cy="569913"/>
          </a:xfrm>
        </p:spPr>
        <p:txBody>
          <a:bodyPr/>
          <a:lstStyle/>
          <a:p>
            <a:pPr>
              <a:defRPr/>
            </a:pPr>
            <a:r>
              <a:rPr lang="en-US" altLang="en-US" sz="2800" dirty="0">
                <a:effectLst>
                  <a:outerShdw blurRad="38100" dist="38100" dir="2700000" algn="tl">
                    <a:srgbClr val="C0C0C0"/>
                  </a:outerShdw>
                </a:effectLst>
                <a:ea typeface="ＭＳ Ｐゴシック" pitchFamily="34" charset="-128"/>
              </a:rPr>
              <a:t>Correctness of 3NF Decomposition (Cont</a:t>
            </a:r>
            <a:r>
              <a:rPr lang="en-US" altLang="ja-JP" sz="2800" dirty="0">
                <a:effectLst>
                  <a:outerShdw blurRad="38100" dist="38100" dir="2700000" algn="tl">
                    <a:srgbClr val="C0C0C0"/>
                  </a:outerShdw>
                </a:effectLst>
                <a:ea typeface="ＭＳ Ｐゴシック" pitchFamily="34" charset="-128"/>
              </a:rPr>
              <a:t>.)</a:t>
            </a:r>
            <a:endParaRPr lang="en-US" altLang="en-US" sz="2800" dirty="0">
              <a:effectLst>
                <a:outerShdw blurRad="38100" dist="38100" dir="2700000" algn="tl">
                  <a:srgbClr val="C0C0C0"/>
                </a:outerShdw>
              </a:effectLst>
              <a:ea typeface="ＭＳ Ｐゴシック" pitchFamily="34" charset="-128"/>
            </a:endParaRPr>
          </a:p>
        </p:txBody>
      </p:sp>
      <p:sp>
        <p:nvSpPr>
          <p:cNvPr id="104451" name="Rectangle 3"/>
          <p:cNvSpPr>
            <a:spLocks noGrp="1" noChangeArrowheads="1"/>
          </p:cNvSpPr>
          <p:nvPr>
            <p:ph type="body" idx="1"/>
          </p:nvPr>
        </p:nvSpPr>
        <p:spPr>
          <a:xfrm>
            <a:off x="798992" y="1162974"/>
            <a:ext cx="7589006" cy="4278453"/>
          </a:xfrm>
        </p:spPr>
        <p:txBody>
          <a:bodyPr/>
          <a:lstStyle/>
          <a:p>
            <a:r>
              <a:rPr lang="en-US" altLang="en-US" dirty="0"/>
              <a:t>Case 1: If </a:t>
            </a:r>
            <a:r>
              <a:rPr lang="en-US" altLang="en-US" i="1" dirty="0"/>
              <a:t>B</a:t>
            </a:r>
            <a:r>
              <a:rPr lang="en-US" altLang="en-US" dirty="0"/>
              <a:t> in </a:t>
            </a:r>
            <a:r>
              <a:rPr lang="en-US" altLang="en-US" dirty="0">
                <a:sym typeface="Symbol" panose="05050102010706020507" pitchFamily="18" charset="2"/>
              </a:rPr>
              <a:t></a:t>
            </a:r>
            <a:r>
              <a:rPr lang="en-US" altLang="en-US" dirty="0"/>
              <a:t>:</a:t>
            </a:r>
          </a:p>
          <a:p>
            <a:pPr lvl="1"/>
            <a:r>
              <a:rPr lang="en-US" altLang="en-US" dirty="0"/>
              <a:t>If </a:t>
            </a:r>
            <a:r>
              <a:rPr lang="en-US" altLang="en-US" dirty="0">
                <a:sym typeface="Symbol" panose="05050102010706020507" pitchFamily="18" charset="2"/>
              </a:rPr>
              <a:t></a:t>
            </a:r>
            <a:r>
              <a:rPr lang="en-US" altLang="en-US" dirty="0"/>
              <a:t> is a </a:t>
            </a:r>
            <a:r>
              <a:rPr lang="en-US" altLang="en-US" dirty="0" err="1"/>
              <a:t>superkey</a:t>
            </a:r>
            <a:r>
              <a:rPr lang="en-US" altLang="en-US" dirty="0"/>
              <a:t>, the 2nd condition of 3NF is satisfied</a:t>
            </a:r>
          </a:p>
          <a:p>
            <a:pPr lvl="1"/>
            <a:r>
              <a:rPr lang="en-US" altLang="en-US" dirty="0"/>
              <a:t>Otherwise </a:t>
            </a:r>
            <a:r>
              <a:rPr lang="en-US" altLang="en-US" dirty="0">
                <a:sym typeface="Symbol" panose="05050102010706020507" pitchFamily="18" charset="2"/>
              </a:rPr>
              <a:t></a:t>
            </a:r>
            <a:r>
              <a:rPr lang="en-US" altLang="en-US" dirty="0"/>
              <a:t> must contain some attribute not in </a:t>
            </a:r>
            <a:r>
              <a:rPr lang="en-US" altLang="en-US" dirty="0">
                <a:sym typeface="Symbol" panose="05050102010706020507" pitchFamily="18" charset="2"/>
              </a:rPr>
              <a:t></a:t>
            </a:r>
            <a:endParaRPr lang="en-US" altLang="en-US" dirty="0"/>
          </a:p>
          <a:p>
            <a:pPr lvl="1"/>
            <a:r>
              <a:rPr lang="en-US" altLang="en-US" dirty="0"/>
              <a:t>Since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r>
              <a:rPr lang="en-US" altLang="en-US" i="1" dirty="0"/>
              <a:t>B</a:t>
            </a:r>
            <a:r>
              <a:rPr lang="en-US" altLang="en-US" dirty="0"/>
              <a:t> is in </a:t>
            </a:r>
            <a:r>
              <a:rPr lang="en-US" altLang="en-US" i="1" dirty="0"/>
              <a:t>F</a:t>
            </a:r>
            <a:r>
              <a:rPr lang="en-US" altLang="en-US" i="1" baseline="30000" dirty="0"/>
              <a:t>+</a:t>
            </a:r>
            <a:r>
              <a:rPr lang="en-US" altLang="en-US" dirty="0"/>
              <a:t> it must be derivable from </a:t>
            </a:r>
            <a:r>
              <a:rPr lang="en-US" altLang="en-US" i="1" dirty="0"/>
              <a:t>F</a:t>
            </a:r>
            <a:r>
              <a:rPr lang="en-US" altLang="en-US" i="1" baseline="-25000" dirty="0"/>
              <a:t>c</a:t>
            </a:r>
            <a:r>
              <a:rPr lang="en-US" altLang="en-US" dirty="0"/>
              <a:t>, by using attribute closure on </a:t>
            </a:r>
            <a:r>
              <a:rPr lang="en-US" altLang="en-US" dirty="0">
                <a:sym typeface="Symbol" panose="05050102010706020507" pitchFamily="18" charset="2"/>
              </a:rPr>
              <a:t></a:t>
            </a:r>
            <a:r>
              <a:rPr lang="en-US" altLang="en-US" dirty="0"/>
              <a:t>.</a:t>
            </a:r>
          </a:p>
          <a:p>
            <a:pPr lvl="1"/>
            <a:r>
              <a:rPr lang="en-US" altLang="en-US" dirty="0"/>
              <a:t>Attribute closure not have used </a:t>
            </a:r>
            <a:r>
              <a:rPr lang="en-US" altLang="en-US" dirty="0">
                <a:sym typeface="Symbol" panose="05050102010706020507" pitchFamily="18" charset="2"/>
              </a:rPr>
              <a:t> .  If </a:t>
            </a:r>
            <a:r>
              <a:rPr lang="en-US" altLang="en-US" dirty="0"/>
              <a:t>it had been used, </a:t>
            </a:r>
            <a:r>
              <a:rPr lang="en-US" altLang="en-US" dirty="0">
                <a:sym typeface="Symbol" panose="05050102010706020507" pitchFamily="18" charset="2"/>
              </a:rPr>
              <a:t></a:t>
            </a:r>
            <a:r>
              <a:rPr lang="en-US" altLang="en-US" dirty="0"/>
              <a:t> must be contained in the attribute closure of </a:t>
            </a:r>
            <a:r>
              <a:rPr lang="en-US" altLang="en-US" dirty="0">
                <a:sym typeface="Symbol" panose="05050102010706020507" pitchFamily="18" charset="2"/>
              </a:rPr>
              <a:t></a:t>
            </a:r>
            <a:r>
              <a:rPr lang="en-US" altLang="en-US" dirty="0"/>
              <a:t>, which is not possible, since we assumed </a:t>
            </a:r>
            <a:r>
              <a:rPr lang="en-US" altLang="en-US" dirty="0">
                <a:sym typeface="Symbol" panose="05050102010706020507" pitchFamily="18" charset="2"/>
              </a:rPr>
              <a:t></a:t>
            </a:r>
            <a:r>
              <a:rPr lang="en-US" altLang="en-US" dirty="0"/>
              <a:t> is not a </a:t>
            </a:r>
            <a:r>
              <a:rPr lang="en-US" altLang="en-US" dirty="0" err="1"/>
              <a:t>superkey</a:t>
            </a:r>
            <a:r>
              <a:rPr lang="en-US" altLang="en-US" dirty="0"/>
              <a:t>.</a:t>
            </a:r>
          </a:p>
          <a:p>
            <a:pPr lvl="1"/>
            <a:r>
              <a:rPr lang="en-US" altLang="en-US" dirty="0"/>
              <a:t>Now, using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{B}) and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a:t>
            </a:r>
            <a:r>
              <a:rPr lang="en-US" altLang="en-US" i="1" dirty="0"/>
              <a:t>B</a:t>
            </a:r>
            <a:r>
              <a:rPr lang="en-US" altLang="en-US" dirty="0"/>
              <a:t>, we can derive </a:t>
            </a:r>
            <a:r>
              <a:rPr lang="en-US" altLang="en-US" dirty="0">
                <a:sym typeface="Symbol" panose="05050102010706020507" pitchFamily="18" charset="2"/>
              </a:rPr>
              <a:t> </a:t>
            </a:r>
            <a:r>
              <a:rPr lang="en-US" altLang="en-US" i="1" dirty="0">
                <a:sym typeface="Symbol" panose="05050102010706020507" pitchFamily="18" charset="2"/>
              </a:rPr>
              <a:t>B</a:t>
            </a:r>
            <a:endParaRPr lang="en-US" altLang="en-US" i="1" dirty="0"/>
          </a:p>
          <a:p>
            <a:pPr lvl="1">
              <a:buFont typeface="Monotype Sorts" pitchFamily="-84" charset="2"/>
              <a:buNone/>
            </a:pPr>
            <a:r>
              <a:rPr lang="en-US" altLang="en-US" dirty="0"/>
              <a:t>	(since </a:t>
            </a:r>
            <a:r>
              <a:rPr lang="en-US" altLang="en-US" dirty="0">
                <a:sym typeface="Symbol" panose="05050102010706020507" pitchFamily="18" charset="2"/>
              </a:rPr>
              <a:t>   , and B   since  </a:t>
            </a:r>
            <a:r>
              <a:rPr lang="en-US" altLang="en-US" dirty="0"/>
              <a:t> </a:t>
            </a:r>
            <a:r>
              <a:rPr lang="en-US" altLang="en-US" i="1" dirty="0"/>
              <a:t>B</a:t>
            </a:r>
            <a:r>
              <a:rPr lang="en-US" altLang="en-US" dirty="0"/>
              <a:t> is non-trivial)</a:t>
            </a:r>
          </a:p>
          <a:p>
            <a:pPr lvl="1"/>
            <a:r>
              <a:rPr lang="en-US" altLang="en-US" dirty="0"/>
              <a:t>Then, </a:t>
            </a:r>
            <a:r>
              <a:rPr lang="en-US" altLang="en-US" i="1" dirty="0"/>
              <a:t>B</a:t>
            </a:r>
            <a:r>
              <a:rPr lang="en-US" altLang="en-US" dirty="0"/>
              <a:t> is extraneous in the right-hand side of </a:t>
            </a:r>
            <a:r>
              <a:rPr lang="en-US" altLang="en-US" dirty="0">
                <a:sym typeface="Symbol" panose="05050102010706020507" pitchFamily="18" charset="2"/>
              </a:rPr>
              <a:t> ;</a:t>
            </a:r>
            <a:r>
              <a:rPr lang="en-US" altLang="en-US" dirty="0"/>
              <a:t> which is not possible since </a:t>
            </a:r>
            <a:r>
              <a:rPr lang="en-US" altLang="en-US" dirty="0">
                <a:sym typeface="Symbol" panose="05050102010706020507" pitchFamily="18" charset="2"/>
              </a:rPr>
              <a:t> </a:t>
            </a:r>
            <a:r>
              <a:rPr lang="en-US" altLang="en-US" dirty="0"/>
              <a:t> is in F</a:t>
            </a:r>
            <a:r>
              <a:rPr lang="en-US" altLang="en-US" baseline="-25000" dirty="0"/>
              <a:t>c</a:t>
            </a:r>
            <a:r>
              <a:rPr lang="en-US" altLang="en-US" dirty="0"/>
              <a:t>.</a:t>
            </a:r>
          </a:p>
          <a:p>
            <a:pPr lvl="1"/>
            <a:r>
              <a:rPr lang="en-US" altLang="en-US" dirty="0"/>
              <a:t>Thus, if </a:t>
            </a:r>
            <a:r>
              <a:rPr lang="en-US" altLang="en-US" i="1" dirty="0"/>
              <a:t>B</a:t>
            </a:r>
            <a:r>
              <a:rPr lang="en-US" altLang="en-US" dirty="0"/>
              <a:t> is in </a:t>
            </a:r>
            <a:r>
              <a:rPr lang="en-US" altLang="en-US" dirty="0">
                <a:sym typeface="Symbol" panose="05050102010706020507" pitchFamily="18" charset="2"/>
              </a:rPr>
              <a:t></a:t>
            </a:r>
            <a:r>
              <a:rPr lang="en-US" altLang="en-US" dirty="0"/>
              <a:t> then </a:t>
            </a:r>
            <a:r>
              <a:rPr lang="en-US" altLang="en-US" dirty="0">
                <a:sym typeface="Symbol" panose="05050102010706020507" pitchFamily="18" charset="2"/>
              </a:rPr>
              <a:t></a:t>
            </a:r>
            <a:r>
              <a:rPr lang="en-US" altLang="en-US" dirty="0"/>
              <a:t>  must be a </a:t>
            </a:r>
            <a:r>
              <a:rPr lang="en-US" altLang="en-US" dirty="0" err="1"/>
              <a:t>superkey</a:t>
            </a:r>
            <a:r>
              <a:rPr lang="en-US" altLang="en-US" dirty="0"/>
              <a:t>, and the second condition of 3NF must be satisfied.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682625" y="96838"/>
            <a:ext cx="8069263" cy="565150"/>
          </a:xfrm>
        </p:spPr>
        <p:txBody>
          <a:bodyPr/>
          <a:lstStyle/>
          <a:p>
            <a:pPr>
              <a:defRPr/>
            </a:pPr>
            <a:r>
              <a:rPr lang="en-US" altLang="en-US" sz="2800" dirty="0">
                <a:effectLst>
                  <a:outerShdw blurRad="38100" dist="38100" dir="2700000" algn="tl">
                    <a:srgbClr val="C0C0C0"/>
                  </a:outerShdw>
                </a:effectLst>
                <a:ea typeface="ＭＳ Ｐゴシック" pitchFamily="34" charset="-128"/>
              </a:rPr>
              <a:t>Correctness of 3NF Decomposition (Cont</a:t>
            </a:r>
            <a:r>
              <a:rPr lang="en-US" altLang="ja-JP" sz="2800" dirty="0">
                <a:effectLst>
                  <a:outerShdw blurRad="38100" dist="38100" dir="2700000" algn="tl">
                    <a:srgbClr val="C0C0C0"/>
                  </a:outerShdw>
                </a:effectLst>
                <a:ea typeface="ＭＳ Ｐゴシック" pitchFamily="34" charset="-128"/>
              </a:rPr>
              <a:t>.)</a:t>
            </a:r>
            <a:endParaRPr lang="en-US" altLang="en-US" sz="2800" dirty="0">
              <a:effectLst>
                <a:outerShdw blurRad="38100" dist="38100" dir="2700000" algn="tl">
                  <a:srgbClr val="C0C0C0"/>
                </a:outerShdw>
              </a:effectLst>
              <a:ea typeface="ＭＳ Ｐゴシック" pitchFamily="34" charset="-128"/>
            </a:endParaRPr>
          </a:p>
        </p:txBody>
      </p:sp>
      <p:sp>
        <p:nvSpPr>
          <p:cNvPr id="105475" name="Rectangle 3"/>
          <p:cNvSpPr>
            <a:spLocks noGrp="1" noChangeArrowheads="1"/>
          </p:cNvSpPr>
          <p:nvPr>
            <p:ph type="body" idx="1"/>
          </p:nvPr>
        </p:nvSpPr>
        <p:spPr>
          <a:xfrm>
            <a:off x="790113" y="1136003"/>
            <a:ext cx="7568682" cy="2735012"/>
          </a:xfrm>
        </p:spPr>
        <p:txBody>
          <a:bodyPr/>
          <a:lstStyle/>
          <a:p>
            <a:r>
              <a:rPr lang="en-US" altLang="en-US" dirty="0"/>
              <a:t>Case 2:  </a:t>
            </a:r>
            <a:r>
              <a:rPr lang="en-US" altLang="en-US" i="1" dirty="0"/>
              <a:t>B</a:t>
            </a:r>
            <a:r>
              <a:rPr lang="en-US" altLang="en-US" dirty="0"/>
              <a:t> is in </a:t>
            </a:r>
            <a:r>
              <a:rPr lang="en-US" altLang="en-US" dirty="0">
                <a:sym typeface="Symbol" panose="05050102010706020507" pitchFamily="18" charset="2"/>
              </a:rPr>
              <a:t>.</a:t>
            </a:r>
            <a:endParaRPr lang="en-US" altLang="en-US" dirty="0"/>
          </a:p>
          <a:p>
            <a:pPr lvl="1"/>
            <a:r>
              <a:rPr lang="en-US" altLang="en-US" dirty="0"/>
              <a:t>Since </a:t>
            </a:r>
            <a:r>
              <a:rPr lang="en-US" altLang="en-US" dirty="0">
                <a:sym typeface="Symbol" panose="05050102010706020507" pitchFamily="18" charset="2"/>
              </a:rPr>
              <a:t></a:t>
            </a:r>
            <a:r>
              <a:rPr lang="en-US" altLang="en-US" dirty="0"/>
              <a:t>  is a candidate key, the third alternative in the definition of 3NF is trivially satisfied.</a:t>
            </a:r>
          </a:p>
          <a:p>
            <a:pPr lvl="1"/>
            <a:r>
              <a:rPr lang="en-US" altLang="en-US" dirty="0"/>
              <a:t>In fact, we cannot show that </a:t>
            </a:r>
            <a:r>
              <a:rPr lang="en-US" altLang="en-US" dirty="0">
                <a:sym typeface="Symbol" panose="05050102010706020507" pitchFamily="18" charset="2"/>
              </a:rPr>
              <a:t> </a:t>
            </a:r>
            <a:r>
              <a:rPr lang="en-US" altLang="en-US" dirty="0"/>
              <a:t>is a </a:t>
            </a:r>
            <a:r>
              <a:rPr lang="en-US" altLang="en-US" dirty="0" err="1"/>
              <a:t>superkey</a:t>
            </a:r>
            <a:r>
              <a:rPr lang="en-US" altLang="en-US" dirty="0"/>
              <a:t>.</a:t>
            </a:r>
          </a:p>
          <a:p>
            <a:pPr lvl="1"/>
            <a:r>
              <a:rPr lang="en-US" altLang="en-US" dirty="0"/>
              <a:t>This shows exactly why the third alternative is present in the definition of 3NF.</a:t>
            </a:r>
          </a:p>
          <a:p>
            <a:pPr>
              <a:buFont typeface="Monotype Sorts" pitchFamily="-84" charset="2"/>
              <a:buNone/>
            </a:pPr>
            <a:r>
              <a:rPr lang="en-US" altLang="en-US" dirty="0"/>
              <a:t>Q.E.D.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pitchFamily="34" charset="-128"/>
              </a:rPr>
              <a:t>First Normal Form</a:t>
            </a:r>
          </a:p>
        </p:txBody>
      </p:sp>
      <p:sp>
        <p:nvSpPr>
          <p:cNvPr id="106499" name="Rectangle 3"/>
          <p:cNvSpPr>
            <a:spLocks noGrp="1" noChangeArrowheads="1"/>
          </p:cNvSpPr>
          <p:nvPr>
            <p:ph type="body" idx="1"/>
          </p:nvPr>
        </p:nvSpPr>
        <p:spPr>
          <a:xfrm>
            <a:off x="768351" y="1117268"/>
            <a:ext cx="7789724" cy="4321008"/>
          </a:xfrm>
        </p:spPr>
        <p:txBody>
          <a:bodyPr/>
          <a:lstStyle/>
          <a:p>
            <a:r>
              <a:rPr lang="en-US" altLang="en-US" dirty="0"/>
              <a:t>Domain is </a:t>
            </a:r>
            <a:r>
              <a:rPr lang="en-US" altLang="en-US" b="1" dirty="0">
                <a:solidFill>
                  <a:srgbClr val="002060"/>
                </a:solidFill>
              </a:rPr>
              <a:t>atomic</a:t>
            </a:r>
            <a:r>
              <a:rPr lang="en-US" altLang="en-US" dirty="0">
                <a:solidFill>
                  <a:srgbClr val="002060"/>
                </a:solidFill>
              </a:rPr>
              <a:t> </a:t>
            </a:r>
            <a:r>
              <a:rPr lang="en-US" altLang="en-US" dirty="0"/>
              <a:t>if its elements are considered to be indivisible units</a:t>
            </a:r>
          </a:p>
          <a:p>
            <a:pPr lvl="1"/>
            <a:r>
              <a:rPr lang="en-US" altLang="en-US" dirty="0"/>
              <a:t>Examples of non-atomic domains:</a:t>
            </a:r>
          </a:p>
          <a:p>
            <a:pPr lvl="2"/>
            <a:r>
              <a:rPr lang="en-US" altLang="en-US" dirty="0"/>
              <a:t>Set of names, composite attributes</a:t>
            </a:r>
          </a:p>
          <a:p>
            <a:pPr lvl="2"/>
            <a:r>
              <a:rPr lang="en-US" altLang="en-US" dirty="0"/>
              <a:t>Identification numbers like CS101  that can be broken up into parts</a:t>
            </a:r>
          </a:p>
          <a:p>
            <a:r>
              <a:rPr lang="en-US" altLang="en-US" dirty="0"/>
              <a:t>A relational schema R is in </a:t>
            </a:r>
            <a:r>
              <a:rPr lang="en-US" altLang="en-US" b="1" dirty="0">
                <a:solidFill>
                  <a:srgbClr val="002060"/>
                </a:solidFill>
              </a:rPr>
              <a:t>first normal form</a:t>
            </a:r>
            <a:r>
              <a:rPr lang="en-US" altLang="en-US" dirty="0">
                <a:solidFill>
                  <a:srgbClr val="002060"/>
                </a:solidFill>
              </a:rPr>
              <a:t> </a:t>
            </a:r>
            <a:r>
              <a:rPr lang="en-US" altLang="en-US" dirty="0"/>
              <a:t>if the domains of all attributes of R are atomic</a:t>
            </a:r>
          </a:p>
          <a:p>
            <a:r>
              <a:rPr lang="en-US" altLang="en-US" dirty="0"/>
              <a:t>Non-atomic values complicate storage and encourage redundant (repeated) storage of data</a:t>
            </a:r>
          </a:p>
          <a:p>
            <a:pPr lvl="1"/>
            <a:r>
              <a:rPr lang="en-US" altLang="en-US" dirty="0"/>
              <a:t>Example:  Set of accounts stored with each customer, and set of owners stored with each account</a:t>
            </a:r>
          </a:p>
          <a:p>
            <a:pPr lvl="1"/>
            <a:r>
              <a:rPr lang="en-US" altLang="en-US" dirty="0"/>
              <a:t>We assume all relations are in first normal form (and revisit this in Chapter 22: Object Based Databases)</a:t>
            </a: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95945</TotalTime>
  <Words>5662</Words>
  <Application>Microsoft Office PowerPoint</Application>
  <PresentationFormat>全屏显示(4:3)</PresentationFormat>
  <Paragraphs>892</Paragraphs>
  <Slides>100</Slides>
  <Notes>98</Notes>
  <HiddenSlides>8</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100</vt:i4>
      </vt:variant>
      <vt:variant>
        <vt:lpstr>自定义放映</vt:lpstr>
      </vt:variant>
      <vt:variant>
        <vt:i4>1</vt:i4>
      </vt:variant>
    </vt:vector>
  </HeadingPairs>
  <TitlesOfParts>
    <vt:vector size="117" baseType="lpstr">
      <vt:lpstr>Greek Symbols</vt:lpstr>
      <vt:lpstr>Iconic Symbols Ext</vt:lpstr>
      <vt:lpstr>Monotype Sorts</vt:lpstr>
      <vt:lpstr>MS LineDraw</vt:lpstr>
      <vt:lpstr>ＭＳ Ｐゴシック</vt:lpstr>
      <vt:lpstr>ＭＳ Ｐゴシック</vt:lpstr>
      <vt:lpstr>微软雅黑</vt:lpstr>
      <vt:lpstr>Arial</vt:lpstr>
      <vt:lpstr>Cambria Math</vt:lpstr>
      <vt:lpstr>Helvetica</vt:lpstr>
      <vt:lpstr>Symbol</vt:lpstr>
      <vt:lpstr>Times</vt:lpstr>
      <vt:lpstr>Times New Roman</vt:lpstr>
      <vt:lpstr>Webdings</vt:lpstr>
      <vt:lpstr>Wingdings</vt:lpstr>
      <vt:lpstr>2_db-5-grey</vt:lpstr>
      <vt:lpstr>Chapter 7:  Normalization</vt:lpstr>
      <vt:lpstr>作业</vt:lpstr>
      <vt:lpstr>Outline</vt:lpstr>
      <vt:lpstr>PowerPoint 演示文稿</vt:lpstr>
      <vt:lpstr>好的关系模型设计的特点</vt:lpstr>
      <vt:lpstr>没有重复信息的合并模式</vt:lpstr>
      <vt:lpstr>分解</vt:lpstr>
      <vt:lpstr>A Lossy Decomposition</vt:lpstr>
      <vt:lpstr>无损分解</vt:lpstr>
      <vt:lpstr>Example of Lossless Decomposition </vt:lpstr>
      <vt:lpstr>范式理论</vt:lpstr>
      <vt:lpstr>Functional Dependencies</vt:lpstr>
      <vt:lpstr>Functional Dependencies (Cont.)</vt:lpstr>
      <vt:lpstr>Functional Dependencies Definition </vt:lpstr>
      <vt:lpstr>Closure of a Set of Functional Dependencies</vt:lpstr>
      <vt:lpstr>Keys and Functional Dependencies</vt:lpstr>
      <vt:lpstr>Use of Functional Dependencies</vt:lpstr>
      <vt:lpstr>Trivial Functional Dependencies</vt:lpstr>
      <vt:lpstr>Lossless Decomposition</vt:lpstr>
      <vt:lpstr>Example</vt:lpstr>
      <vt:lpstr>Dependency Preservation</vt:lpstr>
      <vt:lpstr>Dependency Preservation Example</vt:lpstr>
      <vt:lpstr>PowerPoint 演示文稿</vt:lpstr>
      <vt:lpstr>Boyce-Codd Normal Form</vt:lpstr>
      <vt:lpstr>Boyce-Codd Normal Form (Cont.)</vt:lpstr>
      <vt:lpstr>Decomposing a Schema into BCNF</vt:lpstr>
      <vt:lpstr>Example</vt:lpstr>
      <vt:lpstr>BCNF and Dependency Preservation</vt:lpstr>
      <vt:lpstr>Third Normal Form</vt:lpstr>
      <vt:lpstr>3NF Example</vt:lpstr>
      <vt:lpstr>3NF中的冗余</vt:lpstr>
      <vt:lpstr>对比BCNF 和 3NF</vt:lpstr>
      <vt:lpstr>范式化的目标</vt:lpstr>
      <vt:lpstr>BCNF够好吗?</vt:lpstr>
      <vt:lpstr>更高的范式</vt:lpstr>
      <vt:lpstr>PowerPoint 演示文稿</vt:lpstr>
      <vt:lpstr>函数依赖理论路线图</vt:lpstr>
      <vt:lpstr>函数依赖集的闭包</vt:lpstr>
      <vt:lpstr>函数依赖集闭包</vt:lpstr>
      <vt:lpstr>F+ 举例</vt:lpstr>
      <vt:lpstr>Closure of Functional Dependencies (Cont.)</vt:lpstr>
      <vt:lpstr>计算 F+的算法</vt:lpstr>
      <vt:lpstr>属性集闭包</vt:lpstr>
      <vt:lpstr>Example of Attribute Set Closure</vt:lpstr>
      <vt:lpstr>属性闭包的应用</vt:lpstr>
      <vt:lpstr>正则覆盖Canonical Cover</vt:lpstr>
      <vt:lpstr>冗余属性Extraneous Attributes</vt:lpstr>
      <vt:lpstr>Extraneous Attributes (Cont.)</vt:lpstr>
      <vt:lpstr>冗余属性</vt:lpstr>
      <vt:lpstr>测试属性是否冗余</vt:lpstr>
      <vt:lpstr>冗余属性举例</vt:lpstr>
      <vt:lpstr>正则覆盖</vt:lpstr>
      <vt:lpstr>正则覆盖</vt:lpstr>
      <vt:lpstr>Example: Computing a Canonical Cover</vt:lpstr>
      <vt:lpstr>函数依赖保持 Dependency Preservation</vt:lpstr>
      <vt:lpstr>Dependency Preservation (Cont.)</vt:lpstr>
      <vt:lpstr>测试函数依赖保持</vt:lpstr>
      <vt:lpstr>Example</vt:lpstr>
      <vt:lpstr>PowerPoint 演示文稿</vt:lpstr>
      <vt:lpstr>BCNF测试</vt:lpstr>
      <vt:lpstr>Testing Decomposition for BCNF</vt:lpstr>
      <vt:lpstr>BCNF 分解算法</vt:lpstr>
      <vt:lpstr>Example of BCNF Decomposition</vt:lpstr>
      <vt:lpstr>BCNF Decomposition (Cont.)</vt:lpstr>
      <vt:lpstr>3NF</vt:lpstr>
      <vt:lpstr>3NF Example -- Relation dept_advisor</vt:lpstr>
      <vt:lpstr>3NF测试</vt:lpstr>
      <vt:lpstr>3NF 分解算法</vt:lpstr>
      <vt:lpstr>3NF Decomposition: An Example</vt:lpstr>
      <vt:lpstr>3NF Decompsition Example (Cont.)</vt:lpstr>
      <vt:lpstr>对比 BCNF 和 3NF</vt:lpstr>
      <vt:lpstr>Design Goals</vt:lpstr>
      <vt:lpstr>PowerPoint 演示文稿</vt:lpstr>
      <vt:lpstr>多值依赖Multivalued Dependencies (MVDs)</vt:lpstr>
      <vt:lpstr>Multivalued Dependencies</vt:lpstr>
      <vt:lpstr>MVD -- Tabular representation </vt:lpstr>
      <vt:lpstr>MVD (Cont.)</vt:lpstr>
      <vt:lpstr>Example</vt:lpstr>
      <vt:lpstr>Use of Multivalued Dependencies</vt:lpstr>
      <vt:lpstr>Theory of MVDs</vt:lpstr>
      <vt:lpstr>Fourth Normal Form</vt:lpstr>
      <vt:lpstr>Restriction of Multivalued Dependencies</vt:lpstr>
      <vt:lpstr>4NF Decomposition Algorithm</vt:lpstr>
      <vt:lpstr>Example</vt:lpstr>
      <vt:lpstr>PowerPoint 演示文稿</vt:lpstr>
      <vt:lpstr>Further Normal Forms</vt:lpstr>
      <vt:lpstr>数据库总体设计流程</vt:lpstr>
      <vt:lpstr>ER模型与范式化</vt:lpstr>
      <vt:lpstr>为了性能反范式化</vt:lpstr>
      <vt:lpstr>其他设计议题</vt:lpstr>
      <vt:lpstr>时序数据建模 Modeling Temporal Data</vt:lpstr>
      <vt:lpstr>Modeling Temporal Data (Cont.)</vt:lpstr>
      <vt:lpstr>End of Chapter 7</vt:lpstr>
      <vt:lpstr>PowerPoint 演示文稿</vt:lpstr>
      <vt:lpstr>Correctness of 3NF Decomposition Algorithm</vt:lpstr>
      <vt:lpstr>Correctness of 3NF Decomposition Algorithm (Cont.)</vt:lpstr>
      <vt:lpstr>Correctness of 3NF Decomposition (Cont.)</vt:lpstr>
      <vt:lpstr>Correctness of 3NF Decomposition (Cont.)</vt:lpstr>
      <vt:lpstr>First Normal Form</vt:lpstr>
      <vt:lpstr>First Normal Form (Cont.)</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ericxie</cp:lastModifiedBy>
  <cp:revision>504</cp:revision>
  <cp:lastPrinted>1999-06-28T19:27:31Z</cp:lastPrinted>
  <dcterms:created xsi:type="dcterms:W3CDTF">2009-12-21T15:40:22Z</dcterms:created>
  <dcterms:modified xsi:type="dcterms:W3CDTF">2022-05-05T23:58:24Z</dcterms:modified>
</cp:coreProperties>
</file>