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7" r:id="rId3"/>
    <p:sldId id="276" r:id="rId4"/>
    <p:sldId id="257" r:id="rId5"/>
    <p:sldId id="258" r:id="rId6"/>
    <p:sldId id="259" r:id="rId7"/>
    <p:sldId id="275" r:id="rId8"/>
    <p:sldId id="260" r:id="rId9"/>
    <p:sldId id="278" r:id="rId10"/>
    <p:sldId id="264" r:id="rId11"/>
    <p:sldId id="267" r:id="rId12"/>
    <p:sldId id="265" r:id="rId13"/>
    <p:sldId id="266"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9632" autoAdjust="0"/>
  </p:normalViewPr>
  <p:slideViewPr>
    <p:cSldViewPr snapToGrid="0">
      <p:cViewPr varScale="1">
        <p:scale>
          <a:sx n="93" d="100"/>
          <a:sy n="93" d="100"/>
        </p:scale>
        <p:origin x="121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6FD477-37C1-453D-9521-FAD776F827D2}"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0468DB-22B5-44EE-B60F-BA3DFBA3B236}" type="slidenum">
              <a:rPr lang="en-US" smtClean="0"/>
              <a:t>‹#›</a:t>
            </a:fld>
            <a:endParaRPr lang="en-US"/>
          </a:p>
        </p:txBody>
      </p:sp>
    </p:spTree>
    <p:extLst>
      <p:ext uri="{BB962C8B-B14F-4D97-AF65-F5344CB8AC3E}">
        <p14:creationId xmlns:p14="http://schemas.microsoft.com/office/powerpoint/2010/main" val="3363185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Ai models can be categorized through their functions as Discriminative and Generative. First one is using historical data for future output. Text of customer reviews of a restaurant, a Discriminative AI can label the text as good, neutral or bad</a:t>
            </a:r>
          </a:p>
          <a:p>
            <a:r>
              <a:rPr lang="en-US" dirty="0" smtClean="0"/>
              <a:t>So it is like ML type. Generative AI use input text and generate new content, LLM is this type of models.</a:t>
            </a:r>
          </a:p>
          <a:p>
            <a:endParaRPr lang="en-US" dirty="0" smtClean="0"/>
          </a:p>
          <a:p>
            <a:r>
              <a:rPr lang="en-US" dirty="0" smtClean="0"/>
              <a:t>Generative AI refers to artificial intelligence systems that can create new content such as text, images, music, or data based on patterns learned from training data, while Discriminative AI focuses on classifying or categorizing existing data by learning to distinguish between different classes or categories. Generative AI models, such as GPT or DALL-E, learn the full data distribution, meaning they understand how features relate to each other and can produce new, similar data samples. Common applications include text generation, image creation, music composition, and synthetic data generation.</a:t>
            </a:r>
          </a:p>
          <a:p>
            <a:r>
              <a:rPr lang="en-US" dirty="0" smtClean="0"/>
              <a:t>Discriminative AI, (they </a:t>
            </a:r>
            <a:r>
              <a:rPr lang="en-US" b="1" dirty="0" smtClean="0"/>
              <a:t>discriminate</a:t>
            </a:r>
            <a:r>
              <a:rPr lang="en-US" dirty="0" smtClean="0"/>
              <a:t> one class from another) in contrast, focuses solely on differentiating or categorizing inputs by learning decision boundaries between classes. Algorithms such as logistic regression, support vector machines, and neural networks are used to solve tasks like spam detection, image recognition, sentiment analysis, and medical diagnosis, relying heavily on well-labeled datasets. Rather than modeling the entire data distribution</a:t>
            </a:r>
            <a:endParaRPr lang="en-US" dirty="0"/>
          </a:p>
        </p:txBody>
      </p:sp>
      <p:sp>
        <p:nvSpPr>
          <p:cNvPr id="4" name="Slide Number Placeholder 3"/>
          <p:cNvSpPr>
            <a:spLocks noGrp="1"/>
          </p:cNvSpPr>
          <p:nvPr>
            <p:ph type="sldNum" sz="quarter" idx="10"/>
          </p:nvPr>
        </p:nvSpPr>
        <p:spPr/>
        <p:txBody>
          <a:bodyPr/>
          <a:lstStyle/>
          <a:p>
            <a:fld id="{2A0468DB-22B5-44EE-B60F-BA3DFBA3B236}" type="slidenum">
              <a:rPr lang="en-US" smtClean="0"/>
              <a:t>1</a:t>
            </a:fld>
            <a:endParaRPr lang="en-US"/>
          </a:p>
        </p:txBody>
      </p:sp>
    </p:spTree>
    <p:extLst>
      <p:ext uri="{BB962C8B-B14F-4D97-AF65-F5344CB8AC3E}">
        <p14:creationId xmlns:p14="http://schemas.microsoft.com/office/powerpoint/2010/main" val="629765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A0468DB-22B5-44EE-B60F-BA3DFBA3B236}" type="slidenum">
              <a:rPr lang="en-US" smtClean="0"/>
              <a:t>2</a:t>
            </a:fld>
            <a:endParaRPr lang="en-US"/>
          </a:p>
        </p:txBody>
      </p:sp>
    </p:spTree>
    <p:extLst>
      <p:ext uri="{BB962C8B-B14F-4D97-AF65-F5344CB8AC3E}">
        <p14:creationId xmlns:p14="http://schemas.microsoft.com/office/powerpoint/2010/main" val="3991382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smtClean="0">
                <a:solidFill>
                  <a:schemeClr val="tx1"/>
                </a:solidFill>
                <a:effectLst/>
                <a:latin typeface="+mn-lt"/>
                <a:ea typeface="+mn-ea"/>
                <a:cs typeface="+mn-cs"/>
              </a:rPr>
              <a:t>Machine </a:t>
            </a:r>
            <a:r>
              <a:rPr lang="en-US" sz="1200" b="0" kern="1200" dirty="0" err="1" smtClean="0">
                <a:solidFill>
                  <a:schemeClr val="tx1"/>
                </a:solidFill>
                <a:effectLst/>
                <a:latin typeface="+mn-lt"/>
                <a:ea typeface="+mn-ea"/>
                <a:cs typeface="+mn-cs"/>
              </a:rPr>
              <a:t>Learning:ML</a:t>
            </a:r>
            <a:r>
              <a:rPr lang="en-US" sz="1200" b="0" kern="1200" dirty="0" smtClean="0">
                <a:solidFill>
                  <a:schemeClr val="tx1"/>
                </a:solidFill>
                <a:effectLst/>
                <a:latin typeface="+mn-lt"/>
                <a:ea typeface="+mn-ea"/>
                <a:cs typeface="+mn-cs"/>
              </a:rPr>
              <a:t> teaches the systems to think and understand like humans by learning from the data</a:t>
            </a:r>
          </a:p>
          <a:p>
            <a:endParaRPr lang="en-US" dirty="0"/>
          </a:p>
        </p:txBody>
      </p:sp>
      <p:sp>
        <p:nvSpPr>
          <p:cNvPr id="4" name="Slide Number Placeholder 3"/>
          <p:cNvSpPr>
            <a:spLocks noGrp="1"/>
          </p:cNvSpPr>
          <p:nvPr>
            <p:ph type="sldNum" sz="quarter" idx="10"/>
          </p:nvPr>
        </p:nvSpPr>
        <p:spPr/>
        <p:txBody>
          <a:bodyPr/>
          <a:lstStyle/>
          <a:p>
            <a:fld id="{2A0468DB-22B5-44EE-B60F-BA3DFBA3B236}" type="slidenum">
              <a:rPr lang="en-US" smtClean="0"/>
              <a:t>4</a:t>
            </a:fld>
            <a:endParaRPr lang="en-US"/>
          </a:p>
        </p:txBody>
      </p:sp>
    </p:spTree>
    <p:extLst>
      <p:ext uri="{BB962C8B-B14F-4D97-AF65-F5344CB8AC3E}">
        <p14:creationId xmlns:p14="http://schemas.microsoft.com/office/powerpoint/2010/main" val="598265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smtClean="0">
                <a:solidFill>
                  <a:schemeClr val="tx1"/>
                </a:solidFill>
                <a:effectLst/>
                <a:latin typeface="+mn-lt"/>
                <a:ea typeface="+mn-ea"/>
                <a:cs typeface="+mn-cs"/>
              </a:rPr>
              <a:t>Supervised Learning: Trains models on labeled data to predict or classify new, unseen data.</a:t>
            </a:r>
          </a:p>
          <a:p>
            <a:r>
              <a:rPr lang="en-US" sz="1200" b="0" kern="1200" dirty="0" smtClean="0">
                <a:solidFill>
                  <a:schemeClr val="tx1"/>
                </a:solidFill>
                <a:effectLst/>
                <a:latin typeface="+mn-lt"/>
                <a:ea typeface="+mn-ea"/>
                <a:cs typeface="+mn-cs"/>
              </a:rPr>
              <a:t>    Unsupervised Learning: Finds patterns or groups in unlabeled data, like clustering or dimensionality reduction.</a:t>
            </a:r>
          </a:p>
          <a:p>
            <a:r>
              <a:rPr lang="en-US" sz="1200" b="0" kern="1200" dirty="0" smtClean="0">
                <a:solidFill>
                  <a:schemeClr val="tx1"/>
                </a:solidFill>
                <a:effectLst/>
                <a:latin typeface="+mn-lt"/>
                <a:ea typeface="+mn-ea"/>
                <a:cs typeface="+mn-cs"/>
              </a:rPr>
              <a:t>    Reinforcement Learning: Learns through trial and error to maximize rewards, ideal for decision-making tasks.</a:t>
            </a:r>
          </a:p>
          <a:p>
            <a:endParaRPr lang="en-US" dirty="0"/>
          </a:p>
        </p:txBody>
      </p:sp>
      <p:sp>
        <p:nvSpPr>
          <p:cNvPr id="4" name="Slide Number Placeholder 3"/>
          <p:cNvSpPr>
            <a:spLocks noGrp="1"/>
          </p:cNvSpPr>
          <p:nvPr>
            <p:ph type="sldNum" sz="quarter" idx="10"/>
          </p:nvPr>
        </p:nvSpPr>
        <p:spPr/>
        <p:txBody>
          <a:bodyPr/>
          <a:lstStyle/>
          <a:p>
            <a:fld id="{2A0468DB-22B5-44EE-B60F-BA3DFBA3B236}" type="slidenum">
              <a:rPr lang="en-US" smtClean="0"/>
              <a:t>7</a:t>
            </a:fld>
            <a:endParaRPr lang="en-US"/>
          </a:p>
        </p:txBody>
      </p:sp>
    </p:spTree>
    <p:extLst>
      <p:ext uri="{BB962C8B-B14F-4D97-AF65-F5344CB8AC3E}">
        <p14:creationId xmlns:p14="http://schemas.microsoft.com/office/powerpoint/2010/main" val="1410176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1381E8A-4B87-4D82-8EA1-A8D9EE950470}"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3E894-F5BD-4E93-A96E-CE3E3E522B35}" type="slidenum">
              <a:rPr lang="en-US" smtClean="0"/>
              <a:t>‹#›</a:t>
            </a:fld>
            <a:endParaRPr lang="en-US"/>
          </a:p>
        </p:txBody>
      </p:sp>
    </p:spTree>
    <p:extLst>
      <p:ext uri="{BB962C8B-B14F-4D97-AF65-F5344CB8AC3E}">
        <p14:creationId xmlns:p14="http://schemas.microsoft.com/office/powerpoint/2010/main" val="149716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81E8A-4B87-4D82-8EA1-A8D9EE950470}"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3E894-F5BD-4E93-A96E-CE3E3E522B35}" type="slidenum">
              <a:rPr lang="en-US" smtClean="0"/>
              <a:t>‹#›</a:t>
            </a:fld>
            <a:endParaRPr lang="en-US"/>
          </a:p>
        </p:txBody>
      </p:sp>
    </p:spTree>
    <p:extLst>
      <p:ext uri="{BB962C8B-B14F-4D97-AF65-F5344CB8AC3E}">
        <p14:creationId xmlns:p14="http://schemas.microsoft.com/office/powerpoint/2010/main" val="3552245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81E8A-4B87-4D82-8EA1-A8D9EE950470}"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3E894-F5BD-4E93-A96E-CE3E3E522B35}" type="slidenum">
              <a:rPr lang="en-US" smtClean="0"/>
              <a:t>‹#›</a:t>
            </a:fld>
            <a:endParaRPr lang="en-US"/>
          </a:p>
        </p:txBody>
      </p:sp>
    </p:spTree>
    <p:extLst>
      <p:ext uri="{BB962C8B-B14F-4D97-AF65-F5344CB8AC3E}">
        <p14:creationId xmlns:p14="http://schemas.microsoft.com/office/powerpoint/2010/main" val="3515271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381E8A-4B87-4D82-8EA1-A8D9EE950470}"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3E894-F5BD-4E93-A96E-CE3E3E522B35}" type="slidenum">
              <a:rPr lang="en-US" smtClean="0"/>
              <a:t>‹#›</a:t>
            </a:fld>
            <a:endParaRPr lang="en-US"/>
          </a:p>
        </p:txBody>
      </p:sp>
    </p:spTree>
    <p:extLst>
      <p:ext uri="{BB962C8B-B14F-4D97-AF65-F5344CB8AC3E}">
        <p14:creationId xmlns:p14="http://schemas.microsoft.com/office/powerpoint/2010/main" val="18967721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1381E8A-4B87-4D82-8EA1-A8D9EE950470}"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03E894-F5BD-4E93-A96E-CE3E3E522B35}" type="slidenum">
              <a:rPr lang="en-US" smtClean="0"/>
              <a:t>‹#›</a:t>
            </a:fld>
            <a:endParaRPr lang="en-US"/>
          </a:p>
        </p:txBody>
      </p:sp>
    </p:spTree>
    <p:extLst>
      <p:ext uri="{BB962C8B-B14F-4D97-AF65-F5344CB8AC3E}">
        <p14:creationId xmlns:p14="http://schemas.microsoft.com/office/powerpoint/2010/main" val="3713977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381E8A-4B87-4D82-8EA1-A8D9EE950470}"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03E894-F5BD-4E93-A96E-CE3E3E522B35}" type="slidenum">
              <a:rPr lang="en-US" smtClean="0"/>
              <a:t>‹#›</a:t>
            </a:fld>
            <a:endParaRPr lang="en-US"/>
          </a:p>
        </p:txBody>
      </p:sp>
    </p:spTree>
    <p:extLst>
      <p:ext uri="{BB962C8B-B14F-4D97-AF65-F5344CB8AC3E}">
        <p14:creationId xmlns:p14="http://schemas.microsoft.com/office/powerpoint/2010/main" val="3438060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1381E8A-4B87-4D82-8EA1-A8D9EE950470}"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03E894-F5BD-4E93-A96E-CE3E3E522B35}" type="slidenum">
              <a:rPr lang="en-US" smtClean="0"/>
              <a:t>‹#›</a:t>
            </a:fld>
            <a:endParaRPr lang="en-US"/>
          </a:p>
        </p:txBody>
      </p:sp>
    </p:spTree>
    <p:extLst>
      <p:ext uri="{BB962C8B-B14F-4D97-AF65-F5344CB8AC3E}">
        <p14:creationId xmlns:p14="http://schemas.microsoft.com/office/powerpoint/2010/main" val="1420917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381E8A-4B87-4D82-8EA1-A8D9EE950470}"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03E894-F5BD-4E93-A96E-CE3E3E522B35}" type="slidenum">
              <a:rPr lang="en-US" smtClean="0"/>
              <a:t>‹#›</a:t>
            </a:fld>
            <a:endParaRPr lang="en-US"/>
          </a:p>
        </p:txBody>
      </p:sp>
    </p:spTree>
    <p:extLst>
      <p:ext uri="{BB962C8B-B14F-4D97-AF65-F5344CB8AC3E}">
        <p14:creationId xmlns:p14="http://schemas.microsoft.com/office/powerpoint/2010/main" val="2368602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381E8A-4B87-4D82-8EA1-A8D9EE950470}"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03E894-F5BD-4E93-A96E-CE3E3E522B35}" type="slidenum">
              <a:rPr lang="en-US" smtClean="0"/>
              <a:t>‹#›</a:t>
            </a:fld>
            <a:endParaRPr lang="en-US"/>
          </a:p>
        </p:txBody>
      </p:sp>
    </p:spTree>
    <p:extLst>
      <p:ext uri="{BB962C8B-B14F-4D97-AF65-F5344CB8AC3E}">
        <p14:creationId xmlns:p14="http://schemas.microsoft.com/office/powerpoint/2010/main" val="874882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81E8A-4B87-4D82-8EA1-A8D9EE950470}"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03E894-F5BD-4E93-A96E-CE3E3E522B35}" type="slidenum">
              <a:rPr lang="en-US" smtClean="0"/>
              <a:t>‹#›</a:t>
            </a:fld>
            <a:endParaRPr lang="en-US"/>
          </a:p>
        </p:txBody>
      </p:sp>
    </p:spTree>
    <p:extLst>
      <p:ext uri="{BB962C8B-B14F-4D97-AF65-F5344CB8AC3E}">
        <p14:creationId xmlns:p14="http://schemas.microsoft.com/office/powerpoint/2010/main" val="3592322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381E8A-4B87-4D82-8EA1-A8D9EE950470}"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03E894-F5BD-4E93-A96E-CE3E3E522B35}" type="slidenum">
              <a:rPr lang="en-US" smtClean="0"/>
              <a:t>‹#›</a:t>
            </a:fld>
            <a:endParaRPr lang="en-US"/>
          </a:p>
        </p:txBody>
      </p:sp>
    </p:spTree>
    <p:extLst>
      <p:ext uri="{BB962C8B-B14F-4D97-AF65-F5344CB8AC3E}">
        <p14:creationId xmlns:p14="http://schemas.microsoft.com/office/powerpoint/2010/main" val="2597935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81E8A-4B87-4D82-8EA1-A8D9EE950470}" type="datetimeFigureOut">
              <a:rPr lang="en-US" smtClean="0"/>
              <a:t>9/24/2025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03E894-F5BD-4E93-A96E-CE3E3E522B35}" type="slidenum">
              <a:rPr lang="en-US" smtClean="0"/>
              <a:t>‹#›</a:t>
            </a:fld>
            <a:endParaRPr lang="en-US"/>
          </a:p>
        </p:txBody>
      </p:sp>
    </p:spTree>
    <p:extLst>
      <p:ext uri="{BB962C8B-B14F-4D97-AF65-F5344CB8AC3E}">
        <p14:creationId xmlns:p14="http://schemas.microsoft.com/office/powerpoint/2010/main" val="2926546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56968" y="823549"/>
            <a:ext cx="7078063" cy="5210902"/>
          </a:xfrm>
          <a:prstGeom prst="rect">
            <a:avLst/>
          </a:prstGeom>
        </p:spPr>
      </p:pic>
    </p:spTree>
    <p:extLst>
      <p:ext uri="{BB962C8B-B14F-4D97-AF65-F5344CB8AC3E}">
        <p14:creationId xmlns:p14="http://schemas.microsoft.com/office/powerpoint/2010/main" val="39280347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7178" y="4226011"/>
            <a:ext cx="11294076" cy="923330"/>
          </a:xfrm>
          <a:prstGeom prst="rect">
            <a:avLst/>
          </a:prstGeom>
          <a:noFill/>
        </p:spPr>
        <p:txBody>
          <a:bodyPr wrap="square" rtlCol="0">
            <a:spAutoFit/>
          </a:bodyPr>
          <a:lstStyle/>
          <a:p>
            <a:r>
              <a:rPr lang="en-US" dirty="0" smtClean="0"/>
              <a:t>Unsupervised learning is the process of building a descriptive model so in this way the models are used to summarize and group unlabeled data. So we group or segment groups based on similarities. There is no rule to say output s right or wrong.</a:t>
            </a:r>
            <a:endParaRPr lang="en-US" dirty="0"/>
          </a:p>
        </p:txBody>
      </p:sp>
      <p:pic>
        <p:nvPicPr>
          <p:cNvPr id="3" name="Picture 2"/>
          <p:cNvPicPr>
            <a:picLocks noChangeAspect="1"/>
          </p:cNvPicPr>
          <p:nvPr/>
        </p:nvPicPr>
        <p:blipFill>
          <a:blip r:embed="rId2"/>
          <a:stretch>
            <a:fillRect/>
          </a:stretch>
        </p:blipFill>
        <p:spPr>
          <a:xfrm>
            <a:off x="563760" y="385423"/>
            <a:ext cx="5354925" cy="3420458"/>
          </a:xfrm>
          <a:prstGeom prst="rect">
            <a:avLst/>
          </a:prstGeom>
        </p:spPr>
      </p:pic>
      <p:pic>
        <p:nvPicPr>
          <p:cNvPr id="4" name="Picture 3"/>
          <p:cNvPicPr>
            <a:picLocks noChangeAspect="1"/>
          </p:cNvPicPr>
          <p:nvPr/>
        </p:nvPicPr>
        <p:blipFill>
          <a:blip r:embed="rId3"/>
          <a:stretch>
            <a:fillRect/>
          </a:stretch>
        </p:blipFill>
        <p:spPr>
          <a:xfrm>
            <a:off x="6271177" y="690244"/>
            <a:ext cx="4923644" cy="2810816"/>
          </a:xfrm>
          <a:prstGeom prst="rect">
            <a:avLst/>
          </a:prstGeom>
        </p:spPr>
      </p:pic>
    </p:spTree>
    <p:extLst>
      <p:ext uri="{BB962C8B-B14F-4D97-AF65-F5344CB8AC3E}">
        <p14:creationId xmlns:p14="http://schemas.microsoft.com/office/powerpoint/2010/main" val="39310096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1" y="567546"/>
            <a:ext cx="2924432" cy="1600438"/>
          </a:xfrm>
          <a:prstGeom prst="rect">
            <a:avLst/>
          </a:prstGeom>
          <a:noFill/>
        </p:spPr>
        <p:txBody>
          <a:bodyPr wrap="square" rtlCol="0">
            <a:spAutoFit/>
          </a:bodyPr>
          <a:lstStyle/>
          <a:p>
            <a:pPr marL="285750" indent="-285750">
              <a:buFont typeface="Arial" panose="020B0604020202020204" pitchFamily="34" charset="0"/>
              <a:buChar char="•"/>
            </a:pPr>
            <a:r>
              <a:rPr lang="en-US" sz="1400" dirty="0" smtClean="0"/>
              <a:t>Yield is TASK</a:t>
            </a:r>
          </a:p>
          <a:p>
            <a:pPr marL="285750" indent="-285750">
              <a:buFont typeface="Arial" panose="020B0604020202020204" pitchFamily="34" charset="0"/>
              <a:buChar char="•"/>
            </a:pPr>
            <a:endParaRPr lang="en-US" sz="1400" dirty="0" smtClean="0"/>
          </a:p>
          <a:p>
            <a:pPr marL="285750" indent="-285750">
              <a:buFont typeface="Arial" panose="020B0604020202020204" pitchFamily="34" charset="0"/>
              <a:buChar char="•"/>
            </a:pPr>
            <a:r>
              <a:rPr lang="en-US" sz="1400" b="1" dirty="0" smtClean="0"/>
              <a:t>Independent variables:</a:t>
            </a:r>
            <a:endParaRPr lang="en-US" sz="1400" b="1" dirty="0"/>
          </a:p>
          <a:p>
            <a:pPr marL="285750" indent="-285750">
              <a:buFont typeface="Arial" panose="020B0604020202020204" pitchFamily="34" charset="0"/>
              <a:buChar char="•"/>
            </a:pPr>
            <a:r>
              <a:rPr lang="en-US" sz="1400" b="1" dirty="0" smtClean="0"/>
              <a:t>LAI, </a:t>
            </a:r>
          </a:p>
          <a:p>
            <a:pPr marL="285750" indent="-285750">
              <a:buFont typeface="Arial" panose="020B0604020202020204" pitchFamily="34" charset="0"/>
              <a:buChar char="•"/>
            </a:pPr>
            <a:r>
              <a:rPr lang="en-US" sz="1400" b="1" dirty="0" smtClean="0"/>
              <a:t>fertilizer, </a:t>
            </a:r>
          </a:p>
          <a:p>
            <a:pPr marL="285750" indent="-285750">
              <a:buFont typeface="Arial" panose="020B0604020202020204" pitchFamily="34" charset="0"/>
              <a:buChar char="•"/>
            </a:pPr>
            <a:r>
              <a:rPr lang="en-US" sz="1400" b="1" dirty="0" smtClean="0"/>
              <a:t>density, </a:t>
            </a:r>
          </a:p>
          <a:p>
            <a:pPr marL="285750" indent="-285750">
              <a:buFont typeface="Arial" panose="020B0604020202020204" pitchFamily="34" charset="0"/>
              <a:buChar char="•"/>
            </a:pPr>
            <a:r>
              <a:rPr lang="en-US" sz="1400" b="1" dirty="0" smtClean="0"/>
              <a:t>temperature</a:t>
            </a:r>
            <a:endParaRPr lang="en-US" sz="1400" b="1" dirty="0"/>
          </a:p>
        </p:txBody>
      </p:sp>
      <p:sp>
        <p:nvSpPr>
          <p:cNvPr id="6" name="Rectangle 2"/>
          <p:cNvSpPr>
            <a:spLocks noChangeArrowheads="1"/>
          </p:cNvSpPr>
          <p:nvPr/>
        </p:nvSpPr>
        <p:spPr bwMode="auto">
          <a:xfrm>
            <a:off x="4077731" y="512400"/>
            <a:ext cx="387798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smtClean="0">
                <a:ln>
                  <a:noFill/>
                </a:ln>
                <a:solidFill>
                  <a:schemeClr val="tx1"/>
                </a:solidFill>
                <a:effectLst/>
                <a:latin typeface="Arial" panose="020B0604020202020204" pitchFamily="34" charset="0"/>
              </a:rPr>
              <a:t>Shelf life (days)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Arial" panose="020B0604020202020204" pitchFamily="34" charset="0"/>
              </a:rPr>
              <a:t>pH level</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Arial" panose="020B0604020202020204" pitchFamily="34" charset="0"/>
              </a:rPr>
              <a:t>Storage temperature (°C)</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Arial" panose="020B0604020202020204" pitchFamily="34" charset="0"/>
              </a:rPr>
              <a:t>Humidity (%)</a:t>
            </a:r>
            <a:endParaRPr kumimoji="0" lang="en-US" altLang="en-US"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Arial" panose="020B0604020202020204" pitchFamily="34" charset="0"/>
              </a:rPr>
              <a:t>Packaging material type</a:t>
            </a:r>
            <a:r>
              <a:rPr kumimoji="0" lang="en-US" altLang="en-US" sz="1400" b="0" i="0" u="none" strike="noStrike" cap="none" normalizeH="0" baseline="0" dirty="0" smtClean="0">
                <a:ln>
                  <a:noFill/>
                </a:ln>
                <a:solidFill>
                  <a:schemeClr val="tx1"/>
                </a:solidFill>
                <a:effectLst/>
                <a:latin typeface="Arial" panose="020B0604020202020204" pitchFamily="34" charset="0"/>
              </a:rPr>
              <a:t> (plastic, glass,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Arial" panose="020B0604020202020204" pitchFamily="34" charset="0"/>
              </a:rPr>
              <a:t>Presence of preservatives</a:t>
            </a:r>
            <a:r>
              <a:rPr kumimoji="0" lang="en-US" altLang="en-US" sz="1400" b="0" i="0" u="none" strike="noStrike" cap="none" normalizeH="0" baseline="0" dirty="0" smtClean="0">
                <a:ln>
                  <a:noFill/>
                </a:ln>
                <a:solidFill>
                  <a:schemeClr val="tx1"/>
                </a:solidFill>
                <a:effectLst/>
                <a:latin typeface="Arial" panose="020B0604020202020204" pitchFamily="34" charset="0"/>
              </a:rPr>
              <a:t> (yes/no)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smtClean="0">
                <a:ln>
                  <a:noFill/>
                </a:ln>
                <a:solidFill>
                  <a:schemeClr val="tx1"/>
                </a:solidFill>
                <a:effectLst/>
                <a:latin typeface="Arial" panose="020B0604020202020204" pitchFamily="34" charset="0"/>
              </a:rPr>
              <a:t>Fat content (%)</a:t>
            </a:r>
          </a:p>
          <a:p>
            <a:pPr lvl="0" eaLnBrk="0" fontAlgn="base" hangingPunct="0">
              <a:spcBef>
                <a:spcPct val="0"/>
              </a:spcBef>
              <a:spcAft>
                <a:spcPct val="0"/>
              </a:spcAft>
              <a:buFontTx/>
              <a:buChar char="•"/>
            </a:pPr>
            <a:r>
              <a:rPr lang="en-US" altLang="en-US" sz="1400" b="1" dirty="0">
                <a:latin typeface="Arial" panose="020B0604020202020204" pitchFamily="34" charset="0"/>
              </a:rPr>
              <a:t>Sugar content (%)</a:t>
            </a:r>
            <a:endParaRPr lang="en-US" altLang="en-US" sz="1400" dirty="0">
              <a:latin typeface="Arial" panose="020B0604020202020204" pitchFamily="34" charset="0"/>
            </a:endParaRPr>
          </a:p>
          <a:p>
            <a:pPr lvl="0" eaLnBrk="0" fontAlgn="base" hangingPunct="0">
              <a:spcBef>
                <a:spcPct val="0"/>
              </a:spcBef>
              <a:spcAft>
                <a:spcPct val="0"/>
              </a:spcAft>
              <a:buFontTx/>
              <a:buChar char="•"/>
            </a:pPr>
            <a:r>
              <a:rPr lang="en-US" altLang="en-US" sz="1400" b="1" dirty="0">
                <a:latin typeface="Arial" panose="020B0604020202020204" pitchFamily="34" charset="0"/>
              </a:rPr>
              <a:t>Bacterial count (CFU/ml)</a:t>
            </a:r>
            <a:endParaRPr lang="en-US" altLang="en-US" sz="1400" dirty="0">
              <a:latin typeface="Arial" panose="020B0604020202020204" pitchFamily="34" charset="0"/>
            </a:endParaRPr>
          </a:p>
          <a:p>
            <a:pPr lvl="0" eaLnBrk="0" fontAlgn="base" hangingPunct="0">
              <a:spcBef>
                <a:spcPct val="0"/>
              </a:spcBef>
              <a:spcAft>
                <a:spcPct val="0"/>
              </a:spcAft>
              <a:buFontTx/>
              <a:buChar char="•"/>
            </a:pPr>
            <a:r>
              <a:rPr lang="en-US" altLang="en-US" sz="1400" b="1" dirty="0">
                <a:latin typeface="Arial" panose="020B0604020202020204" pitchFamily="34" charset="0"/>
              </a:rPr>
              <a:t>Light exposure (lux)</a:t>
            </a:r>
            <a:endParaRPr lang="en-US" altLang="en-US" sz="1400" dirty="0">
              <a:latin typeface="Arial" panose="020B0604020202020204" pitchFamily="34" charset="0"/>
            </a:endParaRPr>
          </a:p>
          <a:p>
            <a:pPr lvl="0" eaLnBrk="0" fontAlgn="base" hangingPunct="0">
              <a:spcBef>
                <a:spcPct val="0"/>
              </a:spcBef>
              <a:spcAft>
                <a:spcPct val="0"/>
              </a:spcAft>
              <a:buFontTx/>
              <a:buChar char="•"/>
            </a:pPr>
            <a:r>
              <a:rPr lang="en-US" altLang="en-US" sz="1400" b="1" dirty="0">
                <a:latin typeface="Arial" panose="020B0604020202020204" pitchFamily="34" charset="0"/>
              </a:rPr>
              <a:t>Initial viscosity</a:t>
            </a:r>
            <a:endParaRPr lang="en-US" altLang="en-US" sz="1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538064" y="3402227"/>
            <a:ext cx="5945114" cy="3455773"/>
          </a:xfrm>
          <a:prstGeom prst="rect">
            <a:avLst/>
          </a:prstGeom>
        </p:spPr>
      </p:pic>
      <p:sp>
        <p:nvSpPr>
          <p:cNvPr id="8" name="TextBox 7"/>
          <p:cNvSpPr txBox="1"/>
          <p:nvPr/>
        </p:nvSpPr>
        <p:spPr>
          <a:xfrm>
            <a:off x="1282287" y="3032895"/>
            <a:ext cx="2051222" cy="369332"/>
          </a:xfrm>
          <a:prstGeom prst="rect">
            <a:avLst/>
          </a:prstGeom>
          <a:noFill/>
        </p:spPr>
        <p:txBody>
          <a:bodyPr wrap="square" rtlCol="0">
            <a:spAutoFit/>
          </a:bodyPr>
          <a:lstStyle/>
          <a:p>
            <a:r>
              <a:rPr lang="en-US" dirty="0" smtClean="0"/>
              <a:t>Give loan or not?</a:t>
            </a:r>
            <a:endParaRPr lang="en-US" dirty="0"/>
          </a:p>
        </p:txBody>
      </p:sp>
      <p:pic>
        <p:nvPicPr>
          <p:cNvPr id="9" name="Picture 8"/>
          <p:cNvPicPr>
            <a:picLocks noChangeAspect="1"/>
          </p:cNvPicPr>
          <p:nvPr/>
        </p:nvPicPr>
        <p:blipFill>
          <a:blip r:embed="rId3"/>
          <a:stretch>
            <a:fillRect/>
          </a:stretch>
        </p:blipFill>
        <p:spPr>
          <a:xfrm>
            <a:off x="8271785" y="3620943"/>
            <a:ext cx="3223598" cy="3201280"/>
          </a:xfrm>
          <a:prstGeom prst="rect">
            <a:avLst/>
          </a:prstGeom>
        </p:spPr>
      </p:pic>
    </p:spTree>
    <p:extLst>
      <p:ext uri="{BB962C8B-B14F-4D97-AF65-F5344CB8AC3E}">
        <p14:creationId xmlns:p14="http://schemas.microsoft.com/office/powerpoint/2010/main" val="2215920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3471" y="152284"/>
            <a:ext cx="3534268" cy="1676634"/>
          </a:xfrm>
          <a:prstGeom prst="rect">
            <a:avLst/>
          </a:prstGeom>
        </p:spPr>
      </p:pic>
      <p:pic>
        <p:nvPicPr>
          <p:cNvPr id="3" name="Picture 2"/>
          <p:cNvPicPr>
            <a:picLocks noChangeAspect="1"/>
          </p:cNvPicPr>
          <p:nvPr/>
        </p:nvPicPr>
        <p:blipFill>
          <a:blip r:embed="rId3"/>
          <a:stretch>
            <a:fillRect/>
          </a:stretch>
        </p:blipFill>
        <p:spPr>
          <a:xfrm>
            <a:off x="193471" y="2291230"/>
            <a:ext cx="3534268" cy="1629002"/>
          </a:xfrm>
          <a:prstGeom prst="rect">
            <a:avLst/>
          </a:prstGeom>
        </p:spPr>
      </p:pic>
      <p:pic>
        <p:nvPicPr>
          <p:cNvPr id="4" name="Picture 3"/>
          <p:cNvPicPr>
            <a:picLocks noChangeAspect="1"/>
          </p:cNvPicPr>
          <p:nvPr/>
        </p:nvPicPr>
        <p:blipFill>
          <a:blip r:embed="rId4"/>
          <a:stretch>
            <a:fillRect/>
          </a:stretch>
        </p:blipFill>
        <p:spPr>
          <a:xfrm>
            <a:off x="193471" y="4449305"/>
            <a:ext cx="3534268" cy="1781424"/>
          </a:xfrm>
          <a:prstGeom prst="rect">
            <a:avLst/>
          </a:prstGeom>
        </p:spPr>
      </p:pic>
      <p:sp>
        <p:nvSpPr>
          <p:cNvPr id="5" name="TextBox 4"/>
          <p:cNvSpPr txBox="1"/>
          <p:nvPr/>
        </p:nvSpPr>
        <p:spPr>
          <a:xfrm>
            <a:off x="193471" y="1886635"/>
            <a:ext cx="3534268" cy="276999"/>
          </a:xfrm>
          <a:prstGeom prst="rect">
            <a:avLst/>
          </a:prstGeom>
          <a:noFill/>
        </p:spPr>
        <p:txBody>
          <a:bodyPr wrap="square" rtlCol="0">
            <a:spAutoFit/>
          </a:bodyPr>
          <a:lstStyle/>
          <a:p>
            <a:r>
              <a:rPr lang="en-US" sz="1200" dirty="0" smtClean="0"/>
              <a:t>What greens do we need to make salad?</a:t>
            </a:r>
            <a:endParaRPr lang="en-US" sz="1200" dirty="0"/>
          </a:p>
        </p:txBody>
      </p:sp>
      <p:sp>
        <p:nvSpPr>
          <p:cNvPr id="6" name="TextBox 5"/>
          <p:cNvSpPr txBox="1"/>
          <p:nvPr/>
        </p:nvSpPr>
        <p:spPr>
          <a:xfrm>
            <a:off x="193471" y="3964538"/>
            <a:ext cx="3534268" cy="461665"/>
          </a:xfrm>
          <a:prstGeom prst="rect">
            <a:avLst/>
          </a:prstGeom>
          <a:noFill/>
        </p:spPr>
        <p:txBody>
          <a:bodyPr wrap="square" rtlCol="0">
            <a:spAutoFit/>
          </a:bodyPr>
          <a:lstStyle/>
          <a:p>
            <a:r>
              <a:rPr lang="en-US" sz="1200" dirty="0" smtClean="0"/>
              <a:t>How many rows and col, what type of data? missing? Inconsistency, duplicate? outliers</a:t>
            </a:r>
            <a:endParaRPr lang="en-US" sz="1200" dirty="0"/>
          </a:p>
        </p:txBody>
      </p:sp>
      <p:sp>
        <p:nvSpPr>
          <p:cNvPr id="7" name="TextBox 6"/>
          <p:cNvSpPr txBox="1"/>
          <p:nvPr/>
        </p:nvSpPr>
        <p:spPr>
          <a:xfrm>
            <a:off x="193471" y="6230729"/>
            <a:ext cx="3534268" cy="461665"/>
          </a:xfrm>
          <a:prstGeom prst="rect">
            <a:avLst/>
          </a:prstGeom>
          <a:noFill/>
        </p:spPr>
        <p:txBody>
          <a:bodyPr wrap="square" rtlCol="0">
            <a:spAutoFit/>
          </a:bodyPr>
          <a:lstStyle/>
          <a:p>
            <a:r>
              <a:rPr lang="en-US" sz="1200" dirty="0" smtClean="0"/>
              <a:t>Data preparation. Data quality: noisy, balance, missing, normalizing</a:t>
            </a:r>
            <a:endParaRPr lang="en-US" sz="1200" dirty="0"/>
          </a:p>
        </p:txBody>
      </p:sp>
      <p:cxnSp>
        <p:nvCxnSpPr>
          <p:cNvPr id="9" name="Straight Connector 8"/>
          <p:cNvCxnSpPr/>
          <p:nvPr/>
        </p:nvCxnSpPr>
        <p:spPr>
          <a:xfrm>
            <a:off x="3888257" y="152284"/>
            <a:ext cx="131805" cy="6540110"/>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5"/>
          <a:stretch>
            <a:fillRect/>
          </a:stretch>
        </p:blipFill>
        <p:spPr>
          <a:xfrm>
            <a:off x="4592770" y="38273"/>
            <a:ext cx="6697010" cy="2125362"/>
          </a:xfrm>
          <a:prstGeom prst="rect">
            <a:avLst/>
          </a:prstGeom>
        </p:spPr>
      </p:pic>
      <p:pic>
        <p:nvPicPr>
          <p:cNvPr id="13" name="Picture 12"/>
          <p:cNvPicPr>
            <a:picLocks noChangeAspect="1"/>
          </p:cNvPicPr>
          <p:nvPr/>
        </p:nvPicPr>
        <p:blipFill>
          <a:blip r:embed="rId6"/>
          <a:stretch>
            <a:fillRect/>
          </a:stretch>
        </p:blipFill>
        <p:spPr>
          <a:xfrm>
            <a:off x="4180580" y="2291230"/>
            <a:ext cx="3035766" cy="1629002"/>
          </a:xfrm>
          <a:prstGeom prst="rect">
            <a:avLst/>
          </a:prstGeom>
        </p:spPr>
      </p:pic>
      <p:sp>
        <p:nvSpPr>
          <p:cNvPr id="15" name="TextBox 14"/>
          <p:cNvSpPr txBox="1"/>
          <p:nvPr/>
        </p:nvSpPr>
        <p:spPr>
          <a:xfrm>
            <a:off x="7376864" y="2291230"/>
            <a:ext cx="3534268" cy="461665"/>
          </a:xfrm>
          <a:prstGeom prst="rect">
            <a:avLst/>
          </a:prstGeom>
          <a:noFill/>
        </p:spPr>
        <p:txBody>
          <a:bodyPr wrap="square" rtlCol="0">
            <a:spAutoFit/>
          </a:bodyPr>
          <a:lstStyle/>
          <a:p>
            <a:r>
              <a:rPr lang="en-US" sz="1200" dirty="0" smtClean="0"/>
              <a:t>Now mixing the ingredients to make salad and use more or less from some of the ingredients</a:t>
            </a:r>
            <a:endParaRPr lang="en-US" sz="1200" dirty="0"/>
          </a:p>
        </p:txBody>
      </p:sp>
      <p:pic>
        <p:nvPicPr>
          <p:cNvPr id="16" name="Picture 15"/>
          <p:cNvPicPr>
            <a:picLocks noChangeAspect="1"/>
          </p:cNvPicPr>
          <p:nvPr/>
        </p:nvPicPr>
        <p:blipFill>
          <a:blip r:embed="rId7"/>
          <a:stretch>
            <a:fillRect/>
          </a:stretch>
        </p:blipFill>
        <p:spPr>
          <a:xfrm>
            <a:off x="4180581" y="4449305"/>
            <a:ext cx="3035766" cy="1781424"/>
          </a:xfrm>
          <a:prstGeom prst="rect">
            <a:avLst/>
          </a:prstGeom>
        </p:spPr>
      </p:pic>
      <p:sp>
        <p:nvSpPr>
          <p:cNvPr id="17" name="TextBox 16"/>
          <p:cNvSpPr txBox="1"/>
          <p:nvPr/>
        </p:nvSpPr>
        <p:spPr>
          <a:xfrm>
            <a:off x="7488075" y="4449305"/>
            <a:ext cx="3534268" cy="276999"/>
          </a:xfrm>
          <a:prstGeom prst="rect">
            <a:avLst/>
          </a:prstGeom>
          <a:noFill/>
        </p:spPr>
        <p:txBody>
          <a:bodyPr wrap="square" rtlCol="0">
            <a:spAutoFit/>
          </a:bodyPr>
          <a:lstStyle/>
          <a:p>
            <a:r>
              <a:rPr lang="en-US" sz="1200" dirty="0" smtClean="0"/>
              <a:t>We taste the salad, needs more spice or less?</a:t>
            </a:r>
            <a:endParaRPr lang="en-US" sz="1200" dirty="0"/>
          </a:p>
        </p:txBody>
      </p:sp>
      <p:sp>
        <p:nvSpPr>
          <p:cNvPr id="18" name="TextBox 17"/>
          <p:cNvSpPr txBox="1"/>
          <p:nvPr/>
        </p:nvSpPr>
        <p:spPr>
          <a:xfrm>
            <a:off x="7488075" y="5198076"/>
            <a:ext cx="4572120" cy="923330"/>
          </a:xfrm>
          <a:prstGeom prst="rect">
            <a:avLst/>
          </a:prstGeom>
          <a:noFill/>
        </p:spPr>
        <p:txBody>
          <a:bodyPr wrap="square" rtlCol="0">
            <a:spAutoFit/>
          </a:bodyPr>
          <a:lstStyle/>
          <a:p>
            <a:r>
              <a:rPr lang="en-US" dirty="0" smtClean="0"/>
              <a:t>ground truth accuracy, Relevant data, quantity, Variability</a:t>
            </a:r>
          </a:p>
          <a:p>
            <a:endParaRPr lang="en-US" dirty="0"/>
          </a:p>
        </p:txBody>
      </p:sp>
    </p:spTree>
    <p:extLst>
      <p:ext uri="{BB962C8B-B14F-4D97-AF65-F5344CB8AC3E}">
        <p14:creationId xmlns:p14="http://schemas.microsoft.com/office/powerpoint/2010/main" val="2258843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368" y="296562"/>
            <a:ext cx="11434118" cy="5078313"/>
          </a:xfrm>
          <a:prstGeom prst="rect">
            <a:avLst/>
          </a:prstGeom>
          <a:noFill/>
        </p:spPr>
        <p:txBody>
          <a:bodyPr wrap="square" rtlCol="0">
            <a:spAutoFit/>
          </a:bodyPr>
          <a:lstStyle/>
          <a:p>
            <a:r>
              <a:rPr lang="en-US" dirty="0" smtClean="0"/>
              <a:t>Python</a:t>
            </a:r>
          </a:p>
          <a:p>
            <a:r>
              <a:rPr lang="en-US" dirty="0" smtClean="0"/>
              <a:t>Pandas: series, </a:t>
            </a:r>
            <a:r>
              <a:rPr lang="en-US" dirty="0" err="1" smtClean="0"/>
              <a:t>DataFrame</a:t>
            </a:r>
            <a:endParaRPr lang="en-US" dirty="0" smtClean="0"/>
          </a:p>
          <a:p>
            <a:r>
              <a:rPr lang="en-US" dirty="0" smtClean="0"/>
              <a:t>Exploration: shape, description, categorical or numeric features, dimensionality of data, Summarize data</a:t>
            </a:r>
          </a:p>
          <a:p>
            <a:r>
              <a:rPr lang="en-US" dirty="0" smtClean="0"/>
              <a:t>Is there a pattern in missing values? use “median”? </a:t>
            </a:r>
          </a:p>
          <a:p>
            <a:r>
              <a:rPr lang="en-US" dirty="0" smtClean="0"/>
              <a:t>Dependent variable does not have a uniform distribution, so we have class imbalance, what to do:</a:t>
            </a:r>
          </a:p>
          <a:p>
            <a:r>
              <a:rPr lang="en-US" dirty="0" smtClean="0"/>
              <a:t>X = </a:t>
            </a:r>
            <a:r>
              <a:rPr lang="en-US" dirty="0" err="1" smtClean="0"/>
              <a:t>df</a:t>
            </a:r>
            <a:r>
              <a:rPr lang="en-US" dirty="0" smtClean="0"/>
              <a:t>[‘col’].</a:t>
            </a:r>
            <a:r>
              <a:rPr lang="en-US" dirty="0" err="1" smtClean="0"/>
              <a:t>isnull</a:t>
            </a:r>
            <a:r>
              <a:rPr lang="en-US" dirty="0" smtClean="0"/>
              <a:t>()</a:t>
            </a:r>
          </a:p>
          <a:p>
            <a:r>
              <a:rPr lang="en-US" dirty="0" err="1" smtClean="0"/>
              <a:t>Df</a:t>
            </a:r>
            <a:r>
              <a:rPr lang="en-US" dirty="0" smtClean="0"/>
              <a:t>(X) = shows rows with missing values.</a:t>
            </a:r>
          </a:p>
          <a:p>
            <a:endParaRPr lang="en-US" dirty="0"/>
          </a:p>
          <a:p>
            <a:r>
              <a:rPr lang="en-US" dirty="0" err="1" smtClean="0"/>
              <a:t>Df.dropna</a:t>
            </a:r>
            <a:r>
              <a:rPr lang="en-US" dirty="0" smtClean="0"/>
              <a:t>()?</a:t>
            </a:r>
          </a:p>
          <a:p>
            <a:endParaRPr lang="en-US" dirty="0"/>
          </a:p>
          <a:p>
            <a:r>
              <a:rPr lang="en-US" dirty="0" err="1" smtClean="0"/>
              <a:t>Df</a:t>
            </a:r>
            <a:r>
              <a:rPr lang="en-US" dirty="0" smtClean="0"/>
              <a:t> = </a:t>
            </a:r>
            <a:r>
              <a:rPr lang="en-US" dirty="0" err="1" smtClean="0"/>
              <a:t>df.dropna</a:t>
            </a:r>
            <a:r>
              <a:rPr lang="en-US" dirty="0" smtClean="0"/>
              <a:t>(subset = [‘</a:t>
            </a:r>
            <a:r>
              <a:rPr lang="en-US" smtClean="0"/>
              <a:t>col1’, </a:t>
            </a:r>
            <a:r>
              <a:rPr lang="en-US" dirty="0" smtClean="0"/>
              <a:t>‘col2’], how=‘all’)</a:t>
            </a:r>
          </a:p>
          <a:p>
            <a:r>
              <a:rPr lang="en-US" dirty="0" smtClean="0"/>
              <a:t>Removes all missing rows for those two columns.</a:t>
            </a:r>
          </a:p>
          <a:p>
            <a:endParaRPr lang="en-US" dirty="0"/>
          </a:p>
          <a:p>
            <a:r>
              <a:rPr lang="en-US" dirty="0" smtClean="0"/>
              <a:t>Or drop columns with missing values:</a:t>
            </a:r>
          </a:p>
          <a:p>
            <a:r>
              <a:rPr lang="en-US" dirty="0" err="1" smtClean="0"/>
              <a:t>Df.dropna</a:t>
            </a:r>
            <a:r>
              <a:rPr lang="en-US" dirty="0" smtClean="0"/>
              <a:t>(axis=1)</a:t>
            </a:r>
          </a:p>
          <a:p>
            <a:r>
              <a:rPr lang="en-US" dirty="0"/>
              <a:t> </a:t>
            </a:r>
            <a:r>
              <a:rPr lang="en-US" dirty="0" smtClean="0"/>
              <a:t>we can also use “</a:t>
            </a:r>
            <a:r>
              <a:rPr lang="en-US" dirty="0" err="1" smtClean="0"/>
              <a:t>fillna</a:t>
            </a:r>
            <a:r>
              <a:rPr lang="en-US" dirty="0" smtClean="0"/>
              <a:t>” method. </a:t>
            </a:r>
          </a:p>
          <a:p>
            <a:endParaRPr lang="en-US" dirty="0" smtClean="0"/>
          </a:p>
          <a:p>
            <a:endParaRPr lang="en-US" dirty="0"/>
          </a:p>
        </p:txBody>
      </p:sp>
    </p:spTree>
    <p:extLst>
      <p:ext uri="{BB962C8B-B14F-4D97-AF65-F5344CB8AC3E}">
        <p14:creationId xmlns:p14="http://schemas.microsoft.com/office/powerpoint/2010/main" val="3590687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35804" y="255372"/>
            <a:ext cx="5325177" cy="4539049"/>
          </a:xfrm>
          <a:prstGeom prst="rect">
            <a:avLst/>
          </a:prstGeom>
        </p:spPr>
      </p:pic>
      <p:sp>
        <p:nvSpPr>
          <p:cNvPr id="3" name="TextBox 2"/>
          <p:cNvSpPr txBox="1"/>
          <p:nvPr/>
        </p:nvSpPr>
        <p:spPr>
          <a:xfrm>
            <a:off x="345989" y="5189838"/>
            <a:ext cx="11516497" cy="923330"/>
          </a:xfrm>
          <a:prstGeom prst="rect">
            <a:avLst/>
          </a:prstGeom>
          <a:noFill/>
        </p:spPr>
        <p:txBody>
          <a:bodyPr wrap="square" rtlCol="0">
            <a:spAutoFit/>
          </a:bodyPr>
          <a:lstStyle/>
          <a:p>
            <a:r>
              <a:rPr lang="en-US" dirty="0" smtClean="0"/>
              <a:t>Contrast: Ml prioritize “predictive analytics”, Data mining as “descriptive analytics, optimization as “prescriptive analytics”. We use descriptive to identify patterns in historical data, “predictive analytics” to predict future outcomes, and prescriptive analytics to get a recommendation</a:t>
            </a:r>
            <a:endParaRPr lang="en-US" dirty="0"/>
          </a:p>
        </p:txBody>
      </p:sp>
      <p:pic>
        <p:nvPicPr>
          <p:cNvPr id="4" name="Picture 3"/>
          <p:cNvPicPr>
            <a:picLocks noChangeAspect="1"/>
          </p:cNvPicPr>
          <p:nvPr/>
        </p:nvPicPr>
        <p:blipFill>
          <a:blip r:embed="rId3"/>
          <a:stretch>
            <a:fillRect/>
          </a:stretch>
        </p:blipFill>
        <p:spPr>
          <a:xfrm>
            <a:off x="6513170" y="421606"/>
            <a:ext cx="5225749" cy="4216298"/>
          </a:xfrm>
          <a:prstGeom prst="rect">
            <a:avLst/>
          </a:prstGeom>
        </p:spPr>
      </p:pic>
    </p:spTree>
    <p:extLst>
      <p:ext uri="{BB962C8B-B14F-4D97-AF65-F5344CB8AC3E}">
        <p14:creationId xmlns:p14="http://schemas.microsoft.com/office/powerpoint/2010/main" val="2215787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966601" y="494890"/>
            <a:ext cx="6258798" cy="5868219"/>
          </a:xfrm>
          <a:prstGeom prst="rect">
            <a:avLst/>
          </a:prstGeom>
        </p:spPr>
      </p:pic>
    </p:spTree>
    <p:extLst>
      <p:ext uri="{BB962C8B-B14F-4D97-AF65-F5344CB8AC3E}">
        <p14:creationId xmlns:p14="http://schemas.microsoft.com/office/powerpoint/2010/main" val="2801286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25659" y="178590"/>
            <a:ext cx="6982799" cy="2810267"/>
          </a:xfrm>
          <a:prstGeom prst="rect">
            <a:avLst/>
          </a:prstGeom>
        </p:spPr>
      </p:pic>
    </p:spTree>
    <p:extLst>
      <p:ext uri="{BB962C8B-B14F-4D97-AF65-F5344CB8AC3E}">
        <p14:creationId xmlns:p14="http://schemas.microsoft.com/office/powerpoint/2010/main" val="4026602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2089048" y="716383"/>
            <a:ext cx="7602011" cy="4420217"/>
          </a:xfrm>
          <a:prstGeom prst="rect">
            <a:avLst/>
          </a:prstGeom>
        </p:spPr>
      </p:pic>
      <p:pic>
        <p:nvPicPr>
          <p:cNvPr id="2" name="Picture 1"/>
          <p:cNvPicPr>
            <a:picLocks noChangeAspect="1"/>
          </p:cNvPicPr>
          <p:nvPr/>
        </p:nvPicPr>
        <p:blipFill>
          <a:blip r:embed="rId4"/>
          <a:stretch>
            <a:fillRect/>
          </a:stretch>
        </p:blipFill>
        <p:spPr>
          <a:xfrm>
            <a:off x="1866976" y="5136600"/>
            <a:ext cx="8869013" cy="1521409"/>
          </a:xfrm>
          <a:prstGeom prst="rect">
            <a:avLst/>
          </a:prstGeom>
        </p:spPr>
      </p:pic>
    </p:spTree>
    <p:extLst>
      <p:ext uri="{BB962C8B-B14F-4D97-AF65-F5344CB8AC3E}">
        <p14:creationId xmlns:p14="http://schemas.microsoft.com/office/powerpoint/2010/main" val="291166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8984" y="354227"/>
            <a:ext cx="4003589" cy="369332"/>
          </a:xfrm>
          <a:prstGeom prst="rect">
            <a:avLst/>
          </a:prstGeom>
          <a:noFill/>
        </p:spPr>
        <p:txBody>
          <a:bodyPr wrap="square" rtlCol="0">
            <a:spAutoFit/>
          </a:bodyPr>
          <a:lstStyle/>
          <a:p>
            <a:r>
              <a:rPr lang="en-US" dirty="0" smtClean="0"/>
              <a:t>Arthur </a:t>
            </a:r>
            <a:r>
              <a:rPr lang="en-US" dirty="0" err="1" smtClean="0"/>
              <a:t>Samul</a:t>
            </a:r>
            <a:r>
              <a:rPr lang="en-US" dirty="0" smtClean="0"/>
              <a:t>: 1959 can Machine learns?</a:t>
            </a:r>
          </a:p>
        </p:txBody>
      </p:sp>
      <p:pic>
        <p:nvPicPr>
          <p:cNvPr id="3" name="Picture 2"/>
          <p:cNvPicPr>
            <a:picLocks noChangeAspect="1"/>
          </p:cNvPicPr>
          <p:nvPr/>
        </p:nvPicPr>
        <p:blipFill>
          <a:blip r:embed="rId2"/>
          <a:stretch>
            <a:fillRect/>
          </a:stretch>
        </p:blipFill>
        <p:spPr>
          <a:xfrm>
            <a:off x="1369113" y="887350"/>
            <a:ext cx="7954485" cy="2621969"/>
          </a:xfrm>
          <a:prstGeom prst="rect">
            <a:avLst/>
          </a:prstGeom>
        </p:spPr>
      </p:pic>
      <p:pic>
        <p:nvPicPr>
          <p:cNvPr id="4" name="Picture 3"/>
          <p:cNvPicPr>
            <a:picLocks noChangeAspect="1"/>
          </p:cNvPicPr>
          <p:nvPr/>
        </p:nvPicPr>
        <p:blipFill>
          <a:blip r:embed="rId3"/>
          <a:stretch>
            <a:fillRect/>
          </a:stretch>
        </p:blipFill>
        <p:spPr>
          <a:xfrm>
            <a:off x="1680790" y="3673110"/>
            <a:ext cx="7182852" cy="2267266"/>
          </a:xfrm>
          <a:prstGeom prst="rect">
            <a:avLst/>
          </a:prstGeom>
        </p:spPr>
      </p:pic>
      <p:sp>
        <p:nvSpPr>
          <p:cNvPr id="6" name="TextBox 5"/>
          <p:cNvSpPr txBox="1"/>
          <p:nvPr/>
        </p:nvSpPr>
        <p:spPr>
          <a:xfrm>
            <a:off x="650789" y="6030097"/>
            <a:ext cx="10775092" cy="369332"/>
          </a:xfrm>
          <a:prstGeom prst="rect">
            <a:avLst/>
          </a:prstGeom>
          <a:noFill/>
        </p:spPr>
        <p:txBody>
          <a:bodyPr wrap="square" rtlCol="0">
            <a:spAutoFit/>
          </a:bodyPr>
          <a:lstStyle/>
          <a:p>
            <a:pPr algn="ctr"/>
            <a:r>
              <a:rPr lang="en-US" dirty="0" smtClean="0"/>
              <a:t>Can machines figure out the mathematical operations needs to calculate output from input values</a:t>
            </a:r>
            <a:endParaRPr lang="en-US" dirty="0"/>
          </a:p>
        </p:txBody>
      </p:sp>
    </p:spTree>
    <p:extLst>
      <p:ext uri="{BB962C8B-B14F-4D97-AF65-F5344CB8AC3E}">
        <p14:creationId xmlns:p14="http://schemas.microsoft.com/office/powerpoint/2010/main" val="457928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95236" y="1993745"/>
            <a:ext cx="8959065" cy="2434417"/>
          </a:xfrm>
          <a:prstGeom prst="rect">
            <a:avLst/>
          </a:prstGeom>
        </p:spPr>
      </p:pic>
    </p:spTree>
    <p:extLst>
      <p:ext uri="{BB962C8B-B14F-4D97-AF65-F5344CB8AC3E}">
        <p14:creationId xmlns:p14="http://schemas.microsoft.com/office/powerpoint/2010/main" val="2962634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68411" y="2333199"/>
            <a:ext cx="10857470" cy="1200329"/>
          </a:xfrm>
          <a:prstGeom prst="rect">
            <a:avLst/>
          </a:prstGeom>
          <a:noFill/>
        </p:spPr>
        <p:txBody>
          <a:bodyPr wrap="square" rtlCol="0">
            <a:spAutoFit/>
          </a:bodyPr>
          <a:lstStyle/>
          <a:p>
            <a:r>
              <a:rPr lang="en-US" dirty="0" smtClean="0"/>
              <a:t>After training the model to calculate the output then by applying the required input then machines can estimate the output, this is what we call it </a:t>
            </a:r>
            <a:r>
              <a:rPr lang="en-US" b="1" dirty="0" smtClean="0"/>
              <a:t>supervised learnings. </a:t>
            </a:r>
            <a:r>
              <a:rPr lang="en-US" dirty="0" smtClean="0"/>
              <a:t>In</a:t>
            </a:r>
            <a:r>
              <a:rPr lang="en-US" b="1" dirty="0" smtClean="0"/>
              <a:t> Unsupervised learning </a:t>
            </a:r>
            <a:r>
              <a:rPr lang="en-US" dirty="0" smtClean="0"/>
              <a:t>We give the data and the machines identify any hidden pattern or relationship in the data. </a:t>
            </a:r>
            <a:r>
              <a:rPr lang="en-US" dirty="0" smtClean="0"/>
              <a:t>This </a:t>
            </a:r>
            <a:r>
              <a:rPr lang="en-US" dirty="0" smtClean="0"/>
              <a:t>type is </a:t>
            </a:r>
            <a:r>
              <a:rPr lang="en-US" b="1" dirty="0" smtClean="0"/>
              <a:t>reinforcement learning </a:t>
            </a:r>
            <a:r>
              <a:rPr lang="en-US" dirty="0" smtClean="0"/>
              <a:t>which the agent get positive respond when answer right</a:t>
            </a:r>
            <a:endParaRPr lang="en-US" dirty="0"/>
          </a:p>
        </p:txBody>
      </p:sp>
      <p:pic>
        <p:nvPicPr>
          <p:cNvPr id="3" name="Picture 2"/>
          <p:cNvPicPr>
            <a:picLocks noChangeAspect="1"/>
          </p:cNvPicPr>
          <p:nvPr/>
        </p:nvPicPr>
        <p:blipFill>
          <a:blip r:embed="rId3"/>
          <a:stretch>
            <a:fillRect/>
          </a:stretch>
        </p:blipFill>
        <p:spPr>
          <a:xfrm>
            <a:off x="2415288" y="534814"/>
            <a:ext cx="6554115" cy="1867161"/>
          </a:xfrm>
          <a:prstGeom prst="rect">
            <a:avLst/>
          </a:prstGeom>
        </p:spPr>
      </p:pic>
      <p:pic>
        <p:nvPicPr>
          <p:cNvPr id="4" name="Picture 3"/>
          <p:cNvPicPr>
            <a:picLocks noChangeAspect="1"/>
          </p:cNvPicPr>
          <p:nvPr/>
        </p:nvPicPr>
        <p:blipFill>
          <a:blip r:embed="rId4"/>
          <a:stretch>
            <a:fillRect/>
          </a:stretch>
        </p:blipFill>
        <p:spPr>
          <a:xfrm>
            <a:off x="2415288" y="4053016"/>
            <a:ext cx="7325747" cy="2657445"/>
          </a:xfrm>
          <a:prstGeom prst="rect">
            <a:avLst/>
          </a:prstGeom>
        </p:spPr>
      </p:pic>
    </p:spTree>
    <p:extLst>
      <p:ext uri="{BB962C8B-B14F-4D97-AF65-F5344CB8AC3E}">
        <p14:creationId xmlns:p14="http://schemas.microsoft.com/office/powerpoint/2010/main" val="1425470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05856" y="1023052"/>
            <a:ext cx="10097909" cy="5306165"/>
          </a:xfrm>
          <a:prstGeom prst="rect">
            <a:avLst/>
          </a:prstGeom>
        </p:spPr>
      </p:pic>
      <p:sp>
        <p:nvSpPr>
          <p:cNvPr id="3" name="TextBox 2"/>
          <p:cNvSpPr txBox="1"/>
          <p:nvPr/>
        </p:nvSpPr>
        <p:spPr>
          <a:xfrm>
            <a:off x="667265" y="304800"/>
            <a:ext cx="11129319" cy="646331"/>
          </a:xfrm>
          <a:prstGeom prst="rect">
            <a:avLst/>
          </a:prstGeom>
          <a:noFill/>
        </p:spPr>
        <p:txBody>
          <a:bodyPr wrap="square" rtlCol="0">
            <a:spAutoFit/>
          </a:bodyPr>
          <a:lstStyle/>
          <a:p>
            <a:r>
              <a:rPr lang="en-US" dirty="0" smtClean="0"/>
              <a:t>Are they the same? For ML  we predict future outcome based on past, for statistical modeling we mostly concern with relationship between variables, this is inference: what happened to variable B as a result of variable A</a:t>
            </a:r>
            <a:endParaRPr lang="en-US" dirty="0"/>
          </a:p>
        </p:txBody>
      </p:sp>
    </p:spTree>
    <p:extLst>
      <p:ext uri="{BB962C8B-B14F-4D97-AF65-F5344CB8AC3E}">
        <p14:creationId xmlns:p14="http://schemas.microsoft.com/office/powerpoint/2010/main" val="392246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5550" y="446013"/>
            <a:ext cx="5506218" cy="5372850"/>
          </a:xfrm>
          <a:prstGeom prst="rect">
            <a:avLst/>
          </a:prstGeom>
        </p:spPr>
      </p:pic>
      <p:sp>
        <p:nvSpPr>
          <p:cNvPr id="3" name="TextBox 2"/>
          <p:cNvSpPr txBox="1"/>
          <p:nvPr/>
        </p:nvSpPr>
        <p:spPr>
          <a:xfrm>
            <a:off x="6268995" y="560173"/>
            <a:ext cx="5634681" cy="923330"/>
          </a:xfrm>
          <a:prstGeom prst="rect">
            <a:avLst/>
          </a:prstGeom>
          <a:noFill/>
        </p:spPr>
        <p:txBody>
          <a:bodyPr wrap="square" rtlCol="0">
            <a:spAutoFit/>
          </a:bodyPr>
          <a:lstStyle/>
          <a:p>
            <a:r>
              <a:rPr lang="en-US" dirty="0" smtClean="0"/>
              <a:t>Deep </a:t>
            </a:r>
            <a:r>
              <a:rPr lang="en-US" dirty="0" smtClean="0"/>
              <a:t>Learning: is one of many ML approaches and is supervised learning. ML is not the same thing as AI, it is a subfield of AI, so all ML is AI but not all AI is ML</a:t>
            </a:r>
            <a:endParaRPr lang="en-US" dirty="0"/>
          </a:p>
        </p:txBody>
      </p:sp>
    </p:spTree>
    <p:extLst>
      <p:ext uri="{BB962C8B-B14F-4D97-AF65-F5344CB8AC3E}">
        <p14:creationId xmlns:p14="http://schemas.microsoft.com/office/powerpoint/2010/main" val="16905792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1561</TotalTime>
  <Words>800</Words>
  <Application>Microsoft Office PowerPoint</Application>
  <PresentationFormat>Widescreen</PresentationFormat>
  <Paragraphs>63</Paragraphs>
  <Slides>14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dc:creator>
  <cp:lastModifiedBy>Mo</cp:lastModifiedBy>
  <cp:revision>26</cp:revision>
  <dcterms:created xsi:type="dcterms:W3CDTF">2025-08-31T02:20:08Z</dcterms:created>
  <dcterms:modified xsi:type="dcterms:W3CDTF">2025-09-24T19:45:58Z</dcterms:modified>
</cp:coreProperties>
</file>