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38"/>
  </p:notesMasterIdLst>
  <p:handoutMasterIdLst>
    <p:handoutMasterId r:id="rId39"/>
  </p:handoutMasterIdLst>
  <p:sldIdLst>
    <p:sldId id="277" r:id="rId2"/>
    <p:sldId id="322" r:id="rId3"/>
    <p:sldId id="257" r:id="rId4"/>
    <p:sldId id="259" r:id="rId5"/>
    <p:sldId id="284" r:id="rId6"/>
    <p:sldId id="261" r:id="rId7"/>
    <p:sldId id="265" r:id="rId8"/>
    <p:sldId id="290" r:id="rId9"/>
    <p:sldId id="278" r:id="rId10"/>
    <p:sldId id="323" r:id="rId11"/>
    <p:sldId id="327" r:id="rId12"/>
    <p:sldId id="324" r:id="rId13"/>
    <p:sldId id="285" r:id="rId14"/>
    <p:sldId id="331" r:id="rId15"/>
    <p:sldId id="330" r:id="rId16"/>
    <p:sldId id="329" r:id="rId17"/>
    <p:sldId id="308" r:id="rId18"/>
    <p:sldId id="289" r:id="rId19"/>
    <p:sldId id="287" r:id="rId20"/>
    <p:sldId id="332" r:id="rId21"/>
    <p:sldId id="333" r:id="rId22"/>
    <p:sldId id="326" r:id="rId23"/>
    <p:sldId id="334" r:id="rId24"/>
    <p:sldId id="335" r:id="rId25"/>
    <p:sldId id="336" r:id="rId26"/>
    <p:sldId id="338" r:id="rId27"/>
    <p:sldId id="337" r:id="rId28"/>
    <p:sldId id="339" r:id="rId29"/>
    <p:sldId id="341" r:id="rId30"/>
    <p:sldId id="342" r:id="rId31"/>
    <p:sldId id="343" r:id="rId32"/>
    <p:sldId id="345" r:id="rId33"/>
    <p:sldId id="292" r:id="rId34"/>
    <p:sldId id="320" r:id="rId35"/>
    <p:sldId id="328" r:id="rId36"/>
    <p:sldId id="275"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har Jawaid" initials="AJ" lastIdx="2" clrIdx="0">
    <p:extLst>
      <p:ext uri="{19B8F6BF-5375-455C-9EA6-DF929625EA0E}">
        <p15:presenceInfo xmlns:p15="http://schemas.microsoft.com/office/powerpoint/2012/main" userId="Ashhar Jawa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BCEF"/>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4667" autoAdjust="0"/>
  </p:normalViewPr>
  <p:slideViewPr>
    <p:cSldViewPr>
      <p:cViewPr varScale="1">
        <p:scale>
          <a:sx n="71" d="100"/>
          <a:sy n="71" d="100"/>
        </p:scale>
        <p:origin x="1164" y="66"/>
      </p:cViewPr>
      <p:guideLst>
        <p:guide orient="horz" pos="2160"/>
        <p:guide pos="2880"/>
      </p:guideLst>
    </p:cSldViewPr>
  </p:slideViewPr>
  <p:outlineViewPr>
    <p:cViewPr>
      <p:scale>
        <a:sx n="33" d="100"/>
        <a:sy n="33" d="100"/>
      </p:scale>
      <p:origin x="6"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06T22:53:23.951"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A50DF80-D7D7-40C9-A56B-178C1E0234E4}" type="slidenum">
              <a:rPr lang="en-US"/>
              <a:pPr/>
              <a:t>‹#›</a:t>
            </a:fld>
            <a:endParaRPr lang="en-US"/>
          </a:p>
        </p:txBody>
      </p:sp>
    </p:spTree>
    <p:extLst>
      <p:ext uri="{BB962C8B-B14F-4D97-AF65-F5344CB8AC3E}">
        <p14:creationId xmlns:p14="http://schemas.microsoft.com/office/powerpoint/2010/main" val="1640458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6A927-33B0-49C1-AEAB-7EFFC5EFF7D0}" type="datetimeFigureOut">
              <a:rPr lang="en-US" smtClean="0"/>
              <a:pPr/>
              <a:t>5/7/2015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4C25D-B95C-4041-84F6-942A2BDFE055}" type="slidenum">
              <a:rPr lang="en-US" smtClean="0"/>
              <a:pPr/>
              <a:t>‹#›</a:t>
            </a:fld>
            <a:endParaRPr lang="en-US"/>
          </a:p>
        </p:txBody>
      </p:sp>
    </p:spTree>
    <p:extLst>
      <p:ext uri="{BB962C8B-B14F-4D97-AF65-F5344CB8AC3E}">
        <p14:creationId xmlns:p14="http://schemas.microsoft.com/office/powerpoint/2010/main" val="108817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1</a:t>
            </a:fld>
            <a:endParaRPr lang="en-US"/>
          </a:p>
        </p:txBody>
      </p:sp>
    </p:spTree>
    <p:extLst>
      <p:ext uri="{BB962C8B-B14F-4D97-AF65-F5344CB8AC3E}">
        <p14:creationId xmlns:p14="http://schemas.microsoft.com/office/powerpoint/2010/main" val="2343207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13</a:t>
            </a:fld>
            <a:endParaRPr lang="en-US"/>
          </a:p>
        </p:txBody>
      </p:sp>
    </p:spTree>
    <p:extLst>
      <p:ext uri="{BB962C8B-B14F-4D97-AF65-F5344CB8AC3E}">
        <p14:creationId xmlns:p14="http://schemas.microsoft.com/office/powerpoint/2010/main" val="1596205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18</a:t>
            </a:fld>
            <a:endParaRPr lang="en-US"/>
          </a:p>
        </p:txBody>
      </p:sp>
    </p:spTree>
    <p:extLst>
      <p:ext uri="{BB962C8B-B14F-4D97-AF65-F5344CB8AC3E}">
        <p14:creationId xmlns:p14="http://schemas.microsoft.com/office/powerpoint/2010/main" val="82501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19</a:t>
            </a:fld>
            <a:endParaRPr lang="en-US"/>
          </a:p>
        </p:txBody>
      </p:sp>
    </p:spTree>
    <p:extLst>
      <p:ext uri="{BB962C8B-B14F-4D97-AF65-F5344CB8AC3E}">
        <p14:creationId xmlns:p14="http://schemas.microsoft.com/office/powerpoint/2010/main" val="429452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21</a:t>
            </a:fld>
            <a:endParaRPr lang="en-US"/>
          </a:p>
        </p:txBody>
      </p:sp>
    </p:spTree>
    <p:extLst>
      <p:ext uri="{BB962C8B-B14F-4D97-AF65-F5344CB8AC3E}">
        <p14:creationId xmlns:p14="http://schemas.microsoft.com/office/powerpoint/2010/main" val="3268284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29</a:t>
            </a:fld>
            <a:endParaRPr lang="en-US"/>
          </a:p>
        </p:txBody>
      </p:sp>
    </p:spTree>
    <p:extLst>
      <p:ext uri="{BB962C8B-B14F-4D97-AF65-F5344CB8AC3E}">
        <p14:creationId xmlns:p14="http://schemas.microsoft.com/office/powerpoint/2010/main" val="300849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33</a:t>
            </a:fld>
            <a:endParaRPr lang="en-US"/>
          </a:p>
        </p:txBody>
      </p:sp>
    </p:spTree>
    <p:extLst>
      <p:ext uri="{BB962C8B-B14F-4D97-AF65-F5344CB8AC3E}">
        <p14:creationId xmlns:p14="http://schemas.microsoft.com/office/powerpoint/2010/main" val="2604260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10"/>
          </p:nvPr>
        </p:nvSpPr>
        <p:spPr/>
        <p:txBody>
          <a:bodyPr/>
          <a:lstStyle/>
          <a:p>
            <a:fld id="{EC64C25D-B95C-4041-84F6-942A2BDFE055}" type="slidenum">
              <a:rPr lang="en-US" smtClean="0"/>
              <a:pPr/>
              <a:t>34</a:t>
            </a:fld>
            <a:endParaRPr lang="en-US"/>
          </a:p>
        </p:txBody>
      </p:sp>
    </p:spTree>
    <p:extLst>
      <p:ext uri="{BB962C8B-B14F-4D97-AF65-F5344CB8AC3E}">
        <p14:creationId xmlns:p14="http://schemas.microsoft.com/office/powerpoint/2010/main" val="581069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36</a:t>
            </a:fld>
            <a:endParaRPr lang="en-US"/>
          </a:p>
        </p:txBody>
      </p:sp>
    </p:spTree>
    <p:extLst>
      <p:ext uri="{BB962C8B-B14F-4D97-AF65-F5344CB8AC3E}">
        <p14:creationId xmlns:p14="http://schemas.microsoft.com/office/powerpoint/2010/main" val="1022584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C64C25D-B95C-4041-84F6-942A2BDFE055}" type="slidenum">
              <a:rPr lang="en-US" smtClean="0"/>
              <a:pPr/>
              <a:t>2</a:t>
            </a:fld>
            <a:endParaRPr lang="en-US"/>
          </a:p>
        </p:txBody>
      </p:sp>
    </p:spTree>
    <p:extLst>
      <p:ext uri="{BB962C8B-B14F-4D97-AF65-F5344CB8AC3E}">
        <p14:creationId xmlns:p14="http://schemas.microsoft.com/office/powerpoint/2010/main" val="244690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3</a:t>
            </a:fld>
            <a:endParaRPr lang="en-US"/>
          </a:p>
        </p:txBody>
      </p:sp>
    </p:spTree>
    <p:extLst>
      <p:ext uri="{BB962C8B-B14F-4D97-AF65-F5344CB8AC3E}">
        <p14:creationId xmlns:p14="http://schemas.microsoft.com/office/powerpoint/2010/main" val="1604214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4</a:t>
            </a:fld>
            <a:endParaRPr lang="en-US"/>
          </a:p>
        </p:txBody>
      </p:sp>
    </p:spTree>
    <p:extLst>
      <p:ext uri="{BB962C8B-B14F-4D97-AF65-F5344CB8AC3E}">
        <p14:creationId xmlns:p14="http://schemas.microsoft.com/office/powerpoint/2010/main" val="3804389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4C25D-B95C-4041-84F6-942A2BDFE055}" type="slidenum">
              <a:rPr lang="en-US" smtClean="0"/>
              <a:pPr/>
              <a:t>5</a:t>
            </a:fld>
            <a:endParaRPr lang="en-US"/>
          </a:p>
        </p:txBody>
      </p:sp>
    </p:spTree>
    <p:extLst>
      <p:ext uri="{BB962C8B-B14F-4D97-AF65-F5344CB8AC3E}">
        <p14:creationId xmlns:p14="http://schemas.microsoft.com/office/powerpoint/2010/main" val="1931770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4C25D-B95C-4041-84F6-942A2BDFE055}" type="slidenum">
              <a:rPr lang="en-US" smtClean="0"/>
              <a:pPr/>
              <a:t>6</a:t>
            </a:fld>
            <a:endParaRPr lang="en-US" dirty="0"/>
          </a:p>
        </p:txBody>
      </p:sp>
    </p:spTree>
    <p:extLst>
      <p:ext uri="{BB962C8B-B14F-4D97-AF65-F5344CB8AC3E}">
        <p14:creationId xmlns:p14="http://schemas.microsoft.com/office/powerpoint/2010/main" val="991744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4C25D-B95C-4041-84F6-942A2BDFE055}" type="slidenum">
              <a:rPr lang="en-US" smtClean="0"/>
              <a:pPr/>
              <a:t>7</a:t>
            </a:fld>
            <a:endParaRPr lang="en-US" dirty="0"/>
          </a:p>
        </p:txBody>
      </p:sp>
    </p:spTree>
    <p:extLst>
      <p:ext uri="{BB962C8B-B14F-4D97-AF65-F5344CB8AC3E}">
        <p14:creationId xmlns:p14="http://schemas.microsoft.com/office/powerpoint/2010/main" val="3525066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4C25D-B95C-4041-84F6-942A2BDFE055}" type="slidenum">
              <a:rPr lang="en-US" smtClean="0"/>
              <a:pPr/>
              <a:t>8</a:t>
            </a:fld>
            <a:endParaRPr lang="en-US" dirty="0"/>
          </a:p>
        </p:txBody>
      </p:sp>
    </p:spTree>
    <p:extLst>
      <p:ext uri="{BB962C8B-B14F-4D97-AF65-F5344CB8AC3E}">
        <p14:creationId xmlns:p14="http://schemas.microsoft.com/office/powerpoint/2010/main" val="142153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64C25D-B95C-4041-84F6-942A2BDFE055}" type="slidenum">
              <a:rPr lang="en-US" smtClean="0"/>
              <a:pPr/>
              <a:t>9</a:t>
            </a:fld>
            <a:endParaRPr lang="en-US"/>
          </a:p>
        </p:txBody>
      </p:sp>
    </p:spTree>
    <p:extLst>
      <p:ext uri="{BB962C8B-B14F-4D97-AF65-F5344CB8AC3E}">
        <p14:creationId xmlns:p14="http://schemas.microsoft.com/office/powerpoint/2010/main" val="128830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FD57CDC-97E9-4074-B366-0F4783264E39}" type="slidenum">
              <a:rPr lang="en-US" smtClean="0"/>
              <a:pPr/>
              <a:t>‹#›</a:t>
            </a:fld>
            <a:endParaRPr lang="en-US"/>
          </a:p>
        </p:txBody>
      </p:sp>
    </p:spTree>
    <p:extLst>
      <p:ext uri="{BB962C8B-B14F-4D97-AF65-F5344CB8AC3E}">
        <p14:creationId xmlns:p14="http://schemas.microsoft.com/office/powerpoint/2010/main" val="256821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2F4B0C7-36F0-46BD-BD40-6D376CF69051}" type="slidenum">
              <a:rPr lang="en-US" smtClean="0"/>
              <a:pPr/>
              <a:t>‹#›</a:t>
            </a:fld>
            <a:endParaRPr lang="en-US"/>
          </a:p>
        </p:txBody>
      </p:sp>
    </p:spTree>
    <p:extLst>
      <p:ext uri="{BB962C8B-B14F-4D97-AF65-F5344CB8AC3E}">
        <p14:creationId xmlns:p14="http://schemas.microsoft.com/office/powerpoint/2010/main" val="7896490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2F4B0C7-36F0-46BD-BD40-6D376CF69051}"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07877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F4B0C7-36F0-46BD-BD40-6D376CF69051}" type="slidenum">
              <a:rPr lang="en-US" smtClean="0"/>
              <a:pPr/>
              <a:t>‹#›</a:t>
            </a:fld>
            <a:endParaRPr lang="en-US"/>
          </a:p>
        </p:txBody>
      </p:sp>
    </p:spTree>
    <p:extLst>
      <p:ext uri="{BB962C8B-B14F-4D97-AF65-F5344CB8AC3E}">
        <p14:creationId xmlns:p14="http://schemas.microsoft.com/office/powerpoint/2010/main" val="18801324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F4B0C7-36F0-46BD-BD40-6D376CF69051}"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63952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F4B0C7-36F0-46BD-BD40-6D376CF69051}" type="slidenum">
              <a:rPr lang="en-US" smtClean="0"/>
              <a:pPr/>
              <a:t>‹#›</a:t>
            </a:fld>
            <a:endParaRPr lang="en-US"/>
          </a:p>
        </p:txBody>
      </p:sp>
    </p:spTree>
    <p:extLst>
      <p:ext uri="{BB962C8B-B14F-4D97-AF65-F5344CB8AC3E}">
        <p14:creationId xmlns:p14="http://schemas.microsoft.com/office/powerpoint/2010/main" val="50856626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EF6484-6189-4F77-8E14-EDAA0B7CC9EF}" type="slidenum">
              <a:rPr lang="en-US" smtClean="0"/>
              <a:pPr/>
              <a:t>‹#›</a:t>
            </a:fld>
            <a:endParaRPr lang="en-US"/>
          </a:p>
        </p:txBody>
      </p:sp>
    </p:spTree>
    <p:extLst>
      <p:ext uri="{BB962C8B-B14F-4D97-AF65-F5344CB8AC3E}">
        <p14:creationId xmlns:p14="http://schemas.microsoft.com/office/powerpoint/2010/main" val="4013495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643E12-194F-4E1B-8A93-B4A7D63A218F}" type="slidenum">
              <a:rPr lang="en-US" smtClean="0"/>
              <a:pPr/>
              <a:t>‹#›</a:t>
            </a:fld>
            <a:endParaRPr lang="en-US"/>
          </a:p>
        </p:txBody>
      </p:sp>
    </p:spTree>
    <p:extLst>
      <p:ext uri="{BB962C8B-B14F-4D97-AF65-F5344CB8AC3E}">
        <p14:creationId xmlns:p14="http://schemas.microsoft.com/office/powerpoint/2010/main" val="399470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00D588-F15F-42A3-87B3-31E9DC12C02E}" type="slidenum">
              <a:rPr lang="en-US" smtClean="0"/>
              <a:pPr/>
              <a:t>‹#›</a:t>
            </a:fld>
            <a:endParaRPr lang="en-US"/>
          </a:p>
        </p:txBody>
      </p:sp>
    </p:spTree>
    <p:extLst>
      <p:ext uri="{BB962C8B-B14F-4D97-AF65-F5344CB8AC3E}">
        <p14:creationId xmlns:p14="http://schemas.microsoft.com/office/powerpoint/2010/main" val="395488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C90B29C-521B-4951-92DC-B1E8212CEC6E}" type="slidenum">
              <a:rPr lang="en-US" smtClean="0"/>
              <a:pPr/>
              <a:t>‹#›</a:t>
            </a:fld>
            <a:endParaRPr lang="en-US"/>
          </a:p>
        </p:txBody>
      </p:sp>
    </p:spTree>
    <p:extLst>
      <p:ext uri="{BB962C8B-B14F-4D97-AF65-F5344CB8AC3E}">
        <p14:creationId xmlns:p14="http://schemas.microsoft.com/office/powerpoint/2010/main" val="16909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86F713D-6CCF-4788-AB8F-DA1F2716C3A0}" type="slidenum">
              <a:rPr lang="en-US" smtClean="0"/>
              <a:pPr/>
              <a:t>‹#›</a:t>
            </a:fld>
            <a:endParaRPr lang="en-US"/>
          </a:p>
        </p:txBody>
      </p:sp>
    </p:spTree>
    <p:extLst>
      <p:ext uri="{BB962C8B-B14F-4D97-AF65-F5344CB8AC3E}">
        <p14:creationId xmlns:p14="http://schemas.microsoft.com/office/powerpoint/2010/main" val="202104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F8E15D50-577A-4DD6-B1A8-3B26FF7FF510}" type="slidenum">
              <a:rPr lang="en-US" smtClean="0"/>
              <a:pPr/>
              <a:t>‹#›</a:t>
            </a:fld>
            <a:endParaRPr lang="en-US"/>
          </a:p>
        </p:txBody>
      </p:sp>
    </p:spTree>
    <p:extLst>
      <p:ext uri="{BB962C8B-B14F-4D97-AF65-F5344CB8AC3E}">
        <p14:creationId xmlns:p14="http://schemas.microsoft.com/office/powerpoint/2010/main" val="9798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7017FFE-A3CB-48F0-A6B9-F955503F34EB}" type="slidenum">
              <a:rPr lang="en-US" smtClean="0"/>
              <a:pPr/>
              <a:t>‹#›</a:t>
            </a:fld>
            <a:endParaRPr lang="en-US"/>
          </a:p>
        </p:txBody>
      </p:sp>
    </p:spTree>
    <p:extLst>
      <p:ext uri="{BB962C8B-B14F-4D97-AF65-F5344CB8AC3E}">
        <p14:creationId xmlns:p14="http://schemas.microsoft.com/office/powerpoint/2010/main" val="26472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CECC6C-4272-4296-B8FD-433E00589E9A}" type="slidenum">
              <a:rPr lang="en-US" smtClean="0"/>
              <a:pPr/>
              <a:t>‹#›</a:t>
            </a:fld>
            <a:endParaRPr lang="en-US"/>
          </a:p>
        </p:txBody>
      </p:sp>
    </p:spTree>
    <p:extLst>
      <p:ext uri="{BB962C8B-B14F-4D97-AF65-F5344CB8AC3E}">
        <p14:creationId xmlns:p14="http://schemas.microsoft.com/office/powerpoint/2010/main" val="426908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EC2DF92-0601-40DF-B1EA-77182D013162}" type="slidenum">
              <a:rPr lang="en-US" smtClean="0"/>
              <a:pPr/>
              <a:t>‹#›</a:t>
            </a:fld>
            <a:endParaRPr lang="en-US"/>
          </a:p>
        </p:txBody>
      </p:sp>
    </p:spTree>
    <p:extLst>
      <p:ext uri="{BB962C8B-B14F-4D97-AF65-F5344CB8AC3E}">
        <p14:creationId xmlns:p14="http://schemas.microsoft.com/office/powerpoint/2010/main" val="39738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C7714E3-2FC4-4349-B560-B20EB652E88F}" type="slidenum">
              <a:rPr lang="en-US" smtClean="0"/>
              <a:pPr/>
              <a:t>‹#›</a:t>
            </a:fld>
            <a:endParaRPr lang="en-US"/>
          </a:p>
        </p:txBody>
      </p:sp>
    </p:spTree>
    <p:extLst>
      <p:ext uri="{BB962C8B-B14F-4D97-AF65-F5344CB8AC3E}">
        <p14:creationId xmlns:p14="http://schemas.microsoft.com/office/powerpoint/2010/main" val="428927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32F4B0C7-36F0-46BD-BD40-6D376CF69051}" type="slidenum">
              <a:rPr lang="en-US" smtClean="0"/>
              <a:pPr/>
              <a:t>‹#›</a:t>
            </a:fld>
            <a:endParaRPr lang="en-US"/>
          </a:p>
        </p:txBody>
      </p:sp>
    </p:spTree>
    <p:extLst>
      <p:ext uri="{BB962C8B-B14F-4D97-AF65-F5344CB8AC3E}">
        <p14:creationId xmlns:p14="http://schemas.microsoft.com/office/powerpoint/2010/main" val="10988612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25.jpe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ritdml.rit.edu/bitstream/handle/1850/7813/KKlueverTechPaper05-20-2008.pdf"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lab.fs.uni-lj.si/lasin/wp/IMIT_files/neural/doc/seminar5.pdf" TargetMode="External"/><Relationship Id="rId2" Type="http://schemas.openxmlformats.org/officeDocument/2006/relationships/hyperlink" Target="http://cnx.org/content/m12531/latest/"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371600" y="1066800"/>
            <a:ext cx="7010400" cy="1600200"/>
          </a:xfrm>
        </p:spPr>
        <p:txBody>
          <a:bodyPr>
            <a:noAutofit/>
            <a:scene3d>
              <a:camera prst="orthographicFront"/>
              <a:lightRig rig="threePt" dir="t"/>
            </a:scene3d>
            <a:sp3d extrusionH="57150">
              <a:bevelT w="82550" h="38100" prst="coolSlant"/>
            </a:sp3d>
          </a:bodyPr>
          <a:lstStyle/>
          <a:p>
            <a:pPr algn="ctr"/>
            <a:r>
              <a:rPr lang="en-US" sz="4800" b="1" dirty="0" smtClean="0">
                <a:ln w="3175">
                  <a:solidFill>
                    <a:schemeClr val="tx1"/>
                  </a:solidFill>
                </a:ln>
                <a:solidFill>
                  <a:schemeClr val="tx1"/>
                </a:solidFill>
              </a:rPr>
              <a:t>Optical Character Recognition and its Applications</a:t>
            </a:r>
            <a:endParaRPr lang="en-US" sz="4800" b="1" dirty="0">
              <a:ln w="3175">
                <a:solidFill>
                  <a:schemeClr val="tx1"/>
                </a:solidFill>
              </a:ln>
              <a:solidFill>
                <a:schemeClr val="tx1"/>
              </a:solidFill>
            </a:endParaRPr>
          </a:p>
        </p:txBody>
      </p:sp>
      <p:sp>
        <p:nvSpPr>
          <p:cNvPr id="9" name="Subtitle 8"/>
          <p:cNvSpPr>
            <a:spLocks noGrp="1"/>
          </p:cNvSpPr>
          <p:nvPr>
            <p:ph type="subTitle" idx="1"/>
          </p:nvPr>
        </p:nvSpPr>
        <p:spPr>
          <a:xfrm>
            <a:off x="4648200" y="5486400"/>
            <a:ext cx="4267200" cy="838200"/>
          </a:xfrm>
        </p:spPr>
        <p:txBody>
          <a:bodyPr>
            <a:normAutofit fontScale="92500" lnSpcReduction="10000"/>
          </a:bodyPr>
          <a:lstStyle/>
          <a:p>
            <a:pPr algn="l"/>
            <a:r>
              <a:rPr lang="en-US" sz="2400" dirty="0" smtClean="0">
                <a:solidFill>
                  <a:schemeClr val="tx1"/>
                </a:solidFill>
              </a:rPr>
              <a:t>Mohammad Ashhar Jawaid</a:t>
            </a:r>
          </a:p>
          <a:p>
            <a:pPr algn="l"/>
            <a:r>
              <a:rPr lang="en-US" sz="2400" dirty="0" err="1" smtClean="0">
                <a:solidFill>
                  <a:schemeClr val="tx1"/>
                </a:solidFill>
              </a:rPr>
              <a:t>Prakashdeep</a:t>
            </a:r>
            <a:r>
              <a:rPr lang="en-US" sz="2400" dirty="0" smtClean="0">
                <a:solidFill>
                  <a:schemeClr val="tx1"/>
                </a:solidFill>
              </a:rPr>
              <a:t> Singh Golan</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8FD57CDC-97E9-4074-B366-0F4783264E39}" type="slidenum">
              <a:rPr lang="en-US" smtClean="0"/>
              <a:pPr/>
              <a:t>1</a:t>
            </a:fld>
            <a:endParaRPr lang="en-US"/>
          </a:p>
        </p:txBody>
      </p:sp>
      <p:sp>
        <p:nvSpPr>
          <p:cNvPr id="2" name="TextBox 1"/>
          <p:cNvSpPr txBox="1"/>
          <p:nvPr/>
        </p:nvSpPr>
        <p:spPr>
          <a:xfrm>
            <a:off x="3591833" y="3581400"/>
            <a:ext cx="2569934" cy="646331"/>
          </a:xfrm>
          <a:prstGeom prst="rect">
            <a:avLst/>
          </a:prstGeom>
          <a:noFill/>
        </p:spPr>
        <p:txBody>
          <a:bodyPr wrap="none" rtlCol="0">
            <a:spAutoFit/>
          </a:bodyPr>
          <a:lstStyle/>
          <a:p>
            <a:r>
              <a:rPr lang="en-IN" dirty="0" smtClean="0"/>
              <a:t>Under the Guidance of </a:t>
            </a:r>
          </a:p>
          <a:p>
            <a:r>
              <a:rPr lang="en-IN" dirty="0" smtClean="0"/>
              <a:t> Ms. </a:t>
            </a:r>
            <a:r>
              <a:rPr lang="en-IN" dirty="0" err="1" smtClean="0"/>
              <a:t>Shamama</a:t>
            </a:r>
            <a:r>
              <a:rPr lang="en-IN" dirty="0" smtClean="0"/>
              <a:t> Anwar</a:t>
            </a:r>
            <a:endParaRPr lang="en-IN"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00D588-F15F-42A3-87B3-31E9DC12C02E}" type="slidenum">
              <a:rPr lang="en-US" smtClean="0"/>
              <a:pPr/>
              <a:t>10</a:t>
            </a:fld>
            <a:endParaRPr lang="en-US"/>
          </a:p>
        </p:txBody>
      </p:sp>
      <p:sp>
        <p:nvSpPr>
          <p:cNvPr id="5" name="Title 1"/>
          <p:cNvSpPr>
            <a:spLocks noGrp="1"/>
          </p:cNvSpPr>
          <p:nvPr>
            <p:ph type="title"/>
          </p:nvPr>
        </p:nvSpPr>
        <p:spPr>
          <a:xfrm>
            <a:off x="1447800" y="787783"/>
            <a:ext cx="8229600" cy="1143000"/>
          </a:xfrm>
        </p:spPr>
        <p:txBody>
          <a:bodyPr>
            <a:normAutofit/>
          </a:bodyPr>
          <a:lstStyle/>
          <a:p>
            <a:r>
              <a:rPr lang="en-GB" sz="3200" b="1" dirty="0" err="1" smtClean="0"/>
              <a:t>Gray</a:t>
            </a:r>
            <a:r>
              <a:rPr lang="en-GB" sz="3200" b="1" dirty="0" smtClean="0"/>
              <a:t> Scale</a:t>
            </a:r>
            <a:endParaRPr lang="en-GB" sz="3200" b="1" dirty="0"/>
          </a:p>
        </p:txBody>
      </p:sp>
      <p:sp>
        <p:nvSpPr>
          <p:cNvPr id="6" name="Right Arrow 5"/>
          <p:cNvSpPr/>
          <p:nvPr/>
        </p:nvSpPr>
        <p:spPr>
          <a:xfrm>
            <a:off x="4470400" y="414206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152" y="3048000"/>
            <a:ext cx="3081095" cy="2672757"/>
          </a:xfrm>
          <a:prstGeom prst="rect">
            <a:avLst/>
          </a:prstGeom>
        </p:spPr>
      </p:pic>
      <p:pic>
        <p:nvPicPr>
          <p:cNvPr id="2" name="Picture 1"/>
          <p:cNvPicPr>
            <a:picLocks noChangeAspect="1"/>
          </p:cNvPicPr>
          <p:nvPr/>
        </p:nvPicPr>
        <p:blipFill>
          <a:blip r:embed="rId3"/>
          <a:stretch>
            <a:fillRect/>
          </a:stretch>
        </p:blipFill>
        <p:spPr>
          <a:xfrm>
            <a:off x="5562600" y="3048000"/>
            <a:ext cx="3472480" cy="2672757"/>
          </a:xfrm>
          <a:prstGeom prst="rect">
            <a:avLst/>
          </a:prstGeom>
        </p:spPr>
      </p:pic>
      <p:sp>
        <p:nvSpPr>
          <p:cNvPr id="3" name="TextBox 2"/>
          <p:cNvSpPr txBox="1"/>
          <p:nvPr/>
        </p:nvSpPr>
        <p:spPr>
          <a:xfrm>
            <a:off x="803717" y="1647394"/>
            <a:ext cx="8022762" cy="923330"/>
          </a:xfrm>
          <a:prstGeom prst="rect">
            <a:avLst/>
          </a:prstGeom>
          <a:noFill/>
        </p:spPr>
        <p:txBody>
          <a:bodyPr wrap="square" rtlCol="0">
            <a:spAutoFit/>
          </a:bodyPr>
          <a:lstStyle/>
          <a:p>
            <a:r>
              <a:rPr lang="en-IN" dirty="0" smtClean="0"/>
              <a:t>The first step in pre-processing the image is to convert the input image into grayscale so that it can be easily converted to a binary image for further processing.</a:t>
            </a:r>
          </a:p>
        </p:txBody>
      </p:sp>
    </p:spTree>
    <p:extLst>
      <p:ext uri="{BB962C8B-B14F-4D97-AF65-F5344CB8AC3E}">
        <p14:creationId xmlns:p14="http://schemas.microsoft.com/office/powerpoint/2010/main" val="4166063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00D588-F15F-42A3-87B3-31E9DC12C02E}" type="slidenum">
              <a:rPr lang="en-US" smtClean="0"/>
              <a:pPr/>
              <a:t>11</a:t>
            </a:fld>
            <a:endParaRPr lang="en-US"/>
          </a:p>
        </p:txBody>
      </p:sp>
      <p:pic>
        <p:nvPicPr>
          <p:cNvPr id="5" name="Picture 4"/>
          <p:cNvPicPr>
            <a:picLocks noChangeAspect="1"/>
          </p:cNvPicPr>
          <p:nvPr/>
        </p:nvPicPr>
        <p:blipFill>
          <a:blip r:embed="rId2"/>
          <a:stretch>
            <a:fillRect/>
          </a:stretch>
        </p:blipFill>
        <p:spPr>
          <a:xfrm>
            <a:off x="5551605" y="4629182"/>
            <a:ext cx="2372454" cy="2057400"/>
          </a:xfrm>
          <a:prstGeom prst="rect">
            <a:avLst/>
          </a:prstGeom>
        </p:spPr>
      </p:pic>
      <p:sp>
        <p:nvSpPr>
          <p:cNvPr id="6" name="TextBox 5"/>
          <p:cNvSpPr txBox="1"/>
          <p:nvPr/>
        </p:nvSpPr>
        <p:spPr>
          <a:xfrm>
            <a:off x="1524000" y="783576"/>
            <a:ext cx="4602542" cy="523220"/>
          </a:xfrm>
          <a:prstGeom prst="rect">
            <a:avLst/>
          </a:prstGeom>
          <a:noFill/>
        </p:spPr>
        <p:txBody>
          <a:bodyPr wrap="none" rtlCol="0">
            <a:spAutoFit/>
          </a:bodyPr>
          <a:lstStyle/>
          <a:p>
            <a:r>
              <a:rPr lang="en-IN" sz="2800" b="1" dirty="0" err="1" smtClean="0">
                <a:latin typeface="+mn-lt"/>
              </a:rPr>
              <a:t>Binarization</a:t>
            </a:r>
            <a:r>
              <a:rPr lang="en-IN" sz="2800" b="1" dirty="0" smtClean="0">
                <a:latin typeface="+mn-lt"/>
              </a:rPr>
              <a:t> and Inversion</a:t>
            </a:r>
            <a:endParaRPr lang="en-IN" sz="2800" b="1" dirty="0">
              <a:latin typeface="+mn-lt"/>
            </a:endParaRPr>
          </a:p>
        </p:txBody>
      </p:sp>
      <p:pic>
        <p:nvPicPr>
          <p:cNvPr id="7" name="Picture 6"/>
          <p:cNvPicPr>
            <a:picLocks noChangeAspect="1"/>
          </p:cNvPicPr>
          <p:nvPr/>
        </p:nvPicPr>
        <p:blipFill>
          <a:blip r:embed="rId3"/>
          <a:stretch>
            <a:fillRect/>
          </a:stretch>
        </p:blipFill>
        <p:spPr>
          <a:xfrm>
            <a:off x="846296" y="1619282"/>
            <a:ext cx="2372454" cy="2057400"/>
          </a:xfrm>
          <a:prstGeom prst="rect">
            <a:avLst/>
          </a:prstGeom>
        </p:spPr>
      </p:pic>
      <p:pic>
        <p:nvPicPr>
          <p:cNvPr id="8" name="Picture 7"/>
          <p:cNvPicPr>
            <a:picLocks noChangeAspect="1"/>
          </p:cNvPicPr>
          <p:nvPr/>
        </p:nvPicPr>
        <p:blipFill>
          <a:blip r:embed="rId4"/>
          <a:stretch>
            <a:fillRect/>
          </a:stretch>
        </p:blipFill>
        <p:spPr>
          <a:xfrm>
            <a:off x="5410200" y="1619282"/>
            <a:ext cx="2513859" cy="2159794"/>
          </a:xfrm>
          <a:prstGeom prst="rect">
            <a:avLst/>
          </a:prstGeom>
        </p:spPr>
      </p:pic>
      <p:sp>
        <p:nvSpPr>
          <p:cNvPr id="9" name="Right Arrow 8"/>
          <p:cNvSpPr/>
          <p:nvPr/>
        </p:nvSpPr>
        <p:spPr>
          <a:xfrm>
            <a:off x="3825271" y="236056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rot="5400000">
            <a:off x="6315085" y="3888804"/>
            <a:ext cx="70408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5565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00D588-F15F-42A3-87B3-31E9DC12C02E}" type="slidenum">
              <a:rPr lang="en-US" smtClean="0"/>
              <a:pPr/>
              <a:t>12</a:t>
            </a:fld>
            <a:endParaRPr lang="en-US"/>
          </a:p>
        </p:txBody>
      </p:sp>
      <p:sp>
        <p:nvSpPr>
          <p:cNvPr id="5" name="TextBox 4"/>
          <p:cNvSpPr txBox="1"/>
          <p:nvPr/>
        </p:nvSpPr>
        <p:spPr>
          <a:xfrm>
            <a:off x="1295400" y="6096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latin typeface="+mj-lt"/>
              </a:rPr>
              <a:t>Segmentation</a:t>
            </a:r>
            <a:endParaRPr lang="en-US" sz="4000" dirty="0">
              <a:solidFill>
                <a:schemeClr val="tx1">
                  <a:lumMod val="50000"/>
                  <a:lumOff val="50000"/>
                </a:schemeClr>
              </a:solidFill>
              <a:latin typeface="+mj-lt"/>
              <a:cs typeface="Arial" pitchFamily="34" charset="0"/>
            </a:endParaRPr>
          </a:p>
        </p:txBody>
      </p:sp>
      <p:cxnSp>
        <p:nvCxnSpPr>
          <p:cNvPr id="6" name="Straight Connector 5"/>
          <p:cNvCxnSpPr/>
          <p:nvPr/>
        </p:nvCxnSpPr>
        <p:spPr>
          <a:xfrm>
            <a:off x="2610808" y="3823836"/>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444543" y="2359968"/>
            <a:ext cx="2057400" cy="2708434"/>
            <a:chOff x="762000" y="1557456"/>
            <a:chExt cx="2057400" cy="2708434"/>
          </a:xfrm>
        </p:grpSpPr>
        <p:sp>
          <p:nvSpPr>
            <p:cNvPr id="8" name="Oval 7"/>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9" name="TextBox 8"/>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0" name="TextBox 9"/>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Line Extraction</a:t>
              </a:r>
            </a:p>
          </p:txBody>
        </p:sp>
      </p:grpSp>
      <p:grpSp>
        <p:nvGrpSpPr>
          <p:cNvPr id="11" name="Group 10"/>
          <p:cNvGrpSpPr/>
          <p:nvPr/>
        </p:nvGrpSpPr>
        <p:grpSpPr>
          <a:xfrm>
            <a:off x="5943600" y="2359968"/>
            <a:ext cx="2057400" cy="2708434"/>
            <a:chOff x="3543300" y="1591943"/>
            <a:chExt cx="2057400" cy="2708434"/>
          </a:xfrm>
        </p:grpSpPr>
        <p:sp>
          <p:nvSpPr>
            <p:cNvPr id="12" name="Oval 11"/>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TextBox 12"/>
            <p:cNvSpPr txBox="1"/>
            <p:nvPr/>
          </p:nvSpPr>
          <p:spPr>
            <a:xfrm>
              <a:off x="3824465"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4" name="TextBox 13"/>
            <p:cNvSpPr txBox="1"/>
            <p:nvPr/>
          </p:nvSpPr>
          <p:spPr>
            <a:xfrm>
              <a:off x="3601872" y="2701385"/>
              <a:ext cx="1998828"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Character Extraction</a:t>
              </a:r>
            </a:p>
          </p:txBody>
        </p:sp>
        <p:sp>
          <p:nvSpPr>
            <p:cNvPr id="15" name="Oval 14"/>
            <p:cNvSpPr/>
            <p:nvPr/>
          </p:nvSpPr>
          <p:spPr>
            <a:xfrm>
              <a:off x="3780264" y="1980696"/>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extLst>
      <p:ext uri="{BB962C8B-B14F-4D97-AF65-F5344CB8AC3E}">
        <p14:creationId xmlns:p14="http://schemas.microsoft.com/office/powerpoint/2010/main" val="50979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30593" y="661927"/>
            <a:ext cx="7848600" cy="563562"/>
          </a:xfrm>
        </p:spPr>
        <p:txBody>
          <a:bodyPr>
            <a:noAutofit/>
          </a:bodyPr>
          <a:lstStyle/>
          <a:p>
            <a:r>
              <a:rPr lang="en-US" sz="3200" b="1" dirty="0" smtClean="0">
                <a:solidFill>
                  <a:schemeClr val="tx1"/>
                </a:solidFill>
              </a:rPr>
              <a:t>Segmentation – Line Extraction</a:t>
            </a:r>
            <a:r>
              <a:rPr lang="en-US" sz="3200" b="1" dirty="0">
                <a:solidFill>
                  <a:schemeClr val="tx1"/>
                </a:solidFill>
              </a:rPr>
              <a:t> </a:t>
            </a:r>
            <a:endParaRPr lang="en-US" sz="3200" b="1" dirty="0"/>
          </a:p>
        </p:txBody>
      </p:sp>
      <p:sp>
        <p:nvSpPr>
          <p:cNvPr id="17" name="Slide Number Placeholder 16"/>
          <p:cNvSpPr>
            <a:spLocks noGrp="1"/>
          </p:cNvSpPr>
          <p:nvPr>
            <p:ph type="sldNum" sz="quarter" idx="12"/>
          </p:nvPr>
        </p:nvSpPr>
        <p:spPr/>
        <p:txBody>
          <a:bodyPr/>
          <a:lstStyle/>
          <a:p>
            <a:fld id="{8100D588-F15F-42A3-87B3-31E9DC12C02E}" type="slidenum">
              <a:rPr lang="en-US" smtClean="0"/>
              <a:pPr/>
              <a:t>13</a:t>
            </a:fld>
            <a:endParaRPr lang="en-US"/>
          </a:p>
        </p:txBody>
      </p:sp>
      <p:sp>
        <p:nvSpPr>
          <p:cNvPr id="21" name="TextBox 20"/>
          <p:cNvSpPr txBox="1"/>
          <p:nvPr/>
        </p:nvSpPr>
        <p:spPr>
          <a:xfrm>
            <a:off x="803717" y="4788734"/>
            <a:ext cx="3031599" cy="369332"/>
          </a:xfrm>
          <a:prstGeom prst="rect">
            <a:avLst/>
          </a:prstGeom>
          <a:noFill/>
        </p:spPr>
        <p:txBody>
          <a:bodyPr wrap="none" rtlCol="0">
            <a:spAutoFit/>
          </a:bodyPr>
          <a:lstStyle/>
          <a:p>
            <a:r>
              <a:rPr lang="en-US" dirty="0" smtClean="0"/>
              <a:t>Preprocessed Binary Image</a:t>
            </a:r>
            <a:endParaRPr lang="en-US" dirty="0"/>
          </a:p>
        </p:txBody>
      </p:sp>
      <p:sp>
        <p:nvSpPr>
          <p:cNvPr id="23" name="TextBox 22"/>
          <p:cNvSpPr txBox="1"/>
          <p:nvPr/>
        </p:nvSpPr>
        <p:spPr>
          <a:xfrm>
            <a:off x="6162261" y="5013921"/>
            <a:ext cx="2069797" cy="369332"/>
          </a:xfrm>
          <a:prstGeom prst="rect">
            <a:avLst/>
          </a:prstGeom>
          <a:noFill/>
        </p:spPr>
        <p:txBody>
          <a:bodyPr wrap="none" rtlCol="0">
            <a:spAutoFit/>
          </a:bodyPr>
          <a:lstStyle/>
          <a:p>
            <a:r>
              <a:rPr lang="en-US" dirty="0" smtClean="0"/>
              <a:t>Segmented Image</a:t>
            </a:r>
            <a:endParaRPr lang="en-US" dirty="0"/>
          </a:p>
        </p:txBody>
      </p:sp>
      <p:sp>
        <p:nvSpPr>
          <p:cNvPr id="19" name="Right Arrow 18"/>
          <p:cNvSpPr/>
          <p:nvPr/>
        </p:nvSpPr>
        <p:spPr>
          <a:xfrm>
            <a:off x="3983293" y="3083885"/>
            <a:ext cx="13716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1041306" y="2436185"/>
            <a:ext cx="2372454" cy="20574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2231681"/>
            <a:ext cx="2811920" cy="4090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201" y="2862501"/>
            <a:ext cx="2811920" cy="51973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1201" y="3620791"/>
            <a:ext cx="2811919" cy="41781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1200" y="4262954"/>
            <a:ext cx="2811920" cy="52578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sz="3200" b="0" dirty="0" smtClean="0">
                <a:solidFill>
                  <a:schemeClr val="tx1"/>
                </a:solidFill>
                <a:latin typeface="+mj-lt"/>
                <a:ea typeface="+mj-ea"/>
                <a:cs typeface="+mj-cs"/>
              </a:rPr>
              <a:t>Segmentation – Connected Components</a:t>
            </a:r>
            <a:r>
              <a:rPr lang="en-US" sz="3200" b="0" dirty="0">
                <a:solidFill>
                  <a:schemeClr val="tx1"/>
                </a:solidFill>
                <a:latin typeface="+mj-lt"/>
                <a:ea typeface="+mj-ea"/>
                <a:cs typeface="+mj-cs"/>
              </a:rPr>
              <a:t> </a:t>
            </a:r>
            <a:endParaRPr lang="en-US" sz="1800" dirty="0"/>
          </a:p>
        </p:txBody>
      </p:sp>
      <p:sp>
        <p:nvSpPr>
          <p:cNvPr id="3" name="Content Placeholder 2"/>
          <p:cNvSpPr>
            <a:spLocks noGrp="1"/>
          </p:cNvSpPr>
          <p:nvPr>
            <p:ph idx="1"/>
          </p:nvPr>
        </p:nvSpPr>
        <p:spPr>
          <a:xfrm>
            <a:off x="1600200" y="2133600"/>
            <a:ext cx="6591985" cy="3777622"/>
          </a:xfrm>
        </p:spPr>
        <p:txBody>
          <a:bodyPr>
            <a:normAutofit lnSpcReduction="10000"/>
          </a:bodyPr>
          <a:lstStyle/>
          <a:p>
            <a:pPr marL="712788" indent="-349250"/>
            <a:r>
              <a:rPr lang="en-US" dirty="0"/>
              <a:t>The segmentation character involves the following steps</a:t>
            </a:r>
            <a:r>
              <a:rPr lang="en-US" dirty="0" smtClean="0"/>
              <a:t>:</a:t>
            </a:r>
          </a:p>
          <a:p>
            <a:endParaRPr lang="en-US" dirty="0"/>
          </a:p>
          <a:p>
            <a:endParaRPr lang="en-US" dirty="0" smtClean="0"/>
          </a:p>
          <a:p>
            <a:endParaRPr lang="en-US" dirty="0"/>
          </a:p>
          <a:p>
            <a:endParaRPr lang="en-US" dirty="0" smtClean="0"/>
          </a:p>
          <a:p>
            <a:endParaRPr lang="en-US" dirty="0"/>
          </a:p>
          <a:p>
            <a:pPr lvl="1"/>
            <a:r>
              <a:rPr lang="en-US" dirty="0"/>
              <a:t>Scan the image from left to right to find ‘on’ pixel.</a:t>
            </a:r>
          </a:p>
          <a:p>
            <a:pPr lvl="1"/>
            <a:r>
              <a:rPr lang="en-US" dirty="0"/>
              <a:t>If on pixel been found, all ‘on’ pixel connected to the detected on pixel will be extracted segmented as a pixel.</a:t>
            </a:r>
          </a:p>
          <a:p>
            <a:pPr lvl="1"/>
            <a:r>
              <a:rPr lang="en-US" dirty="0"/>
              <a:t>The process will be repeated until it reach end right of the image.</a:t>
            </a:r>
          </a:p>
          <a:p>
            <a:endParaRPr lang="en-US" dirty="0"/>
          </a:p>
        </p:txBody>
      </p:sp>
      <p:sp>
        <p:nvSpPr>
          <p:cNvPr id="4" name="Slide Number Placeholder 3"/>
          <p:cNvSpPr>
            <a:spLocks noGrp="1"/>
          </p:cNvSpPr>
          <p:nvPr>
            <p:ph type="sldNum" sz="quarter" idx="12"/>
          </p:nvPr>
        </p:nvSpPr>
        <p:spPr/>
        <p:txBody>
          <a:bodyPr/>
          <a:lstStyle/>
          <a:p>
            <a:fld id="{8100D588-F15F-42A3-87B3-31E9DC12C02E}" type="slidenum">
              <a:rPr lang="en-US" smtClean="0"/>
              <a:pPr/>
              <a:t>14</a:t>
            </a:fld>
            <a:endParaRPr lang="en-US"/>
          </a:p>
        </p:txBody>
      </p:sp>
      <p:pic>
        <p:nvPicPr>
          <p:cNvPr id="6" name="Picture 5"/>
          <p:cNvPicPr/>
          <p:nvPr/>
        </p:nvPicPr>
        <p:blipFill>
          <a:blip r:embed="rId2"/>
          <a:stretch>
            <a:fillRect/>
          </a:stretch>
        </p:blipFill>
        <p:spPr>
          <a:xfrm>
            <a:off x="3429000" y="2514600"/>
            <a:ext cx="3352799" cy="1828799"/>
          </a:xfrm>
          <a:prstGeom prst="rect">
            <a:avLst/>
          </a:prstGeom>
        </p:spPr>
      </p:pic>
    </p:spTree>
    <p:extLst>
      <p:ext uri="{BB962C8B-B14F-4D97-AF65-F5344CB8AC3E}">
        <p14:creationId xmlns:p14="http://schemas.microsoft.com/office/powerpoint/2010/main" val="848949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00D588-F15F-42A3-87B3-31E9DC12C02E}" type="slidenum">
              <a:rPr lang="en-US" smtClean="0"/>
              <a:pPr/>
              <a:t>15</a:t>
            </a:fld>
            <a:endParaRPr lang="en-US"/>
          </a:p>
        </p:txBody>
      </p:sp>
      <p:sp>
        <p:nvSpPr>
          <p:cNvPr id="5" name="Rectangle 2"/>
          <p:cNvSpPr>
            <a:spLocks noGrp="1" noChangeArrowheads="1"/>
          </p:cNvSpPr>
          <p:nvPr>
            <p:ph type="title"/>
          </p:nvPr>
        </p:nvSpPr>
        <p:spPr>
          <a:xfrm>
            <a:off x="1430593" y="661927"/>
            <a:ext cx="7848600" cy="563562"/>
          </a:xfrm>
        </p:spPr>
        <p:txBody>
          <a:bodyPr>
            <a:noAutofit/>
          </a:bodyPr>
          <a:lstStyle/>
          <a:p>
            <a:r>
              <a:rPr lang="en-US" sz="3200" b="1" dirty="0" smtClean="0">
                <a:solidFill>
                  <a:schemeClr val="tx1"/>
                </a:solidFill>
              </a:rPr>
              <a:t>Segmentation – Character Extraction</a:t>
            </a:r>
            <a:endParaRPr lang="en-US" sz="3200" b="1" dirty="0"/>
          </a:p>
        </p:txBody>
      </p:sp>
      <p:pic>
        <p:nvPicPr>
          <p:cNvPr id="6" name="Picture 5"/>
          <p:cNvPicPr/>
          <p:nvPr/>
        </p:nvPicPr>
        <p:blipFill>
          <a:blip r:embed="rId2"/>
          <a:stretch>
            <a:fillRect/>
          </a:stretch>
        </p:blipFill>
        <p:spPr>
          <a:xfrm>
            <a:off x="381001" y="1600201"/>
            <a:ext cx="3352799" cy="1828799"/>
          </a:xfrm>
          <a:prstGeom prst="rect">
            <a:avLst/>
          </a:prstGeom>
        </p:spPr>
      </p:pic>
      <p:sp>
        <p:nvSpPr>
          <p:cNvPr id="7" name="Right Arrow 6"/>
          <p:cNvSpPr/>
          <p:nvPr/>
        </p:nvSpPr>
        <p:spPr>
          <a:xfrm>
            <a:off x="4000500" y="2286000"/>
            <a:ext cx="13716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p:nvPr/>
        </p:nvPicPr>
        <p:blipFill>
          <a:blip r:embed="rId3"/>
          <a:stretch>
            <a:fillRect/>
          </a:stretch>
        </p:blipFill>
        <p:spPr>
          <a:xfrm>
            <a:off x="5486400" y="4943476"/>
            <a:ext cx="3352799" cy="1828799"/>
          </a:xfrm>
          <a:prstGeom prst="rect">
            <a:avLst/>
          </a:prstGeom>
        </p:spPr>
      </p:pic>
      <p:sp>
        <p:nvSpPr>
          <p:cNvPr id="9" name="Right Arrow 8"/>
          <p:cNvSpPr/>
          <p:nvPr/>
        </p:nvSpPr>
        <p:spPr>
          <a:xfrm rot="5400000">
            <a:off x="6629400" y="3759200"/>
            <a:ext cx="13716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4"/>
          <a:stretch>
            <a:fillRect/>
          </a:stretch>
        </p:blipFill>
        <p:spPr>
          <a:xfrm>
            <a:off x="803717" y="4495800"/>
            <a:ext cx="2162175" cy="2276475"/>
          </a:xfrm>
          <a:prstGeom prst="rect">
            <a:avLst/>
          </a:prstGeom>
        </p:spPr>
      </p:pic>
      <p:sp>
        <p:nvSpPr>
          <p:cNvPr id="11" name="Right Arrow 10"/>
          <p:cNvSpPr/>
          <p:nvPr/>
        </p:nvSpPr>
        <p:spPr>
          <a:xfrm rot="10800000">
            <a:off x="3591146" y="5476875"/>
            <a:ext cx="13716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p:nvPr/>
        </p:nvPicPr>
        <p:blipFill>
          <a:blip r:embed="rId5"/>
          <a:stretch>
            <a:fillRect/>
          </a:stretch>
        </p:blipFill>
        <p:spPr>
          <a:xfrm>
            <a:off x="5445917" y="1555718"/>
            <a:ext cx="3433763" cy="1795463"/>
          </a:xfrm>
          <a:prstGeom prst="rect">
            <a:avLst/>
          </a:prstGeom>
        </p:spPr>
      </p:pic>
    </p:spTree>
    <p:extLst>
      <p:ext uri="{BB962C8B-B14F-4D97-AF65-F5344CB8AC3E}">
        <p14:creationId xmlns:p14="http://schemas.microsoft.com/office/powerpoint/2010/main" val="4046252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00D588-F15F-42A3-87B3-31E9DC12C02E}" type="slidenum">
              <a:rPr lang="en-US" smtClean="0"/>
              <a:pPr/>
              <a:t>16</a:t>
            </a:fld>
            <a:endParaRPr lang="en-US"/>
          </a:p>
        </p:txBody>
      </p:sp>
      <p:sp>
        <p:nvSpPr>
          <p:cNvPr id="5" name="TextBox 4"/>
          <p:cNvSpPr txBox="1"/>
          <p:nvPr/>
        </p:nvSpPr>
        <p:spPr>
          <a:xfrm>
            <a:off x="1368948" y="616402"/>
            <a:ext cx="7924800" cy="707886"/>
          </a:xfrm>
          <a:prstGeom prst="rect">
            <a:avLst/>
          </a:prstGeom>
          <a:noFill/>
        </p:spPr>
        <p:txBody>
          <a:bodyPr wrap="square" rtlCol="0">
            <a:normAutofit/>
          </a:bodyPr>
          <a:lstStyle/>
          <a:p>
            <a:r>
              <a:rPr lang="en-US" sz="4000" b="1" dirty="0" err="1" smtClean="0">
                <a:solidFill>
                  <a:srgbClr val="262626">
                    <a:lumMod val="85000"/>
                    <a:lumOff val="15000"/>
                  </a:srgbClr>
                </a:solidFill>
              </a:rPr>
              <a:t>Recognization</a:t>
            </a:r>
            <a:endParaRPr lang="en-US" sz="4000" dirty="0">
              <a:solidFill>
                <a:srgbClr val="262626">
                  <a:lumMod val="50000"/>
                  <a:lumOff val="50000"/>
                </a:srgbClr>
              </a:solidFill>
              <a:cs typeface="Arial" pitchFamily="34" charset="0"/>
            </a:endParaRPr>
          </a:p>
        </p:txBody>
      </p:sp>
      <p:cxnSp>
        <p:nvCxnSpPr>
          <p:cNvPr id="6" name="Straight Connector 5"/>
          <p:cNvCxnSpPr/>
          <p:nvPr/>
        </p:nvCxnSpPr>
        <p:spPr>
          <a:xfrm>
            <a:off x="2524268" y="4096837"/>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552718" y="2531461"/>
            <a:ext cx="2057400" cy="2708434"/>
            <a:chOff x="762000" y="1557456"/>
            <a:chExt cx="2057400" cy="2708434"/>
          </a:xfrm>
        </p:grpSpPr>
        <p:sp>
          <p:nvSpPr>
            <p:cNvPr id="8" name="Oval 7"/>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9" name="TextBox 8"/>
            <p:cNvSpPr txBox="1"/>
            <p:nvPr/>
          </p:nvSpPr>
          <p:spPr>
            <a:xfrm>
              <a:off x="1121392" y="1557456"/>
              <a:ext cx="145934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
          <p:nvSpPr>
            <p:cNvPr id="10" name="TextBox 9"/>
            <p:cNvSpPr txBox="1"/>
            <p:nvPr/>
          </p:nvSpPr>
          <p:spPr>
            <a:xfrm>
              <a:off x="836116" y="2613312"/>
              <a:ext cx="1931160" cy="665695"/>
            </a:xfrm>
            <a:prstGeom prst="rect">
              <a:avLst/>
            </a:prstGeom>
            <a:noFill/>
          </p:spPr>
          <p:txBody>
            <a:bodyPr wrap="square" rtlCol="0">
              <a:normAutofit fontScale="92500"/>
            </a:bodyPr>
            <a:lstStyle/>
            <a:p>
              <a:pPr algn="ctr">
                <a:lnSpc>
                  <a:spcPct val="80000"/>
                </a:lnSpc>
              </a:pPr>
              <a:r>
                <a:rPr lang="en-US" sz="2400" b="1" spc="60" dirty="0" smtClean="0">
                  <a:solidFill>
                    <a:prstClr val="white"/>
                  </a:solidFill>
                  <a:effectLst>
                    <a:outerShdw blurRad="50800" dist="25400" dir="5400000" algn="t" rotWithShape="0">
                      <a:prstClr val="black">
                        <a:alpha val="15000"/>
                      </a:prstClr>
                    </a:outerShdw>
                  </a:effectLst>
                </a:rPr>
                <a:t>Character Recognition</a:t>
              </a:r>
            </a:p>
          </p:txBody>
        </p:sp>
      </p:grpSp>
      <p:grpSp>
        <p:nvGrpSpPr>
          <p:cNvPr id="11" name="Group 10"/>
          <p:cNvGrpSpPr/>
          <p:nvPr/>
        </p:nvGrpSpPr>
        <p:grpSpPr>
          <a:xfrm>
            <a:off x="6701244" y="2502712"/>
            <a:ext cx="2109524" cy="2708434"/>
            <a:chOff x="3491176" y="1591943"/>
            <a:chExt cx="2109524" cy="2708434"/>
          </a:xfrm>
        </p:grpSpPr>
        <p:sp>
          <p:nvSpPr>
            <p:cNvPr id="12" name="Oval 11"/>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3933968" y="1591943"/>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14" name="TextBox 13"/>
            <p:cNvSpPr txBox="1"/>
            <p:nvPr/>
          </p:nvSpPr>
          <p:spPr>
            <a:xfrm>
              <a:off x="3491176" y="2728765"/>
              <a:ext cx="1998828" cy="613477"/>
            </a:xfrm>
            <a:prstGeom prst="rect">
              <a:avLst/>
            </a:prstGeom>
            <a:noFill/>
          </p:spPr>
          <p:txBody>
            <a:bodyPr wrap="square" rtlCol="0">
              <a:normAutofit lnSpcReduction="10000"/>
            </a:bodyPr>
            <a:lstStyle/>
            <a:p>
              <a:pPr algn="ctr">
                <a:lnSpc>
                  <a:spcPct val="80000"/>
                </a:lnSpc>
              </a:pPr>
              <a:r>
                <a:rPr lang="en-US" sz="2300" b="1" spc="60" dirty="0" smtClean="0">
                  <a:solidFill>
                    <a:prstClr val="white"/>
                  </a:solidFill>
                  <a:effectLst>
                    <a:outerShdw blurRad="50800" dist="25400" dir="5400000" algn="t" rotWithShape="0">
                      <a:prstClr val="black">
                        <a:alpha val="15000"/>
                      </a:prstClr>
                    </a:outerShdw>
                  </a:effectLst>
                </a:rPr>
                <a:t>Text </a:t>
              </a:r>
              <a:br>
                <a:rPr lang="en-US" sz="2300" b="1" spc="60" dirty="0" smtClean="0">
                  <a:solidFill>
                    <a:prstClr val="white"/>
                  </a:solidFill>
                  <a:effectLst>
                    <a:outerShdw blurRad="50800" dist="25400" dir="5400000" algn="t" rotWithShape="0">
                      <a:prstClr val="black">
                        <a:alpha val="15000"/>
                      </a:prstClr>
                    </a:outerShdw>
                  </a:effectLst>
                </a:rPr>
              </a:br>
              <a:r>
                <a:rPr lang="en-US" sz="2300" b="1" spc="60" dirty="0" smtClean="0">
                  <a:solidFill>
                    <a:prstClr val="white"/>
                  </a:solidFill>
                  <a:effectLst>
                    <a:outerShdw blurRad="50800" dist="25400" dir="5400000" algn="t" rotWithShape="0">
                      <a:prstClr val="black">
                        <a:alpha val="15000"/>
                      </a:prstClr>
                    </a:outerShdw>
                  </a:effectLst>
                </a:rPr>
                <a:t>Document</a:t>
              </a:r>
            </a:p>
          </p:txBody>
        </p:sp>
      </p:grpSp>
    </p:spTree>
    <p:extLst>
      <p:ext uri="{BB962C8B-B14F-4D97-AF65-F5344CB8AC3E}">
        <p14:creationId xmlns:p14="http://schemas.microsoft.com/office/powerpoint/2010/main" val="745355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87783"/>
            <a:ext cx="6589199" cy="1280890"/>
          </a:xfrm>
        </p:spPr>
        <p:txBody>
          <a:bodyPr/>
          <a:lstStyle/>
          <a:p>
            <a:r>
              <a:rPr lang="en-US" dirty="0" smtClean="0"/>
              <a:t>Corr</a:t>
            </a:r>
            <a:r>
              <a:rPr lang="en-US" dirty="0"/>
              <a:t>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9494" y="2362200"/>
                <a:ext cx="6591985" cy="3777622"/>
              </a:xfrm>
            </p:spPr>
            <p:txBody>
              <a:bodyPr/>
              <a:lstStyle/>
              <a:p>
                <a:pPr marL="0" indent="0">
                  <a:buNone/>
                </a:pPr>
                <a14:m>
                  <m:oMathPara xmlns:m="http://schemas.openxmlformats.org/officeDocument/2006/math">
                    <m:oMathParaPr>
                      <m:jc m:val="centerGroup"/>
                    </m:oMathParaPr>
                    <m:oMath xmlns:m="http://schemas.openxmlformats.org/officeDocument/2006/math">
                      <m:r>
                        <a:rPr lang="en-US" i="1">
                          <a:latin typeface="Cambria Math"/>
                        </a:rPr>
                        <m:t>𝑟</m:t>
                      </m:r>
                      <m:r>
                        <a:rPr lang="en-US">
                          <a:latin typeface="Cambria Math"/>
                        </a:rPr>
                        <m:t>=</m:t>
                      </m:r>
                      <m:f>
                        <m:fPr>
                          <m:ctrlPr>
                            <a:rPr lang="en-US" i="1">
                              <a:latin typeface="Cambria Math" panose="02040503050406030204" pitchFamily="18" charset="0"/>
                            </a:rPr>
                          </m:ctrlPr>
                        </m:fPr>
                        <m:num>
                          <m:nary>
                            <m:naryPr>
                              <m:chr m:val="∑"/>
                              <m:limLoc m:val="subSup"/>
                              <m:supHide m:val="on"/>
                              <m:ctrlPr>
                                <a:rPr lang="en-US" i="1">
                                  <a:latin typeface="Cambria Math" panose="02040503050406030204" pitchFamily="18" charset="0"/>
                                </a:rPr>
                              </m:ctrlPr>
                            </m:naryPr>
                            <m:sub>
                              <m:r>
                                <m:rPr>
                                  <m:sty m:val="p"/>
                                </m:rPr>
                                <a:rPr lang="en-US">
                                  <a:latin typeface="Cambria Math"/>
                                </a:rPr>
                                <m:t>m</m:t>
                              </m:r>
                            </m:sub>
                            <m:sup/>
                            <m:e>
                              <m:nary>
                                <m:naryPr>
                                  <m:chr m:val="∑"/>
                                  <m:limLoc m:val="subSup"/>
                                  <m:supHide m:val="on"/>
                                  <m:ctrlPr>
                                    <a:rPr lang="en-US" i="1">
                                      <a:latin typeface="Cambria Math" panose="02040503050406030204" pitchFamily="18" charset="0"/>
                                    </a:rPr>
                                  </m:ctrlPr>
                                </m:naryPr>
                                <m:sub>
                                  <m:r>
                                    <m:rPr>
                                      <m:sty m:val="p"/>
                                    </m:rPr>
                                    <a:rPr lang="en-US">
                                      <a:latin typeface="Cambria Math"/>
                                    </a:rPr>
                                    <m:t>n</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𝑖</m:t>
                                          </m:r>
                                        </m:e>
                                        <m:sub>
                                          <m:r>
                                            <a:rPr lang="en-US" i="1">
                                              <a:latin typeface="Cambria Math"/>
                                            </a:rPr>
                                            <m:t>𝑚𝑛</m:t>
                                          </m:r>
                                        </m:sub>
                                      </m:sSub>
                                      <m:r>
                                        <a:rPr lang="en-US" i="1">
                                          <a:latin typeface="Cambria Math"/>
                                        </a:rPr>
                                        <m:t>−</m:t>
                                      </m:r>
                                      <m:acc>
                                        <m:accPr>
                                          <m:chr m:val="̅"/>
                                          <m:ctrlPr>
                                            <a:rPr lang="en-US" i="1">
                                              <a:latin typeface="Cambria Math" panose="02040503050406030204" pitchFamily="18" charset="0"/>
                                            </a:rPr>
                                          </m:ctrlPr>
                                        </m:accPr>
                                        <m:e>
                                          <m:r>
                                            <a:rPr lang="en-US" i="1">
                                              <a:latin typeface="Cambria Math"/>
                                            </a:rPr>
                                            <m:t>𝑖</m:t>
                                          </m:r>
                                        </m:e>
                                      </m:acc>
                                    </m:e>
                                  </m:d>
                                  <m:r>
                                    <a:rPr lang="en-US" i="1">
                                      <a:latin typeface="Cambria Math"/>
                                    </a:rPr>
                                    <m:t>(</m:t>
                                  </m:r>
                                  <m:sSub>
                                    <m:sSubPr>
                                      <m:ctrlPr>
                                        <a:rPr lang="en-US" i="1">
                                          <a:latin typeface="Cambria Math" panose="02040503050406030204" pitchFamily="18" charset="0"/>
                                        </a:rPr>
                                      </m:ctrlPr>
                                    </m:sSubPr>
                                    <m:e>
                                      <m:r>
                                        <a:rPr lang="en-US" i="1">
                                          <a:latin typeface="Cambria Math"/>
                                        </a:rPr>
                                        <m:t>𝑗</m:t>
                                      </m:r>
                                    </m:e>
                                    <m:sub>
                                      <m:r>
                                        <a:rPr lang="en-US" i="1">
                                          <a:latin typeface="Cambria Math"/>
                                        </a:rPr>
                                        <m:t>𝑚𝑛</m:t>
                                      </m:r>
                                    </m:sub>
                                  </m:sSub>
                                  <m:r>
                                    <a:rPr lang="en-US" i="1">
                                      <a:latin typeface="Cambria Math"/>
                                    </a:rPr>
                                    <m:t>−</m:t>
                                  </m:r>
                                  <m:acc>
                                    <m:accPr>
                                      <m:chr m:val="̅"/>
                                      <m:ctrlPr>
                                        <a:rPr lang="en-US" i="1">
                                          <a:latin typeface="Cambria Math" panose="02040503050406030204" pitchFamily="18" charset="0"/>
                                        </a:rPr>
                                      </m:ctrlPr>
                                    </m:accPr>
                                    <m:e>
                                      <m:r>
                                        <a:rPr lang="en-US" i="1">
                                          <a:latin typeface="Cambria Math"/>
                                        </a:rPr>
                                        <m:t>𝑗</m:t>
                                      </m:r>
                                    </m:e>
                                  </m:acc>
                                  <m:r>
                                    <a:rPr lang="en-US" i="1">
                                      <a:latin typeface="Cambria Math"/>
                                    </a:rPr>
                                    <m:t>)</m:t>
                                  </m:r>
                                </m:e>
                              </m:nary>
                            </m:e>
                          </m:nary>
                        </m:num>
                        <m:den>
                          <m:rad>
                            <m:radPr>
                              <m:degHide m:val="on"/>
                              <m:ctrlPr>
                                <a:rPr lang="en-US" i="1">
                                  <a:latin typeface="Cambria Math" panose="02040503050406030204" pitchFamily="18" charset="0"/>
                                </a:rPr>
                              </m:ctrlPr>
                            </m:radPr>
                            <m:deg/>
                            <m:e>
                              <m:r>
                                <a:rPr lang="en-US">
                                  <a:latin typeface="Cambria Math"/>
                                </a:rPr>
                                <m:t>(</m:t>
                              </m:r>
                              <m:nary>
                                <m:naryPr>
                                  <m:chr m:val="∑"/>
                                  <m:limLoc m:val="subSup"/>
                                  <m:supHide m:val="on"/>
                                  <m:ctrlPr>
                                    <a:rPr lang="en-US" i="1">
                                      <a:latin typeface="Cambria Math" panose="02040503050406030204" pitchFamily="18" charset="0"/>
                                    </a:rPr>
                                  </m:ctrlPr>
                                </m:naryPr>
                                <m:sub>
                                  <m:r>
                                    <m:rPr>
                                      <m:sty m:val="p"/>
                                    </m:rPr>
                                    <a:rPr lang="en-US">
                                      <a:latin typeface="Cambria Math"/>
                                    </a:rPr>
                                    <m:t>m</m:t>
                                  </m:r>
                                </m:sub>
                                <m:sup/>
                                <m:e>
                                  <m:nary>
                                    <m:naryPr>
                                      <m:chr m:val="∑"/>
                                      <m:limLoc m:val="subSup"/>
                                      <m:supHide m:val="on"/>
                                      <m:ctrlPr>
                                        <a:rPr lang="en-US" i="1">
                                          <a:latin typeface="Cambria Math" panose="02040503050406030204" pitchFamily="18" charset="0"/>
                                        </a:rPr>
                                      </m:ctrlPr>
                                    </m:naryPr>
                                    <m:sub>
                                      <m:r>
                                        <m:rPr>
                                          <m:sty m:val="p"/>
                                        </m:rPr>
                                        <a:rPr lang="en-US">
                                          <a:latin typeface="Cambria Math"/>
                                        </a:rPr>
                                        <m:t>n</m:t>
                                      </m:r>
                                    </m:sub>
                                    <m:sup/>
                                    <m:e>
                                      <m:sSup>
                                        <m:sSupPr>
                                          <m:ctrlPr>
                                            <a:rPr lang="en-US" i="1">
                                              <a:latin typeface="Cambria Math" panose="02040503050406030204" pitchFamily="18" charset="0"/>
                                            </a:rPr>
                                          </m:ctrlPr>
                                        </m:sSupPr>
                                        <m:e>
                                          <m:r>
                                            <a:rPr lang="en-US">
                                              <a:latin typeface="Cambria Math"/>
                                            </a:rPr>
                                            <m:t>(</m:t>
                                          </m:r>
                                          <m:sSub>
                                            <m:sSubPr>
                                              <m:ctrlPr>
                                                <a:rPr lang="en-US" i="1">
                                                  <a:latin typeface="Cambria Math" panose="02040503050406030204" pitchFamily="18" charset="0"/>
                                                </a:rPr>
                                              </m:ctrlPr>
                                            </m:sSubPr>
                                            <m:e>
                                              <m:r>
                                                <a:rPr lang="en-US" i="1">
                                                  <a:latin typeface="Cambria Math"/>
                                                </a:rPr>
                                                <m:t>𝑖</m:t>
                                              </m:r>
                                            </m:e>
                                            <m:sub>
                                              <m:r>
                                                <m:rPr>
                                                  <m:sty m:val="p"/>
                                                </m:rPr>
                                                <a:rPr lang="en-US">
                                                  <a:latin typeface="Cambria Math"/>
                                                </a:rPr>
                                                <m:t>mn</m:t>
                                              </m:r>
                                            </m:sub>
                                          </m:sSub>
                                          <m:r>
                                            <a:rPr lang="en-US" i="1">
                                              <a:latin typeface="Cambria Math"/>
                                            </a:rPr>
                                            <m:t>−</m:t>
                                          </m:r>
                                          <m:r>
                                            <a:rPr lang="en-US">
                                              <a:latin typeface="Cambria Math"/>
                                            </a:rPr>
                                            <m:t> </m:t>
                                          </m:r>
                                          <m:acc>
                                            <m:accPr>
                                              <m:chr m:val="̅"/>
                                              <m:ctrlPr>
                                                <a:rPr lang="en-US" i="1">
                                                  <a:latin typeface="Cambria Math" panose="02040503050406030204" pitchFamily="18" charset="0"/>
                                                </a:rPr>
                                              </m:ctrlPr>
                                            </m:accPr>
                                            <m:e>
                                              <m:r>
                                                <a:rPr lang="en-US" i="1">
                                                  <a:latin typeface="Cambria Math"/>
                                                </a:rPr>
                                                <m:t>𝑖</m:t>
                                              </m:r>
                                            </m:e>
                                          </m:acc>
                                          <m:r>
                                            <a:rPr lang="en-US">
                                              <a:latin typeface="Cambria Math"/>
                                            </a:rPr>
                                            <m:t>)</m:t>
                                          </m:r>
                                        </m:e>
                                        <m:sup>
                                          <m:r>
                                            <a:rPr lang="en-US">
                                              <a:latin typeface="Cambria Math"/>
                                            </a:rPr>
                                            <m:t>2</m:t>
                                          </m:r>
                                        </m:sup>
                                      </m:sSup>
                                      <m:r>
                                        <a:rPr lang="en-US">
                                          <a:latin typeface="Cambria Math"/>
                                        </a:rPr>
                                        <m:t>)</m:t>
                                      </m:r>
                                    </m:e>
                                  </m:nary>
                                </m:e>
                              </m:nary>
                              <m:r>
                                <a:rPr lang="en-US">
                                  <a:latin typeface="Cambria Math"/>
                                </a:rPr>
                                <m:t>(</m:t>
                              </m:r>
                              <m:nary>
                                <m:naryPr>
                                  <m:chr m:val="∑"/>
                                  <m:limLoc m:val="subSup"/>
                                  <m:supHide m:val="on"/>
                                  <m:ctrlPr>
                                    <a:rPr lang="en-US" i="1">
                                      <a:latin typeface="Cambria Math" panose="02040503050406030204" pitchFamily="18" charset="0"/>
                                    </a:rPr>
                                  </m:ctrlPr>
                                </m:naryPr>
                                <m:sub>
                                  <m:r>
                                    <m:rPr>
                                      <m:sty m:val="p"/>
                                    </m:rPr>
                                    <a:rPr lang="en-US">
                                      <a:latin typeface="Cambria Math"/>
                                    </a:rPr>
                                    <m:t>m</m:t>
                                  </m:r>
                                </m:sub>
                                <m:sup/>
                                <m:e>
                                  <m:nary>
                                    <m:naryPr>
                                      <m:chr m:val="∑"/>
                                      <m:limLoc m:val="subSup"/>
                                      <m:supHide m:val="on"/>
                                      <m:ctrlPr>
                                        <a:rPr lang="en-US" i="1">
                                          <a:latin typeface="Cambria Math" panose="02040503050406030204" pitchFamily="18" charset="0"/>
                                        </a:rPr>
                                      </m:ctrlPr>
                                    </m:naryPr>
                                    <m:sub>
                                      <m:r>
                                        <m:rPr>
                                          <m:sty m:val="p"/>
                                        </m:rPr>
                                        <a:rPr lang="en-US">
                                          <a:latin typeface="Cambria Math"/>
                                        </a:rPr>
                                        <m:t>n</m:t>
                                      </m:r>
                                    </m:sub>
                                    <m:sup/>
                                    <m:e>
                                      <m:sSup>
                                        <m:sSupPr>
                                          <m:ctrlPr>
                                            <a:rPr lang="en-US" i="1">
                                              <a:latin typeface="Cambria Math" panose="02040503050406030204" pitchFamily="18" charset="0"/>
                                            </a:rPr>
                                          </m:ctrlPr>
                                        </m:sSupPr>
                                        <m:e>
                                          <m:r>
                                            <a:rPr lang="en-US">
                                              <a:latin typeface="Cambria Math"/>
                                            </a:rPr>
                                            <m:t>(</m:t>
                                          </m:r>
                                          <m:sSub>
                                            <m:sSubPr>
                                              <m:ctrlPr>
                                                <a:rPr lang="en-US" i="1">
                                                  <a:latin typeface="Cambria Math" panose="02040503050406030204" pitchFamily="18" charset="0"/>
                                                </a:rPr>
                                              </m:ctrlPr>
                                            </m:sSubPr>
                                            <m:e>
                                              <m:r>
                                                <a:rPr lang="en-US" i="1">
                                                  <a:latin typeface="Cambria Math"/>
                                                </a:rPr>
                                                <m:t>𝑗</m:t>
                                              </m:r>
                                            </m:e>
                                            <m:sub>
                                              <m:r>
                                                <m:rPr>
                                                  <m:sty m:val="p"/>
                                                </m:rPr>
                                                <a:rPr lang="en-US">
                                                  <a:latin typeface="Cambria Math"/>
                                                </a:rPr>
                                                <m:t>mn</m:t>
                                              </m:r>
                                            </m:sub>
                                          </m:sSub>
                                          <m:r>
                                            <a:rPr lang="en-US" i="1">
                                              <a:latin typeface="Cambria Math"/>
                                            </a:rPr>
                                            <m:t>−</m:t>
                                          </m:r>
                                          <m:r>
                                            <a:rPr lang="en-US">
                                              <a:latin typeface="Cambria Math"/>
                                            </a:rPr>
                                            <m:t> </m:t>
                                          </m:r>
                                          <m:acc>
                                            <m:accPr>
                                              <m:chr m:val="̅"/>
                                              <m:ctrlPr>
                                                <a:rPr lang="en-US" i="1">
                                                  <a:latin typeface="Cambria Math" panose="02040503050406030204" pitchFamily="18" charset="0"/>
                                                </a:rPr>
                                              </m:ctrlPr>
                                            </m:accPr>
                                            <m:e>
                                              <m:r>
                                                <a:rPr lang="en-US" i="1">
                                                  <a:latin typeface="Cambria Math"/>
                                                </a:rPr>
                                                <m:t>𝑗</m:t>
                                              </m:r>
                                            </m:e>
                                          </m:acc>
                                          <m:r>
                                            <a:rPr lang="en-US">
                                              <a:latin typeface="Cambria Math"/>
                                            </a:rPr>
                                            <m:t>)</m:t>
                                          </m:r>
                                        </m:e>
                                        <m:sup>
                                          <m:r>
                                            <a:rPr lang="en-US">
                                              <a:latin typeface="Cambria Math"/>
                                            </a:rPr>
                                            <m:t>2</m:t>
                                          </m:r>
                                        </m:sup>
                                      </m:sSup>
                                      <m:r>
                                        <a:rPr lang="en-US">
                                          <a:latin typeface="Cambria Math"/>
                                        </a:rPr>
                                        <m:t>)</m:t>
                                      </m:r>
                                    </m:e>
                                  </m:nary>
                                </m:e>
                              </m:nary>
                            </m:e>
                          </m:rad>
                        </m:den>
                      </m:f>
                    </m:oMath>
                  </m:oMathPara>
                </a14:m>
                <a:endParaRPr lang="en-US" dirty="0"/>
              </a:p>
              <a:p>
                <a:pPr marL="0" indent="0">
                  <a:buNone/>
                </a:pPr>
                <a:r>
                  <a:rPr lang="en-US" dirty="0"/>
                  <a:t>Where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𝑖</m:t>
                        </m:r>
                      </m:e>
                    </m:acc>
                  </m:oMath>
                </a14:m>
                <a:r>
                  <a:rPr lang="en-US" dirty="0"/>
                  <a:t> is the mean of the input matrix </a:t>
                </a:r>
                <a:r>
                  <a:rPr lang="en-US" i="1" dirty="0"/>
                  <a:t>i</a:t>
                </a:r>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𝑗</m:t>
                        </m:r>
                      </m:e>
                    </m:acc>
                  </m:oMath>
                </a14:m>
                <a:r>
                  <a:rPr lang="en-US" dirty="0"/>
                  <a:t> is the mean of the input matrix </a:t>
                </a:r>
                <a:r>
                  <a:rPr lang="en-US" i="1" dirty="0"/>
                  <a:t>j.</a:t>
                </a:r>
                <a:endParaRPr lang="en-US" dirty="0"/>
              </a:p>
              <a:p>
                <a:r>
                  <a:rPr lang="en-US" dirty="0" smtClean="0"/>
                  <a:t>0 &lt; </a:t>
                </a:r>
                <a:r>
                  <a:rPr lang="en-US" i="1" dirty="0" smtClean="0"/>
                  <a:t>r &lt;</a:t>
                </a:r>
                <a:r>
                  <a:rPr lang="en-US" dirty="0" smtClean="0"/>
                  <a:t> 1</a:t>
                </a:r>
              </a:p>
              <a:p>
                <a:r>
                  <a:rPr lang="en-US" i="1" dirty="0" smtClean="0"/>
                  <a:t> </a:t>
                </a:r>
                <a:r>
                  <a:rPr lang="en-US" dirty="0" smtClean="0"/>
                  <a:t>1 mean </a:t>
                </a:r>
                <a:r>
                  <a:rPr lang="en-US" i="1" dirty="0" smtClean="0"/>
                  <a:t>i</a:t>
                </a:r>
                <a:r>
                  <a:rPr lang="en-US" dirty="0" smtClean="0"/>
                  <a:t> and </a:t>
                </a:r>
                <a:r>
                  <a:rPr lang="en-US" i="1" dirty="0" smtClean="0"/>
                  <a:t>j </a:t>
                </a:r>
                <a:r>
                  <a:rPr lang="en-US" dirty="0" smtClean="0"/>
                  <a:t>is exactly same while 0 mean the </a:t>
                </a:r>
                <a:r>
                  <a:rPr lang="en-US" i="1" dirty="0"/>
                  <a:t>i</a:t>
                </a:r>
                <a:r>
                  <a:rPr lang="en-US" dirty="0"/>
                  <a:t> and </a:t>
                </a:r>
                <a:r>
                  <a:rPr lang="en-US" i="1" dirty="0"/>
                  <a:t>j </a:t>
                </a:r>
                <a:r>
                  <a:rPr lang="en-US" i="1" dirty="0" smtClean="0"/>
                  <a:t> </a:t>
                </a:r>
                <a:r>
                  <a:rPr lang="en-US" dirty="0" smtClean="0"/>
                  <a:t>not same at all.</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9494" y="2362200"/>
                <a:ext cx="6591985" cy="3777622"/>
              </a:xfrm>
              <a:blipFill rotWithShape="0">
                <a:blip r:embed="rId2"/>
                <a:stretch>
                  <a:fillRect l="-833" r="-9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8100D588-F15F-42A3-87B3-31E9DC12C02E}" type="slidenum">
              <a:rPr lang="en-US" smtClean="0"/>
              <a:pPr/>
              <a:t>17</a:t>
            </a:fld>
            <a:endParaRPr lang="en-US"/>
          </a:p>
        </p:txBody>
      </p:sp>
    </p:spTree>
    <p:extLst>
      <p:ext uri="{BB962C8B-B14F-4D97-AF65-F5344CB8AC3E}">
        <p14:creationId xmlns:p14="http://schemas.microsoft.com/office/powerpoint/2010/main" val="3982093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457200" y="2667000"/>
          <a:ext cx="8305800" cy="3429000"/>
        </p:xfrm>
        <a:graphic>
          <a:graphicData uri="http://schemas.openxmlformats.org/drawingml/2006/table">
            <a:tbl>
              <a:tblPr firstRow="1" bandRow="1">
                <a:tableStyleId>{5C22544A-7EE6-4342-B048-85BDC9FD1C3A}</a:tableStyleId>
              </a:tblPr>
              <a:tblGrid>
                <a:gridCol w="1524000"/>
                <a:gridCol w="1798320"/>
                <a:gridCol w="1661160"/>
                <a:gridCol w="1661160"/>
                <a:gridCol w="1661160"/>
              </a:tblGrid>
              <a:tr h="496382">
                <a:tc>
                  <a:txBody>
                    <a:bodyPr/>
                    <a:lstStyle/>
                    <a:p>
                      <a:pPr algn="ctr"/>
                      <a:r>
                        <a:rPr lang="en-US" dirty="0" smtClean="0"/>
                        <a:t>Source</a:t>
                      </a:r>
                      <a:endParaRPr lang="en-US" dirty="0"/>
                    </a:p>
                  </a:txBody>
                  <a:tcPr/>
                </a:tc>
                <a:tc>
                  <a:txBody>
                    <a:bodyPr/>
                    <a:lstStyle/>
                    <a:p>
                      <a:pPr algn="ctr"/>
                      <a:r>
                        <a:rPr lang="en-US" dirty="0" smtClean="0"/>
                        <a:t>Image</a:t>
                      </a:r>
                      <a:endParaRPr lang="en-US" dirty="0"/>
                    </a:p>
                  </a:txBody>
                  <a:tcPr/>
                </a:tc>
                <a:tc gridSpan="3">
                  <a:txBody>
                    <a:bodyPr/>
                    <a:lstStyle/>
                    <a:p>
                      <a:pPr algn="ctr"/>
                      <a:r>
                        <a:rPr lang="en-US" dirty="0" smtClean="0"/>
                        <a:t>Template</a:t>
                      </a:r>
                      <a:endParaRPr lang="en-US" dirty="0"/>
                    </a:p>
                  </a:txBody>
                  <a:tcPr/>
                </a:tc>
                <a:tc hMerge="1">
                  <a:txBody>
                    <a:bodyPr/>
                    <a:lstStyle/>
                    <a:p>
                      <a:endParaRPr lang="en-US" dirty="0"/>
                    </a:p>
                  </a:txBody>
                  <a:tcPr/>
                </a:tc>
                <a:tc hMerge="1">
                  <a:txBody>
                    <a:bodyPr/>
                    <a:lstStyle/>
                    <a:p>
                      <a:endParaRPr lang="en-US" dirty="0"/>
                    </a:p>
                  </a:txBody>
                  <a:tcPr/>
                </a:tc>
              </a:tr>
              <a:tr h="2551618">
                <a:tc>
                  <a:txBody>
                    <a:bodyPr/>
                    <a:lstStyle/>
                    <a:p>
                      <a:pPr algn="ctr"/>
                      <a:r>
                        <a:rPr lang="en-US" dirty="0" smtClean="0"/>
                        <a:t>image</a:t>
                      </a:r>
                      <a:endParaRPr lang="en-US" dirty="0"/>
                    </a:p>
                  </a:txBody>
                  <a:tcPr/>
                </a:tc>
                <a:tc>
                  <a:txBody>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81000">
                <a:tc>
                  <a:txBody>
                    <a:bodyPr/>
                    <a:lstStyle/>
                    <a:p>
                      <a:pPr algn="ctr"/>
                      <a:r>
                        <a:rPr lang="en-US" dirty="0" err="1" smtClean="0"/>
                        <a:t>allcorrs</a:t>
                      </a:r>
                      <a:r>
                        <a:rPr lang="en-US" dirty="0" smtClean="0"/>
                        <a:t>(j)</a:t>
                      </a:r>
                      <a:endParaRPr lang="en-US" dirty="0"/>
                    </a:p>
                  </a:txBody>
                  <a:tcPr/>
                </a:tc>
                <a:tc>
                  <a:txBody>
                    <a:bodyPr/>
                    <a:lstStyle/>
                    <a:p>
                      <a:pPr algn="ctr"/>
                      <a:endParaRPr lang="en-US" dirty="0"/>
                    </a:p>
                  </a:txBody>
                  <a:tcPr/>
                </a:tc>
                <a:tc>
                  <a:txBody>
                    <a:bodyPr/>
                    <a:lstStyle/>
                    <a:p>
                      <a:pPr algn="ctr"/>
                      <a:r>
                        <a:rPr lang="en-US" dirty="0" smtClean="0"/>
                        <a:t>0.82011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0.57395</a:t>
                      </a:r>
                    </a:p>
                  </a:txBody>
                  <a:tcPr/>
                </a:tc>
                <a:tc>
                  <a:txBody>
                    <a:bodyPr/>
                    <a:lstStyle/>
                    <a:p>
                      <a:pPr algn="ctr"/>
                      <a:r>
                        <a:rPr lang="en-US" dirty="0" smtClean="0"/>
                        <a:t>0.43850</a:t>
                      </a:r>
                      <a:endParaRPr lang="en-US" dirty="0"/>
                    </a:p>
                  </a:txBody>
                  <a:tcPr/>
                </a:tc>
              </a:tr>
            </a:tbl>
          </a:graphicData>
        </a:graphic>
      </p:graphicFrame>
      <p:pic>
        <p:nvPicPr>
          <p:cNvPr id="5" name="Picture 3"/>
          <p:cNvPicPr>
            <a:picLocks noChangeAspect="1" noChangeArrowheads="1"/>
          </p:cNvPicPr>
          <p:nvPr/>
        </p:nvPicPr>
        <p:blipFill>
          <a:blip r:embed="rId3"/>
          <a:srcRect/>
          <a:stretch>
            <a:fillRect/>
          </a:stretch>
        </p:blipFill>
        <p:spPr bwMode="auto">
          <a:xfrm>
            <a:off x="2209800" y="3241221"/>
            <a:ext cx="1295400" cy="2245179"/>
          </a:xfrm>
          <a:prstGeom prst="rect">
            <a:avLst/>
          </a:prstGeom>
          <a:noFill/>
          <a:ln w="9525">
            <a:noFill/>
            <a:miter lim="800000"/>
            <a:headEnd/>
            <a:tailEnd/>
          </a:ln>
          <a:effectLst/>
        </p:spPr>
      </p:pic>
      <p:pic>
        <p:nvPicPr>
          <p:cNvPr id="8" name="Picture 2"/>
          <p:cNvPicPr>
            <a:picLocks noChangeAspect="1" noChangeArrowheads="1"/>
          </p:cNvPicPr>
          <p:nvPr/>
        </p:nvPicPr>
        <p:blipFill>
          <a:blip r:embed="rId4"/>
          <a:srcRect/>
          <a:stretch>
            <a:fillRect/>
          </a:stretch>
        </p:blipFill>
        <p:spPr bwMode="auto">
          <a:xfrm>
            <a:off x="3962400" y="3276600"/>
            <a:ext cx="1379973" cy="2285999"/>
          </a:xfrm>
          <a:prstGeom prst="rect">
            <a:avLst/>
          </a:prstGeom>
          <a:noFill/>
          <a:ln w="9525">
            <a:noFill/>
            <a:miter lim="800000"/>
            <a:headEnd/>
            <a:tailEnd/>
          </a:ln>
          <a:effectLst/>
        </p:spPr>
      </p:pic>
      <p:sp>
        <p:nvSpPr>
          <p:cNvPr id="14" name="Title 13"/>
          <p:cNvSpPr>
            <a:spLocks noGrp="1"/>
          </p:cNvSpPr>
          <p:nvPr>
            <p:ph type="title"/>
          </p:nvPr>
        </p:nvSpPr>
        <p:spPr>
          <a:xfrm>
            <a:off x="1524000" y="372310"/>
            <a:ext cx="6589199" cy="1280890"/>
          </a:xfrm>
        </p:spPr>
        <p:txBody>
          <a:bodyPr>
            <a:normAutofit/>
          </a:bodyPr>
          <a:lstStyle/>
          <a:p>
            <a:r>
              <a:rPr lang="en-US" sz="3200" b="1" dirty="0"/>
              <a:t>Recognition - Template </a:t>
            </a:r>
            <a:r>
              <a:rPr lang="en-US" sz="3200" b="1" dirty="0" smtClean="0"/>
              <a:t>Correlations</a:t>
            </a:r>
            <a:endParaRPr lang="en-US" sz="3200" b="1" dirty="0"/>
          </a:p>
        </p:txBody>
      </p:sp>
      <p:sp>
        <p:nvSpPr>
          <p:cNvPr id="11" name="Slide Number Placeholder 10"/>
          <p:cNvSpPr>
            <a:spLocks noGrp="1"/>
          </p:cNvSpPr>
          <p:nvPr>
            <p:ph type="sldNum" sz="quarter" idx="12"/>
          </p:nvPr>
        </p:nvSpPr>
        <p:spPr/>
        <p:txBody>
          <a:bodyPr/>
          <a:lstStyle/>
          <a:p>
            <a:fld id="{8100D588-F15F-42A3-87B3-31E9DC12C02E}" type="slidenum">
              <a:rPr lang="en-US" smtClean="0"/>
              <a:pPr/>
              <a:t>18</a:t>
            </a:fld>
            <a:endParaRPr lang="en-US"/>
          </a:p>
        </p:txBody>
      </p:sp>
      <p:sp>
        <p:nvSpPr>
          <p:cNvPr id="15" name="Rectangle 14"/>
          <p:cNvSpPr/>
          <p:nvPr/>
        </p:nvSpPr>
        <p:spPr>
          <a:xfrm>
            <a:off x="2667000" y="1653200"/>
            <a:ext cx="4572000" cy="923330"/>
          </a:xfrm>
          <a:prstGeom prst="rect">
            <a:avLst/>
          </a:prstGeom>
          <a:ln>
            <a:solidFill>
              <a:schemeClr val="accent1"/>
            </a:solidFill>
          </a:ln>
        </p:spPr>
        <p:txBody>
          <a:bodyPr>
            <a:spAutoFit/>
          </a:bodyPr>
          <a:lstStyle/>
          <a:p>
            <a:r>
              <a:rPr lang="en-US" dirty="0" smtClean="0"/>
              <a:t>temp = templates(:,:,j);                </a:t>
            </a:r>
          </a:p>
          <a:p>
            <a:r>
              <a:rPr lang="en-US" dirty="0" smtClean="0"/>
              <a:t>in = chars(:,:,</a:t>
            </a:r>
            <a:r>
              <a:rPr lang="en-US" dirty="0" err="1" smtClean="0"/>
              <a:t>i</a:t>
            </a:r>
            <a:r>
              <a:rPr lang="en-US" dirty="0" smtClean="0"/>
              <a:t>);                </a:t>
            </a:r>
          </a:p>
          <a:p>
            <a:r>
              <a:rPr lang="en-US" dirty="0" err="1" smtClean="0"/>
              <a:t>allCorrs</a:t>
            </a:r>
            <a:r>
              <a:rPr lang="en-US" dirty="0" smtClean="0"/>
              <a:t>(j) = corr2(temp, in);</a:t>
            </a:r>
            <a:endParaRPr lang="en-US" dirty="0"/>
          </a:p>
        </p:txBody>
      </p:sp>
      <p:pic>
        <p:nvPicPr>
          <p:cNvPr id="7170" name="Picture 2" descr="C:\Documents and Settings\Badruz\My Documents\MATLAB\all\training\S.jpg"/>
          <p:cNvPicPr>
            <a:picLocks noChangeAspect="1" noChangeArrowheads="1"/>
          </p:cNvPicPr>
          <p:nvPr/>
        </p:nvPicPr>
        <p:blipFill>
          <a:blip r:embed="rId5"/>
          <a:srcRect/>
          <a:stretch>
            <a:fillRect/>
          </a:stretch>
        </p:blipFill>
        <p:spPr bwMode="auto">
          <a:xfrm>
            <a:off x="7239000" y="3276600"/>
            <a:ext cx="1295400" cy="2266950"/>
          </a:xfrm>
          <a:prstGeom prst="rect">
            <a:avLst/>
          </a:prstGeom>
          <a:noFill/>
        </p:spPr>
      </p:pic>
      <p:pic>
        <p:nvPicPr>
          <p:cNvPr id="17" name="Picture 2" descr="C:\Documents and Settings\Badruz\My Documents\MATLAB\all\training\0.jpg"/>
          <p:cNvPicPr>
            <a:picLocks noChangeAspect="1" noChangeArrowheads="1"/>
          </p:cNvPicPr>
          <p:nvPr/>
        </p:nvPicPr>
        <p:blipFill>
          <a:blip r:embed="rId6"/>
          <a:srcRect/>
          <a:stretch>
            <a:fillRect/>
          </a:stretch>
        </p:blipFill>
        <p:spPr bwMode="auto">
          <a:xfrm>
            <a:off x="5638800" y="3276600"/>
            <a:ext cx="1330476" cy="2286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54478" y="688564"/>
            <a:ext cx="8305800" cy="563562"/>
          </a:xfrm>
        </p:spPr>
        <p:txBody>
          <a:bodyPr>
            <a:normAutofit/>
          </a:bodyPr>
          <a:lstStyle/>
          <a:p>
            <a:pPr lvl="1"/>
            <a:r>
              <a:rPr lang="en-US" sz="1800" dirty="0" smtClean="0"/>
              <a:t>The entire procedure </a:t>
            </a:r>
            <a:endParaRPr lang="en-US" sz="1800" dirty="0"/>
          </a:p>
        </p:txBody>
      </p:sp>
      <p:sp>
        <p:nvSpPr>
          <p:cNvPr id="6" name="Slide Number Placeholder 5"/>
          <p:cNvSpPr>
            <a:spLocks noGrp="1"/>
          </p:cNvSpPr>
          <p:nvPr>
            <p:ph type="sldNum" sz="quarter" idx="12"/>
          </p:nvPr>
        </p:nvSpPr>
        <p:spPr/>
        <p:txBody>
          <a:bodyPr/>
          <a:lstStyle/>
          <a:p>
            <a:fld id="{8100D588-F15F-42A3-87B3-31E9DC12C02E}" type="slidenum">
              <a:rPr lang="en-US" smtClean="0"/>
              <a:pPr/>
              <a:t>19</a:t>
            </a:fld>
            <a:endParaRPr lang="en-US"/>
          </a:p>
        </p:txBody>
      </p:sp>
      <p:sp>
        <p:nvSpPr>
          <p:cNvPr id="8" name="Rectangle 7"/>
          <p:cNvSpPr/>
          <p:nvPr/>
        </p:nvSpPr>
        <p:spPr>
          <a:xfrm>
            <a:off x="1295400" y="1981200"/>
            <a:ext cx="7696200" cy="5078313"/>
          </a:xfrm>
          <a:prstGeom prst="rect">
            <a:avLst/>
          </a:prstGeom>
        </p:spPr>
        <p:txBody>
          <a:bodyPr wrap="square">
            <a:spAutoFit/>
          </a:bodyPr>
          <a:lstStyle/>
          <a:p>
            <a:pPr marL="342900" indent="-342900" algn="just">
              <a:buFont typeface="Arial" panose="020B0604020202020204" pitchFamily="34" charset="0"/>
              <a:buChar char="•"/>
            </a:pPr>
            <a:r>
              <a:rPr lang="en-US" dirty="0" smtClean="0"/>
              <a:t>Template with size 42 X 24 was created using images of 62 characters.</a:t>
            </a:r>
          </a:p>
          <a:p>
            <a:pPr algn="just"/>
            <a:endParaRPr lang="en-US" dirty="0" smtClean="0"/>
          </a:p>
          <a:p>
            <a:pPr marL="342900" indent="-342900" algn="just">
              <a:buFont typeface="Arial" panose="020B0604020202020204" pitchFamily="34" charset="0"/>
              <a:buChar char="•"/>
            </a:pPr>
            <a:r>
              <a:rPr lang="en-US" dirty="0"/>
              <a:t>To conduct the experiment, all </a:t>
            </a:r>
            <a:r>
              <a:rPr lang="en-US" dirty="0" smtClean="0"/>
              <a:t>images </a:t>
            </a:r>
            <a:r>
              <a:rPr lang="en-US" dirty="0"/>
              <a:t>have been renamed as their ground truth and saved in a folder. </a:t>
            </a:r>
            <a:endParaRPr lang="en-US" dirty="0" smtClean="0"/>
          </a:p>
          <a:p>
            <a:pPr algn="just"/>
            <a:endParaRPr lang="en-US" dirty="0" smtClean="0"/>
          </a:p>
          <a:p>
            <a:pPr marL="342900" indent="-342900" algn="just">
              <a:buFont typeface="Arial" panose="020B0604020202020204" pitchFamily="34" charset="0"/>
              <a:buChar char="•"/>
            </a:pPr>
            <a:r>
              <a:rPr lang="en-US" dirty="0" smtClean="0"/>
              <a:t>A </a:t>
            </a:r>
            <a:r>
              <a:rPr lang="en-US" dirty="0"/>
              <a:t>Matlab script as included in appendices was created to load all the images in the folder as well as their name and then perform preprocess segmentation and recognition to all of the images. </a:t>
            </a:r>
            <a:endParaRPr lang="en-US" dirty="0" smtClean="0"/>
          </a:p>
          <a:p>
            <a:pPr algn="just"/>
            <a:endParaRPr lang="en-US" dirty="0" smtClean="0"/>
          </a:p>
          <a:p>
            <a:pPr marL="342900" indent="-342900" algn="just">
              <a:buFont typeface="Arial" panose="020B0604020202020204" pitchFamily="34" charset="0"/>
              <a:buChar char="•"/>
            </a:pPr>
            <a:r>
              <a:rPr lang="en-US" dirty="0" smtClean="0"/>
              <a:t>Then </a:t>
            </a:r>
            <a:r>
              <a:rPr lang="en-US" dirty="0"/>
              <a:t>the result of the segmentation and recognition </a:t>
            </a:r>
            <a:r>
              <a:rPr lang="en-US" dirty="0" smtClean="0"/>
              <a:t>were done. </a:t>
            </a:r>
            <a:r>
              <a:rPr lang="en-US" dirty="0"/>
              <a:t>The result will also be analyzed automatically by the Matlab script.</a:t>
            </a:r>
            <a:endParaRPr lang="en-US" dirty="0" smtClean="0"/>
          </a:p>
          <a:p>
            <a:pPr marL="342900" indent="-342900" algn="just">
              <a:buFont typeface="+mj-lt"/>
              <a:buAutoNum type="arabicPeriod"/>
            </a:pPr>
            <a:endParaRPr lang="en-US" dirty="0" smtClean="0"/>
          </a:p>
          <a:p>
            <a:pPr marL="342900" indent="-342900" algn="just">
              <a:buFont typeface="+mj-lt"/>
              <a:buAutoNum type="arabicPeriod"/>
            </a:pPr>
            <a:endParaRPr lang="en-US" dirty="0" smtClean="0"/>
          </a:p>
          <a:p>
            <a:pPr marL="342900" indent="-342900" algn="just">
              <a:buFont typeface="+mj-lt"/>
              <a:buAutoNum type="arabicPeriod"/>
            </a:pPr>
            <a:endParaRPr lang="en-US" dirty="0" smtClean="0"/>
          </a:p>
          <a:p>
            <a:pPr algn="just"/>
            <a:endParaRPr lang="en-US" dirty="0" smtClean="0"/>
          </a:p>
          <a:p>
            <a:pPr marL="342900" indent="-342900" algn="just">
              <a:buFont typeface="+mj-lt"/>
              <a:buAutoNum type="arabicPeriod"/>
            </a:pPr>
            <a:endParaRPr lang="en-US" dirty="0" smtClean="0"/>
          </a:p>
          <a:p>
            <a:pPr marL="342900" indent="-342900" algn="just">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ECECC6C-4272-4296-B8FD-433E00589E9A}" type="slidenum">
              <a:rPr lang="en-US" smtClean="0"/>
              <a:pPr/>
              <a:t>2</a:t>
            </a:fld>
            <a:endParaRPr lang="en-US"/>
          </a:p>
        </p:txBody>
      </p:sp>
      <p:sp>
        <p:nvSpPr>
          <p:cNvPr id="3" name="TextBox 2"/>
          <p:cNvSpPr txBox="1"/>
          <p:nvPr/>
        </p:nvSpPr>
        <p:spPr>
          <a:xfrm>
            <a:off x="2362200" y="1752600"/>
            <a:ext cx="6172200" cy="1846659"/>
          </a:xfrm>
          <a:prstGeom prst="rect">
            <a:avLst/>
          </a:prstGeom>
          <a:noFill/>
        </p:spPr>
        <p:txBody>
          <a:bodyPr wrap="square" rtlCol="0">
            <a:spAutoFit/>
          </a:bodyPr>
          <a:lstStyle/>
          <a:p>
            <a:r>
              <a:rPr lang="en-GB" sz="2400" dirty="0" smtClean="0"/>
              <a:t>Text </a:t>
            </a:r>
            <a:r>
              <a:rPr lang="en-GB" sz="2400" dirty="0"/>
              <a:t>Extraction is a process by which we convert Printed document/Scanned Page or Image in which text are available to ASCII Character that a Computer can Recognize.</a:t>
            </a:r>
          </a:p>
          <a:p>
            <a:endParaRPr lang="en-IN" dirty="0"/>
          </a:p>
        </p:txBody>
      </p:sp>
      <p:sp>
        <p:nvSpPr>
          <p:cNvPr id="4" name="TextBox 3"/>
          <p:cNvSpPr txBox="1"/>
          <p:nvPr/>
        </p:nvSpPr>
        <p:spPr>
          <a:xfrm>
            <a:off x="2133600" y="568133"/>
            <a:ext cx="5212453" cy="584775"/>
          </a:xfrm>
          <a:prstGeom prst="rect">
            <a:avLst/>
          </a:prstGeom>
          <a:noFill/>
        </p:spPr>
        <p:txBody>
          <a:bodyPr wrap="none" rtlCol="0">
            <a:spAutoFit/>
          </a:bodyPr>
          <a:lstStyle/>
          <a:p>
            <a:r>
              <a:rPr lang="en-GB" sz="3200" b="1" dirty="0">
                <a:latin typeface="Century" panose="02040604050505020304" pitchFamily="18" charset="0"/>
              </a:rPr>
              <a:t>What is Text Extraction ??</a:t>
            </a:r>
            <a:endParaRPr lang="en-IN" sz="3200" dirty="0">
              <a:latin typeface="Century" panose="02040604050505020304" pitchFamily="18" charset="0"/>
            </a:endParaRPr>
          </a:p>
        </p:txBody>
      </p:sp>
      <p:pic>
        <p:nvPicPr>
          <p:cNvPr id="5" name="Content Placeholder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1228" y="3810000"/>
            <a:ext cx="2819400" cy="2114550"/>
          </a:xfrm>
          <a:prstGeom prst="rect">
            <a:avLst/>
          </a:prstGeom>
        </p:spPr>
      </p:pic>
      <p:sp>
        <p:nvSpPr>
          <p:cNvPr id="6" name="Right Arrow 5"/>
          <p:cNvSpPr/>
          <p:nvPr/>
        </p:nvSpPr>
        <p:spPr>
          <a:xfrm>
            <a:off x="4064053" y="4504209"/>
            <a:ext cx="1346200" cy="726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943600" y="3797300"/>
            <a:ext cx="2971800" cy="1938992"/>
          </a:xfrm>
          <a:prstGeom prst="rect">
            <a:avLst/>
          </a:prstGeom>
          <a:noFill/>
        </p:spPr>
        <p:txBody>
          <a:bodyPr wrap="square" rtlCol="0">
            <a:spAutoFit/>
          </a:bodyPr>
          <a:lstStyle/>
          <a:p>
            <a:r>
              <a:rPr lang="en-GB" sz="2400" dirty="0" smtClean="0"/>
              <a:t>GENERAL APTITUDE</a:t>
            </a:r>
          </a:p>
          <a:p>
            <a:r>
              <a:rPr lang="en-GB" sz="2400" dirty="0" smtClean="0"/>
              <a:t>Computer Science</a:t>
            </a:r>
          </a:p>
          <a:p>
            <a:r>
              <a:rPr lang="en-GB" sz="2400" dirty="0" smtClean="0"/>
              <a:t>Electronics &amp; Communication Engineering </a:t>
            </a:r>
          </a:p>
        </p:txBody>
      </p:sp>
    </p:spTree>
    <p:extLst>
      <p:ext uri="{BB962C8B-B14F-4D97-AF65-F5344CB8AC3E}">
        <p14:creationId xmlns:p14="http://schemas.microsoft.com/office/powerpoint/2010/main" val="1155836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00D588-F15F-42A3-87B3-31E9DC12C02E}" type="slidenum">
              <a:rPr lang="en-US" smtClean="0"/>
              <a:pPr/>
              <a:t>20</a:t>
            </a:fld>
            <a:endParaRPr lang="en-US"/>
          </a:p>
        </p:txBody>
      </p:sp>
      <p:sp>
        <p:nvSpPr>
          <p:cNvPr id="5" name="Title 1"/>
          <p:cNvSpPr>
            <a:spLocks noGrp="1"/>
          </p:cNvSpPr>
          <p:nvPr>
            <p:ph type="title"/>
          </p:nvPr>
        </p:nvSpPr>
        <p:spPr>
          <a:xfrm>
            <a:off x="1371600" y="685800"/>
            <a:ext cx="8229600" cy="1143000"/>
          </a:xfrm>
        </p:spPr>
        <p:txBody>
          <a:bodyPr>
            <a:normAutofit/>
          </a:bodyPr>
          <a:lstStyle/>
          <a:p>
            <a:r>
              <a:rPr lang="en-GB" sz="3200" b="1" dirty="0" smtClean="0"/>
              <a:t>Result</a:t>
            </a:r>
            <a:endParaRPr lang="en-GB" sz="3200" b="1" dirty="0"/>
          </a:p>
        </p:txBody>
      </p:sp>
      <p:sp>
        <p:nvSpPr>
          <p:cNvPr id="6" name="TextBox 5"/>
          <p:cNvSpPr txBox="1"/>
          <p:nvPr/>
        </p:nvSpPr>
        <p:spPr>
          <a:xfrm>
            <a:off x="1371600" y="1644134"/>
            <a:ext cx="7467600" cy="646331"/>
          </a:xfrm>
          <a:prstGeom prst="rect">
            <a:avLst/>
          </a:prstGeom>
          <a:noFill/>
        </p:spPr>
        <p:txBody>
          <a:bodyPr wrap="square" rtlCol="0">
            <a:spAutoFit/>
          </a:bodyPr>
          <a:lstStyle/>
          <a:p>
            <a:r>
              <a:rPr lang="en-IN" dirty="0" smtClean="0"/>
              <a:t>After the entire procedure was carried out, we got our result as a text file which contained the text present in the image</a:t>
            </a:r>
            <a:endParaRPr lang="en-IN" dirty="0"/>
          </a:p>
        </p:txBody>
      </p:sp>
      <p:pic>
        <p:nvPicPr>
          <p:cNvPr id="7" name="Picture 6"/>
          <p:cNvPicPr/>
          <p:nvPr/>
        </p:nvPicPr>
        <p:blipFill>
          <a:blip r:embed="rId2"/>
          <a:stretch>
            <a:fillRect/>
          </a:stretch>
        </p:blipFill>
        <p:spPr>
          <a:xfrm>
            <a:off x="609600" y="2787134"/>
            <a:ext cx="3352800" cy="3581400"/>
          </a:xfrm>
          <a:prstGeom prst="rect">
            <a:avLst/>
          </a:prstGeom>
        </p:spPr>
      </p:pic>
      <p:pic>
        <p:nvPicPr>
          <p:cNvPr id="9" name="Picture 8"/>
          <p:cNvPicPr>
            <a:picLocks noChangeAspect="1"/>
          </p:cNvPicPr>
          <p:nvPr/>
        </p:nvPicPr>
        <p:blipFill>
          <a:blip r:embed="rId3"/>
          <a:stretch>
            <a:fillRect/>
          </a:stretch>
        </p:blipFill>
        <p:spPr>
          <a:xfrm>
            <a:off x="5334000" y="3188825"/>
            <a:ext cx="3683132" cy="2740830"/>
          </a:xfrm>
          <a:prstGeom prst="rect">
            <a:avLst/>
          </a:prstGeom>
        </p:spPr>
      </p:pic>
      <p:sp>
        <p:nvSpPr>
          <p:cNvPr id="10" name="Right Arrow 9"/>
          <p:cNvSpPr/>
          <p:nvPr/>
        </p:nvSpPr>
        <p:spPr>
          <a:xfrm>
            <a:off x="4251512" y="4038600"/>
            <a:ext cx="8382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784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87531" y="630941"/>
            <a:ext cx="6589199" cy="1280890"/>
          </a:xfrm>
        </p:spPr>
        <p:txBody>
          <a:bodyPr>
            <a:normAutofit/>
          </a:bodyPr>
          <a:lstStyle/>
          <a:p>
            <a:pPr lvl="1"/>
            <a:r>
              <a:rPr lang="en-GB" sz="2800" b="1" dirty="0" smtClean="0">
                <a:solidFill>
                  <a:schemeClr val="tx1"/>
                </a:solidFill>
              </a:rPr>
              <a:t>Cases of Failure</a:t>
            </a:r>
            <a:endParaRPr lang="en-US" sz="2800" b="1" dirty="0">
              <a:solidFill>
                <a:schemeClr val="tx1"/>
              </a:solidFill>
              <a:latin typeface="+mn-lt"/>
            </a:endParaRPr>
          </a:p>
        </p:txBody>
      </p:sp>
      <p:sp>
        <p:nvSpPr>
          <p:cNvPr id="6" name="Slide Number Placeholder 5"/>
          <p:cNvSpPr>
            <a:spLocks noGrp="1"/>
          </p:cNvSpPr>
          <p:nvPr>
            <p:ph type="sldNum" sz="quarter" idx="12"/>
          </p:nvPr>
        </p:nvSpPr>
        <p:spPr/>
        <p:txBody>
          <a:bodyPr/>
          <a:lstStyle/>
          <a:p>
            <a:fld id="{8100D588-F15F-42A3-87B3-31E9DC12C02E}" type="slidenum">
              <a:rPr lang="en-US" smtClean="0"/>
              <a:pPr/>
              <a:t>21</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920165087"/>
              </p:ext>
            </p:extLst>
          </p:nvPr>
        </p:nvGraphicFramePr>
        <p:xfrm>
          <a:off x="988359" y="1704510"/>
          <a:ext cx="7238999" cy="2410290"/>
        </p:xfrm>
        <a:graphic>
          <a:graphicData uri="http://schemas.openxmlformats.org/drawingml/2006/table">
            <a:tbl>
              <a:tblPr firstRow="1" firstCol="1" bandRow="1">
                <a:tableStyleId>{5C22544A-7EE6-4342-B048-85BDC9FD1C3A}</a:tableStyleId>
              </a:tblPr>
              <a:tblGrid>
                <a:gridCol w="1468054"/>
                <a:gridCol w="2903846"/>
                <a:gridCol w="2867099"/>
              </a:tblGrid>
              <a:tr h="401455">
                <a:tc>
                  <a:txBody>
                    <a:bodyPr/>
                    <a:lstStyle/>
                    <a:p>
                      <a:pPr marL="0" marR="0" algn="ctr">
                        <a:lnSpc>
                          <a:spcPct val="150000"/>
                        </a:lnSpc>
                        <a:spcBef>
                          <a:spcPts val="0"/>
                        </a:spcBef>
                        <a:spcAft>
                          <a:spcPts val="600"/>
                        </a:spcAft>
                      </a:pPr>
                      <a:r>
                        <a:rPr lang="en-US" sz="1200" dirty="0">
                          <a:effectLst/>
                        </a:rPr>
                        <a:t> </a:t>
                      </a:r>
                      <a:endParaRPr lang="en-US" sz="1200" dirty="0">
                        <a:effectLst/>
                        <a:latin typeface="Times New Roman"/>
                        <a:ea typeface="Times New Roman"/>
                        <a:cs typeface="Times New Roman"/>
                      </a:endParaRPr>
                    </a:p>
                  </a:txBody>
                  <a:tcPr marL="68580" marR="68580" marT="0" marB="0"/>
                </a:tc>
                <a:tc gridSpan="2">
                  <a:txBody>
                    <a:bodyPr/>
                    <a:lstStyle/>
                    <a:p>
                      <a:pPr marL="0" marR="0" algn="ctr">
                        <a:lnSpc>
                          <a:spcPct val="150000"/>
                        </a:lnSpc>
                        <a:spcBef>
                          <a:spcPts val="0"/>
                        </a:spcBef>
                        <a:spcAft>
                          <a:spcPts val="600"/>
                        </a:spcAft>
                      </a:pPr>
                      <a:r>
                        <a:rPr lang="en-US" sz="1200" dirty="0">
                          <a:effectLst/>
                        </a:rPr>
                        <a:t>Image</a:t>
                      </a:r>
                      <a:endParaRPr lang="en-US" sz="1200" dirty="0">
                        <a:effectLst/>
                        <a:latin typeface="Times New Roman"/>
                        <a:ea typeface="Times New Roman"/>
                        <a:cs typeface="Times New Roman"/>
                      </a:endParaRPr>
                    </a:p>
                  </a:txBody>
                  <a:tcPr marL="68580" marR="68580" marT="0" marB="0"/>
                </a:tc>
                <a:tc hMerge="1">
                  <a:txBody>
                    <a:bodyPr/>
                    <a:lstStyle/>
                    <a:p>
                      <a:endParaRPr lang="en-US"/>
                    </a:p>
                  </a:txBody>
                  <a:tcPr/>
                </a:tc>
              </a:tr>
              <a:tr h="984776">
                <a:tc>
                  <a:txBody>
                    <a:bodyPr/>
                    <a:lstStyle/>
                    <a:p>
                      <a:pPr marL="0" marR="0" algn="just">
                        <a:lnSpc>
                          <a:spcPct val="150000"/>
                        </a:lnSpc>
                        <a:spcBef>
                          <a:spcPts val="0"/>
                        </a:spcBef>
                        <a:spcAft>
                          <a:spcPts val="600"/>
                        </a:spcAft>
                      </a:pPr>
                      <a:r>
                        <a:rPr lang="en-US" sz="1200">
                          <a:effectLst/>
                        </a:rPr>
                        <a:t>Original image</a:t>
                      </a:r>
                      <a:endParaRPr lang="en-US" sz="1200">
                        <a:effectLst/>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600"/>
                        </a:spcAft>
                      </a:pPr>
                      <a:endParaRPr lang="en-US" sz="1200" dirty="0">
                        <a:effectLst/>
                      </a:endParaRPr>
                    </a:p>
                    <a:p>
                      <a:pPr marL="0" marR="0" algn="ctr">
                        <a:lnSpc>
                          <a:spcPct val="150000"/>
                        </a:lnSpc>
                        <a:spcBef>
                          <a:spcPts val="0"/>
                        </a:spcBef>
                        <a:spcAft>
                          <a:spcPts val="600"/>
                        </a:spcAft>
                      </a:pPr>
                      <a:r>
                        <a:rPr lang="en-US" sz="1200" dirty="0">
                          <a:effectLst/>
                        </a:rPr>
                        <a:t> </a:t>
                      </a:r>
                      <a:endParaRPr lang="en-US" sz="1200" dirty="0">
                        <a:effectLst/>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600"/>
                        </a:spcAft>
                      </a:pPr>
                      <a:endParaRPr lang="en-US" sz="1200" dirty="0">
                        <a:effectLst/>
                      </a:endParaRPr>
                    </a:p>
                    <a:p>
                      <a:pPr marL="0" marR="0" algn="ctr">
                        <a:lnSpc>
                          <a:spcPct val="150000"/>
                        </a:lnSpc>
                        <a:spcBef>
                          <a:spcPts val="0"/>
                        </a:spcBef>
                        <a:spcAft>
                          <a:spcPts val="600"/>
                        </a:spcAft>
                      </a:pPr>
                      <a:r>
                        <a:rPr lang="en-US" sz="1200" dirty="0">
                          <a:effectLst/>
                        </a:rPr>
                        <a:t> </a:t>
                      </a:r>
                      <a:endParaRPr lang="en-US" sz="1200" dirty="0">
                        <a:effectLst/>
                        <a:latin typeface="Times New Roman"/>
                        <a:ea typeface="Times New Roman"/>
                        <a:cs typeface="Times New Roman"/>
                      </a:endParaRPr>
                    </a:p>
                  </a:txBody>
                  <a:tcPr marL="68580" marR="68580" marT="0" marB="0"/>
                </a:tc>
              </a:tr>
              <a:tr h="1024059">
                <a:tc>
                  <a:txBody>
                    <a:bodyPr/>
                    <a:lstStyle/>
                    <a:p>
                      <a:pPr marL="0" marR="0" algn="just">
                        <a:lnSpc>
                          <a:spcPct val="150000"/>
                        </a:lnSpc>
                        <a:spcBef>
                          <a:spcPts val="0"/>
                        </a:spcBef>
                        <a:spcAft>
                          <a:spcPts val="600"/>
                        </a:spcAft>
                      </a:pPr>
                      <a:r>
                        <a:rPr lang="en-US" sz="1200" dirty="0">
                          <a:effectLst/>
                        </a:rPr>
                        <a:t>Segmented image</a:t>
                      </a:r>
                      <a:endParaRPr lang="en-US" sz="1200" dirty="0">
                        <a:effectLst/>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600"/>
                        </a:spcAft>
                      </a:pPr>
                      <a:endParaRPr lang="en-US" sz="1200" dirty="0">
                        <a:effectLst/>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600"/>
                        </a:spcAft>
                      </a:pPr>
                      <a:endParaRPr lang="en-US" sz="1200" dirty="0">
                        <a:effectLst/>
                        <a:latin typeface="Times New Roman"/>
                        <a:ea typeface="Times New Roman"/>
                        <a:cs typeface="Times New Roman"/>
                      </a:endParaRPr>
                    </a:p>
                  </a:txBody>
                  <a:tcPr marL="68580" marR="68580" marT="0" marB="0"/>
                </a:tc>
              </a:tr>
            </a:tbl>
          </a:graphicData>
        </a:graphic>
      </p:graphicFrame>
      <p:sp>
        <p:nvSpPr>
          <p:cNvPr id="4"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1238988" y="1295400"/>
            <a:ext cx="6737742" cy="369332"/>
          </a:xfrm>
          <a:prstGeom prst="rect">
            <a:avLst/>
          </a:prstGeom>
          <a:noFill/>
        </p:spPr>
        <p:txBody>
          <a:bodyPr wrap="none" rtlCol="0">
            <a:spAutoFit/>
          </a:bodyPr>
          <a:lstStyle/>
          <a:p>
            <a:r>
              <a:rPr lang="en-US" dirty="0" smtClean="0"/>
              <a:t>Image that failed to be segmented using connected components</a:t>
            </a:r>
            <a:endParaRPr lang="en-US" dirty="0"/>
          </a:p>
        </p:txBody>
      </p:sp>
      <p:pic>
        <p:nvPicPr>
          <p:cNvPr id="7" name="Picture 6"/>
          <p:cNvPicPr>
            <a:picLocks noChangeAspect="1"/>
          </p:cNvPicPr>
          <p:nvPr/>
        </p:nvPicPr>
        <p:blipFill>
          <a:blip r:embed="rId3"/>
          <a:stretch>
            <a:fillRect/>
          </a:stretch>
        </p:blipFill>
        <p:spPr>
          <a:xfrm>
            <a:off x="2514600" y="2099019"/>
            <a:ext cx="2819400" cy="948981"/>
          </a:xfrm>
          <a:prstGeom prst="rect">
            <a:avLst/>
          </a:prstGeom>
        </p:spPr>
      </p:pic>
      <p:pic>
        <p:nvPicPr>
          <p:cNvPr id="8" name="Picture 7"/>
          <p:cNvPicPr>
            <a:picLocks noChangeAspect="1"/>
          </p:cNvPicPr>
          <p:nvPr/>
        </p:nvPicPr>
        <p:blipFill>
          <a:blip r:embed="rId4"/>
          <a:stretch>
            <a:fillRect/>
          </a:stretch>
        </p:blipFill>
        <p:spPr>
          <a:xfrm>
            <a:off x="5410201" y="2150031"/>
            <a:ext cx="2819400" cy="89796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3144651"/>
            <a:ext cx="2819400" cy="8382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0201" y="3144651"/>
            <a:ext cx="2819400" cy="84855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0542" y="4150886"/>
            <a:ext cx="645458" cy="1129552"/>
          </a:xfrm>
          <a:prstGeom prst="rect">
            <a:avLst/>
          </a:prstGeom>
        </p:spPr>
      </p:pic>
    </p:spTree>
    <p:extLst>
      <p:ext uri="{BB962C8B-B14F-4D97-AF65-F5344CB8AC3E}">
        <p14:creationId xmlns:p14="http://schemas.microsoft.com/office/powerpoint/2010/main" val="3367984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00D588-F15F-42A3-87B3-31E9DC12C02E}" type="slidenum">
              <a:rPr lang="en-US" smtClean="0"/>
              <a:pPr/>
              <a:t>22</a:t>
            </a:fld>
            <a:endParaRPr lang="en-US"/>
          </a:p>
        </p:txBody>
      </p:sp>
      <p:sp>
        <p:nvSpPr>
          <p:cNvPr id="5" name="Title 1"/>
          <p:cNvSpPr>
            <a:spLocks noGrp="1"/>
          </p:cNvSpPr>
          <p:nvPr>
            <p:ph type="title"/>
          </p:nvPr>
        </p:nvSpPr>
        <p:spPr>
          <a:xfrm>
            <a:off x="1371600" y="685800"/>
            <a:ext cx="8229600" cy="1143000"/>
          </a:xfrm>
        </p:spPr>
        <p:txBody>
          <a:bodyPr>
            <a:normAutofit/>
          </a:bodyPr>
          <a:lstStyle/>
          <a:p>
            <a:r>
              <a:rPr lang="en-GB" sz="3200" b="1" dirty="0"/>
              <a:t>Applications</a:t>
            </a:r>
          </a:p>
        </p:txBody>
      </p:sp>
      <p:sp>
        <p:nvSpPr>
          <p:cNvPr id="6" name="Content Placeholder 2"/>
          <p:cNvSpPr>
            <a:spLocks noGrp="1"/>
          </p:cNvSpPr>
          <p:nvPr>
            <p:ph idx="1"/>
          </p:nvPr>
        </p:nvSpPr>
        <p:spPr>
          <a:xfrm>
            <a:off x="803717" y="1816100"/>
            <a:ext cx="8229600" cy="4525963"/>
          </a:xfrm>
        </p:spPr>
        <p:txBody>
          <a:bodyPr>
            <a:noAutofit/>
          </a:bodyPr>
          <a:lstStyle/>
          <a:p>
            <a:pPr marL="442913" indent="-442913"/>
            <a:r>
              <a:rPr lang="en-GB" sz="3200" dirty="0"/>
              <a:t>Banking (To read Credit Card)</a:t>
            </a:r>
          </a:p>
          <a:p>
            <a:pPr marL="442913" indent="-442913"/>
            <a:r>
              <a:rPr lang="en-GB" sz="3200" dirty="0"/>
              <a:t>Libraries </a:t>
            </a:r>
            <a:r>
              <a:rPr lang="en-GB" sz="3200" dirty="0" smtClean="0"/>
              <a:t>(Convert Scanned </a:t>
            </a:r>
            <a:r>
              <a:rPr lang="en-GB" sz="3200" dirty="0"/>
              <a:t>Page to T</a:t>
            </a:r>
            <a:r>
              <a:rPr lang="en-GB" sz="3200" dirty="0" smtClean="0"/>
              <a:t>ext)</a:t>
            </a:r>
            <a:endParaRPr lang="en-GB" sz="3200" dirty="0"/>
          </a:p>
          <a:p>
            <a:pPr marL="442913" indent="-442913"/>
            <a:r>
              <a:rPr lang="en-GB" sz="3200" dirty="0"/>
              <a:t>Govt. Sector (Form Processing)</a:t>
            </a:r>
          </a:p>
          <a:p>
            <a:pPr marL="442913" indent="-442913"/>
            <a:r>
              <a:rPr lang="en-GB" sz="3200" dirty="0"/>
              <a:t>Used in Car Number Plate Recognition </a:t>
            </a:r>
            <a:r>
              <a:rPr lang="en-GB" sz="3200" dirty="0" smtClean="0"/>
              <a:t>System</a:t>
            </a:r>
          </a:p>
          <a:p>
            <a:pPr marL="442913" indent="-442913"/>
            <a:r>
              <a:rPr lang="en-GB" sz="3200" dirty="0" smtClean="0"/>
              <a:t>Help visually impaired people by converting image to text and then to speech</a:t>
            </a:r>
            <a:endParaRPr lang="en-GB" sz="3200" dirty="0"/>
          </a:p>
        </p:txBody>
      </p:sp>
    </p:spTree>
    <p:extLst>
      <p:ext uri="{BB962C8B-B14F-4D97-AF65-F5344CB8AC3E}">
        <p14:creationId xmlns:p14="http://schemas.microsoft.com/office/powerpoint/2010/main" val="4130953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337" y="685800"/>
            <a:ext cx="6589199" cy="1280890"/>
          </a:xfrm>
        </p:spPr>
        <p:txBody>
          <a:bodyPr/>
          <a:lstStyle/>
          <a:p>
            <a:r>
              <a:rPr lang="en-IN" b="1" dirty="0" smtClean="0"/>
              <a:t>Text To Speech Conversion</a:t>
            </a:r>
            <a:endParaRPr lang="en-IN" b="1" dirty="0"/>
          </a:p>
        </p:txBody>
      </p:sp>
      <p:sp>
        <p:nvSpPr>
          <p:cNvPr id="3" name="Content Placeholder 2"/>
          <p:cNvSpPr>
            <a:spLocks noGrp="1"/>
          </p:cNvSpPr>
          <p:nvPr>
            <p:ph idx="1"/>
          </p:nvPr>
        </p:nvSpPr>
        <p:spPr/>
        <p:txBody>
          <a:bodyPr/>
          <a:lstStyle/>
          <a:p>
            <a:r>
              <a:rPr lang="en-IN" b="1" dirty="0"/>
              <a:t>Text to Speech</a:t>
            </a:r>
            <a:r>
              <a:rPr lang="en-IN" dirty="0"/>
              <a:t> </a:t>
            </a:r>
            <a:r>
              <a:rPr lang="en-IN" b="1" dirty="0"/>
              <a:t>(TTS)</a:t>
            </a:r>
            <a:r>
              <a:rPr lang="en-IN" dirty="0"/>
              <a:t> refers to the ability of computers to read text aloud. A </a:t>
            </a:r>
            <a:r>
              <a:rPr lang="en-IN" b="1" dirty="0"/>
              <a:t>TTS Engine</a:t>
            </a:r>
            <a:r>
              <a:rPr lang="en-IN" dirty="0"/>
              <a:t> converts written text to a phonemic representation, then converts the phonemic representation to waveforms that can be output as sound. TTS engines with different languages, dialects and specialized vocabularies are available through third-party publishers. </a:t>
            </a:r>
          </a:p>
          <a:p>
            <a:endParaRPr lang="en-IN" dirty="0"/>
          </a:p>
        </p:txBody>
      </p:sp>
      <p:sp>
        <p:nvSpPr>
          <p:cNvPr id="4" name="Slide Number Placeholder 3"/>
          <p:cNvSpPr>
            <a:spLocks noGrp="1"/>
          </p:cNvSpPr>
          <p:nvPr>
            <p:ph type="sldNum" sz="quarter" idx="12"/>
          </p:nvPr>
        </p:nvSpPr>
        <p:spPr/>
        <p:txBody>
          <a:bodyPr/>
          <a:lstStyle/>
          <a:p>
            <a:fld id="{8100D588-F15F-42A3-87B3-31E9DC12C02E}" type="slidenum">
              <a:rPr lang="en-US" smtClean="0"/>
              <a:pPr/>
              <a:t>23</a:t>
            </a:fld>
            <a:endParaRPr lang="en-US"/>
          </a:p>
        </p:txBody>
      </p:sp>
      <p:pic>
        <p:nvPicPr>
          <p:cNvPr id="1026" name="Picture 2" descr="Image result for text  to speech t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495800"/>
            <a:ext cx="2352675" cy="82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266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6589199" cy="1280890"/>
          </a:xfrm>
        </p:spPr>
        <p:txBody>
          <a:bodyPr>
            <a:normAutofit/>
          </a:bodyPr>
          <a:lstStyle/>
          <a:p>
            <a:r>
              <a:rPr lang="en-IN" sz="3200" b="1" dirty="0" smtClean="0"/>
              <a:t>Text to Speech </a:t>
            </a:r>
            <a:endParaRPr lang="en-IN" sz="3200" b="1" dirty="0"/>
          </a:p>
        </p:txBody>
      </p:sp>
      <p:sp>
        <p:nvSpPr>
          <p:cNvPr id="3" name="Content Placeholder 2"/>
          <p:cNvSpPr>
            <a:spLocks noGrp="1"/>
          </p:cNvSpPr>
          <p:nvPr>
            <p:ph idx="1"/>
          </p:nvPr>
        </p:nvSpPr>
        <p:spPr>
          <a:xfrm>
            <a:off x="1920003" y="1676400"/>
            <a:ext cx="6591985" cy="3777622"/>
          </a:xfrm>
        </p:spPr>
        <p:txBody>
          <a:bodyPr/>
          <a:lstStyle/>
          <a:p>
            <a:r>
              <a:rPr lang="en-IN" dirty="0" smtClean="0"/>
              <a:t>The Text to Speech (TTS) procedure which we are using was created on .NET framework by Microsoft (SAPI).</a:t>
            </a:r>
          </a:p>
          <a:p>
            <a:r>
              <a:rPr lang="en-IN" dirty="0" smtClean="0"/>
              <a:t>System requirements include having .NET installed.</a:t>
            </a:r>
          </a:p>
          <a:p>
            <a:r>
              <a:rPr lang="en-IN" dirty="0" smtClean="0"/>
              <a:t>TTS uses Microsoft’s Synthesiser Class (which basically comes with every Windows System starting from Windows XP)</a:t>
            </a:r>
          </a:p>
          <a:p>
            <a:r>
              <a:rPr lang="en-IN" dirty="0" smtClean="0"/>
              <a:t>Microsoft’s </a:t>
            </a:r>
            <a:r>
              <a:rPr lang="en-IN" dirty="0" err="1" smtClean="0"/>
              <a:t>SpeechSynthesiser</a:t>
            </a:r>
            <a:r>
              <a:rPr lang="en-IN" dirty="0" smtClean="0"/>
              <a:t> Class is used for speech conversion.</a:t>
            </a:r>
          </a:p>
          <a:p>
            <a:r>
              <a:rPr lang="en-IN" dirty="0" smtClean="0"/>
              <a:t>Microsoft’s TTS Namespace is the TTS Engine.</a:t>
            </a:r>
          </a:p>
        </p:txBody>
      </p:sp>
      <p:sp>
        <p:nvSpPr>
          <p:cNvPr id="4" name="Slide Number Placeholder 3"/>
          <p:cNvSpPr>
            <a:spLocks noGrp="1"/>
          </p:cNvSpPr>
          <p:nvPr>
            <p:ph type="sldNum" sz="quarter" idx="12"/>
          </p:nvPr>
        </p:nvSpPr>
        <p:spPr/>
        <p:txBody>
          <a:bodyPr/>
          <a:lstStyle/>
          <a:p>
            <a:fld id="{8100D588-F15F-42A3-87B3-31E9DC12C02E}" type="slidenum">
              <a:rPr lang="en-US" smtClean="0"/>
              <a:pPr/>
              <a:t>24</a:t>
            </a:fld>
            <a:endParaRPr lang="en-US"/>
          </a:p>
        </p:txBody>
      </p:sp>
    </p:spTree>
    <p:extLst>
      <p:ext uri="{BB962C8B-B14F-4D97-AF65-F5344CB8AC3E}">
        <p14:creationId xmlns:p14="http://schemas.microsoft.com/office/powerpoint/2010/main" val="757423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942" y="624109"/>
            <a:ext cx="6589199" cy="1280890"/>
          </a:xfrm>
        </p:spPr>
        <p:txBody>
          <a:bodyPr>
            <a:normAutofit/>
          </a:bodyPr>
          <a:lstStyle/>
          <a:p>
            <a:r>
              <a:rPr lang="en-IN" sz="3200" b="1" dirty="0" smtClean="0"/>
              <a:t>Code snippet for TTS</a:t>
            </a:r>
            <a:endParaRPr lang="en-IN" sz="3200" b="1" dirty="0"/>
          </a:p>
        </p:txBody>
      </p:sp>
      <p:sp>
        <p:nvSpPr>
          <p:cNvPr id="3" name="Content Placeholder 2"/>
          <p:cNvSpPr>
            <a:spLocks noGrp="1"/>
          </p:cNvSpPr>
          <p:nvPr>
            <p:ph idx="1"/>
          </p:nvPr>
        </p:nvSpPr>
        <p:spPr>
          <a:xfrm>
            <a:off x="1447801" y="1264554"/>
            <a:ext cx="7086600" cy="5517246"/>
          </a:xfrm>
        </p:spPr>
        <p:txBody>
          <a:bodyPr>
            <a:normAutofit fontScale="85000" lnSpcReduction="10000"/>
          </a:bodyPr>
          <a:lstStyle/>
          <a:p>
            <a:r>
              <a:rPr lang="en-IN" dirty="0"/>
              <a:t>if </a:t>
            </a:r>
            <a:r>
              <a:rPr lang="en-IN" dirty="0" err="1"/>
              <a:t>nargin</a:t>
            </a:r>
            <a:r>
              <a:rPr lang="en-IN" dirty="0"/>
              <a:t>&lt;1</a:t>
            </a:r>
          </a:p>
          <a:p>
            <a:r>
              <a:rPr lang="en-IN" dirty="0"/>
              <a:t>    text = 'Please call this function with text';</a:t>
            </a:r>
          </a:p>
          <a:p>
            <a:r>
              <a:rPr lang="en-IN" dirty="0"/>
              <a:t>end</a:t>
            </a:r>
          </a:p>
          <a:p>
            <a:r>
              <a:rPr lang="en-IN" dirty="0"/>
              <a:t>try</a:t>
            </a:r>
          </a:p>
          <a:p>
            <a:r>
              <a:rPr lang="en-IN" dirty="0"/>
              <a:t>    </a:t>
            </a:r>
            <a:r>
              <a:rPr lang="en-IN" dirty="0" err="1"/>
              <a:t>NET.addAssembly</a:t>
            </a:r>
            <a:r>
              <a:rPr lang="en-IN" dirty="0"/>
              <a:t>('</a:t>
            </a:r>
            <a:r>
              <a:rPr lang="en-IN" dirty="0" err="1"/>
              <a:t>System.Speech</a:t>
            </a:r>
            <a:r>
              <a:rPr lang="en-IN" dirty="0"/>
              <a:t>');</a:t>
            </a:r>
          </a:p>
          <a:p>
            <a:r>
              <a:rPr lang="en-IN" dirty="0"/>
              <a:t>    Speaker = </a:t>
            </a:r>
            <a:r>
              <a:rPr lang="en-IN" dirty="0" err="1"/>
              <a:t>System.Speech.Synthesis.SpeechSynthesizer</a:t>
            </a:r>
            <a:r>
              <a:rPr lang="en-IN" dirty="0"/>
              <a:t>;</a:t>
            </a:r>
          </a:p>
          <a:p>
            <a:r>
              <a:rPr lang="en-IN" dirty="0"/>
              <a:t>    if ~</a:t>
            </a:r>
            <a:r>
              <a:rPr lang="en-IN" dirty="0" err="1"/>
              <a:t>isa</a:t>
            </a:r>
            <a:r>
              <a:rPr lang="en-IN" dirty="0"/>
              <a:t>(</a:t>
            </a:r>
            <a:r>
              <a:rPr lang="en-IN" dirty="0" err="1"/>
              <a:t>text,'cell</a:t>
            </a:r>
            <a:r>
              <a:rPr lang="en-IN" dirty="0"/>
              <a:t>')</a:t>
            </a:r>
          </a:p>
          <a:p>
            <a:r>
              <a:rPr lang="en-IN" dirty="0"/>
              <a:t>        text = {text};</a:t>
            </a:r>
          </a:p>
          <a:p>
            <a:r>
              <a:rPr lang="en-IN" dirty="0"/>
              <a:t>    end</a:t>
            </a:r>
          </a:p>
          <a:p>
            <a:r>
              <a:rPr lang="en-IN" dirty="0"/>
              <a:t>    for k=1:length(text)</a:t>
            </a:r>
          </a:p>
          <a:p>
            <a:r>
              <a:rPr lang="en-IN" dirty="0"/>
              <a:t>        </a:t>
            </a:r>
            <a:r>
              <a:rPr lang="en-IN" dirty="0" err="1"/>
              <a:t>Speaker.Speak</a:t>
            </a:r>
            <a:r>
              <a:rPr lang="en-IN" dirty="0"/>
              <a:t> (text{k});</a:t>
            </a:r>
          </a:p>
          <a:p>
            <a:r>
              <a:rPr lang="en-IN" dirty="0"/>
              <a:t>    end</a:t>
            </a:r>
          </a:p>
          <a:p>
            <a:r>
              <a:rPr lang="en-IN" dirty="0"/>
              <a:t>catch</a:t>
            </a:r>
          </a:p>
          <a:p>
            <a:r>
              <a:rPr lang="en-IN" dirty="0"/>
              <a:t>    warning(['If this is not a Windows system or ' ...</a:t>
            </a:r>
          </a:p>
          <a:p>
            <a:r>
              <a:rPr lang="en-IN" dirty="0"/>
              <a:t>        'the </a:t>
            </a:r>
            <a:r>
              <a:rPr lang="en-IN" dirty="0" err="1"/>
              <a:t>.Net</a:t>
            </a:r>
            <a:r>
              <a:rPr lang="en-IN" dirty="0"/>
              <a:t> </a:t>
            </a:r>
            <a:r>
              <a:rPr lang="en-IN" dirty="0" smtClean="0"/>
              <a:t>class does not </a:t>
            </a:r>
            <a:r>
              <a:rPr lang="en-IN" dirty="0"/>
              <a:t>exists you will not be able to use this </a:t>
            </a:r>
            <a:r>
              <a:rPr lang="en-IN" dirty="0" smtClean="0"/>
              <a:t/>
            </a:r>
            <a:br>
              <a:rPr lang="en-IN" dirty="0" smtClean="0"/>
            </a:br>
            <a:r>
              <a:rPr lang="en-IN" dirty="0" smtClean="0"/>
              <a:t>		function</a:t>
            </a:r>
            <a:r>
              <a:rPr lang="en-IN" dirty="0"/>
              <a:t>.' </a:t>
            </a:r>
            <a:r>
              <a:rPr lang="en-IN" dirty="0" smtClean="0"/>
              <a:t>']);</a:t>
            </a:r>
            <a:endParaRPr lang="en-IN" dirty="0"/>
          </a:p>
          <a:p>
            <a:r>
              <a:rPr lang="en-IN" dirty="0"/>
              <a:t>end</a:t>
            </a:r>
          </a:p>
          <a:p>
            <a:endParaRPr lang="en-IN" dirty="0"/>
          </a:p>
          <a:p>
            <a:endParaRPr lang="en-IN" dirty="0"/>
          </a:p>
        </p:txBody>
      </p:sp>
      <p:sp>
        <p:nvSpPr>
          <p:cNvPr id="4" name="Slide Number Placeholder 3"/>
          <p:cNvSpPr>
            <a:spLocks noGrp="1"/>
          </p:cNvSpPr>
          <p:nvPr>
            <p:ph type="sldNum" sz="quarter" idx="12"/>
          </p:nvPr>
        </p:nvSpPr>
        <p:spPr/>
        <p:txBody>
          <a:bodyPr/>
          <a:lstStyle/>
          <a:p>
            <a:fld id="{8100D588-F15F-42A3-87B3-31E9DC12C02E}" type="slidenum">
              <a:rPr lang="en-US" smtClean="0"/>
              <a:pPr/>
              <a:t>25</a:t>
            </a:fld>
            <a:endParaRPr lang="en-US"/>
          </a:p>
        </p:txBody>
      </p:sp>
    </p:spTree>
    <p:extLst>
      <p:ext uri="{BB962C8B-B14F-4D97-AF65-F5344CB8AC3E}">
        <p14:creationId xmlns:p14="http://schemas.microsoft.com/office/powerpoint/2010/main" val="1426252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u="sng" dirty="0"/>
              <a:t>Automatic Number Plate Recognition</a:t>
            </a:r>
            <a:r>
              <a:rPr lang="en-IN" u="sng" dirty="0"/>
              <a:t/>
            </a:r>
            <a:br>
              <a:rPr lang="en-IN" u="sng" dirty="0"/>
            </a:br>
            <a:endParaRPr lang="en-IN" dirty="0"/>
          </a:p>
        </p:txBody>
      </p:sp>
      <p:sp>
        <p:nvSpPr>
          <p:cNvPr id="3" name="Content Placeholder 2"/>
          <p:cNvSpPr>
            <a:spLocks noGrp="1"/>
          </p:cNvSpPr>
          <p:nvPr>
            <p:ph idx="1"/>
          </p:nvPr>
        </p:nvSpPr>
        <p:spPr>
          <a:xfrm>
            <a:off x="1945201" y="2438400"/>
            <a:ext cx="6591985" cy="3777622"/>
          </a:xfrm>
        </p:spPr>
        <p:txBody>
          <a:bodyPr/>
          <a:lstStyle/>
          <a:p>
            <a:pPr algn="just"/>
            <a:r>
              <a:rPr lang="en-IN" b="1" dirty="0"/>
              <a:t>Automatic number plate recognition</a:t>
            </a:r>
            <a:r>
              <a:rPr lang="en-IN" dirty="0"/>
              <a:t> (</a:t>
            </a:r>
            <a:r>
              <a:rPr lang="en-IN" b="1" dirty="0"/>
              <a:t>ANPR</a:t>
            </a:r>
            <a:r>
              <a:rPr lang="en-IN" dirty="0"/>
              <a:t>) is a mass surveillance method that uses optical character recognition </a:t>
            </a:r>
            <a:r>
              <a:rPr lang="en-IN" dirty="0" smtClean="0"/>
              <a:t>(OCR) on </a:t>
            </a:r>
            <a:r>
              <a:rPr lang="en-IN" dirty="0"/>
              <a:t>images to read vehicle registration plates. They can use existing closed-circuit television or road-rule enforcement cameras, or ones specifically designed for the task. They are used by various police forces and as a method of electronic toll collection on pay-per-use roads and cataloguing the movements of traffic or individuals.</a:t>
            </a:r>
          </a:p>
          <a:p>
            <a:endParaRPr lang="en-IN" dirty="0"/>
          </a:p>
        </p:txBody>
      </p:sp>
      <p:sp>
        <p:nvSpPr>
          <p:cNvPr id="4" name="Slide Number Placeholder 3"/>
          <p:cNvSpPr>
            <a:spLocks noGrp="1"/>
          </p:cNvSpPr>
          <p:nvPr>
            <p:ph type="sldNum" sz="quarter" idx="12"/>
          </p:nvPr>
        </p:nvSpPr>
        <p:spPr/>
        <p:txBody>
          <a:bodyPr/>
          <a:lstStyle/>
          <a:p>
            <a:fld id="{8100D588-F15F-42A3-87B3-31E9DC12C02E}" type="slidenum">
              <a:rPr lang="en-US" smtClean="0"/>
              <a:pPr/>
              <a:t>26</a:t>
            </a:fld>
            <a:endParaRPr lang="en-US"/>
          </a:p>
        </p:txBody>
      </p:sp>
    </p:spTree>
    <p:extLst>
      <p:ext uri="{BB962C8B-B14F-4D97-AF65-F5344CB8AC3E}">
        <p14:creationId xmlns:p14="http://schemas.microsoft.com/office/powerpoint/2010/main" val="1503348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u="sng" dirty="0"/>
              <a:t>Automatic Number Plate Recognition</a:t>
            </a:r>
            <a:r>
              <a:rPr lang="en-IN" u="sng" dirty="0"/>
              <a:t/>
            </a:r>
            <a:br>
              <a:rPr lang="en-IN" u="sng" dirty="0"/>
            </a:br>
            <a:endParaRPr lang="en-IN" dirty="0"/>
          </a:p>
        </p:txBody>
      </p:sp>
      <p:sp>
        <p:nvSpPr>
          <p:cNvPr id="4" name="Slide Number Placeholder 3"/>
          <p:cNvSpPr>
            <a:spLocks noGrp="1"/>
          </p:cNvSpPr>
          <p:nvPr>
            <p:ph type="sldNum" sz="quarter" idx="12"/>
          </p:nvPr>
        </p:nvSpPr>
        <p:spPr/>
        <p:txBody>
          <a:bodyPr/>
          <a:lstStyle/>
          <a:p>
            <a:fld id="{8100D588-F15F-42A3-87B3-31E9DC12C02E}" type="slidenum">
              <a:rPr lang="en-US" smtClean="0"/>
              <a:pPr/>
              <a:t>27</a:t>
            </a:fld>
            <a:endParaRPr lang="en-US"/>
          </a:p>
        </p:txBody>
      </p:sp>
      <p:pic>
        <p:nvPicPr>
          <p:cNvPr id="9" name="Picture 8"/>
          <p:cNvPicPr>
            <a:picLocks noChangeAspect="1"/>
          </p:cNvPicPr>
          <p:nvPr/>
        </p:nvPicPr>
        <p:blipFill>
          <a:blip r:embed="rId2"/>
          <a:stretch>
            <a:fillRect/>
          </a:stretch>
        </p:blipFill>
        <p:spPr>
          <a:xfrm>
            <a:off x="2819400" y="2133600"/>
            <a:ext cx="4314825" cy="4257675"/>
          </a:xfrm>
          <a:prstGeom prst="rect">
            <a:avLst/>
          </a:prstGeom>
        </p:spPr>
      </p:pic>
    </p:spTree>
    <p:extLst>
      <p:ext uri="{BB962C8B-B14F-4D97-AF65-F5344CB8AC3E}">
        <p14:creationId xmlns:p14="http://schemas.microsoft.com/office/powerpoint/2010/main" val="1609004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Automatic Number Plate Recognition</a:t>
            </a:r>
            <a:endParaRPr lang="en-IN" dirty="0"/>
          </a:p>
        </p:txBody>
      </p:sp>
      <p:sp>
        <p:nvSpPr>
          <p:cNvPr id="3" name="Content Placeholder 2"/>
          <p:cNvSpPr>
            <a:spLocks noGrp="1"/>
          </p:cNvSpPr>
          <p:nvPr>
            <p:ph idx="1"/>
          </p:nvPr>
        </p:nvSpPr>
        <p:spPr>
          <a:xfrm>
            <a:off x="1942415" y="2590800"/>
            <a:ext cx="6591985" cy="3777622"/>
          </a:xfrm>
        </p:spPr>
        <p:txBody>
          <a:bodyPr/>
          <a:lstStyle/>
          <a:p>
            <a:r>
              <a:rPr lang="en-IN" dirty="0"/>
              <a:t>The whole system </a:t>
            </a:r>
            <a:r>
              <a:rPr lang="en-IN" dirty="0" smtClean="0"/>
              <a:t>is divided into the following  </a:t>
            </a:r>
            <a:r>
              <a:rPr lang="en-IN" dirty="0"/>
              <a:t>steps: </a:t>
            </a:r>
          </a:p>
          <a:p>
            <a:r>
              <a:rPr lang="en-IN" dirty="0"/>
              <a:t>1.  Plate location or finding location of plate in the vehicle image </a:t>
            </a:r>
            <a:r>
              <a:rPr lang="en-IN" dirty="0" smtClean="0"/>
              <a:t>and </a:t>
            </a:r>
            <a:r>
              <a:rPr lang="en-IN" dirty="0"/>
              <a:t>cropping plate image from it. </a:t>
            </a:r>
          </a:p>
          <a:p>
            <a:r>
              <a:rPr lang="en-IN" dirty="0"/>
              <a:t>2. </a:t>
            </a:r>
            <a:r>
              <a:rPr lang="en-IN" dirty="0" smtClean="0"/>
              <a:t>Plate </a:t>
            </a:r>
            <a:r>
              <a:rPr lang="en-IN" dirty="0"/>
              <a:t>segmentation or cutting plate image to character’s images. </a:t>
            </a:r>
          </a:p>
          <a:p>
            <a:r>
              <a:rPr lang="en-IN" dirty="0"/>
              <a:t>3. Character recognition or convert character’s images to </a:t>
            </a:r>
            <a:r>
              <a:rPr lang="en-IN" dirty="0" smtClean="0"/>
              <a:t>final distinguished </a:t>
            </a:r>
            <a:r>
              <a:rPr lang="en-IN" dirty="0"/>
              <a:t>characters among them. </a:t>
            </a:r>
            <a:endParaRPr lang="en-IN" dirty="0" smtClean="0"/>
          </a:p>
          <a:p>
            <a:r>
              <a:rPr lang="en-IN" dirty="0"/>
              <a:t>4. Syntactical/Geometrical analysis – check characters and positions against country-specific rules</a:t>
            </a:r>
            <a:r>
              <a:rPr lang="en-IN" dirty="0" smtClean="0"/>
              <a:t>.</a:t>
            </a:r>
            <a:endParaRPr lang="en-IN" dirty="0"/>
          </a:p>
          <a:p>
            <a:endParaRPr lang="en-IN" dirty="0"/>
          </a:p>
        </p:txBody>
      </p:sp>
      <p:sp>
        <p:nvSpPr>
          <p:cNvPr id="4" name="Slide Number Placeholder 3"/>
          <p:cNvSpPr>
            <a:spLocks noGrp="1"/>
          </p:cNvSpPr>
          <p:nvPr>
            <p:ph type="sldNum" sz="quarter" idx="12"/>
          </p:nvPr>
        </p:nvSpPr>
        <p:spPr/>
        <p:txBody>
          <a:bodyPr/>
          <a:lstStyle/>
          <a:p>
            <a:fld id="{8100D588-F15F-42A3-87B3-31E9DC12C02E}" type="slidenum">
              <a:rPr lang="en-US" smtClean="0"/>
              <a:pPr/>
              <a:t>28</a:t>
            </a:fld>
            <a:endParaRPr lang="en-US"/>
          </a:p>
        </p:txBody>
      </p:sp>
    </p:spTree>
    <p:extLst>
      <p:ext uri="{BB962C8B-B14F-4D97-AF65-F5344CB8AC3E}">
        <p14:creationId xmlns:p14="http://schemas.microsoft.com/office/powerpoint/2010/main" val="1585040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z="3200" b="0" dirty="0" smtClean="0">
                <a:solidFill>
                  <a:schemeClr val="tx1"/>
                </a:solidFill>
                <a:latin typeface="+mj-lt"/>
                <a:ea typeface="+mj-ea"/>
                <a:cs typeface="+mj-cs"/>
              </a:rPr>
              <a:t>Approach</a:t>
            </a:r>
            <a:r>
              <a:rPr lang="en-US" sz="3200" b="0" dirty="0">
                <a:solidFill>
                  <a:schemeClr val="tx1"/>
                </a:solidFill>
                <a:latin typeface="+mj-lt"/>
                <a:ea typeface="+mj-ea"/>
                <a:cs typeface="+mj-cs"/>
              </a:rPr>
              <a:t> </a:t>
            </a:r>
            <a:r>
              <a:rPr lang="en-US" sz="3200" b="0" dirty="0" smtClean="0">
                <a:solidFill>
                  <a:schemeClr val="tx1"/>
                </a:solidFill>
                <a:latin typeface="+mj-lt"/>
                <a:ea typeface="+mj-ea"/>
                <a:cs typeface="+mj-cs"/>
              </a:rPr>
              <a:t>-</a:t>
            </a:r>
            <a:br>
              <a:rPr lang="en-US" sz="3200" b="0" dirty="0" smtClean="0">
                <a:solidFill>
                  <a:schemeClr val="tx1"/>
                </a:solidFill>
                <a:latin typeface="+mj-lt"/>
                <a:ea typeface="+mj-ea"/>
                <a:cs typeface="+mj-cs"/>
              </a:rPr>
            </a:br>
            <a:r>
              <a:rPr lang="en-US" sz="3200" dirty="0" smtClean="0">
                <a:solidFill>
                  <a:schemeClr val="tx1"/>
                </a:solidFill>
              </a:rPr>
              <a:t>How will we achieve our Desired Goal?</a:t>
            </a:r>
            <a:r>
              <a:rPr lang="en-US" sz="1800" dirty="0" smtClean="0"/>
              <a:t/>
            </a:r>
            <a:br>
              <a:rPr lang="en-US" sz="1800" dirty="0" smtClean="0"/>
            </a:br>
            <a:endParaRPr lang="en-US" sz="1800" dirty="0"/>
          </a:p>
        </p:txBody>
      </p:sp>
      <p:sp>
        <p:nvSpPr>
          <p:cNvPr id="49" name="Slide Number Placeholder 48"/>
          <p:cNvSpPr>
            <a:spLocks noGrp="1"/>
          </p:cNvSpPr>
          <p:nvPr>
            <p:ph type="sldNum" sz="quarter" idx="12"/>
          </p:nvPr>
        </p:nvSpPr>
        <p:spPr/>
        <p:txBody>
          <a:bodyPr/>
          <a:lstStyle/>
          <a:p>
            <a:fld id="{8100D588-F15F-42A3-87B3-31E9DC12C02E}" type="slidenum">
              <a:rPr lang="en-US" smtClean="0"/>
              <a:pPr/>
              <a:t>29</a:t>
            </a:fld>
            <a:endParaRPr lang="en-US"/>
          </a:p>
        </p:txBody>
      </p:sp>
      <p:cxnSp>
        <p:nvCxnSpPr>
          <p:cNvPr id="45" name="Straight Connector 44"/>
          <p:cNvCxnSpPr/>
          <p:nvPr/>
        </p:nvCxnSpPr>
        <p:spPr>
          <a:xfrm>
            <a:off x="2272836" y="4783863"/>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3352800" y="2420541"/>
            <a:ext cx="2398900" cy="2998023"/>
            <a:chOff x="3545160" y="1058543"/>
            <a:chExt cx="2057400" cy="2998023"/>
          </a:xfrm>
        </p:grpSpPr>
        <p:sp>
          <p:nvSpPr>
            <p:cNvPr id="47" name="Oval 46"/>
            <p:cNvSpPr/>
            <p:nvPr/>
          </p:nvSpPr>
          <p:spPr>
            <a:xfrm>
              <a:off x="3545160" y="1999166"/>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TextBox 47"/>
            <p:cNvSpPr txBox="1"/>
            <p:nvPr/>
          </p:nvSpPr>
          <p:spPr>
            <a:xfrm>
              <a:off x="3866685" y="10585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50" name="TextBox 49"/>
            <p:cNvSpPr txBox="1"/>
            <p:nvPr/>
          </p:nvSpPr>
          <p:spPr>
            <a:xfrm>
              <a:off x="3601872" y="2701385"/>
              <a:ext cx="1998828" cy="665695"/>
            </a:xfrm>
            <a:prstGeom prst="rect">
              <a:avLst/>
            </a:prstGeom>
            <a:noFill/>
          </p:spPr>
          <p:txBody>
            <a:bodyPr wrap="square" rtlCol="0">
              <a:normAutofit lnSpcReduction="10000"/>
            </a:bodyPr>
            <a:lstStyle/>
            <a:p>
              <a:pPr algn="ctr">
                <a:lnSpc>
                  <a:spcPct val="80000"/>
                </a:lnSpc>
              </a:pPr>
              <a:r>
                <a:rPr lang="en-IN" sz="2400" dirty="0" smtClean="0">
                  <a:solidFill>
                    <a:schemeClr val="bg2"/>
                  </a:solidFill>
                </a:rPr>
                <a:t>License Plate Extraction</a:t>
              </a:r>
              <a:endParaRPr lang="en-US" sz="2300" spc="60" dirty="0" smtClean="0">
                <a:solidFill>
                  <a:schemeClr val="bg2"/>
                </a:solidFill>
                <a:effectLst>
                  <a:outerShdw blurRad="50800" dist="25400" dir="5400000" algn="t" rotWithShape="0">
                    <a:prstClr val="black">
                      <a:alpha val="15000"/>
                    </a:prstClr>
                  </a:outerShdw>
                </a:effectLst>
              </a:endParaRPr>
            </a:p>
          </p:txBody>
        </p:sp>
        <p:sp>
          <p:nvSpPr>
            <p:cNvPr id="51" name="Oval 50"/>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52" name="Group 51"/>
          <p:cNvGrpSpPr/>
          <p:nvPr/>
        </p:nvGrpSpPr>
        <p:grpSpPr>
          <a:xfrm>
            <a:off x="6448850" y="2542134"/>
            <a:ext cx="2299439" cy="2956932"/>
            <a:chOff x="6324600" y="1054111"/>
            <a:chExt cx="2057400" cy="2956932"/>
          </a:xfrm>
        </p:grpSpPr>
        <p:sp>
          <p:nvSpPr>
            <p:cNvPr id="53" name="Oval 52"/>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4" name="TextBox 53"/>
            <p:cNvSpPr txBox="1"/>
            <p:nvPr/>
          </p:nvSpPr>
          <p:spPr>
            <a:xfrm>
              <a:off x="6680619" y="10541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55" name="TextBox 54"/>
            <p:cNvSpPr txBox="1"/>
            <p:nvPr/>
          </p:nvSpPr>
          <p:spPr>
            <a:xfrm>
              <a:off x="6411810" y="2674651"/>
              <a:ext cx="1931160" cy="665695"/>
            </a:xfrm>
            <a:prstGeom prst="rect">
              <a:avLst/>
            </a:prstGeom>
            <a:noFill/>
          </p:spPr>
          <p:txBody>
            <a:bodyPr wrap="square" rtlCol="0">
              <a:normAutofit/>
            </a:bodyPr>
            <a:lstStyle/>
            <a:p>
              <a:pPr algn="ctr">
                <a:lnSpc>
                  <a:spcPct val="80000"/>
                </a:lnSpc>
              </a:pPr>
              <a:r>
                <a:rPr lang="en-IN" sz="2000" dirty="0" smtClean="0">
                  <a:solidFill>
                    <a:schemeClr val="bg2"/>
                  </a:solidFill>
                </a:rPr>
                <a:t>Segmentation and Recognition</a:t>
              </a:r>
              <a:endParaRPr lang="en-US" sz="2300" spc="60" dirty="0" smtClean="0">
                <a:solidFill>
                  <a:schemeClr val="bg2"/>
                </a:solidFill>
                <a:effectLst>
                  <a:outerShdw blurRad="50800" dist="25400" dir="5400000" algn="t" rotWithShape="0">
                    <a:prstClr val="black">
                      <a:alpha val="15000"/>
                    </a:prstClr>
                  </a:outerShdw>
                </a:effectLst>
              </a:endParaRPr>
            </a:p>
          </p:txBody>
        </p:sp>
        <p:sp>
          <p:nvSpPr>
            <p:cNvPr id="56" name="Oval 55"/>
            <p:cNvSpPr/>
            <p:nvPr/>
          </p:nvSpPr>
          <p:spPr>
            <a:xfrm>
              <a:off x="6561563" y="197704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a:t>
              </a:r>
              <a:endParaRPr lang="en-US" dirty="0"/>
            </a:p>
          </p:txBody>
        </p:sp>
      </p:grpSp>
      <p:grpSp>
        <p:nvGrpSpPr>
          <p:cNvPr id="57" name="Group 56"/>
          <p:cNvGrpSpPr/>
          <p:nvPr/>
        </p:nvGrpSpPr>
        <p:grpSpPr>
          <a:xfrm>
            <a:off x="797319" y="2491407"/>
            <a:ext cx="2057400" cy="2903353"/>
            <a:chOff x="762000" y="1100256"/>
            <a:chExt cx="2057400" cy="2903353"/>
          </a:xfrm>
        </p:grpSpPr>
        <p:sp>
          <p:nvSpPr>
            <p:cNvPr id="58" name="Oval 57"/>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9" name="TextBox 58"/>
            <p:cNvSpPr txBox="1"/>
            <p:nvPr/>
          </p:nvSpPr>
          <p:spPr>
            <a:xfrm>
              <a:off x="1121625" y="11002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60" name="TextBox 59"/>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Pre</a:t>
              </a:r>
            </a:p>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processing</a:t>
              </a:r>
            </a:p>
          </p:txBody>
        </p:sp>
        <p:sp>
          <p:nvSpPr>
            <p:cNvPr id="61" name="Oval 60"/>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extLst>
      <p:ext uri="{BB962C8B-B14F-4D97-AF65-F5344CB8AC3E}">
        <p14:creationId xmlns:p14="http://schemas.microsoft.com/office/powerpoint/2010/main" val="748287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200" dirty="0"/>
              <a:t>Contents</a:t>
            </a:r>
            <a:endParaRPr lang="en-US" sz="1800" dirty="0">
              <a:solidFill>
                <a:schemeClr val="accent1"/>
              </a:solidFill>
            </a:endParaRPr>
          </a:p>
        </p:txBody>
      </p:sp>
      <p:sp>
        <p:nvSpPr>
          <p:cNvPr id="39" name="Slide Number Placeholder 38"/>
          <p:cNvSpPr>
            <a:spLocks noGrp="1"/>
          </p:cNvSpPr>
          <p:nvPr>
            <p:ph type="sldNum" sz="quarter" idx="12"/>
          </p:nvPr>
        </p:nvSpPr>
        <p:spPr/>
        <p:txBody>
          <a:bodyPr/>
          <a:lstStyle/>
          <a:p>
            <a:fld id="{8100D588-F15F-42A3-87B3-31E9DC12C02E}" type="slidenum">
              <a:rPr lang="en-US" smtClean="0"/>
              <a:pPr/>
              <a:t>3</a:t>
            </a:fld>
            <a:endParaRPr lang="en-US"/>
          </a:p>
        </p:txBody>
      </p:sp>
      <p:grpSp>
        <p:nvGrpSpPr>
          <p:cNvPr id="40963" name="Group 3"/>
          <p:cNvGrpSpPr>
            <a:grpSpLocks/>
          </p:cNvGrpSpPr>
          <p:nvPr/>
        </p:nvGrpSpPr>
        <p:grpSpPr bwMode="auto">
          <a:xfrm>
            <a:off x="1828800" y="1600200"/>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endParaRPr lang="en-US"/>
            </a:p>
          </p:txBody>
        </p:sp>
      </p:grpSp>
      <p:grpSp>
        <p:nvGrpSpPr>
          <p:cNvPr id="40967" name="Group 7"/>
          <p:cNvGrpSpPr>
            <a:grpSpLocks/>
          </p:cNvGrpSpPr>
          <p:nvPr/>
        </p:nvGrpSpPr>
        <p:grpSpPr bwMode="auto">
          <a:xfrm>
            <a:off x="1828800" y="2514600"/>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n-US"/>
            </a:p>
          </p:txBody>
        </p:sp>
      </p:grpSp>
      <p:sp>
        <p:nvSpPr>
          <p:cNvPr id="40971" name="Line 11"/>
          <p:cNvSpPr>
            <a:spLocks noChangeShapeType="1"/>
          </p:cNvSpPr>
          <p:nvPr/>
        </p:nvSpPr>
        <p:spPr bwMode="auto">
          <a:xfrm>
            <a:off x="2438400" y="2209800"/>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0972" name="Text Box 12"/>
          <p:cNvSpPr txBox="1">
            <a:spLocks noChangeArrowheads="1"/>
          </p:cNvSpPr>
          <p:nvPr/>
        </p:nvSpPr>
        <p:spPr bwMode="auto">
          <a:xfrm>
            <a:off x="2755194" y="1473843"/>
            <a:ext cx="5943600" cy="830997"/>
          </a:xfrm>
          <a:prstGeom prst="rect">
            <a:avLst/>
          </a:prstGeom>
          <a:noFill/>
          <a:ln w="9525" algn="ctr">
            <a:noFill/>
            <a:miter lim="800000"/>
            <a:headEnd/>
            <a:tailEnd/>
          </a:ln>
          <a:effectLst/>
        </p:spPr>
        <p:txBody>
          <a:bodyPr wrap="square">
            <a:spAutoFit/>
          </a:bodyPr>
          <a:lstStyle/>
          <a:p>
            <a:pPr eaLnBrk="0" hangingPunct="0"/>
            <a:r>
              <a:rPr lang="en-US" sz="2400" dirty="0" smtClean="0"/>
              <a:t>Aim &amp; Objective, Problem Statement and Motivation</a:t>
            </a:r>
            <a:endParaRPr lang="en-US" sz="2400" dirty="0"/>
          </a:p>
        </p:txBody>
      </p:sp>
      <p:sp>
        <p:nvSpPr>
          <p:cNvPr id="40973" name="Text Box 13"/>
          <p:cNvSpPr txBox="1">
            <a:spLocks noChangeArrowheads="1"/>
          </p:cNvSpPr>
          <p:nvPr/>
        </p:nvSpPr>
        <p:spPr bwMode="gray">
          <a:xfrm>
            <a:off x="2025650" y="1698625"/>
            <a:ext cx="354013" cy="457200"/>
          </a:xfrm>
          <a:prstGeom prst="rect">
            <a:avLst/>
          </a:prstGeom>
          <a:noFill/>
          <a:ln w="9525" algn="ctr">
            <a:noFill/>
            <a:miter lim="800000"/>
            <a:headEnd/>
            <a:tailEnd/>
          </a:ln>
          <a:effectLst/>
        </p:spPr>
        <p:txBody>
          <a:bodyPr wrap="none">
            <a:spAutoFit/>
          </a:bodyPr>
          <a:lstStyle/>
          <a:p>
            <a:pPr algn="ctr" eaLnBrk="0" hangingPunct="0"/>
            <a:r>
              <a:rPr lang="en-US" sz="2400" b="1" dirty="0">
                <a:solidFill>
                  <a:schemeClr val="bg1"/>
                </a:solidFill>
              </a:rPr>
              <a:t>1</a:t>
            </a:r>
          </a:p>
        </p:txBody>
      </p:sp>
      <p:sp>
        <p:nvSpPr>
          <p:cNvPr id="40974" name="Line 14"/>
          <p:cNvSpPr>
            <a:spLocks noChangeShapeType="1"/>
          </p:cNvSpPr>
          <p:nvPr/>
        </p:nvSpPr>
        <p:spPr bwMode="auto">
          <a:xfrm>
            <a:off x="2438400" y="3124200"/>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0975" name="Text Box 15"/>
          <p:cNvSpPr txBox="1">
            <a:spLocks noChangeArrowheads="1"/>
          </p:cNvSpPr>
          <p:nvPr/>
        </p:nvSpPr>
        <p:spPr bwMode="auto">
          <a:xfrm>
            <a:off x="2755194" y="2590800"/>
            <a:ext cx="1588897" cy="461665"/>
          </a:xfrm>
          <a:prstGeom prst="rect">
            <a:avLst/>
          </a:prstGeom>
          <a:noFill/>
          <a:ln w="9525" algn="ctr">
            <a:noFill/>
            <a:miter lim="800000"/>
            <a:headEnd/>
            <a:tailEnd/>
          </a:ln>
          <a:effectLst/>
        </p:spPr>
        <p:txBody>
          <a:bodyPr wrap="none">
            <a:spAutoFit/>
          </a:bodyPr>
          <a:lstStyle/>
          <a:p>
            <a:pPr eaLnBrk="0" hangingPunct="0"/>
            <a:r>
              <a:rPr lang="en-US" sz="2400" dirty="0" smtClean="0"/>
              <a:t>Approach</a:t>
            </a:r>
            <a:r>
              <a:rPr lang="en-US" sz="2400" dirty="0"/>
              <a:t> </a:t>
            </a:r>
          </a:p>
        </p:txBody>
      </p:sp>
      <p:sp>
        <p:nvSpPr>
          <p:cNvPr id="40976" name="Text Box 16"/>
          <p:cNvSpPr txBox="1">
            <a:spLocks noChangeArrowheads="1"/>
          </p:cNvSpPr>
          <p:nvPr/>
        </p:nvSpPr>
        <p:spPr bwMode="gray">
          <a:xfrm>
            <a:off x="2025650" y="2613025"/>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2</a:t>
            </a:r>
          </a:p>
        </p:txBody>
      </p:sp>
      <p:grpSp>
        <p:nvGrpSpPr>
          <p:cNvPr id="40977" name="Group 17"/>
          <p:cNvGrpSpPr>
            <a:grpSpLocks/>
          </p:cNvGrpSpPr>
          <p:nvPr/>
        </p:nvGrpSpPr>
        <p:grpSpPr bwMode="auto">
          <a:xfrm>
            <a:off x="1828800" y="3406775"/>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endParaRPr lang="en-US"/>
            </a:p>
          </p:txBody>
        </p:sp>
      </p:grpSp>
      <p:grpSp>
        <p:nvGrpSpPr>
          <p:cNvPr id="40981" name="Group 21"/>
          <p:cNvGrpSpPr>
            <a:grpSpLocks/>
          </p:cNvGrpSpPr>
          <p:nvPr/>
        </p:nvGrpSpPr>
        <p:grpSpPr bwMode="auto">
          <a:xfrm>
            <a:off x="1828800" y="4321175"/>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n-US"/>
            </a:p>
          </p:txBody>
        </p:sp>
      </p:grpSp>
      <p:sp>
        <p:nvSpPr>
          <p:cNvPr id="40985" name="Line 25"/>
          <p:cNvSpPr>
            <a:spLocks noChangeShapeType="1"/>
          </p:cNvSpPr>
          <p:nvPr/>
        </p:nvSpPr>
        <p:spPr bwMode="auto">
          <a:xfrm>
            <a:off x="2438400" y="4016375"/>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0986" name="Text Box 26"/>
          <p:cNvSpPr txBox="1">
            <a:spLocks noChangeArrowheads="1"/>
          </p:cNvSpPr>
          <p:nvPr/>
        </p:nvSpPr>
        <p:spPr bwMode="auto">
          <a:xfrm>
            <a:off x="2755194" y="3482975"/>
            <a:ext cx="2239716" cy="461665"/>
          </a:xfrm>
          <a:prstGeom prst="rect">
            <a:avLst/>
          </a:prstGeom>
          <a:noFill/>
          <a:ln w="9525" algn="ctr">
            <a:noFill/>
            <a:miter lim="800000"/>
            <a:headEnd/>
            <a:tailEnd/>
          </a:ln>
          <a:effectLst/>
        </p:spPr>
        <p:txBody>
          <a:bodyPr wrap="none">
            <a:spAutoFit/>
          </a:bodyPr>
          <a:lstStyle/>
          <a:p>
            <a:pPr eaLnBrk="0" hangingPunct="0"/>
            <a:r>
              <a:rPr lang="en-US" sz="2400" dirty="0" smtClean="0"/>
              <a:t>Preprocessing</a:t>
            </a:r>
            <a:r>
              <a:rPr lang="en-US" sz="2400" dirty="0"/>
              <a:t> </a:t>
            </a:r>
          </a:p>
        </p:txBody>
      </p:sp>
      <p:sp>
        <p:nvSpPr>
          <p:cNvPr id="40987" name="Text Box 27"/>
          <p:cNvSpPr txBox="1">
            <a:spLocks noChangeArrowheads="1"/>
          </p:cNvSpPr>
          <p:nvPr/>
        </p:nvSpPr>
        <p:spPr bwMode="gray">
          <a:xfrm>
            <a:off x="2025650" y="3505200"/>
            <a:ext cx="354013" cy="457200"/>
          </a:xfrm>
          <a:prstGeom prst="rect">
            <a:avLst/>
          </a:prstGeom>
          <a:noFill/>
          <a:ln w="9525" algn="ctr">
            <a:noFill/>
            <a:miter lim="800000"/>
            <a:headEnd/>
            <a:tailEnd/>
          </a:ln>
          <a:effectLst/>
        </p:spPr>
        <p:txBody>
          <a:bodyPr wrap="none">
            <a:spAutoFit/>
          </a:bodyPr>
          <a:lstStyle/>
          <a:p>
            <a:pPr algn="ctr" eaLnBrk="0" hangingPunct="0"/>
            <a:r>
              <a:rPr lang="en-US" sz="2400" b="1" dirty="0">
                <a:solidFill>
                  <a:schemeClr val="bg1"/>
                </a:solidFill>
              </a:rPr>
              <a:t>3</a:t>
            </a:r>
          </a:p>
        </p:txBody>
      </p:sp>
      <p:sp>
        <p:nvSpPr>
          <p:cNvPr id="40988" name="Line 28"/>
          <p:cNvSpPr>
            <a:spLocks noChangeShapeType="1"/>
          </p:cNvSpPr>
          <p:nvPr/>
        </p:nvSpPr>
        <p:spPr bwMode="auto">
          <a:xfrm>
            <a:off x="2438400" y="4930775"/>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0989" name="Text Box 29"/>
          <p:cNvSpPr txBox="1">
            <a:spLocks noChangeArrowheads="1"/>
          </p:cNvSpPr>
          <p:nvPr/>
        </p:nvSpPr>
        <p:spPr bwMode="auto">
          <a:xfrm>
            <a:off x="2693639" y="4400805"/>
            <a:ext cx="2085827" cy="461665"/>
          </a:xfrm>
          <a:prstGeom prst="rect">
            <a:avLst/>
          </a:prstGeom>
          <a:noFill/>
          <a:ln w="9525" algn="ctr">
            <a:noFill/>
            <a:miter lim="800000"/>
            <a:headEnd/>
            <a:tailEnd/>
          </a:ln>
          <a:effectLst/>
        </p:spPr>
        <p:txBody>
          <a:bodyPr wrap="none">
            <a:spAutoFit/>
          </a:bodyPr>
          <a:lstStyle/>
          <a:p>
            <a:pPr eaLnBrk="0" hangingPunct="0"/>
            <a:r>
              <a:rPr lang="en-US" sz="2400" dirty="0" smtClean="0"/>
              <a:t>Segmentation</a:t>
            </a:r>
            <a:endParaRPr lang="en-US" sz="2400" dirty="0"/>
          </a:p>
        </p:txBody>
      </p:sp>
      <p:sp>
        <p:nvSpPr>
          <p:cNvPr id="40990" name="Text Box 30"/>
          <p:cNvSpPr txBox="1">
            <a:spLocks noChangeArrowheads="1"/>
          </p:cNvSpPr>
          <p:nvPr/>
        </p:nvSpPr>
        <p:spPr bwMode="gray">
          <a:xfrm>
            <a:off x="2025650" y="4419600"/>
            <a:ext cx="354013" cy="457200"/>
          </a:xfrm>
          <a:prstGeom prst="rect">
            <a:avLst/>
          </a:prstGeom>
          <a:noFill/>
          <a:ln w="9525" algn="ctr">
            <a:noFill/>
            <a:miter lim="800000"/>
            <a:headEnd/>
            <a:tailEnd/>
          </a:ln>
          <a:effectLst/>
        </p:spPr>
        <p:txBody>
          <a:bodyPr wrap="none">
            <a:spAutoFit/>
          </a:bodyPr>
          <a:lstStyle/>
          <a:p>
            <a:pPr algn="ctr" eaLnBrk="0" hangingPunct="0"/>
            <a:r>
              <a:rPr lang="en-US" sz="2400" b="1" dirty="0">
                <a:solidFill>
                  <a:schemeClr val="bg1"/>
                </a:solidFill>
              </a:rPr>
              <a:t>4</a:t>
            </a:r>
          </a:p>
        </p:txBody>
      </p:sp>
      <p:grpSp>
        <p:nvGrpSpPr>
          <p:cNvPr id="40" name="Group 17"/>
          <p:cNvGrpSpPr>
            <a:grpSpLocks/>
          </p:cNvGrpSpPr>
          <p:nvPr/>
        </p:nvGrpSpPr>
        <p:grpSpPr bwMode="auto">
          <a:xfrm>
            <a:off x="1828800" y="5214937"/>
            <a:ext cx="762000" cy="665162"/>
            <a:chOff x="1110" y="2656"/>
            <a:chExt cx="1549" cy="1351"/>
          </a:xfrm>
        </p:grpSpPr>
        <p:sp>
          <p:nvSpPr>
            <p:cNvPr id="4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endParaRPr lang="en-US"/>
            </a:p>
          </p:txBody>
        </p:sp>
      </p:grpSp>
      <p:sp>
        <p:nvSpPr>
          <p:cNvPr id="44" name="Line 25"/>
          <p:cNvSpPr>
            <a:spLocks noChangeShapeType="1"/>
          </p:cNvSpPr>
          <p:nvPr/>
        </p:nvSpPr>
        <p:spPr bwMode="auto">
          <a:xfrm>
            <a:off x="2438400" y="5824537"/>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5" name="Text Box 26"/>
          <p:cNvSpPr txBox="1">
            <a:spLocks noChangeArrowheads="1"/>
          </p:cNvSpPr>
          <p:nvPr/>
        </p:nvSpPr>
        <p:spPr bwMode="auto">
          <a:xfrm>
            <a:off x="2755194" y="5291137"/>
            <a:ext cx="1813317" cy="461665"/>
          </a:xfrm>
          <a:prstGeom prst="rect">
            <a:avLst/>
          </a:prstGeom>
          <a:noFill/>
          <a:ln w="9525" algn="ctr">
            <a:noFill/>
            <a:miter lim="800000"/>
            <a:headEnd/>
            <a:tailEnd/>
          </a:ln>
          <a:effectLst/>
        </p:spPr>
        <p:txBody>
          <a:bodyPr wrap="none">
            <a:spAutoFit/>
          </a:bodyPr>
          <a:lstStyle/>
          <a:p>
            <a:pPr eaLnBrk="0" hangingPunct="0"/>
            <a:r>
              <a:rPr lang="en-US" sz="2400" smtClean="0"/>
              <a:t>Recognition</a:t>
            </a:r>
            <a:endParaRPr lang="en-US" sz="2400" dirty="0"/>
          </a:p>
        </p:txBody>
      </p:sp>
      <p:sp>
        <p:nvSpPr>
          <p:cNvPr id="46" name="Text Box 27"/>
          <p:cNvSpPr txBox="1">
            <a:spLocks noChangeArrowheads="1"/>
          </p:cNvSpPr>
          <p:nvPr/>
        </p:nvSpPr>
        <p:spPr bwMode="gray">
          <a:xfrm>
            <a:off x="2025650" y="5313362"/>
            <a:ext cx="356188" cy="461665"/>
          </a:xfrm>
          <a:prstGeom prst="rect">
            <a:avLst/>
          </a:prstGeom>
          <a:noFill/>
          <a:ln w="9525" algn="ctr">
            <a:noFill/>
            <a:miter lim="800000"/>
            <a:headEnd/>
            <a:tailEnd/>
          </a:ln>
          <a:effectLst/>
        </p:spPr>
        <p:txBody>
          <a:bodyPr wrap="none">
            <a:spAutoFit/>
          </a:bodyPr>
          <a:lstStyle/>
          <a:p>
            <a:pPr algn="ctr" eaLnBrk="0" hangingPunct="0"/>
            <a:r>
              <a:rPr lang="en-US" sz="2400" b="1" dirty="0" smtClean="0">
                <a:solidFill>
                  <a:schemeClr val="bg1"/>
                </a:solidFill>
              </a:rPr>
              <a:t>5</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700" y="680872"/>
            <a:ext cx="6589199" cy="1280890"/>
          </a:xfrm>
        </p:spPr>
        <p:txBody>
          <a:bodyPr/>
          <a:lstStyle/>
          <a:p>
            <a:r>
              <a:rPr lang="en-IN" dirty="0" smtClean="0"/>
              <a:t>Pre-Processing</a:t>
            </a:r>
            <a:endParaRPr lang="en-IN" dirty="0"/>
          </a:p>
        </p:txBody>
      </p:sp>
      <p:sp>
        <p:nvSpPr>
          <p:cNvPr id="4" name="Slide Number Placeholder 3"/>
          <p:cNvSpPr>
            <a:spLocks noGrp="1"/>
          </p:cNvSpPr>
          <p:nvPr>
            <p:ph type="sldNum" sz="quarter" idx="12"/>
          </p:nvPr>
        </p:nvSpPr>
        <p:spPr/>
        <p:txBody>
          <a:bodyPr/>
          <a:lstStyle/>
          <a:p>
            <a:fld id="{8100D588-F15F-42A3-87B3-31E9DC12C02E}" type="slidenum">
              <a:rPr lang="en-US" smtClean="0"/>
              <a:pPr/>
              <a:t>30</a:t>
            </a:fld>
            <a:endParaRPr lang="en-US"/>
          </a:p>
        </p:txBody>
      </p:sp>
      <p:cxnSp>
        <p:nvCxnSpPr>
          <p:cNvPr id="9" name="Straight Arrow Connector 8"/>
          <p:cNvCxnSpPr>
            <a:cxnSpLocks noChangeShapeType="1"/>
          </p:cNvCxnSpPr>
          <p:nvPr/>
        </p:nvCxnSpPr>
        <p:spPr bwMode="auto">
          <a:xfrm>
            <a:off x="4419600" y="2362200"/>
            <a:ext cx="5334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TextBox 10"/>
          <p:cNvSpPr txBox="1"/>
          <p:nvPr/>
        </p:nvSpPr>
        <p:spPr>
          <a:xfrm>
            <a:off x="1815353" y="3276600"/>
            <a:ext cx="6705600" cy="3416320"/>
          </a:xfrm>
          <a:prstGeom prst="rect">
            <a:avLst/>
          </a:prstGeom>
          <a:noFill/>
        </p:spPr>
        <p:txBody>
          <a:bodyPr wrap="square" rtlCol="0">
            <a:spAutoFit/>
          </a:bodyPr>
          <a:lstStyle/>
          <a:p>
            <a:r>
              <a:rPr lang="en-IN" dirty="0" smtClean="0"/>
              <a:t>Converts a </a:t>
            </a:r>
            <a:r>
              <a:rPr lang="en-IN" dirty="0" err="1" smtClean="0"/>
              <a:t>multi-colored</a:t>
            </a:r>
            <a:r>
              <a:rPr lang="en-IN" dirty="0" smtClean="0"/>
              <a:t> image into a binary image.</a:t>
            </a:r>
          </a:p>
          <a:p>
            <a:endParaRPr lang="en-IN" dirty="0" smtClean="0"/>
          </a:p>
          <a:p>
            <a:r>
              <a:rPr lang="en-IN" b="1" dirty="0"/>
              <a:t> Grey Conversion </a:t>
            </a:r>
            <a:endParaRPr lang="en-IN" dirty="0"/>
          </a:p>
          <a:p>
            <a:r>
              <a:rPr lang="en-IN" dirty="0"/>
              <a:t>We have taken colour image of car clearly showing its License plate for experiment. We firstly convert this RGB colour input image to a 256 grayscale </a:t>
            </a:r>
            <a:r>
              <a:rPr lang="en-IN" dirty="0" smtClean="0"/>
              <a:t>image</a:t>
            </a:r>
          </a:p>
          <a:p>
            <a:endParaRPr lang="en-IN" dirty="0"/>
          </a:p>
          <a:p>
            <a:r>
              <a:rPr lang="en-IN" b="1" dirty="0"/>
              <a:t>Median Filtering </a:t>
            </a:r>
            <a:endParaRPr lang="en-IN" dirty="0"/>
          </a:p>
          <a:p>
            <a:r>
              <a:rPr lang="en-IN" dirty="0"/>
              <a:t>It is inevitable for containing noises of original image. We use median filtering to eliminate the noises. Using median filtering not only can eliminate the noises, but also make the high frequency more concentrated.</a:t>
            </a:r>
            <a:endParaRPr lang="en-IN" dirty="0"/>
          </a:p>
        </p:txBody>
      </p:sp>
      <p:pic>
        <p:nvPicPr>
          <p:cNvPr id="10" name="Pict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640" y="1507655"/>
            <a:ext cx="3722053" cy="1576388"/>
          </a:xfrm>
          <a:prstGeom prst="rect">
            <a:avLst/>
          </a:prstGeom>
          <a:noFill/>
          <a:ln>
            <a:noFill/>
          </a:ln>
        </p:spPr>
      </p:pic>
      <p:pic>
        <p:nvPicPr>
          <p:cNvPr id="5" name="Picture 4"/>
          <p:cNvPicPr>
            <a:picLocks noChangeAspect="1"/>
          </p:cNvPicPr>
          <p:nvPr/>
        </p:nvPicPr>
        <p:blipFill>
          <a:blip r:embed="rId3"/>
          <a:stretch>
            <a:fillRect/>
          </a:stretch>
        </p:blipFill>
        <p:spPr>
          <a:xfrm>
            <a:off x="5168153" y="1507655"/>
            <a:ext cx="3728046" cy="1576388"/>
          </a:xfrm>
          <a:prstGeom prst="rect">
            <a:avLst/>
          </a:prstGeom>
        </p:spPr>
      </p:pic>
    </p:spTree>
    <p:extLst>
      <p:ext uri="{BB962C8B-B14F-4D97-AF65-F5344CB8AC3E}">
        <p14:creationId xmlns:p14="http://schemas.microsoft.com/office/powerpoint/2010/main" val="613509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LICENSE PLATE EXTRACTION</a:t>
            </a:r>
            <a:endParaRPr lang="en-IN" dirty="0"/>
          </a:p>
        </p:txBody>
      </p:sp>
      <p:sp>
        <p:nvSpPr>
          <p:cNvPr id="4" name="Slide Number Placeholder 3"/>
          <p:cNvSpPr>
            <a:spLocks noGrp="1"/>
          </p:cNvSpPr>
          <p:nvPr>
            <p:ph type="sldNum" sz="quarter" idx="12"/>
          </p:nvPr>
        </p:nvSpPr>
        <p:spPr/>
        <p:txBody>
          <a:bodyPr/>
          <a:lstStyle/>
          <a:p>
            <a:fld id="{8100D588-F15F-42A3-87B3-31E9DC12C02E}" type="slidenum">
              <a:rPr lang="en-US" smtClean="0"/>
              <a:pPr/>
              <a:t>31</a:t>
            </a:fld>
            <a:endParaRPr lang="en-US"/>
          </a:p>
        </p:txBody>
      </p:sp>
      <p:sp>
        <p:nvSpPr>
          <p:cNvPr id="6" name="TextBox 5"/>
          <p:cNvSpPr txBox="1"/>
          <p:nvPr/>
        </p:nvSpPr>
        <p:spPr>
          <a:xfrm>
            <a:off x="1945201" y="1581834"/>
            <a:ext cx="6934200" cy="646331"/>
          </a:xfrm>
          <a:prstGeom prst="rect">
            <a:avLst/>
          </a:prstGeom>
          <a:noFill/>
        </p:spPr>
        <p:txBody>
          <a:bodyPr wrap="square" rtlCol="0">
            <a:spAutoFit/>
          </a:bodyPr>
          <a:lstStyle/>
          <a:p>
            <a:r>
              <a:rPr lang="en-IN" dirty="0" smtClean="0"/>
              <a:t>From the </a:t>
            </a:r>
            <a:r>
              <a:rPr lang="en-IN" dirty="0" smtClean="0"/>
              <a:t>grayscale image, </a:t>
            </a:r>
            <a:r>
              <a:rPr lang="en-IN" dirty="0" smtClean="0"/>
              <a:t>the area of </a:t>
            </a:r>
            <a:r>
              <a:rPr lang="en-IN" dirty="0" smtClean="0"/>
              <a:t>interest (i.e. the number plate) </a:t>
            </a:r>
            <a:r>
              <a:rPr lang="en-IN" dirty="0" smtClean="0"/>
              <a:t>is </a:t>
            </a:r>
            <a:r>
              <a:rPr lang="en-IN" dirty="0" smtClean="0"/>
              <a:t>extracted and </a:t>
            </a:r>
            <a:r>
              <a:rPr lang="en-IN" dirty="0" smtClean="0"/>
              <a:t>scanned for text recognition.</a:t>
            </a:r>
            <a:endParaRPr lang="en-IN" dirty="0"/>
          </a:p>
        </p:txBody>
      </p:sp>
      <p:pic>
        <p:nvPicPr>
          <p:cNvPr id="9" name="Picture 8"/>
          <p:cNvPicPr>
            <a:picLocks noChangeAspect="1"/>
          </p:cNvPicPr>
          <p:nvPr/>
        </p:nvPicPr>
        <p:blipFill>
          <a:blip r:embed="rId2"/>
          <a:stretch>
            <a:fillRect/>
          </a:stretch>
        </p:blipFill>
        <p:spPr>
          <a:xfrm>
            <a:off x="511228" y="2667000"/>
            <a:ext cx="3728046" cy="1576388"/>
          </a:xfrm>
          <a:prstGeom prst="rect">
            <a:avLst/>
          </a:prstGeom>
        </p:spPr>
      </p:pic>
      <p:pic>
        <p:nvPicPr>
          <p:cNvPr id="5" name="Picture 4"/>
          <p:cNvPicPr>
            <a:picLocks noChangeAspect="1"/>
          </p:cNvPicPr>
          <p:nvPr/>
        </p:nvPicPr>
        <p:blipFill>
          <a:blip r:embed="rId3"/>
          <a:stretch>
            <a:fillRect/>
          </a:stretch>
        </p:blipFill>
        <p:spPr>
          <a:xfrm>
            <a:off x="5028738" y="2667000"/>
            <a:ext cx="3850663" cy="1576388"/>
          </a:xfrm>
          <a:prstGeom prst="rect">
            <a:avLst/>
          </a:prstGeom>
        </p:spPr>
      </p:pic>
      <p:cxnSp>
        <p:nvCxnSpPr>
          <p:cNvPr id="10" name="Straight Arrow Connector 9"/>
          <p:cNvCxnSpPr>
            <a:cxnSpLocks noChangeShapeType="1"/>
            <a:stCxn id="9" idx="3"/>
            <a:endCxn id="5" idx="1"/>
          </p:cNvCxnSpPr>
          <p:nvPr/>
        </p:nvCxnSpPr>
        <p:spPr bwMode="auto">
          <a:xfrm>
            <a:off x="4239274" y="3455194"/>
            <a:ext cx="78946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11" name="Picture 10"/>
          <p:cNvPicPr>
            <a:picLocks noChangeAspect="1"/>
          </p:cNvPicPr>
          <p:nvPr/>
        </p:nvPicPr>
        <p:blipFill>
          <a:blip r:embed="rId4"/>
          <a:stretch>
            <a:fillRect/>
          </a:stretch>
        </p:blipFill>
        <p:spPr>
          <a:xfrm>
            <a:off x="5116193" y="5181600"/>
            <a:ext cx="3675752" cy="1560596"/>
          </a:xfrm>
          <a:prstGeom prst="rect">
            <a:avLst/>
          </a:prstGeom>
        </p:spPr>
      </p:pic>
      <p:cxnSp>
        <p:nvCxnSpPr>
          <p:cNvPr id="12" name="Straight Arrow Connector 11"/>
          <p:cNvCxnSpPr>
            <a:cxnSpLocks noChangeShapeType="1"/>
            <a:stCxn id="5" idx="2"/>
            <a:endCxn id="11" idx="0"/>
          </p:cNvCxnSpPr>
          <p:nvPr/>
        </p:nvCxnSpPr>
        <p:spPr bwMode="auto">
          <a:xfrm flipH="1">
            <a:off x="6954069" y="4243388"/>
            <a:ext cx="1" cy="9382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16" name="Picture 15"/>
          <p:cNvPicPr>
            <a:picLocks noChangeAspect="1"/>
          </p:cNvPicPr>
          <p:nvPr/>
        </p:nvPicPr>
        <p:blipFill>
          <a:blip r:embed="rId5"/>
          <a:stretch>
            <a:fillRect/>
          </a:stretch>
        </p:blipFill>
        <p:spPr>
          <a:xfrm>
            <a:off x="535134" y="5165808"/>
            <a:ext cx="3680234" cy="1576388"/>
          </a:xfrm>
          <a:prstGeom prst="rect">
            <a:avLst/>
          </a:prstGeom>
        </p:spPr>
      </p:pic>
      <p:cxnSp>
        <p:nvCxnSpPr>
          <p:cNvPr id="19" name="Straight Arrow Connector 18"/>
          <p:cNvCxnSpPr>
            <a:cxnSpLocks noChangeShapeType="1"/>
            <a:stCxn id="11" idx="1"/>
            <a:endCxn id="16" idx="3"/>
          </p:cNvCxnSpPr>
          <p:nvPr/>
        </p:nvCxnSpPr>
        <p:spPr bwMode="auto">
          <a:xfrm flipH="1" flipV="1">
            <a:off x="4215368" y="5954002"/>
            <a:ext cx="900825" cy="789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97204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00D588-F15F-42A3-87B3-31E9DC12C02E}" type="slidenum">
              <a:rPr lang="en-US" smtClean="0"/>
              <a:pPr/>
              <a:t>32</a:t>
            </a:fld>
            <a:endParaRPr lang="en-US"/>
          </a:p>
        </p:txBody>
      </p:sp>
      <p:sp>
        <p:nvSpPr>
          <p:cNvPr id="5" name="Title 4"/>
          <p:cNvSpPr txBox="1">
            <a:spLocks noGrp="1"/>
          </p:cNvSpPr>
          <p:nvPr>
            <p:ph type="title"/>
          </p:nvPr>
        </p:nvSpPr>
        <p:spPr>
          <a:prstGeom prst="rect">
            <a:avLst/>
          </a:prstGeom>
          <a:noFill/>
        </p:spPr>
        <p:txBody>
          <a:bodyPr wrap="square" rtlCol="0">
            <a:spAutoFit/>
          </a:bodyPr>
          <a:lstStyle/>
          <a:p>
            <a:r>
              <a:rPr lang="en-IN" sz="3200" b="1" dirty="0">
                <a:latin typeface="+mn-lt"/>
              </a:rPr>
              <a:t>CHARACTER SEGMENTATION </a:t>
            </a:r>
            <a:r>
              <a:rPr lang="en-IN" sz="3200" b="1" dirty="0" smtClean="0">
                <a:latin typeface="+mn-lt"/>
              </a:rPr>
              <a:t>AND RECOGNITION</a:t>
            </a:r>
            <a:endParaRPr lang="en-IN" sz="3200" b="1" dirty="0">
              <a:latin typeface="+mn-lt"/>
            </a:endParaRPr>
          </a:p>
        </p:txBody>
      </p:sp>
      <p:sp>
        <p:nvSpPr>
          <p:cNvPr id="6" name="Content Placeholder 6"/>
          <p:cNvSpPr>
            <a:spLocks noGrp="1"/>
          </p:cNvSpPr>
          <p:nvPr>
            <p:ph idx="1"/>
          </p:nvPr>
        </p:nvSpPr>
        <p:spPr/>
        <p:txBody>
          <a:bodyPr/>
          <a:lstStyle/>
          <a:p>
            <a:r>
              <a:rPr lang="en-IN" dirty="0" smtClean="0"/>
              <a:t>The number plate extracted is now run under the </a:t>
            </a:r>
            <a:r>
              <a:rPr lang="en-IN" dirty="0" err="1" smtClean="0"/>
              <a:t>ocr</a:t>
            </a:r>
            <a:r>
              <a:rPr lang="en-IN" dirty="0" smtClean="0"/>
              <a:t> algorithm to output the number plate text in a text document.</a:t>
            </a:r>
            <a:endParaRPr lang="en-IN" dirty="0"/>
          </a:p>
        </p:txBody>
      </p:sp>
      <p:pic>
        <p:nvPicPr>
          <p:cNvPr id="7" name="Picture 6"/>
          <p:cNvPicPr>
            <a:picLocks noChangeAspect="1"/>
          </p:cNvPicPr>
          <p:nvPr/>
        </p:nvPicPr>
        <p:blipFill>
          <a:blip r:embed="rId2"/>
          <a:stretch>
            <a:fillRect/>
          </a:stretch>
        </p:blipFill>
        <p:spPr>
          <a:xfrm>
            <a:off x="488816" y="3886200"/>
            <a:ext cx="3540317" cy="1676400"/>
          </a:xfrm>
          <a:prstGeom prst="rect">
            <a:avLst/>
          </a:prstGeom>
        </p:spPr>
      </p:pic>
      <p:cxnSp>
        <p:nvCxnSpPr>
          <p:cNvPr id="8" name="Straight Arrow Connector 7"/>
          <p:cNvCxnSpPr>
            <a:cxnSpLocks noChangeShapeType="1"/>
          </p:cNvCxnSpPr>
          <p:nvPr/>
        </p:nvCxnSpPr>
        <p:spPr bwMode="auto">
          <a:xfrm>
            <a:off x="4448943" y="4701988"/>
            <a:ext cx="78946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9" name="Picture 8"/>
          <p:cNvPicPr/>
          <p:nvPr/>
        </p:nvPicPr>
        <p:blipFill>
          <a:blip r:embed="rId3"/>
          <a:stretch>
            <a:fillRect/>
          </a:stretch>
        </p:blipFill>
        <p:spPr>
          <a:xfrm>
            <a:off x="5791200" y="3886200"/>
            <a:ext cx="2563336" cy="1676400"/>
          </a:xfrm>
          <a:prstGeom prst="rect">
            <a:avLst/>
          </a:prstGeom>
        </p:spPr>
      </p:pic>
    </p:spTree>
    <p:extLst>
      <p:ext uri="{BB962C8B-B14F-4D97-AF65-F5344CB8AC3E}">
        <p14:creationId xmlns:p14="http://schemas.microsoft.com/office/powerpoint/2010/main" val="442426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b="0" dirty="0" smtClean="0">
                <a:solidFill>
                  <a:schemeClr val="tx1"/>
                </a:solidFill>
                <a:latin typeface="+mj-lt"/>
                <a:ea typeface="+mj-ea"/>
                <a:cs typeface="+mj-cs"/>
              </a:rPr>
              <a:t>Conclusion</a:t>
            </a:r>
            <a:endParaRPr lang="en-US" dirty="0"/>
          </a:p>
        </p:txBody>
      </p:sp>
      <p:sp>
        <p:nvSpPr>
          <p:cNvPr id="5" name="Slide Number Placeholder 4"/>
          <p:cNvSpPr>
            <a:spLocks noGrp="1"/>
          </p:cNvSpPr>
          <p:nvPr>
            <p:ph type="sldNum" sz="quarter" idx="12"/>
          </p:nvPr>
        </p:nvSpPr>
        <p:spPr/>
        <p:txBody>
          <a:bodyPr/>
          <a:lstStyle/>
          <a:p>
            <a:fld id="{67017FFE-A3CB-48F0-A6B9-F955503F34EB}" type="slidenum">
              <a:rPr lang="en-US" smtClean="0"/>
              <a:pPr/>
              <a:t>33</a:t>
            </a:fld>
            <a:endParaRPr lang="en-US"/>
          </a:p>
        </p:txBody>
      </p:sp>
      <p:sp>
        <p:nvSpPr>
          <p:cNvPr id="3" name="Rectangle 2"/>
          <p:cNvSpPr/>
          <p:nvPr/>
        </p:nvSpPr>
        <p:spPr>
          <a:xfrm>
            <a:off x="457200" y="1752600"/>
            <a:ext cx="8153400" cy="3477875"/>
          </a:xfrm>
          <a:prstGeom prst="rect">
            <a:avLst/>
          </a:prstGeom>
        </p:spPr>
        <p:txBody>
          <a:bodyPr wrap="square">
            <a:spAutoFit/>
          </a:bodyPr>
          <a:lstStyle/>
          <a:p>
            <a:pPr algn="just"/>
            <a:r>
              <a:rPr lang="en-US" sz="2000" dirty="0"/>
              <a:t>The objective of this paper is to segment and recognize characters in image have been achieved. </a:t>
            </a:r>
            <a:r>
              <a:rPr lang="en-US" sz="2000" dirty="0" smtClean="0"/>
              <a:t>Even though </a:t>
            </a:r>
            <a:r>
              <a:rPr lang="en-US" sz="2000" dirty="0"/>
              <a:t>the segmentation accuracy from the experiment is </a:t>
            </a:r>
            <a:r>
              <a:rPr lang="en-US" sz="2000" dirty="0" smtClean="0"/>
              <a:t>very high, </a:t>
            </a:r>
            <a:r>
              <a:rPr lang="en-US" sz="2000" dirty="0"/>
              <a:t>the result during real application may be lower due to limited set of picture used in experiment. However, </a:t>
            </a:r>
            <a:r>
              <a:rPr lang="en-US" sz="2000" dirty="0" smtClean="0"/>
              <a:t>this is </a:t>
            </a:r>
            <a:r>
              <a:rPr lang="en-US" sz="2000" dirty="0"/>
              <a:t>shown that segmentation using connected components is best method to segmenting the image. </a:t>
            </a:r>
          </a:p>
          <a:p>
            <a:pPr algn="just"/>
            <a:endParaRPr lang="en-US" sz="2000" dirty="0" smtClean="0"/>
          </a:p>
          <a:p>
            <a:pPr algn="just"/>
            <a:r>
              <a:rPr lang="en-US" sz="2000" dirty="0"/>
              <a:t>After several experiments been done to find the best method to recognize the characters with highest accuracy and considerable amount of time, the best way is by using templates correlations as main recognition </a:t>
            </a:r>
            <a:r>
              <a:rPr lang="en-US" sz="2000" dirty="0" smtClean="0"/>
              <a:t>method.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87783"/>
            <a:ext cx="6589200" cy="1280890"/>
          </a:xfrm>
        </p:spPr>
        <p:txBody>
          <a:bodyPr/>
          <a:lstStyle/>
          <a:p>
            <a:r>
              <a:rPr lang="en-US" dirty="0" smtClean="0"/>
              <a:t>References</a:t>
            </a:r>
            <a:endParaRPr lang="en-US" dirty="0"/>
          </a:p>
        </p:txBody>
      </p:sp>
      <p:sp>
        <p:nvSpPr>
          <p:cNvPr id="3" name="Slide Number Placeholder 2"/>
          <p:cNvSpPr>
            <a:spLocks noGrp="1"/>
          </p:cNvSpPr>
          <p:nvPr>
            <p:ph type="sldNum" sz="quarter" idx="12"/>
          </p:nvPr>
        </p:nvSpPr>
        <p:spPr/>
        <p:txBody>
          <a:bodyPr/>
          <a:lstStyle/>
          <a:p>
            <a:fld id="{67017FFE-A3CB-48F0-A6B9-F955503F34EB}" type="slidenum">
              <a:rPr lang="en-US" smtClean="0"/>
              <a:pPr/>
              <a:t>34</a:t>
            </a:fld>
            <a:endParaRPr lang="en-US"/>
          </a:p>
        </p:txBody>
      </p:sp>
      <p:sp>
        <p:nvSpPr>
          <p:cNvPr id="4" name="Rectangle 3"/>
          <p:cNvSpPr/>
          <p:nvPr/>
        </p:nvSpPr>
        <p:spPr>
          <a:xfrm>
            <a:off x="803717" y="1821670"/>
            <a:ext cx="7848599" cy="5016758"/>
          </a:xfrm>
          <a:prstGeom prst="rect">
            <a:avLst/>
          </a:prstGeom>
        </p:spPr>
        <p:txBody>
          <a:bodyPr wrap="square">
            <a:spAutoFit/>
          </a:bodyPr>
          <a:lstStyle/>
          <a:p>
            <a:pPr marL="285750" indent="-285750" algn="just">
              <a:buFont typeface="Wingdings" panose="05000000000000000000" pitchFamily="2" charset="2"/>
              <a:buChar char="v"/>
            </a:pPr>
            <a:r>
              <a:rPr lang="en-US" sz="1600" dirty="0" smtClean="0"/>
              <a:t>Kurt </a:t>
            </a:r>
            <a:r>
              <a:rPr lang="en-US" sz="1600" dirty="0"/>
              <a:t>Alfred </a:t>
            </a:r>
            <a:r>
              <a:rPr lang="en-US" sz="1600" dirty="0" err="1"/>
              <a:t>Kluever</a:t>
            </a:r>
            <a:r>
              <a:rPr lang="en-US" sz="1600" dirty="0"/>
              <a:t>. (2008) Digital Media Library : RIT Scholars. [Online]. </a:t>
            </a:r>
            <a:r>
              <a:rPr lang="en-US" sz="1600" dirty="0">
                <a:hlinkClick r:id="rId3"/>
              </a:rPr>
              <a:t>https://</a:t>
            </a:r>
            <a:r>
              <a:rPr lang="en-US" sz="1600" dirty="0" smtClean="0">
                <a:hlinkClick r:id="rId3"/>
              </a:rPr>
              <a:t>ritdml.rit.edu/bitstream/handle/1850/7813/KKlueverTechPaper05-20-2008.pdf</a:t>
            </a:r>
            <a:r>
              <a:rPr lang="en-US" sz="1600" dirty="0" smtClean="0"/>
              <a:t/>
            </a:r>
            <a:br>
              <a:rPr lang="en-US" sz="1600" dirty="0" smtClean="0"/>
            </a:br>
            <a:endParaRPr lang="en-US" sz="1600" dirty="0"/>
          </a:p>
          <a:p>
            <a:pPr marL="285750" indent="-285750" algn="just">
              <a:buFont typeface="Wingdings" panose="05000000000000000000" pitchFamily="2" charset="2"/>
              <a:buChar char="v"/>
            </a:pPr>
            <a:r>
              <a:rPr lang="en-US" sz="1600" dirty="0" smtClean="0"/>
              <a:t>C</a:t>
            </a:r>
            <a:r>
              <a:rPr lang="en-US" sz="1600" dirty="0"/>
              <a:t>. H. Ho, S. B. </a:t>
            </a:r>
            <a:r>
              <a:rPr lang="en-US" sz="1600" dirty="0" err="1"/>
              <a:t>Koay</a:t>
            </a:r>
            <a:r>
              <a:rPr lang="en-US" sz="1600" dirty="0"/>
              <a:t>, M. H. Lee, M. </a:t>
            </a:r>
            <a:r>
              <a:rPr lang="en-US" sz="1600" dirty="0" err="1"/>
              <a:t>Moghavvemi</a:t>
            </a:r>
            <a:r>
              <a:rPr lang="en-US" sz="1600" dirty="0"/>
              <a:t>, and M. </a:t>
            </a:r>
            <a:r>
              <a:rPr lang="en-US" sz="1600" dirty="0" err="1"/>
              <a:t>Tamjis</a:t>
            </a:r>
            <a:r>
              <a:rPr lang="en-US" sz="1600" dirty="0"/>
              <a:t>, "License Plate Recognition (Software)," </a:t>
            </a:r>
            <a:r>
              <a:rPr lang="en-US" sz="1600" dirty="0" err="1"/>
              <a:t>Universiti</a:t>
            </a:r>
            <a:r>
              <a:rPr lang="en-US" sz="1600" dirty="0"/>
              <a:t> </a:t>
            </a:r>
            <a:r>
              <a:rPr lang="en-US" sz="1600" dirty="0" smtClean="0"/>
              <a:t>Malaya.</a:t>
            </a:r>
          </a:p>
          <a:p>
            <a:pPr marL="285750" indent="-285750" algn="just">
              <a:buFont typeface="Wingdings" panose="05000000000000000000" pitchFamily="2" charset="2"/>
              <a:buChar char="v"/>
            </a:pPr>
            <a:endParaRPr lang="en-US" sz="1600" dirty="0"/>
          </a:p>
          <a:p>
            <a:pPr marL="285750" indent="-285750" algn="just">
              <a:buFont typeface="Wingdings" panose="05000000000000000000" pitchFamily="2" charset="2"/>
              <a:buChar char="v"/>
            </a:pPr>
            <a:r>
              <a:rPr lang="en-US" sz="1600" dirty="0" err="1" smtClean="0"/>
              <a:t>Sheroz</a:t>
            </a:r>
            <a:r>
              <a:rPr lang="en-US" sz="1600" dirty="0" smtClean="0"/>
              <a:t> </a:t>
            </a:r>
            <a:r>
              <a:rPr lang="en-US" sz="1600" dirty="0"/>
              <a:t>Khan, </a:t>
            </a:r>
            <a:r>
              <a:rPr lang="en-US" sz="1600" dirty="0" err="1"/>
              <a:t>Rafiqul</a:t>
            </a:r>
            <a:r>
              <a:rPr lang="en-US" sz="1600" dirty="0"/>
              <a:t> Islam Othman </a:t>
            </a:r>
            <a:r>
              <a:rPr lang="en-US" sz="1600" dirty="0" err="1"/>
              <a:t>khalifa</a:t>
            </a:r>
            <a:r>
              <a:rPr lang="en-US" sz="1600" dirty="0"/>
              <a:t>, "Malaysian Vehicle License Plate Recognition," The International Arab Journal of Information Technology , </a:t>
            </a:r>
            <a:r>
              <a:rPr lang="en-US" sz="1600" dirty="0" smtClean="0"/>
              <a:t/>
            </a:r>
            <a:br>
              <a:rPr lang="en-US" sz="1600" dirty="0" smtClean="0"/>
            </a:br>
            <a:r>
              <a:rPr lang="en-US" sz="1600" dirty="0" smtClean="0"/>
              <a:t>pp</a:t>
            </a:r>
            <a:r>
              <a:rPr lang="en-US" sz="1600" dirty="0"/>
              <a:t>. </a:t>
            </a:r>
            <a:r>
              <a:rPr lang="en-US" sz="1600" dirty="0" smtClean="0"/>
              <a:t>359-364</a:t>
            </a:r>
            <a:r>
              <a:rPr lang="en-US" sz="1600" dirty="0"/>
              <a:t>, </a:t>
            </a:r>
            <a:r>
              <a:rPr lang="en-US" sz="1600" dirty="0" smtClean="0"/>
              <a:t>2007.</a:t>
            </a:r>
          </a:p>
          <a:p>
            <a:pPr algn="just"/>
            <a:endParaRPr lang="en-US" sz="1600" dirty="0" smtClean="0"/>
          </a:p>
          <a:p>
            <a:pPr marL="285750" indent="-285750" algn="just">
              <a:buFont typeface="Wingdings" panose="05000000000000000000" pitchFamily="2" charset="2"/>
              <a:buChar char="v"/>
            </a:pPr>
            <a:r>
              <a:rPr lang="en-GB" sz="1600" dirty="0" smtClean="0"/>
              <a:t>Edge </a:t>
            </a:r>
            <a:r>
              <a:rPr lang="en-GB" sz="1600" dirty="0"/>
              <a:t>Based Text Extraction From Complex Images by  </a:t>
            </a:r>
            <a:r>
              <a:rPr lang="en-GB" sz="1600" dirty="0" err="1"/>
              <a:t>Xiaoqing</a:t>
            </a:r>
            <a:r>
              <a:rPr lang="en-GB" sz="1600" dirty="0"/>
              <a:t> Liu and </a:t>
            </a:r>
            <a:r>
              <a:rPr lang="en-GB" sz="1600" dirty="0" err="1"/>
              <a:t>Jagath</a:t>
            </a:r>
            <a:r>
              <a:rPr lang="en-GB" sz="1600" dirty="0"/>
              <a:t> </a:t>
            </a:r>
            <a:r>
              <a:rPr lang="en-GB" sz="1600" dirty="0" err="1" smtClean="0"/>
              <a:t>Samarbandhu</a:t>
            </a:r>
            <a:r>
              <a:rPr lang="en-GB" sz="1600" dirty="0" smtClean="0"/>
              <a:t>.</a:t>
            </a:r>
            <a:endParaRPr lang="en-GB" sz="1600" dirty="0"/>
          </a:p>
          <a:p>
            <a:pPr marL="285750" indent="-285750" algn="just">
              <a:buFont typeface="Wingdings" panose="05000000000000000000" pitchFamily="2" charset="2"/>
              <a:buChar char="v"/>
            </a:pPr>
            <a:endParaRPr lang="en-GB" sz="1600" dirty="0" smtClean="0"/>
          </a:p>
          <a:p>
            <a:pPr marL="285750" indent="-285750" algn="just">
              <a:buFont typeface="Wingdings" panose="05000000000000000000" pitchFamily="2" charset="2"/>
              <a:buChar char="v"/>
            </a:pPr>
            <a:r>
              <a:rPr lang="en-IN" sz="1600" dirty="0" smtClean="0"/>
              <a:t>Character </a:t>
            </a:r>
            <a:r>
              <a:rPr lang="en-IN" sz="1600" dirty="0"/>
              <a:t>Recognition IEEE paper from KATHEY, University of </a:t>
            </a:r>
            <a:r>
              <a:rPr lang="en-IN" sz="1600" dirty="0" smtClean="0"/>
              <a:t>Berkley.</a:t>
            </a:r>
            <a:br>
              <a:rPr lang="en-IN" sz="1600" dirty="0" smtClean="0"/>
            </a:br>
            <a:endParaRPr lang="en-IN" sz="1600" dirty="0" smtClean="0"/>
          </a:p>
          <a:p>
            <a:pPr marL="285750" indent="-285750" algn="just">
              <a:buFont typeface="Wingdings" panose="05000000000000000000" pitchFamily="2" charset="2"/>
              <a:buChar char="v"/>
            </a:pPr>
            <a:r>
              <a:rPr lang="en-GB" sz="1600" dirty="0" smtClean="0"/>
              <a:t>Automatic </a:t>
            </a:r>
            <a:r>
              <a:rPr lang="en-GB" sz="1600" dirty="0"/>
              <a:t>Text Detection using Morphological Operations and </a:t>
            </a:r>
            <a:r>
              <a:rPr lang="en-GB" sz="1600" dirty="0" err="1"/>
              <a:t>Inpainting</a:t>
            </a:r>
            <a:r>
              <a:rPr lang="en-GB" sz="1600" dirty="0"/>
              <a:t> by </a:t>
            </a:r>
            <a:r>
              <a:rPr lang="en-GB" sz="1600" i="1" dirty="0" err="1"/>
              <a:t>Khyati</a:t>
            </a:r>
            <a:r>
              <a:rPr lang="en-GB" sz="1600" i="1" dirty="0"/>
              <a:t> </a:t>
            </a:r>
            <a:r>
              <a:rPr lang="en-GB" sz="1600" i="1" dirty="0" err="1" smtClean="0"/>
              <a:t>Vaghela</a:t>
            </a:r>
            <a:r>
              <a:rPr lang="en-GB" sz="1600" i="1" dirty="0" smtClean="0"/>
              <a:t>.</a:t>
            </a:r>
          </a:p>
          <a:p>
            <a:pPr algn="just"/>
            <a:endParaRPr lang="en-GB" sz="1600" i="1" dirty="0" smtClean="0"/>
          </a:p>
          <a:p>
            <a:pPr algn="just"/>
            <a:endParaRPr lang="en-US" sz="1600" dirty="0"/>
          </a:p>
        </p:txBody>
      </p:sp>
    </p:spTree>
    <p:extLst>
      <p:ext uri="{BB962C8B-B14F-4D97-AF65-F5344CB8AC3E}">
        <p14:creationId xmlns:p14="http://schemas.microsoft.com/office/powerpoint/2010/main" val="537772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017FFE-A3CB-48F0-A6B9-F955503F34EB}" type="slidenum">
              <a:rPr lang="en-US" smtClean="0"/>
              <a:pPr/>
              <a:t>35</a:t>
            </a:fld>
            <a:endParaRPr lang="en-US"/>
          </a:p>
        </p:txBody>
      </p:sp>
      <p:sp>
        <p:nvSpPr>
          <p:cNvPr id="4" name="TextBox 3"/>
          <p:cNvSpPr txBox="1"/>
          <p:nvPr/>
        </p:nvSpPr>
        <p:spPr>
          <a:xfrm>
            <a:off x="990600" y="1828800"/>
            <a:ext cx="7162800" cy="4524315"/>
          </a:xfrm>
          <a:prstGeom prst="rect">
            <a:avLst/>
          </a:prstGeom>
          <a:noFill/>
        </p:spPr>
        <p:txBody>
          <a:bodyPr wrap="square" rtlCol="0">
            <a:spAutoFit/>
          </a:bodyPr>
          <a:lstStyle/>
          <a:p>
            <a:pPr marL="285750" indent="-285750" algn="just">
              <a:buFont typeface="Wingdings" panose="05000000000000000000" pitchFamily="2" charset="2"/>
              <a:buChar char="v"/>
            </a:pPr>
            <a:r>
              <a:rPr lang="en-GB" dirty="0"/>
              <a:t>Font and Background </a:t>
            </a:r>
            <a:r>
              <a:rPr lang="en-GB" dirty="0" err="1"/>
              <a:t>Color</a:t>
            </a:r>
            <a:r>
              <a:rPr lang="en-GB" dirty="0"/>
              <a:t> Independent Text </a:t>
            </a:r>
            <a:r>
              <a:rPr lang="en-GB" dirty="0" err="1"/>
              <a:t>Binarization</a:t>
            </a:r>
            <a:r>
              <a:rPr lang="en-GB" dirty="0"/>
              <a:t> by </a:t>
            </a:r>
            <a:r>
              <a:rPr lang="en-GB" i="1" dirty="0" err="1"/>
              <a:t>T.Kasar</a:t>
            </a:r>
            <a:r>
              <a:rPr lang="en-GB" i="1" dirty="0"/>
              <a:t> , </a:t>
            </a:r>
            <a:r>
              <a:rPr lang="en-GB" i="1" dirty="0" err="1"/>
              <a:t>J.Kumar</a:t>
            </a:r>
            <a:r>
              <a:rPr lang="en-GB" i="1" dirty="0"/>
              <a:t> , A.G. </a:t>
            </a:r>
            <a:r>
              <a:rPr lang="en-GB" i="1" dirty="0" err="1"/>
              <a:t>Ramkrishnan</a:t>
            </a:r>
            <a:r>
              <a:rPr lang="en-GB" i="1" dirty="0"/>
              <a:t>.</a:t>
            </a:r>
            <a:endParaRPr lang="en-IN" dirty="0"/>
          </a:p>
          <a:p>
            <a:pPr marL="285750" lvl="0" indent="-285750" algn="just">
              <a:buFont typeface="Wingdings" panose="05000000000000000000" pitchFamily="2" charset="2"/>
              <a:buChar char="v"/>
            </a:pPr>
            <a:endParaRPr lang="en-GB" dirty="0" smtClean="0"/>
          </a:p>
          <a:p>
            <a:pPr marL="285750" lvl="0" indent="-285750" algn="just">
              <a:buFont typeface="Wingdings" panose="05000000000000000000" pitchFamily="2" charset="2"/>
              <a:buChar char="v"/>
            </a:pPr>
            <a:r>
              <a:rPr lang="en-GB" dirty="0" smtClean="0"/>
              <a:t>OCR </a:t>
            </a:r>
            <a:r>
              <a:rPr lang="en-GB" dirty="0"/>
              <a:t>for </a:t>
            </a:r>
            <a:r>
              <a:rPr lang="en-GB" dirty="0" err="1"/>
              <a:t>Devnagari</a:t>
            </a:r>
            <a:r>
              <a:rPr lang="en-GB" dirty="0"/>
              <a:t> Script by </a:t>
            </a:r>
            <a:r>
              <a:rPr lang="en-GB" i="1" dirty="0"/>
              <a:t>Mahesh </a:t>
            </a:r>
            <a:r>
              <a:rPr lang="en-GB" i="1" dirty="0" err="1" smtClean="0"/>
              <a:t>Goyani</a:t>
            </a:r>
            <a:r>
              <a:rPr lang="en-GB" i="1" dirty="0" smtClean="0"/>
              <a:t>.</a:t>
            </a:r>
          </a:p>
          <a:p>
            <a:pPr marL="285750" lvl="0" indent="-285750" algn="just">
              <a:buFont typeface="Wingdings" panose="05000000000000000000" pitchFamily="2" charset="2"/>
              <a:buChar char="v"/>
            </a:pPr>
            <a:endParaRPr lang="en-GB" i="1" dirty="0"/>
          </a:p>
          <a:p>
            <a:pPr marL="285750" lvl="0" indent="-285750" algn="just">
              <a:buFont typeface="Wingdings" panose="05000000000000000000" pitchFamily="2" charset="2"/>
              <a:buChar char="v"/>
            </a:pPr>
            <a:r>
              <a:rPr lang="en-US" dirty="0" err="1" smtClean="0"/>
              <a:t>Sheroz</a:t>
            </a:r>
            <a:r>
              <a:rPr lang="en-US" dirty="0" smtClean="0"/>
              <a:t> </a:t>
            </a:r>
            <a:r>
              <a:rPr lang="en-US" dirty="0"/>
              <a:t>Khan, </a:t>
            </a:r>
            <a:r>
              <a:rPr lang="en-US" dirty="0" err="1"/>
              <a:t>Rafiqul</a:t>
            </a:r>
            <a:r>
              <a:rPr lang="en-US" dirty="0"/>
              <a:t> Islam Othman </a:t>
            </a:r>
            <a:r>
              <a:rPr lang="en-US" dirty="0" err="1"/>
              <a:t>khalifa</a:t>
            </a:r>
            <a:r>
              <a:rPr lang="en-US" dirty="0"/>
              <a:t>, "Malaysian Vehicle License Plate Recognition," The International Arab Journal of Information Technology , pp. 359-364, </a:t>
            </a:r>
            <a:r>
              <a:rPr lang="en-US" dirty="0" smtClean="0"/>
              <a:t>2007.</a:t>
            </a:r>
          </a:p>
          <a:p>
            <a:pPr marL="285750" lvl="0" indent="-285750" algn="just">
              <a:buFont typeface="Wingdings" panose="05000000000000000000" pitchFamily="2" charset="2"/>
              <a:buChar char="v"/>
            </a:pPr>
            <a:endParaRPr lang="en-US" dirty="0"/>
          </a:p>
          <a:p>
            <a:pPr marL="285750" lvl="0" indent="-285750" algn="just">
              <a:buFont typeface="Wingdings" panose="05000000000000000000" pitchFamily="2" charset="2"/>
              <a:buChar char="v"/>
            </a:pPr>
            <a:r>
              <a:rPr lang="en-IN" dirty="0" smtClean="0"/>
              <a:t>MATLAB Documentation</a:t>
            </a:r>
          </a:p>
          <a:p>
            <a:pPr marL="285750" lvl="0" indent="-285750" algn="just">
              <a:buFont typeface="Wingdings" panose="05000000000000000000" pitchFamily="2" charset="2"/>
              <a:buChar char="v"/>
            </a:pPr>
            <a:endParaRPr lang="en-IN" u="sng" dirty="0">
              <a:hlinkClick r:id="rId2"/>
            </a:endParaRPr>
          </a:p>
          <a:p>
            <a:pPr marL="285750" lvl="0" indent="-285750" algn="just">
              <a:buFont typeface="Wingdings" panose="05000000000000000000" pitchFamily="2" charset="2"/>
              <a:buChar char="v"/>
            </a:pPr>
            <a:r>
              <a:rPr lang="en-IN" u="sng" dirty="0" smtClean="0">
                <a:hlinkClick r:id="rId2"/>
              </a:rPr>
              <a:t>http</a:t>
            </a:r>
            <a:r>
              <a:rPr lang="en-IN" u="sng" dirty="0">
                <a:hlinkClick r:id="rId2"/>
              </a:rPr>
              <a:t>://cnx.org/content/m12531/latest</a:t>
            </a:r>
            <a:r>
              <a:rPr lang="en-IN" u="sng" dirty="0" smtClean="0">
                <a:hlinkClick r:id="rId2"/>
              </a:rPr>
              <a:t>/#</a:t>
            </a:r>
            <a:endParaRPr lang="en-IN" u="sng" dirty="0" smtClean="0"/>
          </a:p>
          <a:p>
            <a:pPr marL="285750" lvl="0" indent="-285750" algn="just">
              <a:buFont typeface="Wingdings" panose="05000000000000000000" pitchFamily="2" charset="2"/>
              <a:buChar char="v"/>
            </a:pPr>
            <a:endParaRPr lang="en-IN" u="sng" dirty="0">
              <a:hlinkClick r:id="rId3"/>
            </a:endParaRPr>
          </a:p>
          <a:p>
            <a:pPr marL="285750" lvl="0" indent="-285750" algn="just">
              <a:buFont typeface="Wingdings" panose="05000000000000000000" pitchFamily="2" charset="2"/>
              <a:buChar char="v"/>
            </a:pPr>
            <a:r>
              <a:rPr lang="en-IN" u="sng" dirty="0" smtClean="0">
                <a:hlinkClick r:id="rId3"/>
              </a:rPr>
              <a:t>http</a:t>
            </a:r>
            <a:r>
              <a:rPr lang="en-IN" u="sng" dirty="0">
                <a:hlinkClick r:id="rId3"/>
              </a:rPr>
              <a:t>://lab.fs.uni-lj.si/lasin/wp/IMIT_files/neural/doc/seminar5.pdf</a:t>
            </a:r>
            <a:endParaRPr lang="en-IN" dirty="0"/>
          </a:p>
          <a:p>
            <a:pPr algn="just"/>
            <a:endParaRPr lang="en-US" dirty="0"/>
          </a:p>
          <a:p>
            <a:endParaRPr lang="en-IN" dirty="0"/>
          </a:p>
        </p:txBody>
      </p:sp>
      <p:sp>
        <p:nvSpPr>
          <p:cNvPr id="5" name="Title 1"/>
          <p:cNvSpPr>
            <a:spLocks noGrp="1"/>
          </p:cNvSpPr>
          <p:nvPr>
            <p:ph type="title"/>
          </p:nvPr>
        </p:nvSpPr>
        <p:spPr>
          <a:xfrm>
            <a:off x="1564200" y="787783"/>
            <a:ext cx="6589200" cy="1280890"/>
          </a:xfrm>
        </p:spPr>
        <p:txBody>
          <a:bodyPr/>
          <a:lstStyle/>
          <a:p>
            <a:r>
              <a:rPr lang="en-US" dirty="0" smtClean="0"/>
              <a:t>References</a:t>
            </a:r>
            <a:endParaRPr lang="en-US" dirty="0"/>
          </a:p>
        </p:txBody>
      </p:sp>
    </p:spTree>
    <p:extLst>
      <p:ext uri="{BB962C8B-B14F-4D97-AF65-F5344CB8AC3E}">
        <p14:creationId xmlns:p14="http://schemas.microsoft.com/office/powerpoint/2010/main" val="14934969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057400" y="4953000"/>
            <a:ext cx="5029200" cy="685800"/>
          </a:xfrm>
          <a:prstGeom prst="rect">
            <a:avLst/>
          </a:prstGeom>
        </p:spPr>
        <p:txBody>
          <a:bodyPr wrap="none" fromWordArt="1">
            <a:prstTxWarp prst="textDeflate">
              <a:avLst>
                <a:gd name="adj" fmla="val 0"/>
              </a:avLst>
            </a:prstTxWarp>
          </a:bodyPr>
          <a:lstStyle/>
          <a:p>
            <a:pPr algn="ctr"/>
            <a:r>
              <a:rPr lang="en-US" sz="5400" b="1" kern="10" dirty="0">
                <a:ln w="19050">
                  <a:solidFill>
                    <a:schemeClr val="bg1"/>
                  </a:solidFill>
                  <a:round/>
                  <a:headEnd/>
                  <a:tailEnd/>
                </a:ln>
                <a:gradFill rotWithShape="1">
                  <a:gsLst>
                    <a:gs pos="0">
                      <a:schemeClr val="tx2"/>
                    </a:gs>
                    <a:gs pos="100000">
                      <a:schemeClr val="accent1"/>
                    </a:gs>
                  </a:gsLst>
                  <a:lin ang="5400000" scaled="1"/>
                </a:gradFill>
                <a:effectLst>
                  <a:outerShdw dist="35921" dir="2700000" algn="ctr" rotWithShape="0">
                    <a:schemeClr val="bg2">
                      <a:alpha val="50000"/>
                    </a:schemeClr>
                  </a:outerShdw>
                </a:effectLst>
                <a:latin typeface="Verdana"/>
              </a:rPr>
              <a:t>Thank You </a:t>
            </a:r>
          </a:p>
        </p:txBody>
      </p:sp>
      <p:sp>
        <p:nvSpPr>
          <p:cNvPr id="4" name="Slide Number Placeholder 3"/>
          <p:cNvSpPr>
            <a:spLocks noGrp="1"/>
          </p:cNvSpPr>
          <p:nvPr>
            <p:ph type="sldNum" sz="quarter" idx="12"/>
          </p:nvPr>
        </p:nvSpPr>
        <p:spPr/>
        <p:txBody>
          <a:bodyPr/>
          <a:lstStyle/>
          <a:p>
            <a:fld id="{8FD57CDC-97E9-4074-B366-0F4783264E39}" type="slidenum">
              <a:rPr lang="en-US" smtClean="0"/>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25100" y="713087"/>
            <a:ext cx="6589199" cy="1280890"/>
          </a:xfrm>
        </p:spPr>
        <p:txBody>
          <a:bodyPr/>
          <a:lstStyle/>
          <a:p>
            <a:r>
              <a:rPr lang="en-US" sz="3200" b="1" dirty="0" smtClean="0"/>
              <a:t>Aim and o</a:t>
            </a:r>
            <a:r>
              <a:rPr lang="en-US" sz="3200" b="1" dirty="0" smtClean="0">
                <a:solidFill>
                  <a:schemeClr val="tx1"/>
                </a:solidFill>
              </a:rPr>
              <a:t>bjective</a:t>
            </a:r>
            <a:endParaRPr lang="en-US" sz="3200" b="1" dirty="0">
              <a:solidFill>
                <a:schemeClr val="tx1"/>
              </a:solidFill>
            </a:endParaRPr>
          </a:p>
        </p:txBody>
      </p:sp>
      <p:sp>
        <p:nvSpPr>
          <p:cNvPr id="20" name="Slide Number Placeholder 19"/>
          <p:cNvSpPr>
            <a:spLocks noGrp="1"/>
          </p:cNvSpPr>
          <p:nvPr>
            <p:ph type="sldNum" sz="quarter" idx="12"/>
          </p:nvPr>
        </p:nvSpPr>
        <p:spPr/>
        <p:txBody>
          <a:bodyPr/>
          <a:lstStyle/>
          <a:p>
            <a:fld id="{8100D588-F15F-42A3-87B3-31E9DC12C02E}" type="slidenum">
              <a:rPr lang="en-US" smtClean="0"/>
              <a:pPr/>
              <a:t>4</a:t>
            </a:fld>
            <a:endParaRPr lang="en-US"/>
          </a:p>
        </p:txBody>
      </p:sp>
      <p:sp>
        <p:nvSpPr>
          <p:cNvPr id="43017" name="AutoShape 9"/>
          <p:cNvSpPr>
            <a:spLocks noChangeAspect="1" noChangeArrowheads="1" noTextEdit="1"/>
          </p:cNvSpPr>
          <p:nvPr/>
        </p:nvSpPr>
        <p:spPr bwMode="gray">
          <a:xfrm flipH="1">
            <a:off x="4733925" y="3073400"/>
            <a:ext cx="857250" cy="1189038"/>
          </a:xfrm>
          <a:prstGeom prst="rect">
            <a:avLst/>
          </a:prstGeom>
          <a:noFill/>
          <a:ln w="9525">
            <a:noFill/>
            <a:miter lim="800000"/>
            <a:headEnd/>
            <a:tailEnd/>
          </a:ln>
        </p:spPr>
        <p:txBody>
          <a:bodyPr/>
          <a:lstStyle/>
          <a:p>
            <a:endParaRPr lang="en-US"/>
          </a:p>
        </p:txBody>
      </p:sp>
      <p:grpSp>
        <p:nvGrpSpPr>
          <p:cNvPr id="2" name="Group 1"/>
          <p:cNvGrpSpPr/>
          <p:nvPr/>
        </p:nvGrpSpPr>
        <p:grpSpPr>
          <a:xfrm>
            <a:off x="1828800" y="1524000"/>
            <a:ext cx="6324600" cy="3657222"/>
            <a:chOff x="1219200" y="1524000"/>
            <a:chExt cx="6324600" cy="4469938"/>
          </a:xfrm>
        </p:grpSpPr>
        <p:sp>
          <p:nvSpPr>
            <p:cNvPr id="43011" name="AutoShape 3"/>
            <p:cNvSpPr>
              <a:spLocks noChangeArrowheads="1"/>
            </p:cNvSpPr>
            <p:nvPr/>
          </p:nvSpPr>
          <p:spPr bwMode="auto">
            <a:xfrm>
              <a:off x="5387975" y="3008182"/>
              <a:ext cx="2155825" cy="2706818"/>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43013" name="AutoShape 5"/>
            <p:cNvSpPr>
              <a:spLocks noChangeArrowheads="1"/>
            </p:cNvSpPr>
            <p:nvPr/>
          </p:nvSpPr>
          <p:spPr bwMode="auto">
            <a:xfrm>
              <a:off x="1219200" y="3170238"/>
              <a:ext cx="2155825" cy="2544762"/>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43014" name="Text Box 6"/>
            <p:cNvSpPr txBox="1">
              <a:spLocks noChangeArrowheads="1"/>
            </p:cNvSpPr>
            <p:nvPr/>
          </p:nvSpPr>
          <p:spPr bwMode="auto">
            <a:xfrm>
              <a:off x="1309688" y="3360738"/>
              <a:ext cx="1922462" cy="2633200"/>
            </a:xfrm>
            <a:prstGeom prst="rect">
              <a:avLst/>
            </a:prstGeom>
            <a:noFill/>
            <a:ln w="9525">
              <a:noFill/>
              <a:miter lim="800000"/>
              <a:headEnd/>
              <a:tailEnd/>
            </a:ln>
            <a:effectLst/>
          </p:spPr>
          <p:txBody>
            <a:bodyPr>
              <a:spAutoFit/>
            </a:bodyPr>
            <a:lstStyle/>
            <a:p>
              <a:pPr eaLnBrk="0" hangingPunct="0"/>
              <a:r>
                <a:rPr lang="en-US" sz="2000" dirty="0" smtClean="0"/>
                <a:t>Segmentation -</a:t>
              </a:r>
              <a:endParaRPr lang="en-US" sz="2000" dirty="0"/>
            </a:p>
            <a:p>
              <a:pPr eaLnBrk="0" hangingPunct="0"/>
              <a:r>
                <a:rPr lang="en-US" sz="2000" dirty="0" smtClean="0"/>
                <a:t>Separate </a:t>
              </a:r>
              <a:r>
                <a:rPr lang="en-US" sz="2000" dirty="0"/>
                <a:t>the text region into its individual </a:t>
              </a:r>
              <a:r>
                <a:rPr lang="en-US" sz="2000" dirty="0" smtClean="0"/>
                <a:t>characters.</a:t>
              </a:r>
            </a:p>
            <a:p>
              <a:pPr eaLnBrk="0" hangingPunct="0"/>
              <a:r>
                <a:rPr lang="en-US" sz="2000" dirty="0"/>
                <a:t> </a:t>
              </a:r>
              <a:endParaRPr lang="en-US" sz="1400" dirty="0" smtClean="0">
                <a:solidFill>
                  <a:srgbClr val="000000"/>
                </a:solidFill>
              </a:endParaRPr>
            </a:p>
            <a:p>
              <a:pPr eaLnBrk="0" hangingPunct="0"/>
              <a:endParaRPr lang="en-US" sz="1400" dirty="0">
                <a:solidFill>
                  <a:srgbClr val="000000"/>
                </a:solidFill>
              </a:endParaRPr>
            </a:p>
          </p:txBody>
        </p:sp>
        <p:sp>
          <p:nvSpPr>
            <p:cNvPr id="43016" name="Freeform 8"/>
            <p:cNvSpPr>
              <a:spLocks/>
            </p:cNvSpPr>
            <p:nvPr/>
          </p:nvSpPr>
          <p:spPr bwMode="gray">
            <a:xfrm>
              <a:off x="3181350" y="3076575"/>
              <a:ext cx="850900"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w="0">
              <a:noFill/>
              <a:prstDash val="solid"/>
              <a:round/>
              <a:headEnd/>
              <a:tailEnd/>
            </a:ln>
          </p:spPr>
          <p:txBody>
            <a:bodyPr/>
            <a:lstStyle/>
            <a:p>
              <a:endParaRPr lang="en-US"/>
            </a:p>
          </p:txBody>
        </p:sp>
        <p:sp>
          <p:nvSpPr>
            <p:cNvPr id="43018" name="Freeform 10"/>
            <p:cNvSpPr>
              <a:spLocks/>
            </p:cNvSpPr>
            <p:nvPr/>
          </p:nvSpPr>
          <p:spPr bwMode="gray">
            <a:xfrm flipH="1">
              <a:off x="4738688" y="3076575"/>
              <a:ext cx="852487"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en-US"/>
            </a:p>
          </p:txBody>
        </p:sp>
        <p:grpSp>
          <p:nvGrpSpPr>
            <p:cNvPr id="43019" name="Group 11"/>
            <p:cNvGrpSpPr>
              <a:grpSpLocks/>
            </p:cNvGrpSpPr>
            <p:nvPr/>
          </p:nvGrpSpPr>
          <p:grpSpPr bwMode="auto">
            <a:xfrm>
              <a:off x="3016250" y="1524000"/>
              <a:ext cx="2827338" cy="1528763"/>
              <a:chOff x="1997" y="1314"/>
              <a:chExt cx="1889" cy="1009"/>
            </a:xfrm>
          </p:grpSpPr>
          <p:grpSp>
            <p:nvGrpSpPr>
              <p:cNvPr id="43020"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folHlink">
                        <a:gamma/>
                        <a:tint val="44314"/>
                        <a:invGamma/>
                      </a:schemeClr>
                    </a:gs>
                    <a:gs pos="100000">
                      <a:schemeClr val="folHlink"/>
                    </a:gs>
                  </a:gsLst>
                  <a:lin ang="2700000" scaled="1"/>
                </a:gradFill>
                <a:ln w="9525">
                  <a:noFill/>
                  <a:round/>
                  <a:headEnd/>
                  <a:tailEnd/>
                </a:ln>
                <a:effectLst/>
              </p:spPr>
              <p:txBody>
                <a:bodyPr wrap="none" anchor="ctr"/>
                <a:lstStyle/>
                <a:p>
                  <a:endParaRPr 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en-US"/>
              </a:p>
            </p:txBody>
          </p:sp>
        </p:grpSp>
        <p:sp>
          <p:nvSpPr>
            <p:cNvPr id="43027" name="Text Box 19"/>
            <p:cNvSpPr txBox="1">
              <a:spLocks noChangeArrowheads="1"/>
            </p:cNvSpPr>
            <p:nvPr/>
          </p:nvSpPr>
          <p:spPr bwMode="auto">
            <a:xfrm>
              <a:off x="3503657" y="1828800"/>
              <a:ext cx="1741182" cy="564257"/>
            </a:xfrm>
            <a:prstGeom prst="rect">
              <a:avLst/>
            </a:prstGeom>
            <a:noFill/>
            <a:ln w="9525" algn="ctr">
              <a:noFill/>
              <a:miter lim="800000"/>
              <a:headEnd/>
              <a:tailEnd/>
            </a:ln>
            <a:effectLst/>
          </p:spPr>
          <p:txBody>
            <a:bodyPr wrap="none">
              <a:spAutoFit/>
            </a:bodyPr>
            <a:lstStyle/>
            <a:p>
              <a:pPr algn="ctr" eaLnBrk="0" hangingPunct="0"/>
              <a:r>
                <a:rPr lang="en-US" sz="2400" b="1" dirty="0" smtClean="0">
                  <a:solidFill>
                    <a:srgbClr val="000000"/>
                  </a:solidFill>
                </a:rPr>
                <a:t>Objectives</a:t>
              </a:r>
              <a:endParaRPr lang="en-US" sz="1400" dirty="0">
                <a:solidFill>
                  <a:srgbClr val="000000"/>
                </a:solidFill>
              </a:endParaRPr>
            </a:p>
          </p:txBody>
        </p:sp>
        <p:sp>
          <p:nvSpPr>
            <p:cNvPr id="43031" name="Text Box 23"/>
            <p:cNvSpPr txBox="1">
              <a:spLocks noChangeArrowheads="1"/>
            </p:cNvSpPr>
            <p:nvPr/>
          </p:nvSpPr>
          <p:spPr bwMode="auto">
            <a:xfrm>
              <a:off x="5505450" y="3008182"/>
              <a:ext cx="2038350" cy="2246770"/>
            </a:xfrm>
            <a:prstGeom prst="rect">
              <a:avLst/>
            </a:prstGeom>
            <a:noFill/>
            <a:ln w="9525">
              <a:noFill/>
              <a:miter lim="800000"/>
              <a:headEnd/>
              <a:tailEnd/>
            </a:ln>
            <a:effectLst/>
          </p:spPr>
          <p:txBody>
            <a:bodyPr wrap="square">
              <a:spAutoFit/>
            </a:bodyPr>
            <a:lstStyle/>
            <a:p>
              <a:r>
                <a:rPr lang="en-US" sz="2000" dirty="0" smtClean="0"/>
                <a:t>Recognition -</a:t>
              </a:r>
              <a:endParaRPr lang="en-US" sz="2000" dirty="0"/>
            </a:p>
            <a:p>
              <a:r>
                <a:rPr lang="en-US" sz="2000" dirty="0" smtClean="0"/>
                <a:t>Recognize </a:t>
              </a:r>
              <a:r>
                <a:rPr lang="en-US" sz="2000" dirty="0"/>
                <a:t>each of the character in the detected text region using a suitable algorithm</a:t>
              </a:r>
              <a:endParaRPr lang="en-US" dirty="0"/>
            </a:p>
          </p:txBody>
        </p:sp>
      </p:grpSp>
      <p:sp>
        <p:nvSpPr>
          <p:cNvPr id="3" name="Rectangle 2"/>
          <p:cNvSpPr/>
          <p:nvPr/>
        </p:nvSpPr>
        <p:spPr>
          <a:xfrm>
            <a:off x="1295400" y="5450538"/>
            <a:ext cx="7848600" cy="830997"/>
          </a:xfrm>
          <a:prstGeom prst="rect">
            <a:avLst/>
          </a:prstGeom>
        </p:spPr>
        <p:txBody>
          <a:bodyPr wrap="square">
            <a:spAutoFit/>
          </a:bodyPr>
          <a:lstStyle/>
          <a:p>
            <a:r>
              <a:rPr lang="en-US" sz="2400" dirty="0"/>
              <a:t>The aim of this project is to detect, extract and recognize text from images, particularly license car plate.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676400" y="685800"/>
            <a:ext cx="6589199" cy="1280890"/>
          </a:xfrm>
        </p:spPr>
        <p:txBody>
          <a:bodyPr/>
          <a:lstStyle/>
          <a:p>
            <a:r>
              <a:rPr lang="en-US" b="0" dirty="0" smtClean="0">
                <a:solidFill>
                  <a:schemeClr val="tx1"/>
                </a:solidFill>
                <a:latin typeface="+mj-lt"/>
                <a:ea typeface="+mj-ea"/>
                <a:cs typeface="+mj-cs"/>
              </a:rPr>
              <a:t>Motivation</a:t>
            </a:r>
            <a:r>
              <a:rPr lang="en-US" b="0" dirty="0">
                <a:solidFill>
                  <a:schemeClr val="tx1"/>
                </a:solidFill>
                <a:latin typeface="+mj-lt"/>
                <a:ea typeface="+mj-ea"/>
                <a:cs typeface="+mj-cs"/>
              </a:rPr>
              <a:t> </a:t>
            </a:r>
            <a:endParaRPr lang="en-US" sz="1600" dirty="0"/>
          </a:p>
        </p:txBody>
      </p:sp>
      <p:sp>
        <p:nvSpPr>
          <p:cNvPr id="5" name="Slide Number Placeholder 4"/>
          <p:cNvSpPr>
            <a:spLocks noGrp="1"/>
          </p:cNvSpPr>
          <p:nvPr>
            <p:ph type="sldNum" sz="quarter" idx="12"/>
          </p:nvPr>
        </p:nvSpPr>
        <p:spPr/>
        <p:txBody>
          <a:bodyPr/>
          <a:lstStyle/>
          <a:p>
            <a:fld id="{8100D588-F15F-42A3-87B3-31E9DC12C02E}" type="slidenum">
              <a:rPr lang="en-US" smtClean="0"/>
              <a:pPr/>
              <a:t>5</a:t>
            </a:fld>
            <a:endParaRPr lang="en-US"/>
          </a:p>
        </p:txBody>
      </p:sp>
      <p:sp>
        <p:nvSpPr>
          <p:cNvPr id="6" name="Rectangle 5"/>
          <p:cNvSpPr/>
          <p:nvPr/>
        </p:nvSpPr>
        <p:spPr>
          <a:xfrm>
            <a:off x="1134306" y="2209800"/>
            <a:ext cx="7742994" cy="2308324"/>
          </a:xfrm>
          <a:prstGeom prst="rect">
            <a:avLst/>
          </a:prstGeom>
        </p:spPr>
        <p:txBody>
          <a:bodyPr wrap="square">
            <a:spAutoFit/>
          </a:bodyPr>
          <a:lstStyle/>
          <a:p>
            <a:pPr algn="just"/>
            <a:r>
              <a:rPr lang="en-US" sz="2400" dirty="0"/>
              <a:t>Text detection and recognition in general have quite a lot of relevant application for automatic indexing or information retrieval such document indexing, </a:t>
            </a:r>
            <a:r>
              <a:rPr lang="en-US" sz="2400" dirty="0" smtClean="0"/>
              <a:t/>
            </a:r>
            <a:br>
              <a:rPr lang="en-US" sz="2400" dirty="0" smtClean="0"/>
            </a:br>
            <a:r>
              <a:rPr lang="en-US" sz="2400" dirty="0" smtClean="0"/>
              <a:t>content-based </a:t>
            </a:r>
            <a:r>
              <a:rPr lang="en-US" sz="2400" dirty="0"/>
              <a:t>image retrieval, and license car plate recognition which further opens up the possibility for more improved and advanced systems</a:t>
            </a:r>
            <a:r>
              <a:rPr lang="en-US" sz="24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600200" y="685800"/>
            <a:ext cx="6589199" cy="1280890"/>
          </a:xfrm>
        </p:spPr>
        <p:txBody>
          <a:bodyPr/>
          <a:lstStyle/>
          <a:p>
            <a:r>
              <a:rPr lang="en-US" b="0" dirty="0" smtClean="0"/>
              <a:t>Problem statement</a:t>
            </a:r>
            <a:endParaRPr lang="en-US" sz="1600" dirty="0"/>
          </a:p>
        </p:txBody>
      </p:sp>
      <p:sp>
        <p:nvSpPr>
          <p:cNvPr id="5" name="Slide Number Placeholder 4"/>
          <p:cNvSpPr>
            <a:spLocks noGrp="1"/>
          </p:cNvSpPr>
          <p:nvPr>
            <p:ph type="sldNum" sz="quarter" idx="12"/>
          </p:nvPr>
        </p:nvSpPr>
        <p:spPr/>
        <p:txBody>
          <a:bodyPr/>
          <a:lstStyle/>
          <a:p>
            <a:fld id="{8100D588-F15F-42A3-87B3-31E9DC12C02E}" type="slidenum">
              <a:rPr lang="en-US" smtClean="0"/>
              <a:pPr/>
              <a:t>6</a:t>
            </a:fld>
            <a:endParaRPr lang="en-US" dirty="0"/>
          </a:p>
        </p:txBody>
      </p:sp>
      <p:sp>
        <p:nvSpPr>
          <p:cNvPr id="6" name="Rectangle 5"/>
          <p:cNvSpPr/>
          <p:nvPr/>
        </p:nvSpPr>
        <p:spPr>
          <a:xfrm>
            <a:off x="1295400" y="2274838"/>
            <a:ext cx="7620000" cy="3046988"/>
          </a:xfrm>
          <a:prstGeom prst="rect">
            <a:avLst/>
          </a:prstGeom>
        </p:spPr>
        <p:txBody>
          <a:bodyPr wrap="square">
            <a:spAutoFit/>
          </a:bodyPr>
          <a:lstStyle/>
          <a:p>
            <a:pPr marL="342900" indent="-342900" algn="just">
              <a:buFont typeface="+mj-lt"/>
              <a:buAutoNum type="arabicPeriod"/>
            </a:pPr>
            <a:r>
              <a:rPr lang="en-US" sz="2400" dirty="0" smtClean="0"/>
              <a:t>To segment the image to individual characters, we need to find the characteristic to be used as boundary to segment the image. </a:t>
            </a:r>
          </a:p>
          <a:p>
            <a:pPr marL="342900" indent="-342900" algn="just">
              <a:buFont typeface="+mj-lt"/>
              <a:buAutoNum type="arabicPeriod"/>
            </a:pPr>
            <a:endParaRPr lang="en-US" sz="2400" dirty="0" smtClean="0"/>
          </a:p>
          <a:p>
            <a:pPr marL="342900" indent="-342900" algn="just">
              <a:buFont typeface="+mj-lt"/>
              <a:buAutoNum type="arabicPeriod"/>
            </a:pPr>
            <a:r>
              <a:rPr lang="en-US" sz="2400" dirty="0" smtClean="0"/>
              <a:t>To classify, we need to use the best template to compare with the segmented image and to determine how the template will be used to compare with the image.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z="3200" b="0" dirty="0" smtClean="0">
                <a:solidFill>
                  <a:schemeClr val="tx1"/>
                </a:solidFill>
                <a:latin typeface="+mj-lt"/>
                <a:ea typeface="+mj-ea"/>
                <a:cs typeface="+mj-cs"/>
              </a:rPr>
              <a:t>Approach</a:t>
            </a:r>
            <a:r>
              <a:rPr lang="en-US" sz="3200" b="0" dirty="0">
                <a:solidFill>
                  <a:schemeClr val="tx1"/>
                </a:solidFill>
                <a:latin typeface="+mj-lt"/>
                <a:ea typeface="+mj-ea"/>
                <a:cs typeface="+mj-cs"/>
              </a:rPr>
              <a:t> </a:t>
            </a:r>
            <a:r>
              <a:rPr lang="en-US" sz="3200" b="0" dirty="0" smtClean="0">
                <a:solidFill>
                  <a:schemeClr val="tx1"/>
                </a:solidFill>
                <a:latin typeface="+mj-lt"/>
                <a:ea typeface="+mj-ea"/>
                <a:cs typeface="+mj-cs"/>
              </a:rPr>
              <a:t>-</a:t>
            </a:r>
            <a:br>
              <a:rPr lang="en-US" sz="3200" b="0" dirty="0" smtClean="0">
                <a:solidFill>
                  <a:schemeClr val="tx1"/>
                </a:solidFill>
                <a:latin typeface="+mj-lt"/>
                <a:ea typeface="+mj-ea"/>
                <a:cs typeface="+mj-cs"/>
              </a:rPr>
            </a:br>
            <a:r>
              <a:rPr lang="en-US" sz="3200" dirty="0" smtClean="0">
                <a:solidFill>
                  <a:schemeClr val="tx1"/>
                </a:solidFill>
              </a:rPr>
              <a:t>How will we achieve our Desired Goal?</a:t>
            </a:r>
            <a:r>
              <a:rPr lang="en-US" sz="1800" dirty="0" smtClean="0"/>
              <a:t/>
            </a:r>
            <a:br>
              <a:rPr lang="en-US" sz="1800" dirty="0" smtClean="0"/>
            </a:br>
            <a:endParaRPr lang="en-US" sz="1800" dirty="0"/>
          </a:p>
        </p:txBody>
      </p:sp>
      <p:sp>
        <p:nvSpPr>
          <p:cNvPr id="49" name="Slide Number Placeholder 48"/>
          <p:cNvSpPr>
            <a:spLocks noGrp="1"/>
          </p:cNvSpPr>
          <p:nvPr>
            <p:ph type="sldNum" sz="quarter" idx="12"/>
          </p:nvPr>
        </p:nvSpPr>
        <p:spPr/>
        <p:txBody>
          <a:bodyPr/>
          <a:lstStyle/>
          <a:p>
            <a:fld id="{8100D588-F15F-42A3-87B3-31E9DC12C02E}" type="slidenum">
              <a:rPr lang="en-US" smtClean="0"/>
              <a:pPr/>
              <a:t>7</a:t>
            </a:fld>
            <a:endParaRPr lang="en-US" dirty="0"/>
          </a:p>
        </p:txBody>
      </p:sp>
      <p:cxnSp>
        <p:nvCxnSpPr>
          <p:cNvPr id="45" name="Straight Connector 44"/>
          <p:cNvCxnSpPr/>
          <p:nvPr/>
        </p:nvCxnSpPr>
        <p:spPr>
          <a:xfrm>
            <a:off x="2272836" y="4783863"/>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3352800" y="2420541"/>
            <a:ext cx="2398900" cy="2998023"/>
            <a:chOff x="3545160" y="1058543"/>
            <a:chExt cx="2057400" cy="2998023"/>
          </a:xfrm>
        </p:grpSpPr>
        <p:sp>
          <p:nvSpPr>
            <p:cNvPr id="47" name="Oval 46"/>
            <p:cNvSpPr/>
            <p:nvPr/>
          </p:nvSpPr>
          <p:spPr>
            <a:xfrm>
              <a:off x="3545160" y="1999166"/>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TextBox 47"/>
            <p:cNvSpPr txBox="1"/>
            <p:nvPr/>
          </p:nvSpPr>
          <p:spPr>
            <a:xfrm>
              <a:off x="3866685" y="10585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50" name="TextBox 49"/>
            <p:cNvSpPr txBox="1"/>
            <p:nvPr/>
          </p:nvSpPr>
          <p:spPr>
            <a:xfrm>
              <a:off x="3601872" y="2701385"/>
              <a:ext cx="1998828"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Segmentation</a:t>
              </a:r>
            </a:p>
          </p:txBody>
        </p:sp>
        <p:sp>
          <p:nvSpPr>
            <p:cNvPr id="51" name="Oval 50"/>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52" name="Group 51"/>
          <p:cNvGrpSpPr/>
          <p:nvPr/>
        </p:nvGrpSpPr>
        <p:grpSpPr>
          <a:xfrm>
            <a:off x="6348378" y="2461632"/>
            <a:ext cx="2299439" cy="2956932"/>
            <a:chOff x="6324600" y="1054111"/>
            <a:chExt cx="2057400" cy="2956932"/>
          </a:xfrm>
        </p:grpSpPr>
        <p:sp>
          <p:nvSpPr>
            <p:cNvPr id="53" name="Oval 52"/>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4" name="TextBox 53"/>
            <p:cNvSpPr txBox="1"/>
            <p:nvPr/>
          </p:nvSpPr>
          <p:spPr>
            <a:xfrm>
              <a:off x="6680619" y="10541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55" name="TextBox 54"/>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Recognition</a:t>
              </a:r>
            </a:p>
          </p:txBody>
        </p:sp>
        <p:sp>
          <p:nvSpPr>
            <p:cNvPr id="56" name="Oval 55"/>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57" name="Group 56"/>
          <p:cNvGrpSpPr/>
          <p:nvPr/>
        </p:nvGrpSpPr>
        <p:grpSpPr>
          <a:xfrm>
            <a:off x="797319" y="2491407"/>
            <a:ext cx="2057400" cy="2903353"/>
            <a:chOff x="762000" y="1100256"/>
            <a:chExt cx="2057400" cy="2903353"/>
          </a:xfrm>
        </p:grpSpPr>
        <p:sp>
          <p:nvSpPr>
            <p:cNvPr id="58" name="Oval 57"/>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9" name="TextBox 58"/>
            <p:cNvSpPr txBox="1"/>
            <p:nvPr/>
          </p:nvSpPr>
          <p:spPr>
            <a:xfrm>
              <a:off x="1121625" y="11002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60" name="TextBox 59"/>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Pre</a:t>
              </a:r>
            </a:p>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processing</a:t>
              </a:r>
            </a:p>
          </p:txBody>
        </p:sp>
        <p:sp>
          <p:nvSpPr>
            <p:cNvPr id="61" name="Oval 60"/>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85900" y="670680"/>
            <a:ext cx="7848600" cy="563562"/>
          </a:xfrm>
        </p:spPr>
        <p:txBody>
          <a:bodyPr>
            <a:noAutofit/>
          </a:bodyPr>
          <a:lstStyle/>
          <a:p>
            <a:r>
              <a:rPr lang="en-US" sz="3200" b="1" dirty="0" smtClean="0">
                <a:solidFill>
                  <a:schemeClr val="tx1"/>
                </a:solidFill>
              </a:rPr>
              <a:t>Make template</a:t>
            </a:r>
            <a:endParaRPr lang="en-US" sz="3200" b="1" dirty="0"/>
          </a:p>
        </p:txBody>
      </p:sp>
      <p:sp>
        <p:nvSpPr>
          <p:cNvPr id="16" name="Slide Number Placeholder 15"/>
          <p:cNvSpPr>
            <a:spLocks noGrp="1"/>
          </p:cNvSpPr>
          <p:nvPr>
            <p:ph type="sldNum" sz="quarter" idx="12"/>
          </p:nvPr>
        </p:nvSpPr>
        <p:spPr/>
        <p:txBody>
          <a:bodyPr/>
          <a:lstStyle/>
          <a:p>
            <a:fld id="{8100D588-F15F-42A3-87B3-31E9DC12C02E}" type="slidenum">
              <a:rPr lang="en-US" smtClean="0"/>
              <a:pPr/>
              <a:t>8</a:t>
            </a:fld>
            <a:endParaRPr lang="en-US" dirty="0"/>
          </a:p>
        </p:txBody>
      </p:sp>
      <p:sp>
        <p:nvSpPr>
          <p:cNvPr id="3" name="Rectangle 2"/>
          <p:cNvSpPr/>
          <p:nvPr/>
        </p:nvSpPr>
        <p:spPr>
          <a:xfrm>
            <a:off x="1485900" y="1552664"/>
            <a:ext cx="7924800" cy="369332"/>
          </a:xfrm>
          <a:prstGeom prst="rect">
            <a:avLst/>
          </a:prstGeom>
        </p:spPr>
        <p:txBody>
          <a:bodyPr wrap="square">
            <a:spAutoFit/>
          </a:bodyPr>
          <a:lstStyle/>
          <a:p>
            <a:r>
              <a:rPr lang="en-US" dirty="0" smtClean="0"/>
              <a:t>To create template to be use for classification:</a:t>
            </a:r>
          </a:p>
        </p:txBody>
      </p:sp>
      <p:grpSp>
        <p:nvGrpSpPr>
          <p:cNvPr id="30" name="Group 29"/>
          <p:cNvGrpSpPr/>
          <p:nvPr/>
        </p:nvGrpSpPr>
        <p:grpSpPr>
          <a:xfrm>
            <a:off x="1485900" y="2381934"/>
            <a:ext cx="2667000" cy="1905000"/>
            <a:chOff x="1143000" y="2209800"/>
            <a:chExt cx="2667000" cy="1905000"/>
          </a:xfrm>
        </p:grpSpPr>
        <p:sp>
          <p:nvSpPr>
            <p:cNvPr id="25" name="Rounded Rectangle 24"/>
            <p:cNvSpPr/>
            <p:nvPr/>
          </p:nvSpPr>
          <p:spPr>
            <a:xfrm>
              <a:off x="1143000" y="2590800"/>
              <a:ext cx="2667000" cy="1524000"/>
            </a:xfrm>
            <a:prstGeom prst="roundRect">
              <a:avLst/>
            </a:prstGeom>
            <a:solidFill>
              <a:schemeClr val="bg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pic>
          <p:nvPicPr>
            <p:cNvPr id="3074" name="Picture 2" descr="C:\Documents and Settings\Badruz\My Documents\MATLAB\all\training\0.jpg"/>
            <p:cNvPicPr>
              <a:picLocks noChangeAspect="1" noChangeArrowheads="1"/>
            </p:cNvPicPr>
            <p:nvPr/>
          </p:nvPicPr>
          <p:blipFill>
            <a:blip r:embed="rId3"/>
            <a:srcRect/>
            <a:stretch>
              <a:fillRect/>
            </a:stretch>
          </p:blipFill>
          <p:spPr bwMode="auto">
            <a:xfrm>
              <a:off x="1295400" y="2819400"/>
              <a:ext cx="228600" cy="400050"/>
            </a:xfrm>
            <a:prstGeom prst="rect">
              <a:avLst/>
            </a:prstGeom>
            <a:noFill/>
          </p:spPr>
        </p:pic>
        <p:pic>
          <p:nvPicPr>
            <p:cNvPr id="3075" name="Picture 3" descr="C:\Documents and Settings\Badruz\My Documents\MATLAB\all\training\1.jpg"/>
            <p:cNvPicPr>
              <a:picLocks noChangeAspect="1" noChangeArrowheads="1"/>
            </p:cNvPicPr>
            <p:nvPr/>
          </p:nvPicPr>
          <p:blipFill>
            <a:blip r:embed="rId4"/>
            <a:srcRect/>
            <a:stretch>
              <a:fillRect/>
            </a:stretch>
          </p:blipFill>
          <p:spPr bwMode="auto">
            <a:xfrm>
              <a:off x="1752600" y="2819400"/>
              <a:ext cx="228600" cy="400050"/>
            </a:xfrm>
            <a:prstGeom prst="rect">
              <a:avLst/>
            </a:prstGeom>
            <a:noFill/>
          </p:spPr>
        </p:pic>
        <p:pic>
          <p:nvPicPr>
            <p:cNvPr id="3076" name="Picture 4" descr="C:\Documents and Settings\Badruz\My Documents\MATLAB\all\training\3.jpg"/>
            <p:cNvPicPr>
              <a:picLocks noChangeAspect="1" noChangeArrowheads="1"/>
            </p:cNvPicPr>
            <p:nvPr/>
          </p:nvPicPr>
          <p:blipFill>
            <a:blip r:embed="rId5"/>
            <a:srcRect/>
            <a:stretch>
              <a:fillRect/>
            </a:stretch>
          </p:blipFill>
          <p:spPr bwMode="auto">
            <a:xfrm>
              <a:off x="2209800" y="2819400"/>
              <a:ext cx="228600" cy="400050"/>
            </a:xfrm>
            <a:prstGeom prst="rect">
              <a:avLst/>
            </a:prstGeom>
            <a:noFill/>
          </p:spPr>
        </p:pic>
        <p:pic>
          <p:nvPicPr>
            <p:cNvPr id="3077" name="Picture 5" descr="C:\Documents and Settings\Badruz\My Documents\MATLAB\all\training\A.jpg"/>
            <p:cNvPicPr>
              <a:picLocks noChangeAspect="1" noChangeArrowheads="1"/>
            </p:cNvPicPr>
            <p:nvPr/>
          </p:nvPicPr>
          <p:blipFill>
            <a:blip r:embed="rId6"/>
            <a:srcRect/>
            <a:stretch>
              <a:fillRect/>
            </a:stretch>
          </p:blipFill>
          <p:spPr bwMode="auto">
            <a:xfrm>
              <a:off x="1295400" y="3429000"/>
              <a:ext cx="228600" cy="400050"/>
            </a:xfrm>
            <a:prstGeom prst="rect">
              <a:avLst/>
            </a:prstGeom>
            <a:noFill/>
          </p:spPr>
        </p:pic>
        <p:pic>
          <p:nvPicPr>
            <p:cNvPr id="3078" name="Picture 6" descr="C:\Documents and Settings\Badruz\My Documents\MATLAB\all\training\B.jpg"/>
            <p:cNvPicPr>
              <a:picLocks noChangeAspect="1" noChangeArrowheads="1"/>
            </p:cNvPicPr>
            <p:nvPr/>
          </p:nvPicPr>
          <p:blipFill>
            <a:blip r:embed="rId7"/>
            <a:srcRect/>
            <a:stretch>
              <a:fillRect/>
            </a:stretch>
          </p:blipFill>
          <p:spPr bwMode="auto">
            <a:xfrm>
              <a:off x="1752600" y="3429000"/>
              <a:ext cx="228600" cy="400050"/>
            </a:xfrm>
            <a:prstGeom prst="rect">
              <a:avLst/>
            </a:prstGeom>
            <a:noFill/>
          </p:spPr>
        </p:pic>
        <p:pic>
          <p:nvPicPr>
            <p:cNvPr id="4" name="Picture 7" descr="C:\Documents and Settings\Badruz\My Documents\MATLAB\all\training\C.jpg"/>
            <p:cNvPicPr>
              <a:picLocks noChangeAspect="1" noChangeArrowheads="1"/>
            </p:cNvPicPr>
            <p:nvPr/>
          </p:nvPicPr>
          <p:blipFill>
            <a:blip r:embed="rId8"/>
            <a:srcRect/>
            <a:stretch>
              <a:fillRect/>
            </a:stretch>
          </p:blipFill>
          <p:spPr bwMode="auto">
            <a:xfrm>
              <a:off x="2209800" y="3429000"/>
              <a:ext cx="228600" cy="400050"/>
            </a:xfrm>
            <a:prstGeom prst="rect">
              <a:avLst/>
            </a:prstGeom>
            <a:noFill/>
          </p:spPr>
        </p:pic>
        <p:pic>
          <p:nvPicPr>
            <p:cNvPr id="5" name="Picture 8" descr="C:\Documents and Settings\Badruz\My Documents\MATLAB\all\training\Z.jpg"/>
            <p:cNvPicPr>
              <a:picLocks noChangeAspect="1" noChangeArrowheads="1"/>
            </p:cNvPicPr>
            <p:nvPr/>
          </p:nvPicPr>
          <p:blipFill>
            <a:blip r:embed="rId9"/>
            <a:srcRect/>
            <a:stretch>
              <a:fillRect/>
            </a:stretch>
          </p:blipFill>
          <p:spPr bwMode="auto">
            <a:xfrm>
              <a:off x="3352800" y="3429000"/>
              <a:ext cx="228600" cy="400050"/>
            </a:xfrm>
            <a:prstGeom prst="rect">
              <a:avLst/>
            </a:prstGeom>
            <a:noFill/>
          </p:spPr>
        </p:pic>
        <p:pic>
          <p:nvPicPr>
            <p:cNvPr id="6" name="Picture 9" descr="C:\Documents and Settings\Badruz\My Documents\MATLAB\all\training\9.jpg"/>
            <p:cNvPicPr>
              <a:picLocks noChangeAspect="1" noChangeArrowheads="1"/>
            </p:cNvPicPr>
            <p:nvPr/>
          </p:nvPicPr>
          <p:blipFill>
            <a:blip r:embed="rId10"/>
            <a:srcRect/>
            <a:stretch>
              <a:fillRect/>
            </a:stretch>
          </p:blipFill>
          <p:spPr bwMode="auto">
            <a:xfrm>
              <a:off x="3352800" y="2838450"/>
              <a:ext cx="228600" cy="400050"/>
            </a:xfrm>
            <a:prstGeom prst="rect">
              <a:avLst/>
            </a:prstGeom>
            <a:noFill/>
          </p:spPr>
        </p:pic>
        <p:sp>
          <p:nvSpPr>
            <p:cNvPr id="28" name="TextBox 27"/>
            <p:cNvSpPr txBox="1"/>
            <p:nvPr/>
          </p:nvSpPr>
          <p:spPr>
            <a:xfrm>
              <a:off x="2362200" y="2209800"/>
              <a:ext cx="1031051" cy="1107996"/>
            </a:xfrm>
            <a:prstGeom prst="rect">
              <a:avLst/>
            </a:prstGeom>
            <a:noFill/>
          </p:spPr>
          <p:txBody>
            <a:bodyPr wrap="none" rtlCol="0">
              <a:spAutoFit/>
            </a:bodyPr>
            <a:lstStyle/>
            <a:p>
              <a:r>
                <a:rPr lang="en-US" sz="6600" dirty="0" smtClean="0"/>
                <a:t>…</a:t>
              </a:r>
              <a:endParaRPr lang="en-US" sz="6600" dirty="0"/>
            </a:p>
          </p:txBody>
        </p:sp>
        <p:sp>
          <p:nvSpPr>
            <p:cNvPr id="29" name="TextBox 28"/>
            <p:cNvSpPr txBox="1"/>
            <p:nvPr/>
          </p:nvSpPr>
          <p:spPr>
            <a:xfrm>
              <a:off x="2362200" y="2854404"/>
              <a:ext cx="1031051" cy="1107996"/>
            </a:xfrm>
            <a:prstGeom prst="rect">
              <a:avLst/>
            </a:prstGeom>
            <a:noFill/>
          </p:spPr>
          <p:txBody>
            <a:bodyPr wrap="none" rtlCol="0">
              <a:spAutoFit/>
            </a:bodyPr>
            <a:lstStyle/>
            <a:p>
              <a:r>
                <a:rPr lang="en-US" sz="6600" dirty="0" smtClean="0"/>
                <a:t>…</a:t>
              </a:r>
              <a:endParaRPr lang="en-US" sz="6600" dirty="0"/>
            </a:p>
          </p:txBody>
        </p:sp>
      </p:grpSp>
      <p:sp>
        <p:nvSpPr>
          <p:cNvPr id="31" name="TextBox 30"/>
          <p:cNvSpPr txBox="1"/>
          <p:nvPr/>
        </p:nvSpPr>
        <p:spPr>
          <a:xfrm>
            <a:off x="1096206" y="4550538"/>
            <a:ext cx="3990439" cy="923330"/>
          </a:xfrm>
          <a:prstGeom prst="rect">
            <a:avLst/>
          </a:prstGeom>
          <a:noFill/>
        </p:spPr>
        <p:txBody>
          <a:bodyPr wrap="square" rtlCol="0">
            <a:spAutoFit/>
          </a:bodyPr>
          <a:lstStyle/>
          <a:p>
            <a:pPr algn="ctr"/>
            <a:r>
              <a:rPr lang="en-US" dirty="0" err="1" smtClean="0"/>
              <a:t>Atleast</a:t>
            </a:r>
            <a:r>
              <a:rPr lang="en-US" dirty="0" smtClean="0"/>
              <a:t> 62 images of characters (alphabets + numbers)</a:t>
            </a:r>
            <a:r>
              <a:rPr lang="en-US" dirty="0"/>
              <a:t/>
            </a:r>
            <a:br>
              <a:rPr lang="en-US" dirty="0"/>
            </a:br>
            <a:r>
              <a:rPr lang="en-US" dirty="0" smtClean="0"/>
              <a:t>Size = 42 X 24</a:t>
            </a:r>
            <a:endParaRPr lang="en-US" dirty="0"/>
          </a:p>
        </p:txBody>
      </p:sp>
      <p:sp>
        <p:nvSpPr>
          <p:cNvPr id="32" name="Right Arrow 31"/>
          <p:cNvSpPr/>
          <p:nvPr/>
        </p:nvSpPr>
        <p:spPr>
          <a:xfrm>
            <a:off x="4495800" y="3197304"/>
            <a:ext cx="13716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172200" y="3334434"/>
            <a:ext cx="2749471" cy="646331"/>
          </a:xfrm>
          <a:prstGeom prst="rect">
            <a:avLst/>
          </a:prstGeom>
          <a:noFill/>
        </p:spPr>
        <p:txBody>
          <a:bodyPr wrap="none" rtlCol="0">
            <a:spAutoFit/>
          </a:bodyPr>
          <a:lstStyle/>
          <a:p>
            <a:pPr algn="ctr"/>
            <a:r>
              <a:rPr lang="en-US" dirty="0" smtClean="0"/>
              <a:t>Matrix size 24 X 42 X 62 </a:t>
            </a:r>
          </a:p>
          <a:p>
            <a:pPr algn="ctr"/>
            <a:r>
              <a:rPr lang="en-US" dirty="0" smtClean="0"/>
              <a:t>Saved as template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512230" y="688564"/>
            <a:ext cx="7848600" cy="563562"/>
          </a:xfrm>
        </p:spPr>
        <p:txBody>
          <a:bodyPr>
            <a:noAutofit/>
          </a:bodyPr>
          <a:lstStyle/>
          <a:p>
            <a:r>
              <a:rPr lang="en-US" b="1" dirty="0" smtClean="0">
                <a:solidFill>
                  <a:schemeClr val="tx1"/>
                </a:solidFill>
              </a:rPr>
              <a:t>Preprocessing</a:t>
            </a:r>
            <a:endParaRPr lang="en-US" b="1" dirty="0"/>
          </a:p>
        </p:txBody>
      </p:sp>
      <p:sp>
        <p:nvSpPr>
          <p:cNvPr id="19" name="Slide Number Placeholder 18"/>
          <p:cNvSpPr>
            <a:spLocks noGrp="1"/>
          </p:cNvSpPr>
          <p:nvPr>
            <p:ph type="sldNum" sz="quarter" idx="12"/>
          </p:nvPr>
        </p:nvSpPr>
        <p:spPr/>
        <p:txBody>
          <a:bodyPr/>
          <a:lstStyle/>
          <a:p>
            <a:fld id="{8100D588-F15F-42A3-87B3-31E9DC12C02E}" type="slidenum">
              <a:rPr lang="en-US" smtClean="0"/>
              <a:pPr/>
              <a:t>9</a:t>
            </a:fld>
            <a:endParaRPr lang="en-US" dirty="0"/>
          </a:p>
        </p:txBody>
      </p:sp>
      <p:cxnSp>
        <p:nvCxnSpPr>
          <p:cNvPr id="6" name="Straight Connector 5"/>
          <p:cNvCxnSpPr/>
          <p:nvPr/>
        </p:nvCxnSpPr>
        <p:spPr>
          <a:xfrm>
            <a:off x="2367685" y="3571881"/>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082759" y="1981200"/>
            <a:ext cx="2057400" cy="2987220"/>
            <a:chOff x="762000" y="1016389"/>
            <a:chExt cx="2057400" cy="2987220"/>
          </a:xfrm>
        </p:grpSpPr>
        <p:sp>
          <p:nvSpPr>
            <p:cNvPr id="8" name="Oval 7"/>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9" name="TextBox 8"/>
            <p:cNvSpPr txBox="1"/>
            <p:nvPr/>
          </p:nvSpPr>
          <p:spPr>
            <a:xfrm>
              <a:off x="1032471" y="1016389"/>
              <a:ext cx="145934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0" name="TextBox 9"/>
            <p:cNvSpPr txBox="1"/>
            <p:nvPr/>
          </p:nvSpPr>
          <p:spPr>
            <a:xfrm>
              <a:off x="836116" y="2746201"/>
              <a:ext cx="1931160" cy="591531"/>
            </a:xfrm>
            <a:prstGeom prst="rect">
              <a:avLst/>
            </a:prstGeom>
            <a:noFill/>
          </p:spPr>
          <p:txBody>
            <a:bodyPr wrap="square" rtlCol="0">
              <a:normAutofit fontScale="92500" lnSpcReduction="10000"/>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Initial Color Image</a:t>
              </a:r>
            </a:p>
          </p:txBody>
        </p:sp>
      </p:grpSp>
      <p:grpSp>
        <p:nvGrpSpPr>
          <p:cNvPr id="11" name="Group 10"/>
          <p:cNvGrpSpPr/>
          <p:nvPr/>
        </p:nvGrpSpPr>
        <p:grpSpPr>
          <a:xfrm>
            <a:off x="3813578" y="2026410"/>
            <a:ext cx="2123772" cy="2977869"/>
            <a:chOff x="3476928" y="1025740"/>
            <a:chExt cx="2123772" cy="2977869"/>
          </a:xfrm>
        </p:grpSpPr>
        <p:sp>
          <p:nvSpPr>
            <p:cNvPr id="12" name="Oval 11"/>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TextBox 12"/>
            <p:cNvSpPr txBox="1"/>
            <p:nvPr/>
          </p:nvSpPr>
          <p:spPr>
            <a:xfrm>
              <a:off x="3829198" y="1025740"/>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4" name="TextBox 13"/>
            <p:cNvSpPr txBox="1"/>
            <p:nvPr/>
          </p:nvSpPr>
          <p:spPr>
            <a:xfrm>
              <a:off x="3476928" y="2681388"/>
              <a:ext cx="2123772" cy="665695"/>
            </a:xfrm>
            <a:prstGeom prst="rect">
              <a:avLst/>
            </a:prstGeom>
            <a:noFill/>
          </p:spPr>
          <p:txBody>
            <a:bodyPr wrap="square" rtlCol="0">
              <a:normAutofit/>
            </a:bodyPr>
            <a:lstStyle/>
            <a:p>
              <a:pPr algn="ctr">
                <a:lnSpc>
                  <a:spcPct val="80000"/>
                </a:lnSpc>
              </a:pPr>
              <a:r>
                <a:rPr lang="en-US" sz="2000" b="1" spc="60" dirty="0">
                  <a:solidFill>
                    <a:schemeClr val="bg1"/>
                  </a:solidFill>
                  <a:effectLst>
                    <a:outerShdw blurRad="50800" dist="25400" dir="5400000" algn="t" rotWithShape="0">
                      <a:prstClr val="black">
                        <a:alpha val="15000"/>
                      </a:prstClr>
                    </a:outerShdw>
                  </a:effectLst>
                </a:rPr>
                <a:t>Gray Scale</a:t>
              </a:r>
            </a:p>
            <a:p>
              <a:pPr algn="ctr">
                <a:lnSpc>
                  <a:spcPct val="80000"/>
                </a:lnSpc>
              </a:pPr>
              <a:endParaRPr lang="en-US" sz="2300" b="1" spc="60" dirty="0" smtClean="0">
                <a:solidFill>
                  <a:schemeClr val="bg1"/>
                </a:solidFill>
                <a:effectLst>
                  <a:outerShdw blurRad="50800" dist="25400" dir="5400000" algn="t" rotWithShape="0">
                    <a:prstClr val="black">
                      <a:alpha val="15000"/>
                    </a:prstClr>
                  </a:outerShdw>
                </a:effectLst>
              </a:endParaRPr>
            </a:p>
          </p:txBody>
        </p:sp>
      </p:grpSp>
      <p:grpSp>
        <p:nvGrpSpPr>
          <p:cNvPr id="15" name="Group 14"/>
          <p:cNvGrpSpPr/>
          <p:nvPr/>
        </p:nvGrpSpPr>
        <p:grpSpPr>
          <a:xfrm>
            <a:off x="6713120" y="1981200"/>
            <a:ext cx="2299439" cy="2956932"/>
            <a:chOff x="6324600" y="1054111"/>
            <a:chExt cx="2057400" cy="2956932"/>
          </a:xfrm>
        </p:grpSpPr>
        <p:sp>
          <p:nvSpPr>
            <p:cNvPr id="16" name="Oval 15"/>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680619" y="10541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dirty="0" err="1" smtClean="0">
                  <a:solidFill>
                    <a:schemeClr val="bg1"/>
                  </a:solidFill>
                  <a:effectLst>
                    <a:outerShdw blurRad="50800" dist="25400" dir="5400000" algn="t" rotWithShape="0">
                      <a:prstClr val="black">
                        <a:alpha val="15000"/>
                      </a:prstClr>
                    </a:outerShdw>
                  </a:effectLst>
                </a:rPr>
                <a:t>Binarize</a:t>
              </a:r>
              <a:r>
                <a:rPr lang="en-US" sz="2300" b="1" spc="60" dirty="0" smtClean="0">
                  <a:solidFill>
                    <a:schemeClr val="bg1"/>
                  </a:solidFill>
                  <a:effectLst>
                    <a:outerShdw blurRad="50800" dist="25400" dir="5400000" algn="t" rotWithShape="0">
                      <a:prstClr val="black">
                        <a:alpha val="15000"/>
                      </a:prstClr>
                    </a:outerShdw>
                  </a:effectLst>
                </a:rPr>
                <a:t> &amp; Invert</a:t>
              </a:r>
              <a:endParaRPr lang="en-US" sz="2300" b="1" spc="60" dirty="0">
                <a:solidFill>
                  <a:schemeClr val="bg1"/>
                </a:solidFill>
                <a:effectLst>
                  <a:outerShdw blurRad="50800" dist="25400" dir="5400000" algn="t" rotWithShape="0">
                    <a:prstClr val="black">
                      <a:alpha val="15000"/>
                    </a:prstClr>
                  </a:outerShdw>
                </a:effectLst>
              </a:endParaRPr>
            </a:p>
            <a:p>
              <a:pPr algn="ctr">
                <a:lnSpc>
                  <a:spcPct val="80000"/>
                </a:lnSpc>
              </a:pPr>
              <a:endParaRPr lang="en-US" sz="2300" b="1" spc="60" dirty="0" smtClean="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6561563" y="1983931"/>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3128</TotalTime>
  <Words>1277</Words>
  <Application>Microsoft Office PowerPoint</Application>
  <PresentationFormat>On-screen Show (4:3)</PresentationFormat>
  <Paragraphs>291</Paragraphs>
  <Slides>36</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Cambria Math</vt:lpstr>
      <vt:lpstr>Century</vt:lpstr>
      <vt:lpstr>Century Gothic</vt:lpstr>
      <vt:lpstr>Times New Roman</vt:lpstr>
      <vt:lpstr>Verdana</vt:lpstr>
      <vt:lpstr>Wingdings</vt:lpstr>
      <vt:lpstr>Wingdings 3</vt:lpstr>
      <vt:lpstr>Wisp</vt:lpstr>
      <vt:lpstr>Optical Character Recognition and its Applications</vt:lpstr>
      <vt:lpstr>PowerPoint Presentation</vt:lpstr>
      <vt:lpstr>Contents</vt:lpstr>
      <vt:lpstr>Aim and objective</vt:lpstr>
      <vt:lpstr>Motivation </vt:lpstr>
      <vt:lpstr>Problem statement</vt:lpstr>
      <vt:lpstr>Approach - How will we achieve our Desired Goal? </vt:lpstr>
      <vt:lpstr>Make template</vt:lpstr>
      <vt:lpstr>Preprocessing</vt:lpstr>
      <vt:lpstr>Gray Scale</vt:lpstr>
      <vt:lpstr>PowerPoint Presentation</vt:lpstr>
      <vt:lpstr>PowerPoint Presentation</vt:lpstr>
      <vt:lpstr>Segmentation – Line Extraction </vt:lpstr>
      <vt:lpstr>Segmentation – Connected Components </vt:lpstr>
      <vt:lpstr>Segmentation – Character Extraction</vt:lpstr>
      <vt:lpstr>PowerPoint Presentation</vt:lpstr>
      <vt:lpstr>Corr2</vt:lpstr>
      <vt:lpstr>Recognition - Template Correlations</vt:lpstr>
      <vt:lpstr>The entire procedure </vt:lpstr>
      <vt:lpstr>Result</vt:lpstr>
      <vt:lpstr>Cases of Failure</vt:lpstr>
      <vt:lpstr>Applications</vt:lpstr>
      <vt:lpstr>Text To Speech Conversion</vt:lpstr>
      <vt:lpstr>Text to Speech </vt:lpstr>
      <vt:lpstr>Code snippet for TTS</vt:lpstr>
      <vt:lpstr>Automatic Number Plate Recognition </vt:lpstr>
      <vt:lpstr>Automatic Number Plate Recognition </vt:lpstr>
      <vt:lpstr>Automatic Number Plate Recognition</vt:lpstr>
      <vt:lpstr>Approach - How will we achieve our Desired Goal? </vt:lpstr>
      <vt:lpstr>Pre-Processing</vt:lpstr>
      <vt:lpstr>LICENSE PLATE EXTRACTION</vt:lpstr>
      <vt:lpstr>CHARACTER SEGMENTATION AND RECOGNITION</vt:lpstr>
      <vt:lpstr>Conclusion</vt:lpstr>
      <vt:lpstr>References</vt:lpstr>
      <vt:lpstr>References</vt:lpstr>
      <vt:lpstr>PowerPoint Presentation</vt:lpstr>
    </vt:vector>
  </TitlesOfParts>
  <Company>Guilddesign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Sung Ha, Park</dc:creator>
  <cp:lastModifiedBy>Ashhar Jawaid</cp:lastModifiedBy>
  <cp:revision>284</cp:revision>
  <dcterms:created xsi:type="dcterms:W3CDTF">2004-07-21T02:43:03Z</dcterms:created>
  <dcterms:modified xsi:type="dcterms:W3CDTF">2015-05-07T10:34:33Z</dcterms:modified>
</cp:coreProperties>
</file>