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5.jpg" ContentType="image/gif"/>
  <Override PartName="/ppt/media/image1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sldIdLst>
    <p:sldId id="256" r:id="rId2"/>
    <p:sldId id="257" r:id="rId3"/>
    <p:sldId id="297" r:id="rId4"/>
    <p:sldId id="259"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4" r:id="rId20"/>
    <p:sldId id="283" r:id="rId21"/>
    <p:sldId id="284" r:id="rId22"/>
    <p:sldId id="286" r:id="rId23"/>
    <p:sldId id="276" r:id="rId24"/>
    <p:sldId id="285" r:id="rId25"/>
    <p:sldId id="287" r:id="rId26"/>
    <p:sldId id="288" r:id="rId27"/>
    <p:sldId id="289" r:id="rId28"/>
    <p:sldId id="290" r:id="rId29"/>
    <p:sldId id="291" r:id="rId30"/>
    <p:sldId id="292" r:id="rId31"/>
    <p:sldId id="293" r:id="rId32"/>
    <p:sldId id="294" r:id="rId33"/>
    <p:sldId id="295"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69FC1-F68F-43E0-9CC7-91D92682CC1D}" type="datetimeFigureOut">
              <a:rPr lang="en-IN" smtClean="0"/>
              <a:t>19-11-2017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2E8435-D670-467D-94F7-127432230D9F}" type="slidenum">
              <a:rPr lang="en-IN" smtClean="0"/>
              <a:t>‹#›</a:t>
            </a:fld>
            <a:endParaRPr lang="en-IN"/>
          </a:p>
        </p:txBody>
      </p:sp>
    </p:spTree>
    <p:extLst>
      <p:ext uri="{BB962C8B-B14F-4D97-AF65-F5344CB8AC3E}">
        <p14:creationId xmlns:p14="http://schemas.microsoft.com/office/powerpoint/2010/main" val="2514164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72E8435-D670-467D-94F7-127432230D9F}" type="slidenum">
              <a:rPr lang="en-IN" smtClean="0"/>
              <a:t>3</a:t>
            </a:fld>
            <a:endParaRPr lang="en-IN"/>
          </a:p>
        </p:txBody>
      </p:sp>
    </p:spTree>
    <p:extLst>
      <p:ext uri="{BB962C8B-B14F-4D97-AF65-F5344CB8AC3E}">
        <p14:creationId xmlns:p14="http://schemas.microsoft.com/office/powerpoint/2010/main" val="3585840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C4DF2695-FCC4-4907-86CF-84C4ECFE6062}" type="datetime1">
              <a:rPr lang="en-US" smtClean="0"/>
              <a:t>11/19/2017</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r>
              <a:rPr lang="en-US" dirty="0"/>
              <a:t>
              </a:t>
            </a:r>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33E6F5-568A-4966-BBF3-A9BEE3BC6257}" type="datetime1">
              <a:rPr lang="en-US" smtClean="0"/>
              <a:t>11/19/2017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64849D-81D2-4E9F-A2FD-AF2C0C397262}" type="datetime1">
              <a:rPr lang="en-US" smtClean="0"/>
              <a:t>11/19/2017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F44A12-CAD4-416E-934F-526BE7A94663}" type="datetime1">
              <a:rPr lang="en-US" smtClean="0"/>
              <a:t>11/19/2017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5B34B8-E8A0-42E3-81E9-B94F9E6241B9}" type="datetime1">
              <a:rPr lang="en-US" smtClean="0"/>
              <a:t>11/19/2017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FDDB8D1-7967-4FC5-9C79-851344F0BFE3}" type="datetime1">
              <a:rPr lang="en-US" smtClean="0"/>
              <a:t>11/19/2017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8BD7F09-622D-4733-B224-1A0896310E37}" type="datetime1">
              <a:rPr lang="en-US" smtClean="0"/>
              <a:t>11/19/2017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030FA3-B752-4E30-A435-47DCBC2182B6}" type="datetime1">
              <a:rPr lang="en-US" smtClean="0"/>
              <a:t>11/19/2017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3C1A77-E8E3-4D8A-A70B-A06064FC7135}" type="datetime1">
              <a:rPr lang="en-US" smtClean="0"/>
              <a:t>11/19/2017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E3CC28-F3B9-467C-98BD-177C5A8FCAD4}" type="datetime1">
              <a:rPr lang="en-US" smtClean="0"/>
              <a:t>11/19/2017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EF4286-EBB8-4E73-81E5-1B2BC8FD275F}" type="datetime1">
              <a:rPr lang="en-US" smtClean="0"/>
              <a:t>11/19/2017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D1853E0-1FDA-4163-BEE0-A04328EA7610}" type="datetime1">
              <a:rPr lang="en-US" smtClean="0"/>
              <a:t>11/19/2017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8F35BF-ACDF-4587-B136-E8F4C0E641CF}" type="datetime1">
              <a:rPr lang="en-US" smtClean="0"/>
              <a:t>11/19/2017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6807D5-7A3D-4BF3-B079-0F33424B6A31}" type="datetime1">
              <a:rPr lang="en-US" smtClean="0"/>
              <a:t>11/19/2017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6007BA-992F-4E55-AE9D-7DC4CC1FFB75}" type="datetime1">
              <a:rPr lang="en-US" smtClean="0"/>
              <a:t>11/19/2017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B34AC9-489B-4BF0-A4D4-935732B349BD}" type="datetime1">
              <a:rPr lang="en-US" smtClean="0"/>
              <a:t>11/19/2017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5DA61E-6B83-4578-A441-BF1045AEBA32}" type="datetime1">
              <a:rPr lang="en-US" smtClean="0"/>
              <a:t>11/19/2017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3EC29EF-99BA-48C5-8CC4-9B54B7B7CAE2}" type="datetime1">
              <a:rPr lang="en-US" smtClean="0"/>
              <a:t>11/19/2017</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030057"/>
            <a:ext cx="8825658" cy="2677648"/>
          </a:xfrm>
        </p:spPr>
        <p:txBody>
          <a:bodyPr/>
          <a:lstStyle/>
          <a:p>
            <a:r>
              <a:rPr lang="en-IN" sz="4800" dirty="0" smtClean="0"/>
              <a:t>Iris Recognition Biometric System using Back-propagation Neural Network</a:t>
            </a:r>
            <a:endParaRPr lang="en-IN" sz="4800" dirty="0"/>
          </a:p>
        </p:txBody>
      </p:sp>
      <p:sp>
        <p:nvSpPr>
          <p:cNvPr id="3" name="Subtitle 2"/>
          <p:cNvSpPr>
            <a:spLocks noGrp="1"/>
          </p:cNvSpPr>
          <p:nvPr>
            <p:ph type="subTitle" idx="1"/>
          </p:nvPr>
        </p:nvSpPr>
        <p:spPr>
          <a:xfrm>
            <a:off x="1534517" y="4132052"/>
            <a:ext cx="9550426" cy="2130725"/>
          </a:xfrm>
        </p:spPr>
        <p:txBody>
          <a:bodyPr>
            <a:normAutofit fontScale="92500" lnSpcReduction="10000"/>
          </a:bodyPr>
          <a:lstStyle/>
          <a:p>
            <a:pPr algn="r"/>
            <a:r>
              <a:rPr lang="en-IN" dirty="0" err="1" smtClean="0"/>
              <a:t>Md</a:t>
            </a:r>
            <a:r>
              <a:rPr lang="en-IN" dirty="0" smtClean="0"/>
              <a:t> </a:t>
            </a:r>
            <a:r>
              <a:rPr lang="en-IN" dirty="0" err="1" smtClean="0"/>
              <a:t>Mobashshir</a:t>
            </a:r>
            <a:r>
              <a:rPr lang="en-IN" dirty="0" smtClean="0"/>
              <a:t> </a:t>
            </a:r>
            <a:r>
              <a:rPr lang="en-IN" dirty="0" err="1" smtClean="0"/>
              <a:t>jawaid</a:t>
            </a:r>
            <a:r>
              <a:rPr lang="en-IN" dirty="0"/>
              <a:t> </a:t>
            </a:r>
            <a:r>
              <a:rPr lang="en-IN" dirty="0" smtClean="0"/>
              <a:t>(BE/10027/14)</a:t>
            </a:r>
          </a:p>
          <a:p>
            <a:pPr algn="r"/>
            <a:r>
              <a:rPr lang="en-IN" dirty="0" smtClean="0"/>
              <a:t>Ankit </a:t>
            </a:r>
            <a:r>
              <a:rPr lang="en-IN" dirty="0" err="1" smtClean="0"/>
              <a:t>kr</a:t>
            </a:r>
            <a:r>
              <a:rPr lang="en-IN" dirty="0" smtClean="0"/>
              <a:t> </a:t>
            </a:r>
            <a:r>
              <a:rPr lang="en-IN" dirty="0" err="1" smtClean="0"/>
              <a:t>Choudhary</a:t>
            </a:r>
            <a:r>
              <a:rPr lang="en-IN" dirty="0" smtClean="0"/>
              <a:t> (Be/10417/14)</a:t>
            </a:r>
          </a:p>
          <a:p>
            <a:pPr algn="r"/>
            <a:r>
              <a:rPr lang="en-IN" dirty="0" err="1" smtClean="0"/>
              <a:t>Tanmay</a:t>
            </a:r>
            <a:r>
              <a:rPr lang="en-IN" dirty="0" smtClean="0"/>
              <a:t> Joshi (be/10446/14)</a:t>
            </a:r>
          </a:p>
          <a:p>
            <a:pPr algn="r"/>
            <a:endParaRPr lang="en-IN" dirty="0" smtClean="0"/>
          </a:p>
          <a:p>
            <a:pPr algn="r"/>
            <a:r>
              <a:rPr lang="en-IN" cap="none" dirty="0" smtClean="0"/>
              <a:t>Under the guidance of:</a:t>
            </a:r>
          </a:p>
          <a:p>
            <a:pPr algn="r"/>
            <a:r>
              <a:rPr lang="en-IN" cap="none" dirty="0" err="1" smtClean="0"/>
              <a:t>Prof.</a:t>
            </a:r>
            <a:r>
              <a:rPr lang="en-IN" cap="none" dirty="0" smtClean="0"/>
              <a:t> S.K. CHATTERJEE</a:t>
            </a:r>
            <a:endParaRPr lang="en-IN" cap="none"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2481373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Iris Segmentation</a:t>
            </a:r>
            <a:endParaRPr lang="en-IN" dirty="0"/>
          </a:p>
        </p:txBody>
      </p:sp>
      <p:sp>
        <p:nvSpPr>
          <p:cNvPr id="5" name="Content Placeholder 4"/>
          <p:cNvSpPr>
            <a:spLocks noGrp="1"/>
          </p:cNvSpPr>
          <p:nvPr>
            <p:ph idx="1"/>
          </p:nvPr>
        </p:nvSpPr>
        <p:spPr/>
        <p:txBody>
          <a:bodyPr>
            <a:normAutofit/>
          </a:bodyPr>
          <a:lstStyle/>
          <a:p>
            <a:pPr algn="just"/>
            <a:r>
              <a:rPr lang="en-IN" sz="2000" dirty="0" smtClean="0"/>
              <a:t>First part of the segmentation process performs the Inner circle boundary detection to localize the pupil in the image.</a:t>
            </a:r>
          </a:p>
          <a:p>
            <a:pPr algn="just"/>
            <a:r>
              <a:rPr lang="en-IN" sz="2000" dirty="0" smtClean="0"/>
              <a:t>This is done using a function to find Contours in the image with grayscale values in a given dark range expected in pupil in a circular area.</a:t>
            </a:r>
          </a:p>
          <a:p>
            <a:pPr algn="just"/>
            <a:r>
              <a:rPr lang="en-IN" sz="2000" dirty="0" smtClean="0"/>
              <a:t>This function returns a circle from which centre of the pupil, and consequently the iris, as well as the radius of the pupil is obtained</a:t>
            </a:r>
          </a:p>
          <a:p>
            <a:pPr algn="just"/>
            <a:r>
              <a:rPr lang="en-IN" sz="2000" dirty="0" smtClean="0"/>
              <a:t>The pupil is also masked to remove the reflection of illuminating light source in the pupil region which is not in the Region of interest.</a:t>
            </a:r>
            <a:endParaRPr lang="en-IN" sz="2000"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5017263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Iris Segmentation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6691" y="2430972"/>
            <a:ext cx="6875037" cy="3416300"/>
          </a:xfrm>
        </p:spPr>
      </p:pic>
      <p:sp>
        <p:nvSpPr>
          <p:cNvPr id="5" name="TextBox 4"/>
          <p:cNvSpPr txBox="1"/>
          <p:nvPr/>
        </p:nvSpPr>
        <p:spPr>
          <a:xfrm>
            <a:off x="3717985" y="5952226"/>
            <a:ext cx="4230645" cy="307777"/>
          </a:xfrm>
          <a:prstGeom prst="rect">
            <a:avLst/>
          </a:prstGeom>
          <a:noFill/>
        </p:spPr>
        <p:txBody>
          <a:bodyPr wrap="none" rtlCol="0">
            <a:spAutoFit/>
          </a:bodyPr>
          <a:lstStyle/>
          <a:p>
            <a:r>
              <a:rPr lang="en-IN" sz="1400" dirty="0" smtClean="0"/>
              <a:t>Detection of the pupil centre in the eye image</a:t>
            </a:r>
            <a:endParaRPr lang="en-IN" sz="1400"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5226891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Iris Segmentation</a:t>
            </a:r>
            <a:endParaRPr lang="en-IN" dirty="0"/>
          </a:p>
        </p:txBody>
      </p:sp>
      <p:sp>
        <p:nvSpPr>
          <p:cNvPr id="3" name="Content Placeholder 2"/>
          <p:cNvSpPr>
            <a:spLocks noGrp="1"/>
          </p:cNvSpPr>
          <p:nvPr>
            <p:ph idx="1"/>
          </p:nvPr>
        </p:nvSpPr>
        <p:spPr>
          <a:xfrm>
            <a:off x="1154954" y="2603500"/>
            <a:ext cx="9636691" cy="3711036"/>
          </a:xfrm>
        </p:spPr>
        <p:txBody>
          <a:bodyPr>
            <a:normAutofit/>
          </a:bodyPr>
          <a:lstStyle/>
          <a:p>
            <a:pPr algn="just"/>
            <a:r>
              <a:rPr lang="en-IN" sz="2000" dirty="0" smtClean="0"/>
              <a:t>Second part of the localization and segmentation process is used to find the outer boundary of the iris.</a:t>
            </a:r>
          </a:p>
          <a:p>
            <a:pPr algn="just"/>
            <a:r>
              <a:rPr lang="en-IN" sz="2000" dirty="0" smtClean="0"/>
              <a:t>A function is used which performs Circular Hough Transform on canny edge detection transformed image to find circular outer boundary of the iris.</a:t>
            </a:r>
          </a:p>
          <a:p>
            <a:pPr algn="just"/>
            <a:r>
              <a:rPr lang="en-IN" sz="2000" dirty="0"/>
              <a:t>The </a:t>
            </a:r>
            <a:r>
              <a:rPr lang="en-IN" sz="2000" dirty="0" smtClean="0"/>
              <a:t>circular Hough Transform </a:t>
            </a:r>
            <a:r>
              <a:rPr lang="en-IN" sz="2000" dirty="0"/>
              <a:t>is a </a:t>
            </a:r>
            <a:r>
              <a:rPr lang="en-IN" sz="2000" dirty="0" smtClean="0"/>
              <a:t>feature extraction </a:t>
            </a:r>
            <a:r>
              <a:rPr lang="en-IN" sz="2000" dirty="0"/>
              <a:t>technique for detecting circles. It is a specialization of </a:t>
            </a:r>
            <a:r>
              <a:rPr lang="en-IN" sz="2000" dirty="0" smtClean="0"/>
              <a:t>Hough Transform. </a:t>
            </a:r>
            <a:r>
              <a:rPr lang="en-IN" sz="2000" dirty="0"/>
              <a:t>The purpose of the technique is to find circles in imperfect image inputs. The circle candidates are produced by “voting” in the Hough parameter space and then select the local maxima in a so-called accumulator matrix.</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696102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Iris Segmentation</a:t>
            </a:r>
            <a:endParaRPr lang="en-IN" dirty="0"/>
          </a:p>
        </p:txBody>
      </p:sp>
      <p:sp>
        <p:nvSpPr>
          <p:cNvPr id="3" name="Content Placeholder 2"/>
          <p:cNvSpPr>
            <a:spLocks noGrp="1"/>
          </p:cNvSpPr>
          <p:nvPr>
            <p:ph idx="1"/>
          </p:nvPr>
        </p:nvSpPr>
        <p:spPr>
          <a:xfrm>
            <a:off x="1154954" y="2603500"/>
            <a:ext cx="9653944" cy="3633398"/>
          </a:xfrm>
        </p:spPr>
        <p:txBody>
          <a:bodyPr>
            <a:normAutofit/>
          </a:bodyPr>
          <a:lstStyle/>
          <a:p>
            <a:pPr algn="just"/>
            <a:r>
              <a:rPr lang="en-IN" sz="2000" dirty="0"/>
              <a:t>A circle is represented mathematically as </a:t>
            </a:r>
            <a:endParaRPr lang="en-IN" sz="2000" dirty="0" smtClean="0"/>
          </a:p>
          <a:p>
            <a:pPr algn="just"/>
            <a:r>
              <a:rPr lang="en-IN" sz="2000" dirty="0" smtClean="0"/>
              <a:t>Here the parameters for Hough Circle Transform are (</a:t>
            </a:r>
            <a:r>
              <a:rPr lang="en-IN" sz="2000" dirty="0" err="1" smtClean="0"/>
              <a:t>x</a:t>
            </a:r>
            <a:r>
              <a:rPr lang="en-IN" sz="2000" baseline="-25000" dirty="0" err="1" smtClean="0"/>
              <a:t>centre</a:t>
            </a:r>
            <a:r>
              <a:rPr lang="en-IN" sz="2000" baseline="-25000" dirty="0" smtClean="0"/>
              <a:t>, </a:t>
            </a:r>
            <a:r>
              <a:rPr lang="en-IN" sz="2000" dirty="0" err="1" smtClean="0"/>
              <a:t>y</a:t>
            </a:r>
            <a:r>
              <a:rPr lang="en-IN" sz="2000" baseline="-25000" dirty="0" err="1" smtClean="0"/>
              <a:t>centre</a:t>
            </a:r>
            <a:r>
              <a:rPr lang="en-IN" sz="2000" dirty="0" smtClean="0"/>
              <a:t>) and r.</a:t>
            </a:r>
          </a:p>
          <a:p>
            <a:pPr algn="just"/>
            <a:r>
              <a:rPr lang="en-IN" sz="2000" dirty="0" smtClean="0"/>
              <a:t>From equation, we can see we have 3 parameters , so we need a 3D accumulator for </a:t>
            </a:r>
            <a:r>
              <a:rPr lang="en-IN" sz="2000" dirty="0" err="1" smtClean="0"/>
              <a:t>hough</a:t>
            </a:r>
            <a:r>
              <a:rPr lang="en-IN" sz="2000" dirty="0" smtClean="0"/>
              <a:t> transform. So </a:t>
            </a:r>
            <a:r>
              <a:rPr lang="en-IN" sz="2000" dirty="0" err="1" smtClean="0"/>
              <a:t>OpenCV</a:t>
            </a:r>
            <a:r>
              <a:rPr lang="en-IN" sz="2000" dirty="0" smtClean="0"/>
              <a:t> (which is a computer vision library we have used in Python for Image Processing) uses the gradient information of edges to find circles in an image.</a:t>
            </a:r>
          </a:p>
          <a:p>
            <a:pPr algn="just"/>
            <a:r>
              <a:rPr lang="en-IN" sz="2000" dirty="0" smtClean="0"/>
              <a:t>Then a mask was used to remove the part of image outside of the iris circle and get a circular ring image containing only the iris.</a:t>
            </a:r>
            <a:endParaRPr lang="en-IN" sz="2000" dirty="0"/>
          </a:p>
        </p:txBody>
      </p:sp>
      <p:pic>
        <p:nvPicPr>
          <p:cNvPr id="2058" name="Picture 10" descr="(x-x_{center})^2 + (y - y_{center})^2 = 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1048" y="2691443"/>
            <a:ext cx="2916913" cy="21398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061535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Iris Segmentation</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0857" y="2427432"/>
            <a:ext cx="6165167" cy="2992059"/>
          </a:xfrm>
        </p:spPr>
      </p:pic>
      <p:sp>
        <p:nvSpPr>
          <p:cNvPr id="3" name="Slide Number Placeholder 2"/>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3381667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Iris Segmentation?</a:t>
            </a:r>
            <a:endParaRPr lang="en-IN" dirty="0"/>
          </a:p>
        </p:txBody>
      </p:sp>
      <p:sp>
        <p:nvSpPr>
          <p:cNvPr id="3" name="Content Placeholder 2"/>
          <p:cNvSpPr>
            <a:spLocks noGrp="1"/>
          </p:cNvSpPr>
          <p:nvPr>
            <p:ph idx="1"/>
          </p:nvPr>
        </p:nvSpPr>
        <p:spPr/>
        <p:txBody>
          <a:bodyPr>
            <a:normAutofit/>
          </a:bodyPr>
          <a:lstStyle/>
          <a:p>
            <a:pPr algn="just"/>
            <a:r>
              <a:rPr lang="en-IN" sz="2000" dirty="0" smtClean="0"/>
              <a:t>Iris segmentation and subsequent masking of the image to remove areas outside the Iris ring was done to ensure that the matching process is not effected by variations in regions of the image that are not the iris. </a:t>
            </a:r>
            <a:endParaRPr lang="en-IN" sz="2000" dirty="0"/>
          </a:p>
          <a:p>
            <a:pPr algn="just"/>
            <a:r>
              <a:rPr lang="en-IN" sz="2000" dirty="0" smtClean="0"/>
              <a:t>Another reason to separate this ring is so that it can be normalized into a rectangular band by the normalization step to account for variation due to pupil contraction and dilation.</a:t>
            </a:r>
            <a:endParaRPr lang="en-IN" sz="20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41714256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Normalization</a:t>
            </a:r>
            <a:endParaRPr lang="en-IN" dirty="0"/>
          </a:p>
        </p:txBody>
      </p:sp>
      <p:sp>
        <p:nvSpPr>
          <p:cNvPr id="3" name="Content Placeholder 2"/>
          <p:cNvSpPr>
            <a:spLocks noGrp="1"/>
          </p:cNvSpPr>
          <p:nvPr>
            <p:ph idx="1"/>
          </p:nvPr>
        </p:nvSpPr>
        <p:spPr>
          <a:xfrm>
            <a:off x="1154953" y="2430972"/>
            <a:ext cx="8761413" cy="3416300"/>
          </a:xfrm>
        </p:spPr>
        <p:txBody>
          <a:bodyPr>
            <a:normAutofit/>
          </a:bodyPr>
          <a:lstStyle/>
          <a:p>
            <a:pPr algn="just"/>
            <a:r>
              <a:rPr lang="en-IN" sz="2000" dirty="0" smtClean="0"/>
              <a:t>The </a:t>
            </a:r>
            <a:r>
              <a:rPr lang="en-IN" sz="2000" dirty="0"/>
              <a:t>segmented iris region is normalized </a:t>
            </a:r>
            <a:r>
              <a:rPr lang="en-IN" sz="2000" dirty="0" smtClean="0"/>
              <a:t>using </a:t>
            </a:r>
            <a:r>
              <a:rPr lang="en-IN" sz="2000" b="1" dirty="0" err="1"/>
              <a:t>Daugman’s</a:t>
            </a:r>
            <a:r>
              <a:rPr lang="en-IN" sz="2000" b="1" dirty="0"/>
              <a:t> </a:t>
            </a:r>
            <a:r>
              <a:rPr lang="en-IN" sz="2000" b="1" dirty="0" smtClean="0"/>
              <a:t>Rubber Sheet </a:t>
            </a:r>
            <a:r>
              <a:rPr lang="en-IN" sz="2000" b="1" dirty="0"/>
              <a:t>M</a:t>
            </a:r>
            <a:r>
              <a:rPr lang="en-IN" sz="2000" b="1" dirty="0" smtClean="0"/>
              <a:t>odel</a:t>
            </a:r>
            <a:r>
              <a:rPr lang="en-IN" sz="2000" dirty="0" smtClean="0"/>
              <a:t> </a:t>
            </a:r>
            <a:r>
              <a:rPr lang="en-IN" sz="2000" dirty="0"/>
              <a:t>in the normalization stage</a:t>
            </a:r>
            <a:r>
              <a:rPr lang="en-IN" sz="2000" dirty="0" smtClean="0"/>
              <a:t>.</a:t>
            </a:r>
            <a:r>
              <a:rPr lang="en-IN" sz="2000" dirty="0"/>
              <a:t> </a:t>
            </a:r>
            <a:r>
              <a:rPr lang="en-IN" sz="2000" dirty="0" smtClean="0"/>
              <a:t>The </a:t>
            </a:r>
            <a:r>
              <a:rPr lang="en-IN" sz="2000" dirty="0"/>
              <a:t>circular iris </a:t>
            </a:r>
            <a:r>
              <a:rPr lang="en-IN" sz="2000" dirty="0" smtClean="0"/>
              <a:t>region is transformed </a:t>
            </a:r>
            <a:r>
              <a:rPr lang="en-IN" sz="2000" dirty="0"/>
              <a:t>to a rectangular block so that it has fixed dimensions.</a:t>
            </a:r>
          </a:p>
          <a:p>
            <a:pPr algn="just"/>
            <a:endParaRPr lang="en-IN"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0484" y="3536052"/>
            <a:ext cx="6610350" cy="2505075"/>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8929063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Normalization</a:t>
            </a:r>
            <a:endParaRPr lang="en-IN" dirty="0"/>
          </a:p>
        </p:txBody>
      </p:sp>
      <p:sp>
        <p:nvSpPr>
          <p:cNvPr id="3" name="Content Placeholder 2"/>
          <p:cNvSpPr>
            <a:spLocks noGrp="1"/>
          </p:cNvSpPr>
          <p:nvPr>
            <p:ph idx="1"/>
          </p:nvPr>
        </p:nvSpPr>
        <p:spPr>
          <a:xfrm>
            <a:off x="1154954" y="2603500"/>
            <a:ext cx="9421031" cy="3416300"/>
          </a:xfrm>
        </p:spPr>
        <p:txBody>
          <a:bodyPr>
            <a:normAutofit/>
          </a:bodyPr>
          <a:lstStyle/>
          <a:p>
            <a:pPr algn="just"/>
            <a:r>
              <a:rPr lang="en-IN" sz="2000" dirty="0"/>
              <a:t>The remapping of the iris region from (x, y) Cartesian </a:t>
            </a:r>
            <a:r>
              <a:rPr lang="en-IN" sz="2000" dirty="0" smtClean="0"/>
              <a:t>coordinates </a:t>
            </a:r>
            <a:r>
              <a:rPr lang="en-IN" sz="2000" dirty="0"/>
              <a:t>to the normalized </a:t>
            </a:r>
            <a:r>
              <a:rPr lang="en-IN" sz="2000" dirty="0" smtClean="0"/>
              <a:t>non-concentric </a:t>
            </a:r>
            <a:r>
              <a:rPr lang="en-IN" sz="2000" dirty="0"/>
              <a:t>polar representation is </a:t>
            </a:r>
            <a:r>
              <a:rPr lang="en-IN" sz="2000" dirty="0" smtClean="0"/>
              <a:t>modelled as –</a:t>
            </a:r>
          </a:p>
          <a:p>
            <a:pPr marL="0" indent="0" algn="just">
              <a:buNone/>
            </a:pPr>
            <a:r>
              <a:rPr lang="pt-BR" dirty="0" smtClean="0"/>
              <a:t>						I </a:t>
            </a:r>
            <a:r>
              <a:rPr lang="pt-BR" dirty="0"/>
              <a:t>(x(r, θ), y(r, θ</a:t>
            </a:r>
            <a:r>
              <a:rPr lang="pt-BR" dirty="0" smtClean="0"/>
              <a:t>)) </a:t>
            </a:r>
            <a:r>
              <a:rPr lang="pt-BR" dirty="0" smtClean="0">
                <a:sym typeface="Wingdings" panose="05000000000000000000" pitchFamily="2" charset="2"/>
              </a:rPr>
              <a:t></a:t>
            </a:r>
            <a:r>
              <a:rPr lang="pt-BR" dirty="0" smtClean="0"/>
              <a:t> I(r</a:t>
            </a:r>
            <a:r>
              <a:rPr lang="pt-BR" dirty="0"/>
              <a:t>, θ</a:t>
            </a:r>
            <a:r>
              <a:rPr lang="pt-BR" dirty="0" smtClean="0"/>
              <a:t>)</a:t>
            </a:r>
          </a:p>
          <a:p>
            <a:pPr marL="0" indent="0" algn="just">
              <a:buNone/>
            </a:pPr>
            <a:r>
              <a:rPr lang="pt-BR" dirty="0" smtClean="0"/>
              <a:t>		With 			x </a:t>
            </a:r>
            <a:r>
              <a:rPr lang="pt-BR" dirty="0"/>
              <a:t>(r, θ) = (</a:t>
            </a:r>
            <a:r>
              <a:rPr lang="pt-BR" dirty="0" smtClean="0"/>
              <a:t>1-r</a:t>
            </a:r>
            <a:r>
              <a:rPr lang="pt-BR" dirty="0"/>
              <a:t>) x</a:t>
            </a:r>
            <a:r>
              <a:rPr lang="pt-BR" baseline="-25000" dirty="0"/>
              <a:t>p</a:t>
            </a:r>
            <a:r>
              <a:rPr lang="pt-BR" dirty="0"/>
              <a:t> (θ) + r </a:t>
            </a:r>
            <a:r>
              <a:rPr lang="pt-BR" dirty="0" smtClean="0"/>
              <a:t>x</a:t>
            </a:r>
            <a:r>
              <a:rPr lang="pt-BR" baseline="-25000" dirty="0" smtClean="0"/>
              <a:t>i</a:t>
            </a:r>
            <a:r>
              <a:rPr lang="pt-BR" dirty="0" smtClean="0"/>
              <a:t>(θ)</a:t>
            </a:r>
          </a:p>
          <a:p>
            <a:pPr marL="0" indent="0" algn="just">
              <a:buNone/>
            </a:pPr>
            <a:r>
              <a:rPr lang="pt-BR" dirty="0" smtClean="0"/>
              <a:t>		and				y </a:t>
            </a:r>
            <a:r>
              <a:rPr lang="pt-BR" dirty="0"/>
              <a:t>(r, θ) = (</a:t>
            </a:r>
            <a:r>
              <a:rPr lang="pt-BR" dirty="0" smtClean="0"/>
              <a:t>1-r</a:t>
            </a:r>
            <a:r>
              <a:rPr lang="pt-BR" dirty="0"/>
              <a:t>) </a:t>
            </a:r>
            <a:r>
              <a:rPr lang="pt-BR" dirty="0" smtClean="0"/>
              <a:t>y</a:t>
            </a:r>
            <a:r>
              <a:rPr lang="pt-BR" baseline="-25000" dirty="0" smtClean="0"/>
              <a:t>p</a:t>
            </a:r>
            <a:r>
              <a:rPr lang="pt-BR" dirty="0" smtClean="0"/>
              <a:t> </a:t>
            </a:r>
            <a:r>
              <a:rPr lang="pt-BR" dirty="0"/>
              <a:t>(θ) + r </a:t>
            </a:r>
            <a:r>
              <a:rPr lang="pt-BR" dirty="0" smtClean="0"/>
              <a:t>y</a:t>
            </a:r>
            <a:r>
              <a:rPr lang="pt-BR" baseline="-25000" dirty="0" smtClean="0"/>
              <a:t>i</a:t>
            </a:r>
            <a:r>
              <a:rPr lang="pt-BR" dirty="0" smtClean="0"/>
              <a:t>(θ)</a:t>
            </a:r>
          </a:p>
          <a:p>
            <a:pPr marL="0" indent="0" algn="just">
              <a:buNone/>
            </a:pPr>
            <a:r>
              <a:rPr lang="pt-BR" dirty="0" smtClean="0"/>
              <a:t>		</a:t>
            </a:r>
            <a:r>
              <a:rPr lang="pt-BR" sz="1400" dirty="0" smtClean="0"/>
              <a:t>where	 x</a:t>
            </a:r>
            <a:r>
              <a:rPr lang="pt-BR" sz="1400" baseline="-25000" dirty="0" smtClean="0"/>
              <a:t>p</a:t>
            </a:r>
            <a:r>
              <a:rPr lang="pt-BR" sz="1400" dirty="0" smtClean="0"/>
              <a:t> (θ) = x</a:t>
            </a:r>
            <a:r>
              <a:rPr lang="pt-BR" sz="1400" baseline="-25000" dirty="0" smtClean="0"/>
              <a:t>p0</a:t>
            </a:r>
            <a:r>
              <a:rPr lang="pt-BR" sz="1400" dirty="0" smtClean="0"/>
              <a:t> (θ) + r</a:t>
            </a:r>
            <a:r>
              <a:rPr lang="pt-BR" sz="1400" baseline="-25000" dirty="0" smtClean="0"/>
              <a:t>p</a:t>
            </a:r>
            <a:r>
              <a:rPr lang="pt-BR" sz="1400" dirty="0" smtClean="0"/>
              <a:t> cos (θ) ,		y</a:t>
            </a:r>
            <a:r>
              <a:rPr lang="pt-BR" sz="1400" baseline="-25000" dirty="0" smtClean="0"/>
              <a:t>p</a:t>
            </a:r>
            <a:r>
              <a:rPr lang="pt-BR" sz="1400" dirty="0" smtClean="0"/>
              <a:t> </a:t>
            </a:r>
            <a:r>
              <a:rPr lang="pt-BR" sz="1400" dirty="0"/>
              <a:t>(θ) = y</a:t>
            </a:r>
            <a:r>
              <a:rPr lang="pt-BR" sz="1400" baseline="-25000" dirty="0"/>
              <a:t>p0</a:t>
            </a:r>
            <a:r>
              <a:rPr lang="pt-BR" sz="1400" dirty="0"/>
              <a:t> (θ) + y</a:t>
            </a:r>
            <a:r>
              <a:rPr lang="pt-BR" sz="1400" baseline="-25000" dirty="0"/>
              <a:t>p</a:t>
            </a:r>
            <a:r>
              <a:rPr lang="pt-BR" sz="1400" dirty="0"/>
              <a:t> cos (θ</a:t>
            </a:r>
            <a:r>
              <a:rPr lang="pt-BR" sz="1400" dirty="0" smtClean="0"/>
              <a:t>)</a:t>
            </a:r>
          </a:p>
          <a:p>
            <a:pPr marL="0" indent="0" algn="just">
              <a:buNone/>
            </a:pPr>
            <a:r>
              <a:rPr lang="pt-BR" sz="1400" baseline="-25000" dirty="0"/>
              <a:t>	</a:t>
            </a:r>
            <a:r>
              <a:rPr lang="pt-BR" sz="1400" baseline="-25000" dirty="0" smtClean="0"/>
              <a:t>		</a:t>
            </a:r>
            <a:r>
              <a:rPr lang="pt-BR" sz="1400" dirty="0"/>
              <a:t> </a:t>
            </a:r>
            <a:r>
              <a:rPr lang="pt-BR" sz="1400" dirty="0" smtClean="0"/>
              <a:t>	 x</a:t>
            </a:r>
            <a:r>
              <a:rPr lang="pt-BR" sz="1400" baseline="-25000" dirty="0" smtClean="0"/>
              <a:t>i</a:t>
            </a:r>
            <a:r>
              <a:rPr lang="pt-BR" sz="1400" dirty="0" smtClean="0"/>
              <a:t> </a:t>
            </a:r>
            <a:r>
              <a:rPr lang="pt-BR" sz="1400" dirty="0"/>
              <a:t>(θ) = </a:t>
            </a:r>
            <a:r>
              <a:rPr lang="pt-BR" sz="1400" dirty="0" smtClean="0"/>
              <a:t>x</a:t>
            </a:r>
            <a:r>
              <a:rPr lang="pt-BR" sz="1400" baseline="-25000" dirty="0"/>
              <a:t>i</a:t>
            </a:r>
            <a:r>
              <a:rPr lang="pt-BR" sz="1400" baseline="-25000" dirty="0" smtClean="0"/>
              <a:t>0</a:t>
            </a:r>
            <a:r>
              <a:rPr lang="pt-BR" sz="1400" dirty="0" smtClean="0"/>
              <a:t> </a:t>
            </a:r>
            <a:r>
              <a:rPr lang="pt-BR" sz="1400" dirty="0"/>
              <a:t>(θ) + </a:t>
            </a:r>
            <a:r>
              <a:rPr lang="pt-BR" sz="1400" dirty="0" smtClean="0"/>
              <a:t>r</a:t>
            </a:r>
            <a:r>
              <a:rPr lang="pt-BR" sz="1400" baseline="-25000" dirty="0"/>
              <a:t>i</a:t>
            </a:r>
            <a:r>
              <a:rPr lang="pt-BR" sz="1400" dirty="0" smtClean="0"/>
              <a:t> </a:t>
            </a:r>
            <a:r>
              <a:rPr lang="pt-BR" sz="1400" dirty="0"/>
              <a:t>cos (θ) </a:t>
            </a:r>
            <a:r>
              <a:rPr lang="pt-BR" sz="1400" dirty="0" smtClean="0"/>
              <a:t>,			y</a:t>
            </a:r>
            <a:r>
              <a:rPr lang="pt-BR" sz="1400" baseline="-25000" dirty="0" smtClean="0"/>
              <a:t>i</a:t>
            </a:r>
            <a:r>
              <a:rPr lang="pt-BR" sz="1400" dirty="0" smtClean="0"/>
              <a:t> </a:t>
            </a:r>
            <a:r>
              <a:rPr lang="pt-BR" sz="1400" dirty="0"/>
              <a:t>(θ) = </a:t>
            </a:r>
            <a:r>
              <a:rPr lang="pt-BR" sz="1400" dirty="0" smtClean="0"/>
              <a:t>y</a:t>
            </a:r>
            <a:r>
              <a:rPr lang="pt-BR" sz="1400" baseline="-25000" dirty="0" smtClean="0"/>
              <a:t>i0</a:t>
            </a:r>
            <a:r>
              <a:rPr lang="pt-BR" sz="1400" dirty="0" smtClean="0"/>
              <a:t> </a:t>
            </a:r>
            <a:r>
              <a:rPr lang="pt-BR" sz="1400" dirty="0"/>
              <a:t>(θ) + </a:t>
            </a:r>
            <a:r>
              <a:rPr lang="pt-BR" sz="1400" dirty="0" smtClean="0"/>
              <a:t>y</a:t>
            </a:r>
            <a:r>
              <a:rPr lang="pt-BR" sz="1400" baseline="-25000" dirty="0" smtClean="0"/>
              <a:t>i</a:t>
            </a:r>
            <a:r>
              <a:rPr lang="pt-BR" sz="1400" dirty="0" smtClean="0"/>
              <a:t> </a:t>
            </a:r>
            <a:r>
              <a:rPr lang="pt-BR" sz="1400" dirty="0"/>
              <a:t>cos (θ</a:t>
            </a:r>
            <a:r>
              <a:rPr lang="pt-BR" sz="1400" dirty="0" smtClean="0"/>
              <a:t>)</a:t>
            </a:r>
            <a:endParaRPr lang="pt-BR" sz="1400" dirty="0"/>
          </a:p>
          <a:p>
            <a:pPr marL="0" indent="0" algn="just">
              <a:buNone/>
            </a:pPr>
            <a:endParaRPr lang="pt-BR" sz="1400" baseline="-25000"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6226522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Normalization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7535" y="3393476"/>
            <a:ext cx="8096250" cy="1543050"/>
          </a:xfrm>
        </p:spPr>
      </p:pic>
      <p:sp>
        <p:nvSpPr>
          <p:cNvPr id="6" name="TextBox 5"/>
          <p:cNvSpPr txBox="1"/>
          <p:nvPr/>
        </p:nvSpPr>
        <p:spPr>
          <a:xfrm>
            <a:off x="4201062" y="4936526"/>
            <a:ext cx="3674853" cy="369332"/>
          </a:xfrm>
          <a:prstGeom prst="rect">
            <a:avLst/>
          </a:prstGeom>
          <a:noFill/>
        </p:spPr>
        <p:txBody>
          <a:bodyPr wrap="square" rtlCol="0">
            <a:spAutoFit/>
          </a:bodyPr>
          <a:lstStyle/>
          <a:p>
            <a:r>
              <a:rPr lang="en-IN" dirty="0" smtClean="0"/>
              <a:t>Normalized Iris Image</a:t>
            </a:r>
            <a:endParaRPr lang="en-IN"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40351323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731" y="585611"/>
            <a:ext cx="8761413" cy="728480"/>
          </a:xfrm>
        </p:spPr>
        <p:txBody>
          <a:bodyPr/>
          <a:lstStyle/>
          <a:p>
            <a:r>
              <a:rPr lang="en-IN" dirty="0" smtClean="0"/>
              <a:t>Image Processing Overview</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9708" y="1701864"/>
            <a:ext cx="11324706" cy="3111676"/>
          </a:xfrm>
        </p:spPr>
      </p:pic>
      <p:sp>
        <p:nvSpPr>
          <p:cNvPr id="6" name="TextBox 5"/>
          <p:cNvSpPr txBox="1"/>
          <p:nvPr/>
        </p:nvSpPr>
        <p:spPr>
          <a:xfrm>
            <a:off x="3971335" y="5016647"/>
            <a:ext cx="4261451" cy="369332"/>
          </a:xfrm>
          <a:prstGeom prst="rect">
            <a:avLst/>
          </a:prstGeom>
          <a:noFill/>
        </p:spPr>
        <p:txBody>
          <a:bodyPr wrap="square" rtlCol="0">
            <a:spAutoFit/>
          </a:bodyPr>
          <a:lstStyle/>
          <a:p>
            <a:r>
              <a:rPr lang="en-IN" dirty="0" smtClean="0"/>
              <a:t>1. Localization and Segmentation</a:t>
            </a:r>
            <a:endParaRPr lang="en-IN"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21880413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Iris Recognition?</a:t>
            </a:r>
            <a:endParaRPr lang="en-IN" dirty="0"/>
          </a:p>
        </p:txBody>
      </p:sp>
      <p:sp>
        <p:nvSpPr>
          <p:cNvPr id="3" name="Content Placeholder 2"/>
          <p:cNvSpPr>
            <a:spLocks noGrp="1"/>
          </p:cNvSpPr>
          <p:nvPr>
            <p:ph idx="1"/>
          </p:nvPr>
        </p:nvSpPr>
        <p:spPr>
          <a:xfrm>
            <a:off x="965173" y="2517236"/>
            <a:ext cx="9740208" cy="3416300"/>
          </a:xfrm>
        </p:spPr>
        <p:txBody>
          <a:bodyPr>
            <a:normAutofit/>
          </a:bodyPr>
          <a:lstStyle/>
          <a:p>
            <a:pPr algn="just"/>
            <a:r>
              <a:rPr lang="en-IN" sz="2000" dirty="0"/>
              <a:t>Biometric system provides automatic identification of an individual based on a unique feature or characteristic possessed by the individual. Iris recognition is regarded as the most reliable and accurate biometric identification system available</a:t>
            </a:r>
            <a:r>
              <a:rPr lang="en-IN" sz="2000" dirty="0" smtClean="0"/>
              <a:t>.</a:t>
            </a:r>
          </a:p>
          <a:p>
            <a:pPr algn="just"/>
            <a:r>
              <a:rPr lang="en-IN" sz="2000" dirty="0"/>
              <a:t>Irises of an individual's eyes have complex patterns which are unique, stable, and can be seen from some distance</a:t>
            </a:r>
            <a:r>
              <a:rPr lang="en-IN" sz="2000" dirty="0" smtClean="0"/>
              <a:t>.</a:t>
            </a:r>
            <a:endParaRPr lang="en-IN" sz="2000" dirty="0"/>
          </a:p>
        </p:txBody>
      </p:sp>
      <p:pic>
        <p:nvPicPr>
          <p:cNvPr id="4" name="Picture 3" descr="C:\Users\Sunny\Desktop\iris intro.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66958" y="4287328"/>
            <a:ext cx="3719068" cy="2180206"/>
          </a:xfrm>
          <a:prstGeom prst="rect">
            <a:avLst/>
          </a:prstGeom>
          <a:noFill/>
          <a:ln>
            <a:noFill/>
          </a:ln>
        </p:spPr>
      </p:pic>
      <p:sp>
        <p:nvSpPr>
          <p:cNvPr id="6" name="Content Placeholder 2"/>
          <p:cNvSpPr txBox="1">
            <a:spLocks/>
          </p:cNvSpPr>
          <p:nvPr/>
        </p:nvSpPr>
        <p:spPr>
          <a:xfrm>
            <a:off x="965173" y="4714635"/>
            <a:ext cx="5270739" cy="103085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IN" sz="2000" dirty="0"/>
              <a:t>Advantage of iris biometrics is stability of iris as internal, protected, externally visible </a:t>
            </a:r>
            <a:r>
              <a:rPr lang="en-IN" sz="2000" dirty="0" smtClean="0"/>
              <a:t>organ.</a:t>
            </a:r>
            <a:endParaRPr lang="en-IN" sz="20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3285398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Image Processing Overview</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9123" y="1811547"/>
            <a:ext cx="10766165" cy="3824822"/>
          </a:xfrm>
        </p:spPr>
      </p:pic>
      <p:sp>
        <p:nvSpPr>
          <p:cNvPr id="6" name="TextBox 5"/>
          <p:cNvSpPr txBox="1"/>
          <p:nvPr/>
        </p:nvSpPr>
        <p:spPr>
          <a:xfrm>
            <a:off x="4011479" y="5721474"/>
            <a:ext cx="4261451" cy="369332"/>
          </a:xfrm>
          <a:prstGeom prst="rect">
            <a:avLst/>
          </a:prstGeom>
          <a:noFill/>
        </p:spPr>
        <p:txBody>
          <a:bodyPr wrap="square" rtlCol="0">
            <a:spAutoFit/>
          </a:bodyPr>
          <a:lstStyle/>
          <a:p>
            <a:r>
              <a:rPr lang="en-IN" dirty="0"/>
              <a:t>2</a:t>
            </a:r>
            <a:r>
              <a:rPr lang="en-IN" dirty="0" smtClean="0"/>
              <a:t>. Normalization and Enhancement</a:t>
            </a:r>
            <a:endParaRPr lang="en-IN"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1034223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Input to Neural Network</a:t>
            </a:r>
            <a:endParaRPr lang="en-IN" dirty="0"/>
          </a:p>
        </p:txBody>
      </p:sp>
      <p:sp>
        <p:nvSpPr>
          <p:cNvPr id="3" name="Content Placeholder 2"/>
          <p:cNvSpPr>
            <a:spLocks noGrp="1"/>
          </p:cNvSpPr>
          <p:nvPr>
            <p:ph idx="1"/>
          </p:nvPr>
        </p:nvSpPr>
        <p:spPr/>
        <p:txBody>
          <a:bodyPr>
            <a:normAutofit/>
          </a:bodyPr>
          <a:lstStyle/>
          <a:p>
            <a:pPr algn="just"/>
            <a:r>
              <a:rPr lang="en-IN" sz="2000" dirty="0" smtClean="0"/>
              <a:t>The </a:t>
            </a:r>
            <a:r>
              <a:rPr lang="en-IN" sz="2000" dirty="0"/>
              <a:t>detected irises after normalization and enhancement </a:t>
            </a:r>
            <a:r>
              <a:rPr lang="en-IN" sz="2000" dirty="0" smtClean="0"/>
              <a:t>by </a:t>
            </a:r>
            <a:r>
              <a:rPr lang="en-IN" sz="2000" dirty="0"/>
              <a:t>matrices. These matrices are the input signal for the neural network. The outputs of the neural network are classes of iris patterns</a:t>
            </a:r>
            <a:r>
              <a:rPr lang="en-IN" sz="2000" dirty="0" smtClean="0"/>
              <a:t>.</a:t>
            </a:r>
          </a:p>
          <a:p>
            <a:pPr algn="just"/>
            <a:r>
              <a:rPr lang="en-IN" sz="2000" dirty="0" smtClean="0"/>
              <a:t>The </a:t>
            </a:r>
            <a:r>
              <a:rPr lang="en-IN" sz="2000" dirty="0"/>
              <a:t>normalized iris image was 60x180 pixels in resolution. The greyscale values were used as input vector to the NN. Thus the number of input neurons i</a:t>
            </a:r>
            <a:r>
              <a:rPr lang="en-IN" sz="2000" dirty="0" smtClean="0"/>
              <a:t>s </a:t>
            </a:r>
            <a:r>
              <a:rPr lang="en-IN" sz="2000" dirty="0"/>
              <a:t>10,800 (60*180</a:t>
            </a:r>
            <a:r>
              <a:rPr lang="en-IN" sz="2000" dirty="0" smtClean="0"/>
              <a:t>).</a:t>
            </a:r>
          </a:p>
          <a:p>
            <a:pPr algn="just"/>
            <a:r>
              <a:rPr lang="en-IN" sz="2000" dirty="0"/>
              <a:t>20 person’s irises are selected from iris database for </a:t>
            </a:r>
            <a:r>
              <a:rPr lang="en-IN" sz="2000" dirty="0" smtClean="0"/>
              <a:t>classification, with </a:t>
            </a:r>
            <a:r>
              <a:rPr lang="en-IN" sz="2000" dirty="0"/>
              <a:t>each person having 10 eye images. Thus the output layer has 20 neurons</a:t>
            </a:r>
            <a:r>
              <a:rPr lang="en-IN" sz="2000" dirty="0" smtClean="0"/>
              <a:t>.</a:t>
            </a:r>
            <a:r>
              <a:rPr lang="en-IN" sz="2000" dirty="0"/>
              <a:t> Each class characterizes the certain person’s iris.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2161356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Neural Network </a:t>
            </a:r>
            <a:endParaRPr lang="en-IN" dirty="0"/>
          </a:p>
        </p:txBody>
      </p:sp>
      <p:sp>
        <p:nvSpPr>
          <p:cNvPr id="3" name="Content Placeholder 2"/>
          <p:cNvSpPr>
            <a:spLocks noGrp="1"/>
          </p:cNvSpPr>
          <p:nvPr>
            <p:ph idx="1"/>
          </p:nvPr>
        </p:nvSpPr>
        <p:spPr/>
        <p:txBody>
          <a:bodyPr>
            <a:normAutofit/>
          </a:bodyPr>
          <a:lstStyle/>
          <a:p>
            <a:r>
              <a:rPr lang="en-IN" sz="2000" b="1" dirty="0"/>
              <a:t>Artificial neural networks</a:t>
            </a:r>
            <a:r>
              <a:rPr lang="en-IN" sz="2000" dirty="0"/>
              <a:t> (</a:t>
            </a:r>
            <a:r>
              <a:rPr lang="en-IN" sz="2000" b="1" dirty="0"/>
              <a:t>ANNs</a:t>
            </a:r>
            <a:r>
              <a:rPr lang="en-IN" sz="2000" dirty="0"/>
              <a:t>), a form of </a:t>
            </a:r>
            <a:r>
              <a:rPr lang="en-IN" sz="2000" dirty="0" smtClean="0"/>
              <a:t>connectionism, </a:t>
            </a:r>
            <a:r>
              <a:rPr lang="en-IN" sz="2000" dirty="0"/>
              <a:t>are computing systems inspired by the biological neural networks that constitute animal </a:t>
            </a:r>
            <a:r>
              <a:rPr lang="en-IN" sz="2000" dirty="0" smtClean="0"/>
              <a:t>brains.</a:t>
            </a:r>
          </a:p>
          <a:p>
            <a:r>
              <a:rPr lang="en-IN" sz="2000" dirty="0" smtClean="0"/>
              <a:t>Such </a:t>
            </a:r>
            <a:r>
              <a:rPr lang="en-IN" sz="2000" dirty="0"/>
              <a:t>systems learn (progressively improve performance) to do tasks by considering examples, generally without task-specific programming. For example, in image recognition, they might learn to identify images that contain cats by </a:t>
            </a:r>
            <a:r>
              <a:rPr lang="en-IN" sz="2000" dirty="0" err="1"/>
              <a:t>analyzing</a:t>
            </a:r>
            <a:r>
              <a:rPr lang="en-IN" sz="2000" dirty="0"/>
              <a:t> example images that have been manually </a:t>
            </a:r>
            <a:r>
              <a:rPr lang="en-IN" sz="2000" dirty="0" smtClean="0"/>
              <a:t>labelled as </a:t>
            </a:r>
            <a:r>
              <a:rPr lang="en-IN" sz="2000" dirty="0"/>
              <a:t>"cat" or "no cat" and using the analytic results to identify cats in other images.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1238219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Machine Learning Classifier</a:t>
            </a:r>
            <a:br>
              <a:rPr lang="en-IN" dirty="0" smtClean="0"/>
            </a:br>
            <a:r>
              <a:rPr lang="en-IN" dirty="0" smtClean="0"/>
              <a:t>(BP Neural Network)</a:t>
            </a:r>
            <a:endParaRPr lang="en-IN" dirty="0"/>
          </a:p>
        </p:txBody>
      </p:sp>
      <p:sp>
        <p:nvSpPr>
          <p:cNvPr id="5" name="TextBox 4"/>
          <p:cNvSpPr txBox="1"/>
          <p:nvPr/>
        </p:nvSpPr>
        <p:spPr>
          <a:xfrm>
            <a:off x="2874401" y="5822830"/>
            <a:ext cx="6060052" cy="307777"/>
          </a:xfrm>
          <a:prstGeom prst="rect">
            <a:avLst/>
          </a:prstGeom>
          <a:noFill/>
        </p:spPr>
        <p:txBody>
          <a:bodyPr wrap="square" rtlCol="0">
            <a:spAutoFit/>
          </a:bodyPr>
          <a:lstStyle/>
          <a:p>
            <a:r>
              <a:rPr lang="en-IN" sz="1400" dirty="0" smtClean="0"/>
              <a:t>Schematic diagram of the Back-propagation Neural Network</a:t>
            </a:r>
            <a:endParaRPr lang="en-IN" sz="14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2046" y="2656935"/>
            <a:ext cx="6527227" cy="2958861"/>
          </a:xfrm>
        </p:spPr>
      </p:pic>
      <p:sp>
        <p:nvSpPr>
          <p:cNvPr id="3" name="Slide Number Placeholder 2"/>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24462701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Neural Network Architecture</a:t>
            </a:r>
            <a:endParaRPr lang="en-IN" dirty="0"/>
          </a:p>
        </p:txBody>
      </p:sp>
      <p:sp>
        <p:nvSpPr>
          <p:cNvPr id="3" name="Content Placeholder 2"/>
          <p:cNvSpPr>
            <a:spLocks noGrp="1"/>
          </p:cNvSpPr>
          <p:nvPr>
            <p:ph idx="1"/>
          </p:nvPr>
        </p:nvSpPr>
        <p:spPr/>
        <p:txBody>
          <a:bodyPr>
            <a:noAutofit/>
          </a:bodyPr>
          <a:lstStyle/>
          <a:p>
            <a:pPr algn="just"/>
            <a:r>
              <a:rPr lang="en-IN" sz="2000" dirty="0"/>
              <a:t>For our NN the activation function used is the Sigmoid function and the number of neurons in the hidden layers are according to the formula proposed by Huang et al. (2003) which is </a:t>
            </a:r>
            <a:endParaRPr lang="en-IN" sz="2000" dirty="0" smtClean="0"/>
          </a:p>
          <a:p>
            <a:pPr marL="0" indent="0" algn="ctr">
              <a:buNone/>
            </a:pPr>
            <a:r>
              <a:rPr lang="en-IN" sz="1600" dirty="0"/>
              <a:t>h1 = </a:t>
            </a:r>
            <a:r>
              <a:rPr lang="en-IN" sz="1600" dirty="0" err="1"/>
              <a:t>sqrt</a:t>
            </a:r>
            <a:r>
              <a:rPr lang="en-IN" sz="1600" dirty="0"/>
              <a:t>[(n+2)m]+2sqrt[m/(n+2)] 	and 	 h2 = n*</a:t>
            </a:r>
            <a:r>
              <a:rPr lang="en-IN" sz="1600" dirty="0" err="1"/>
              <a:t>sqrt</a:t>
            </a:r>
            <a:r>
              <a:rPr lang="en-IN" sz="1600" dirty="0"/>
              <a:t>[m/(n+2)]	</a:t>
            </a:r>
          </a:p>
          <a:p>
            <a:pPr marL="0" indent="0" algn="just">
              <a:buNone/>
            </a:pPr>
            <a:r>
              <a:rPr lang="en-IN" sz="1400" dirty="0"/>
              <a:t>where h1 and h2 are number of neurons in first and second hidden layers, m is number of neurons in input layer, n is number of neurons in output layer</a:t>
            </a:r>
            <a:r>
              <a:rPr lang="en-IN" sz="1400" dirty="0" smtClean="0"/>
              <a:t>.</a:t>
            </a:r>
            <a:endParaRPr lang="en-IN" sz="2000" dirty="0" smtClean="0"/>
          </a:p>
          <a:p>
            <a:pPr algn="just"/>
            <a:r>
              <a:rPr lang="en-IN" sz="2000" dirty="0" smtClean="0"/>
              <a:t>During </a:t>
            </a:r>
            <a:r>
              <a:rPr lang="en-IN" sz="2000" dirty="0"/>
              <a:t>training, the value of the cost function used is the mean squared error cost function. Gradient descent Back Propagation algorithm was used for parameter learning in the training of the neural network (BPNN).</a:t>
            </a:r>
          </a:p>
          <a:p>
            <a:pPr marL="0" indent="0" algn="ctr">
              <a:buNone/>
            </a:pPr>
            <a:r>
              <a:rPr lang="en-IN" dirty="0" smtClean="0"/>
              <a:t>	</a:t>
            </a:r>
            <a:endParaRPr lang="en-IN" sz="20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711989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Experimental Results</a:t>
            </a:r>
            <a:endParaRPr lang="en-IN" dirty="0"/>
          </a:p>
        </p:txBody>
      </p:sp>
      <p:sp>
        <p:nvSpPr>
          <p:cNvPr id="3" name="Content Placeholder 2"/>
          <p:cNvSpPr>
            <a:spLocks noGrp="1"/>
          </p:cNvSpPr>
          <p:nvPr>
            <p:ph idx="1"/>
          </p:nvPr>
        </p:nvSpPr>
        <p:spPr/>
        <p:txBody>
          <a:bodyPr>
            <a:normAutofit/>
          </a:bodyPr>
          <a:lstStyle/>
          <a:p>
            <a:pPr algn="just"/>
            <a:r>
              <a:rPr lang="en-IN" sz="2000" dirty="0" smtClean="0"/>
              <a:t>The </a:t>
            </a:r>
            <a:r>
              <a:rPr lang="en-IN" sz="2000" dirty="0"/>
              <a:t>normalized iris image was 60x180 pixels in resolution. The greyscale values were used as input vector to the NN. Thus the number of input neurons was 10,800 (60*180). </a:t>
            </a:r>
            <a:endParaRPr lang="en-IN" sz="2000" dirty="0" smtClean="0"/>
          </a:p>
          <a:p>
            <a:pPr algn="just"/>
            <a:r>
              <a:rPr lang="en-IN" sz="2000" dirty="0"/>
              <a:t>20 person’s irises are selected from iris database for classification, with each person having 10 eye images. Thus the output layer has 20 neurons</a:t>
            </a:r>
            <a:r>
              <a:rPr lang="en-IN" sz="2000" dirty="0" smtClean="0"/>
              <a:t>.</a:t>
            </a:r>
          </a:p>
          <a:p>
            <a:pPr algn="just"/>
            <a:r>
              <a:rPr lang="en-IN" sz="2000" dirty="0"/>
              <a:t>Two hidden layers are used in neural network. </a:t>
            </a:r>
            <a:r>
              <a:rPr lang="en-IN" sz="2000" dirty="0" smtClean="0"/>
              <a:t>The number </a:t>
            </a:r>
            <a:r>
              <a:rPr lang="en-IN" sz="2000" dirty="0"/>
              <a:t>of neurons </a:t>
            </a:r>
            <a:r>
              <a:rPr lang="en-IN" sz="2000" dirty="0" smtClean="0"/>
              <a:t>in the </a:t>
            </a:r>
            <a:r>
              <a:rPr lang="en-IN" sz="2000" dirty="0"/>
              <a:t>first and second hidden layers are 530 and 440, correspondingly.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143006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Experimental Results</a:t>
            </a:r>
            <a:endParaRPr lang="en-IN" dirty="0"/>
          </a:p>
        </p:txBody>
      </p:sp>
      <p:sp>
        <p:nvSpPr>
          <p:cNvPr id="3" name="Content Placeholder 2"/>
          <p:cNvSpPr>
            <a:spLocks noGrp="1"/>
          </p:cNvSpPr>
          <p:nvPr>
            <p:ph idx="1"/>
          </p:nvPr>
        </p:nvSpPr>
        <p:spPr/>
        <p:txBody>
          <a:bodyPr>
            <a:normAutofit/>
          </a:bodyPr>
          <a:lstStyle/>
          <a:p>
            <a:pPr algn="just"/>
            <a:r>
              <a:rPr lang="en-IN" sz="2000" dirty="0"/>
              <a:t>From each set of iris images, 7 images were used for training and 3 for testing. Thus a total of 140 images were used for training of the NN and 60 images used for testing. </a:t>
            </a:r>
            <a:endParaRPr lang="en-IN" sz="2000" dirty="0" smtClean="0"/>
          </a:p>
          <a:p>
            <a:pPr algn="just"/>
            <a:r>
              <a:rPr lang="en-IN" sz="2000" dirty="0"/>
              <a:t>After training the remaining images are used for testing. The recognition rate of NN system was 96.67%. The obtained recognition result is compared with the recognition results of other methods that utilize the same iris database.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3015328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Experimental Results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08806800"/>
              </p:ext>
            </p:extLst>
          </p:nvPr>
        </p:nvGraphicFramePr>
        <p:xfrm>
          <a:off x="2803584" y="2648705"/>
          <a:ext cx="6435306" cy="2305331"/>
        </p:xfrm>
        <a:graphic>
          <a:graphicData uri="http://schemas.openxmlformats.org/drawingml/2006/table">
            <a:tbl>
              <a:tblPr firstRow="1" firstCol="1" bandRow="1">
                <a:tableStyleId>{5C22544A-7EE6-4342-B048-85BDC9FD1C3A}</a:tableStyleId>
              </a:tblPr>
              <a:tblGrid>
                <a:gridCol w="3217653"/>
                <a:gridCol w="3217653"/>
              </a:tblGrid>
              <a:tr h="384031">
                <a:tc>
                  <a:txBody>
                    <a:bodyPr/>
                    <a:lstStyle/>
                    <a:p>
                      <a:pPr algn="ctr">
                        <a:lnSpc>
                          <a:spcPct val="107000"/>
                        </a:lnSpc>
                        <a:spcAft>
                          <a:spcPts val="0"/>
                        </a:spcAft>
                      </a:pPr>
                      <a:r>
                        <a:rPr lang="en-IN" sz="1400" dirty="0">
                          <a:effectLst/>
                        </a:rPr>
                        <a:t>Methodology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a:effectLst/>
                        </a:rPr>
                        <a:t>Accuracy</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84260">
                <a:tc>
                  <a:txBody>
                    <a:bodyPr/>
                    <a:lstStyle/>
                    <a:p>
                      <a:pPr algn="ctr">
                        <a:lnSpc>
                          <a:spcPct val="107000"/>
                        </a:lnSpc>
                        <a:spcAft>
                          <a:spcPts val="0"/>
                        </a:spcAft>
                      </a:pPr>
                      <a:r>
                        <a:rPr lang="en-IN" sz="1400" dirty="0" err="1">
                          <a:effectLst/>
                        </a:rPr>
                        <a:t>Daugman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a:effectLst/>
                        </a:rPr>
                        <a:t>99.90%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84260">
                <a:tc>
                  <a:txBody>
                    <a:bodyPr/>
                    <a:lstStyle/>
                    <a:p>
                      <a:pPr algn="ctr">
                        <a:lnSpc>
                          <a:spcPct val="107000"/>
                        </a:lnSpc>
                        <a:spcAft>
                          <a:spcPts val="0"/>
                        </a:spcAft>
                      </a:pPr>
                      <a:r>
                        <a:rPr lang="en-IN" sz="1400">
                          <a:effectLst/>
                        </a:rPr>
                        <a:t>Boles</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dirty="0">
                          <a:effectLst/>
                        </a:rPr>
                        <a:t>92.64%</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84260">
                <a:tc>
                  <a:txBody>
                    <a:bodyPr/>
                    <a:lstStyle/>
                    <a:p>
                      <a:pPr algn="ctr">
                        <a:lnSpc>
                          <a:spcPct val="107000"/>
                        </a:lnSpc>
                        <a:spcAft>
                          <a:spcPts val="0"/>
                        </a:spcAft>
                      </a:pPr>
                      <a:r>
                        <a:rPr lang="en-IN" sz="1400">
                          <a:effectLst/>
                        </a:rPr>
                        <a:t>Li Ma</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a:effectLst/>
                        </a:rPr>
                        <a:t>94.90%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84260">
                <a:tc>
                  <a:txBody>
                    <a:bodyPr/>
                    <a:lstStyle/>
                    <a:p>
                      <a:pPr algn="ctr">
                        <a:lnSpc>
                          <a:spcPct val="107000"/>
                        </a:lnSpc>
                        <a:spcAft>
                          <a:spcPts val="0"/>
                        </a:spcAft>
                      </a:pPr>
                      <a:r>
                        <a:rPr lang="en-IN" sz="1400">
                          <a:effectLst/>
                        </a:rPr>
                        <a:t>Avila</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a:effectLst/>
                        </a:rPr>
                        <a:t>97.89%</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84260">
                <a:tc>
                  <a:txBody>
                    <a:bodyPr/>
                    <a:lstStyle/>
                    <a:p>
                      <a:pPr algn="ctr">
                        <a:lnSpc>
                          <a:spcPct val="107000"/>
                        </a:lnSpc>
                        <a:spcAft>
                          <a:spcPts val="0"/>
                        </a:spcAft>
                      </a:pPr>
                      <a:r>
                        <a:rPr lang="en-IN" sz="1400">
                          <a:effectLst/>
                        </a:rPr>
                        <a:t>Neural Network</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dirty="0">
                          <a:effectLst/>
                        </a:rPr>
                        <a:t>96.67%</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5" name="Rectangle 1"/>
          <p:cNvSpPr>
            <a:spLocks noChangeArrowheads="1"/>
          </p:cNvSpPr>
          <p:nvPr/>
        </p:nvSpPr>
        <p:spPr bwMode="auto">
          <a:xfrm>
            <a:off x="-264060" y="-327243"/>
            <a:ext cx="12999524" cy="75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6" name="TextBox 5"/>
          <p:cNvSpPr txBox="1"/>
          <p:nvPr/>
        </p:nvSpPr>
        <p:spPr>
          <a:xfrm>
            <a:off x="2991211" y="5098210"/>
            <a:ext cx="6060052" cy="307777"/>
          </a:xfrm>
          <a:prstGeom prst="rect">
            <a:avLst/>
          </a:prstGeom>
          <a:noFill/>
        </p:spPr>
        <p:txBody>
          <a:bodyPr wrap="square" rtlCol="0">
            <a:spAutoFit/>
          </a:bodyPr>
          <a:lstStyle/>
          <a:p>
            <a:pPr algn="ctr"/>
            <a:r>
              <a:rPr lang="en-IN" sz="1400" dirty="0" smtClean="0"/>
              <a:t>Recognition performance compared with existing methods</a:t>
            </a:r>
            <a:endParaRPr lang="en-IN" sz="1400"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3538036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a:bodyPr>
          <a:lstStyle/>
          <a:p>
            <a:pPr algn="just"/>
            <a:r>
              <a:rPr lang="en-IN" sz="2000" dirty="0"/>
              <a:t>This project has presented an iris recognition system, which was tested using a database of greyscale eye images in order to verify the claimed performance of iris recognition technology. 20 person’s irises were selected from iris database for classification with each person having 10 eye images. </a:t>
            </a:r>
            <a:endParaRPr lang="en-IN" sz="2000" dirty="0" smtClean="0"/>
          </a:p>
          <a:p>
            <a:pPr algn="just"/>
            <a:r>
              <a:rPr lang="en-IN" sz="2000" dirty="0" smtClean="0"/>
              <a:t>The </a:t>
            </a:r>
            <a:r>
              <a:rPr lang="en-IN" sz="2000" dirty="0"/>
              <a:t>recognition rate of NN system was 96.67%. Through the gathered accuracy percentage from the set of trials, it can be concluded that the implemented iris recognition system is reliable</a:t>
            </a:r>
            <a:r>
              <a:rPr lang="en-IN" sz="2000" dirty="0" smtClean="0"/>
              <a:t>.</a:t>
            </a:r>
            <a:endParaRPr lang="en-IN" sz="20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423817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Challenges faced</a:t>
            </a:r>
            <a:endParaRPr lang="en-IN" dirty="0"/>
          </a:p>
        </p:txBody>
      </p:sp>
      <p:sp>
        <p:nvSpPr>
          <p:cNvPr id="3" name="Content Placeholder 2"/>
          <p:cNvSpPr>
            <a:spLocks noGrp="1"/>
          </p:cNvSpPr>
          <p:nvPr>
            <p:ph idx="1"/>
          </p:nvPr>
        </p:nvSpPr>
        <p:spPr/>
        <p:txBody>
          <a:bodyPr>
            <a:noAutofit/>
          </a:bodyPr>
          <a:lstStyle/>
          <a:p>
            <a:pPr lvl="0" algn="just"/>
            <a:r>
              <a:rPr lang="en-IN" sz="2000" dirty="0"/>
              <a:t>Segmentation is the most critical stage of iris recognition, since areas that are wrongly identified as iris regions will corrupt biometric templates resulting in very poor recognition</a:t>
            </a:r>
            <a:r>
              <a:rPr lang="en-IN" sz="2000" dirty="0" smtClean="0"/>
              <a:t>.</a:t>
            </a:r>
          </a:p>
          <a:p>
            <a:pPr lvl="0" algn="just"/>
            <a:r>
              <a:rPr lang="en-IN" sz="2000" dirty="0" smtClean="0"/>
              <a:t>The </a:t>
            </a:r>
            <a:r>
              <a:rPr lang="en-IN" sz="2000" dirty="0"/>
              <a:t>threshold values needed for detecting iris region boundaries had to be chosen through trial and can change depending on database and image acquisition method used. Although if the same acquisition method is used throughout the system then this is only needed to be set once for the whole database</a:t>
            </a:r>
            <a:r>
              <a:rPr lang="en-IN" sz="2000" dirty="0" smtClean="0"/>
              <a:t>.</a:t>
            </a:r>
            <a:endParaRPr lang="en-IN" sz="20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2078098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16658" y="1063416"/>
            <a:ext cx="8311318" cy="5045191"/>
            <a:chOff x="1111567" y="1524000"/>
            <a:chExt cx="6481385" cy="4784911"/>
          </a:xfrm>
        </p:grpSpPr>
        <p:sp>
          <p:nvSpPr>
            <p:cNvPr id="3" name="AutoShape 3"/>
            <p:cNvSpPr>
              <a:spLocks noChangeArrowheads="1"/>
            </p:cNvSpPr>
            <p:nvPr/>
          </p:nvSpPr>
          <p:spPr bwMode="auto">
            <a:xfrm>
              <a:off x="5411726" y="3097344"/>
              <a:ext cx="2155825" cy="2706818"/>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en-US">
                <a:latin typeface="Verdana" pitchFamily="34" charset="0"/>
              </a:endParaRPr>
            </a:p>
          </p:txBody>
        </p:sp>
        <p:sp>
          <p:nvSpPr>
            <p:cNvPr id="4" name="AutoShape 5"/>
            <p:cNvSpPr>
              <a:spLocks noChangeArrowheads="1"/>
            </p:cNvSpPr>
            <p:nvPr/>
          </p:nvSpPr>
          <p:spPr bwMode="auto">
            <a:xfrm>
              <a:off x="1111567" y="3170238"/>
              <a:ext cx="2263459" cy="2689894"/>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en-US">
                <a:latin typeface="Verdana" pitchFamily="34" charset="0"/>
              </a:endParaRPr>
            </a:p>
          </p:txBody>
        </p:sp>
        <p:sp>
          <p:nvSpPr>
            <p:cNvPr id="5" name="Text Box 6"/>
            <p:cNvSpPr txBox="1">
              <a:spLocks noChangeArrowheads="1"/>
            </p:cNvSpPr>
            <p:nvPr/>
          </p:nvSpPr>
          <p:spPr bwMode="auto">
            <a:xfrm>
              <a:off x="1309688" y="3360737"/>
              <a:ext cx="1922462" cy="2948174"/>
            </a:xfrm>
            <a:prstGeom prst="rect">
              <a:avLst/>
            </a:prstGeom>
            <a:noFill/>
            <a:ln w="9525">
              <a:noFill/>
              <a:miter lim="800000"/>
              <a:headEnd/>
              <a:tailEnd/>
            </a:ln>
            <a:effectLst/>
          </p:spPr>
          <p:txBody>
            <a:bodyPr>
              <a:spAutoFit/>
            </a:bodyPr>
            <a:lstStyle/>
            <a:p>
              <a:pPr eaLnBrk="0" hangingPunct="0"/>
              <a:r>
                <a:rPr lang="en-US" b="1" dirty="0" smtClean="0"/>
                <a:t>Iris Segmentation and training NN </a:t>
              </a:r>
              <a:r>
                <a:rPr lang="en-US" dirty="0" smtClean="0"/>
                <a:t>-</a:t>
              </a:r>
              <a:endParaRPr lang="en-US" dirty="0"/>
            </a:p>
            <a:p>
              <a:pPr eaLnBrk="0" hangingPunct="0"/>
              <a:r>
                <a:rPr lang="en-US" dirty="0" smtClean="0"/>
                <a:t>From the image of an eye, segment and extract features of the iris and train the NN to be able to recognize individuals.</a:t>
              </a:r>
              <a:endParaRPr lang="en-US" dirty="0" smtClean="0"/>
            </a:p>
            <a:p>
              <a:pPr eaLnBrk="0" hangingPunct="0"/>
              <a:r>
                <a:rPr lang="en-US" sz="2000" dirty="0"/>
                <a:t> </a:t>
              </a:r>
              <a:endParaRPr lang="en-US" sz="1400" dirty="0" smtClean="0">
                <a:solidFill>
                  <a:srgbClr val="000000"/>
                </a:solidFill>
              </a:endParaRPr>
            </a:p>
            <a:p>
              <a:pPr eaLnBrk="0" hangingPunct="0"/>
              <a:endParaRPr lang="en-US" sz="1400" dirty="0">
                <a:solidFill>
                  <a:srgbClr val="000000"/>
                </a:solidFill>
              </a:endParaRPr>
            </a:p>
          </p:txBody>
        </p:sp>
        <p:sp>
          <p:nvSpPr>
            <p:cNvPr id="6" name="Freeform 8"/>
            <p:cNvSpPr>
              <a:spLocks/>
            </p:cNvSpPr>
            <p:nvPr/>
          </p:nvSpPr>
          <p:spPr bwMode="gray">
            <a:xfrm>
              <a:off x="3181350" y="3076575"/>
              <a:ext cx="850900" cy="1185863"/>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31765"/>
                    <a:invGamma/>
                  </a:schemeClr>
                </a:gs>
              </a:gsLst>
              <a:lin ang="0" scaled="1"/>
            </a:gradFill>
            <a:ln w="0">
              <a:noFill/>
              <a:prstDash val="solid"/>
              <a:round/>
              <a:headEnd/>
              <a:tailEnd/>
            </a:ln>
          </p:spPr>
          <p:txBody>
            <a:bodyPr/>
            <a:lstStyle/>
            <a:p>
              <a:endParaRPr lang="en-US"/>
            </a:p>
          </p:txBody>
        </p:sp>
        <p:sp>
          <p:nvSpPr>
            <p:cNvPr id="7" name="Freeform 10"/>
            <p:cNvSpPr>
              <a:spLocks/>
            </p:cNvSpPr>
            <p:nvPr/>
          </p:nvSpPr>
          <p:spPr bwMode="gray">
            <a:xfrm flipH="1">
              <a:off x="4738688" y="3076575"/>
              <a:ext cx="852487" cy="1185863"/>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en-US"/>
            </a:p>
          </p:txBody>
        </p:sp>
        <p:grpSp>
          <p:nvGrpSpPr>
            <p:cNvPr id="8" name="Group 11"/>
            <p:cNvGrpSpPr>
              <a:grpSpLocks/>
            </p:cNvGrpSpPr>
            <p:nvPr/>
          </p:nvGrpSpPr>
          <p:grpSpPr bwMode="auto">
            <a:xfrm>
              <a:off x="3016250" y="1524000"/>
              <a:ext cx="2827338" cy="1528763"/>
              <a:chOff x="1997" y="1314"/>
              <a:chExt cx="1889" cy="1009"/>
            </a:xfrm>
          </p:grpSpPr>
          <p:grpSp>
            <p:nvGrpSpPr>
              <p:cNvPr id="11" name="Group 10"/>
              <p:cNvGrpSpPr>
                <a:grpSpLocks/>
              </p:cNvGrpSpPr>
              <p:nvPr/>
            </p:nvGrpSpPr>
            <p:grpSpPr bwMode="auto">
              <a:xfrm>
                <a:off x="1997" y="1404"/>
                <a:ext cx="1889" cy="919"/>
                <a:chOff x="1973" y="1027"/>
                <a:chExt cx="1926" cy="937"/>
              </a:xfrm>
            </p:grpSpPr>
            <p:sp>
              <p:nvSpPr>
                <p:cNvPr id="16" name="Oval 13"/>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endParaRPr lang="en-US"/>
                </a:p>
              </p:txBody>
            </p:sp>
            <p:sp>
              <p:nvSpPr>
                <p:cNvPr id="17" name="Oval 14"/>
                <p:cNvSpPr>
                  <a:spLocks noChangeArrowheads="1"/>
                </p:cNvSpPr>
                <p:nvPr/>
              </p:nvSpPr>
              <p:spPr bwMode="gray">
                <a:xfrm>
                  <a:off x="1973" y="1027"/>
                  <a:ext cx="1905" cy="907"/>
                </a:xfrm>
                <a:prstGeom prst="ellipse">
                  <a:avLst/>
                </a:prstGeom>
                <a:gradFill rotWithShape="1">
                  <a:gsLst>
                    <a:gs pos="0">
                      <a:schemeClr val="folHlink">
                        <a:gamma/>
                        <a:tint val="44314"/>
                        <a:invGamma/>
                      </a:schemeClr>
                    </a:gs>
                    <a:gs pos="100000">
                      <a:schemeClr val="folHlink"/>
                    </a:gs>
                  </a:gsLst>
                  <a:lin ang="2700000" scaled="1"/>
                </a:gradFill>
                <a:ln w="9525">
                  <a:noFill/>
                  <a:round/>
                  <a:headEnd/>
                  <a:tailEnd/>
                </a:ln>
                <a:effectLst/>
              </p:spPr>
              <p:txBody>
                <a:bodyPr wrap="none" anchor="ctr"/>
                <a:lstStyle/>
                <a:p>
                  <a:endParaRPr lang="en-US"/>
                </a:p>
              </p:txBody>
            </p:sp>
          </p:grpSp>
          <p:sp>
            <p:nvSpPr>
              <p:cNvPr id="12" name="Oval 15"/>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endParaRPr lang="en-US"/>
              </a:p>
            </p:txBody>
          </p:sp>
          <p:sp>
            <p:nvSpPr>
              <p:cNvPr id="13" name="Oval 16"/>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endParaRPr lang="en-US"/>
              </a:p>
            </p:txBody>
          </p:sp>
          <p:sp>
            <p:nvSpPr>
              <p:cNvPr id="14" name="Oval 17"/>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endParaRPr lang="en-US"/>
              </a:p>
            </p:txBody>
          </p:sp>
          <p:sp>
            <p:nvSpPr>
              <p:cNvPr id="15" name="Oval 18"/>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endParaRPr lang="en-US"/>
              </a:p>
            </p:txBody>
          </p:sp>
        </p:grpSp>
        <p:sp>
          <p:nvSpPr>
            <p:cNvPr id="9" name="Text Box 19"/>
            <p:cNvSpPr txBox="1">
              <a:spLocks noChangeArrowheads="1"/>
            </p:cNvSpPr>
            <p:nvPr/>
          </p:nvSpPr>
          <p:spPr bwMode="auto">
            <a:xfrm>
              <a:off x="3503657" y="1828800"/>
              <a:ext cx="1741182" cy="564257"/>
            </a:xfrm>
            <a:prstGeom prst="rect">
              <a:avLst/>
            </a:prstGeom>
            <a:noFill/>
            <a:ln w="9525" algn="ctr">
              <a:noFill/>
              <a:miter lim="800000"/>
              <a:headEnd/>
              <a:tailEnd/>
            </a:ln>
            <a:effectLst/>
          </p:spPr>
          <p:txBody>
            <a:bodyPr wrap="none">
              <a:spAutoFit/>
            </a:bodyPr>
            <a:lstStyle/>
            <a:p>
              <a:pPr algn="ctr" eaLnBrk="0" hangingPunct="0"/>
              <a:r>
                <a:rPr lang="en-US" sz="2400" b="1" dirty="0" smtClean="0">
                  <a:solidFill>
                    <a:srgbClr val="000000"/>
                  </a:solidFill>
                </a:rPr>
                <a:t>Objectives</a:t>
              </a:r>
              <a:endParaRPr lang="en-US" sz="1400" dirty="0">
                <a:solidFill>
                  <a:srgbClr val="000000"/>
                </a:solidFill>
              </a:endParaRPr>
            </a:p>
          </p:txBody>
        </p:sp>
        <p:sp>
          <p:nvSpPr>
            <p:cNvPr id="10" name="Text Box 23"/>
            <p:cNvSpPr txBox="1">
              <a:spLocks noChangeArrowheads="1"/>
            </p:cNvSpPr>
            <p:nvPr/>
          </p:nvSpPr>
          <p:spPr bwMode="auto">
            <a:xfrm>
              <a:off x="5554602" y="3347726"/>
              <a:ext cx="2038350" cy="1663821"/>
            </a:xfrm>
            <a:prstGeom prst="rect">
              <a:avLst/>
            </a:prstGeom>
            <a:noFill/>
            <a:ln w="9525">
              <a:noFill/>
              <a:miter lim="800000"/>
              <a:headEnd/>
              <a:tailEnd/>
            </a:ln>
            <a:effectLst/>
          </p:spPr>
          <p:txBody>
            <a:bodyPr wrap="square">
              <a:spAutoFit/>
            </a:bodyPr>
            <a:lstStyle/>
            <a:p>
              <a:r>
                <a:rPr lang="en-US" b="1" dirty="0" smtClean="0"/>
                <a:t>Recognition</a:t>
              </a:r>
              <a:r>
                <a:rPr lang="en-US" dirty="0" smtClean="0"/>
                <a:t> </a:t>
              </a:r>
              <a:r>
                <a:rPr lang="en-US" dirty="0" smtClean="0"/>
                <a:t>–</a:t>
              </a:r>
            </a:p>
            <a:p>
              <a:endParaRPr lang="en-US" dirty="0"/>
            </a:p>
            <a:p>
              <a:r>
                <a:rPr lang="en-US" dirty="0" smtClean="0"/>
                <a:t>Recognize </a:t>
              </a:r>
              <a:r>
                <a:rPr lang="en-US" dirty="0" smtClean="0"/>
                <a:t>an individual based on the </a:t>
              </a:r>
              <a:r>
                <a:rPr lang="en-US" smtClean="0"/>
                <a:t>input image </a:t>
              </a:r>
              <a:r>
                <a:rPr lang="en-US" dirty="0" smtClean="0"/>
                <a:t>of an eye.</a:t>
              </a:r>
              <a:endParaRPr lang="en-US" sz="1600" dirty="0"/>
            </a:p>
          </p:txBody>
        </p:sp>
      </p:grpSp>
      <p:sp>
        <p:nvSpPr>
          <p:cNvPr id="18" name="Slide Number Placeholder 17"/>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9547569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Challenges faced</a:t>
            </a:r>
            <a:endParaRPr lang="en-IN" dirty="0"/>
          </a:p>
        </p:txBody>
      </p:sp>
      <p:sp>
        <p:nvSpPr>
          <p:cNvPr id="3" name="Content Placeholder 2"/>
          <p:cNvSpPr>
            <a:spLocks noGrp="1"/>
          </p:cNvSpPr>
          <p:nvPr>
            <p:ph idx="1"/>
          </p:nvPr>
        </p:nvSpPr>
        <p:spPr/>
        <p:txBody>
          <a:bodyPr>
            <a:normAutofit/>
          </a:bodyPr>
          <a:lstStyle/>
          <a:p>
            <a:pPr lvl="0" algn="just"/>
            <a:r>
              <a:rPr lang="en-IN" sz="2000" dirty="0" smtClean="0"/>
              <a:t>Noise </a:t>
            </a:r>
            <a:r>
              <a:rPr lang="en-IN" sz="2000" dirty="0"/>
              <a:t>in images caused due to eyelashes caused slight decrease in accuracy of the system. Although our algorithm minimized the error produced due to such noise, even more advanced methods to handle noise due to eyelashes can be used to further improve accuracy of the system</a:t>
            </a:r>
            <a:r>
              <a:rPr lang="en-IN" sz="2000" dirty="0" smtClean="0"/>
              <a:t>.</a:t>
            </a:r>
            <a:endParaRPr lang="en-IN" sz="20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23255582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Work</a:t>
            </a:r>
            <a:endParaRPr lang="en-IN" dirty="0"/>
          </a:p>
        </p:txBody>
      </p:sp>
      <p:sp>
        <p:nvSpPr>
          <p:cNvPr id="3" name="Content Placeholder 2"/>
          <p:cNvSpPr>
            <a:spLocks noGrp="1"/>
          </p:cNvSpPr>
          <p:nvPr>
            <p:ph idx="1"/>
          </p:nvPr>
        </p:nvSpPr>
        <p:spPr>
          <a:xfrm>
            <a:off x="1154954" y="2603500"/>
            <a:ext cx="9955869" cy="3236583"/>
          </a:xfrm>
        </p:spPr>
        <p:txBody>
          <a:bodyPr>
            <a:noAutofit/>
          </a:bodyPr>
          <a:lstStyle/>
          <a:p>
            <a:pPr lvl="0" algn="just"/>
            <a:r>
              <a:rPr lang="en-IN" sz="2000" dirty="0"/>
              <a:t>An authentication system to unlock a user’s phone or computer can be implemented using the recognition system proposed in this project.</a:t>
            </a:r>
          </a:p>
          <a:p>
            <a:pPr lvl="0" algn="just"/>
            <a:r>
              <a:rPr lang="en-IN" sz="2000" dirty="0"/>
              <a:t>Another extension to the system would be to interface it to an iris acquisition camera. </a:t>
            </a:r>
            <a:r>
              <a:rPr lang="en-IN" sz="2000" dirty="0" smtClean="0"/>
              <a:t>Now, </a:t>
            </a:r>
            <a:r>
              <a:rPr lang="en-IN" sz="2000" dirty="0"/>
              <a:t>rather than having a fixed set of iris images from a database, a frame grabber can be used to capture a number of images, </a:t>
            </a:r>
            <a:r>
              <a:rPr lang="en-IN" sz="2000" dirty="0" err="1"/>
              <a:t>possibily</a:t>
            </a:r>
            <a:r>
              <a:rPr lang="en-IN" sz="2000" dirty="0"/>
              <a:t> improving the recognition rate</a:t>
            </a:r>
            <a:r>
              <a:rPr lang="en-IN" sz="2000" dirty="0" smtClean="0"/>
              <a:t>.</a:t>
            </a:r>
            <a:endParaRPr lang="en-IN" sz="2000" dirty="0"/>
          </a:p>
          <a:p>
            <a:pPr lvl="0" algn="just"/>
            <a:r>
              <a:rPr lang="en-IN" sz="2000" dirty="0"/>
              <a:t>In order to improve the automatic segmentation algorithm, a more elaborate eyelid and eyelash detection system could be implemented.</a:t>
            </a:r>
          </a:p>
          <a:p>
            <a:pPr lvl="0" algn="just"/>
            <a:endParaRPr lang="en-IN" sz="20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38080031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a:xfrm>
            <a:off x="1154954" y="2413719"/>
            <a:ext cx="10007627" cy="3555760"/>
          </a:xfrm>
        </p:spPr>
        <p:txBody>
          <a:bodyPr>
            <a:noAutofit/>
          </a:bodyPr>
          <a:lstStyle/>
          <a:p>
            <a:pPr lvl="0" algn="just"/>
            <a:r>
              <a:rPr lang="en-IN" dirty="0"/>
              <a:t>J. </a:t>
            </a:r>
            <a:r>
              <a:rPr lang="en-IN" dirty="0" err="1"/>
              <a:t>Daugman</a:t>
            </a:r>
            <a:r>
              <a:rPr lang="en-IN" dirty="0"/>
              <a:t>. How iris recognition works. IEEE Transactions on Circuits and Systems for Video Technology, Vol. 14, No. 1.</a:t>
            </a:r>
          </a:p>
          <a:p>
            <a:pPr lvl="0" algn="just"/>
            <a:r>
              <a:rPr lang="en-IN" dirty="0"/>
              <a:t>Libor </a:t>
            </a:r>
            <a:r>
              <a:rPr lang="en-IN" dirty="0" err="1"/>
              <a:t>Masek</a:t>
            </a:r>
            <a:r>
              <a:rPr lang="en-IN" dirty="0"/>
              <a:t>. Recognition of Human Iris Patterns for Biometric Identification. School of Computer Science and Soft Engineering, The University of Western Australia. </a:t>
            </a:r>
          </a:p>
          <a:p>
            <a:pPr lvl="0" algn="just"/>
            <a:r>
              <a:rPr lang="en-IN" dirty="0" err="1"/>
              <a:t>Rahib</a:t>
            </a:r>
            <a:r>
              <a:rPr lang="en-IN" dirty="0"/>
              <a:t> </a:t>
            </a:r>
            <a:r>
              <a:rPr lang="en-IN" dirty="0" err="1"/>
              <a:t>H.Abiyev</a:t>
            </a:r>
            <a:r>
              <a:rPr lang="en-IN" dirty="0"/>
              <a:t>, </a:t>
            </a:r>
            <a:r>
              <a:rPr lang="en-IN" dirty="0" err="1"/>
              <a:t>Koray</a:t>
            </a:r>
            <a:r>
              <a:rPr lang="en-IN" dirty="0"/>
              <a:t> </a:t>
            </a:r>
            <a:r>
              <a:rPr lang="en-IN" dirty="0" err="1"/>
              <a:t>Altunkaya</a:t>
            </a:r>
            <a:r>
              <a:rPr lang="en-IN" dirty="0"/>
              <a:t>. Personal Iris Recognition Using Neural Network. International Journal of Security and its Applications Vol. 2, No. 2, April, 2014.</a:t>
            </a:r>
          </a:p>
          <a:p>
            <a:pPr lvl="0" algn="just"/>
            <a:r>
              <a:rPr lang="en-IN" dirty="0" err="1"/>
              <a:t>Guang</a:t>
            </a:r>
            <a:r>
              <a:rPr lang="en-IN" dirty="0"/>
              <a:t>-Bin Huang. Learning Capability and Storage Capacity of Two-Hidden-Layer Feedforward Networks. IEEE Transactions on Neural Networks, vol. 14, no. 2.</a:t>
            </a:r>
          </a:p>
          <a:p>
            <a:pPr lvl="0" algn="just"/>
            <a:r>
              <a:rPr lang="en-IN" dirty="0" err="1"/>
              <a:t>S.Mahajan</a:t>
            </a:r>
            <a:r>
              <a:rPr lang="en-IN" dirty="0"/>
              <a:t> et al. An LBP based Iris Recognition System using Feed Forward Backpropagation Neural Network. International Journal on Recent and Innovation Trends in Computing and Communication Vol. 5, No. 5, 2016</a:t>
            </a:r>
            <a:r>
              <a:rPr lang="en-IN" dirty="0" smtClean="0"/>
              <a:t>.</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1462051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a:xfrm>
            <a:off x="1154954" y="2603500"/>
            <a:ext cx="9878231" cy="3555760"/>
          </a:xfrm>
        </p:spPr>
        <p:txBody>
          <a:bodyPr>
            <a:noAutofit/>
          </a:bodyPr>
          <a:lstStyle/>
          <a:p>
            <a:pPr lvl="0" algn="just"/>
            <a:r>
              <a:rPr lang="en-IN" dirty="0" smtClean="0"/>
              <a:t>Bhawna </a:t>
            </a:r>
            <a:r>
              <a:rPr lang="en-IN" dirty="0" err="1"/>
              <a:t>Chouhan</a:t>
            </a:r>
            <a:r>
              <a:rPr lang="en-IN" dirty="0"/>
              <a:t> et al. Iris Recognition System using canny edge detection for Biometric Identification. International Journal of Engineering Science and Technology (IJEST), 2016.</a:t>
            </a:r>
          </a:p>
          <a:p>
            <a:pPr lvl="0" algn="just"/>
            <a:r>
              <a:rPr lang="en-IN" dirty="0"/>
              <a:t>J. </a:t>
            </a:r>
            <a:r>
              <a:rPr lang="en-IN" dirty="0" err="1"/>
              <a:t>Daugman</a:t>
            </a:r>
            <a:r>
              <a:rPr lang="en-IN" dirty="0"/>
              <a:t>. New methods in iris recognition. Systems, Man, and Cybernetics, Part B: Cybernetics, IEEE Transactions on, 37(5):1167-1175, 2007. </a:t>
            </a:r>
          </a:p>
          <a:p>
            <a:pPr lvl="0" algn="just"/>
            <a:r>
              <a:rPr lang="en-IN" dirty="0"/>
              <a:t>W. Boles and B. </a:t>
            </a:r>
            <a:r>
              <a:rPr lang="en-IN" dirty="0" err="1"/>
              <a:t>Boashash</a:t>
            </a:r>
            <a:r>
              <a:rPr lang="en-IN" dirty="0"/>
              <a:t>, “A Human Identification Technique Using Images of the Iris and Wavelet Transform,” IEEE Trans. Signal Processing, vol. 46, no. 4, pp.1185-1188.</a:t>
            </a:r>
          </a:p>
          <a:p>
            <a:pPr lvl="0" algn="just"/>
            <a:r>
              <a:rPr lang="en-IN" dirty="0" err="1"/>
              <a:t>L.Ma</a:t>
            </a:r>
            <a:r>
              <a:rPr lang="en-IN" dirty="0"/>
              <a:t>, </a:t>
            </a:r>
            <a:r>
              <a:rPr lang="en-IN" dirty="0" err="1"/>
              <a:t>Y.H.Wang</a:t>
            </a:r>
            <a:r>
              <a:rPr lang="en-IN" dirty="0"/>
              <a:t>, </a:t>
            </a:r>
            <a:r>
              <a:rPr lang="en-IN" dirty="0" err="1"/>
              <a:t>T.N.Tan</a:t>
            </a:r>
            <a:r>
              <a:rPr lang="en-IN" dirty="0"/>
              <a:t>, “Iris recognition based on multichannel Gabor filtering”. Proceedings of the Fifth Asian Conference on Computer Vision, Australia, pp.279-283</a:t>
            </a:r>
            <a:r>
              <a:rPr lang="en-IN" dirty="0" smtClean="0"/>
              <a:t>.</a:t>
            </a:r>
            <a:endParaRPr lang="en-IN" dirty="0"/>
          </a:p>
          <a:p>
            <a:pPr algn="just"/>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1999634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Iris</a:t>
            </a:r>
            <a:endParaRPr lang="en-IN" dirty="0"/>
          </a:p>
        </p:txBody>
      </p:sp>
      <p:sp>
        <p:nvSpPr>
          <p:cNvPr id="3" name="Content Placeholder 2"/>
          <p:cNvSpPr>
            <a:spLocks noGrp="1"/>
          </p:cNvSpPr>
          <p:nvPr>
            <p:ph idx="1"/>
          </p:nvPr>
        </p:nvSpPr>
        <p:spPr/>
        <p:txBody>
          <a:bodyPr>
            <a:normAutofit/>
          </a:bodyPr>
          <a:lstStyle/>
          <a:p>
            <a:pPr algn="just"/>
            <a:r>
              <a:rPr lang="en-IN" sz="2000" dirty="0" smtClean="0"/>
              <a:t>The iris </a:t>
            </a:r>
            <a:r>
              <a:rPr lang="en-IN" sz="2000" dirty="0"/>
              <a:t>is a thin, circular structure in the </a:t>
            </a:r>
            <a:r>
              <a:rPr lang="en-IN" sz="2000" dirty="0" smtClean="0"/>
              <a:t>eye, </a:t>
            </a:r>
            <a:r>
              <a:rPr lang="en-IN" sz="2000" dirty="0"/>
              <a:t>responsible for controlling the diameter and size of the </a:t>
            </a:r>
            <a:r>
              <a:rPr lang="en-IN" sz="2000" dirty="0" smtClean="0"/>
              <a:t>pupil </a:t>
            </a:r>
            <a:r>
              <a:rPr lang="en-IN" sz="2000" dirty="0"/>
              <a:t>and thus the amount of light reaching the </a:t>
            </a:r>
            <a:r>
              <a:rPr lang="en-IN" sz="2000" dirty="0" smtClean="0"/>
              <a:t>retina.</a:t>
            </a:r>
          </a:p>
          <a:p>
            <a:r>
              <a:rPr lang="en-IN" sz="2000" dirty="0" smtClean="0"/>
              <a:t>Eye </a:t>
            </a:r>
            <a:r>
              <a:rPr lang="en-IN" sz="2000" dirty="0" err="1" smtClean="0"/>
              <a:t>color</a:t>
            </a:r>
            <a:r>
              <a:rPr lang="en-IN" sz="2000" dirty="0" smtClean="0"/>
              <a:t> is defined by that of the iris.</a:t>
            </a:r>
          </a:p>
          <a:p>
            <a:r>
              <a:rPr lang="en-IN" sz="2000" dirty="0" smtClean="0"/>
              <a:t>Each iris has a unique and highly complex pattern.</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1448" y="3372927"/>
            <a:ext cx="3143849" cy="2357887"/>
          </a:xfrm>
          <a:prstGeom prst="rect">
            <a:avLst/>
          </a:prstGeom>
        </p:spPr>
      </p:pic>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40488321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Iris Biometrics</a:t>
            </a:r>
            <a:endParaRPr lang="en-IN" dirty="0"/>
          </a:p>
        </p:txBody>
      </p:sp>
      <p:sp>
        <p:nvSpPr>
          <p:cNvPr id="3" name="Content Placeholder 2"/>
          <p:cNvSpPr>
            <a:spLocks noGrp="1"/>
          </p:cNvSpPr>
          <p:nvPr>
            <p:ph idx="1"/>
          </p:nvPr>
        </p:nvSpPr>
        <p:spPr>
          <a:xfrm>
            <a:off x="1154954" y="2387839"/>
            <a:ext cx="9524548" cy="4099225"/>
          </a:xfrm>
        </p:spPr>
        <p:txBody>
          <a:bodyPr>
            <a:normAutofit/>
          </a:bodyPr>
          <a:lstStyle/>
          <a:p>
            <a:pPr algn="just"/>
            <a:r>
              <a:rPr lang="en-IN" sz="2000" dirty="0" smtClean="0"/>
              <a:t>The </a:t>
            </a:r>
            <a:r>
              <a:rPr lang="en-IN" sz="2000" dirty="0"/>
              <a:t>iris has a fine texture that—like fingerprints—is determined randomly during embryonic gestation. </a:t>
            </a:r>
            <a:endParaRPr lang="en-IN" sz="2000" dirty="0" smtClean="0"/>
          </a:p>
          <a:p>
            <a:pPr algn="just"/>
            <a:r>
              <a:rPr lang="en-IN" sz="2000" dirty="0"/>
              <a:t>Even genetically identical individuals such as twins have completely independent iris textures</a:t>
            </a:r>
            <a:r>
              <a:rPr lang="en-IN" sz="2000" dirty="0" smtClean="0"/>
              <a:t>.</a:t>
            </a:r>
          </a:p>
          <a:p>
            <a:pPr algn="just"/>
            <a:r>
              <a:rPr lang="en-IN" sz="2000" dirty="0"/>
              <a:t>Iris is an organ whose structure remains stable throughout life. Iris doesn’t degenerate with aging. Thus it serves as a very good biometric for establishing identity of an individual.</a:t>
            </a:r>
          </a:p>
          <a:p>
            <a:pPr algn="just"/>
            <a:r>
              <a:rPr lang="en-IN" sz="2000" dirty="0"/>
              <a:t>It is an internal organ that is well protected against damage and wear by a highly transparent and sensitive membrane (the cornea). This distinguishes it from fingerprints, which can be difficult to recognize after years of certain types of manual </a:t>
            </a:r>
            <a:r>
              <a:rPr lang="en-IN" sz="2000" dirty="0" err="1"/>
              <a:t>labor</a:t>
            </a:r>
            <a:r>
              <a:rPr lang="en-IN" sz="2000" dirty="0"/>
              <a:t>.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2113540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Iris Recognition: Overview</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6991" y="2415396"/>
            <a:ext cx="8109376" cy="3975340"/>
          </a:xfrm>
        </p:spPr>
      </p:pic>
      <p:sp>
        <p:nvSpPr>
          <p:cNvPr id="3" name="Slide Number Placeholder 2"/>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5369521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Image Pre-processing</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2123" y="2603500"/>
            <a:ext cx="6008567" cy="3416300"/>
          </a:xfrm>
        </p:spPr>
      </p:pic>
      <p:sp>
        <p:nvSpPr>
          <p:cNvPr id="3" name="Slide Number Placeholder 2"/>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0687377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Image Acquisition</a:t>
            </a:r>
            <a:endParaRPr lang="en-IN" dirty="0"/>
          </a:p>
        </p:txBody>
      </p:sp>
      <p:sp>
        <p:nvSpPr>
          <p:cNvPr id="3" name="Content Placeholder 2"/>
          <p:cNvSpPr>
            <a:spLocks noGrp="1"/>
          </p:cNvSpPr>
          <p:nvPr>
            <p:ph idx="1"/>
          </p:nvPr>
        </p:nvSpPr>
        <p:spPr>
          <a:xfrm>
            <a:off x="1154954" y="2448225"/>
            <a:ext cx="10042133" cy="4012960"/>
          </a:xfrm>
        </p:spPr>
        <p:txBody>
          <a:bodyPr>
            <a:noAutofit/>
          </a:bodyPr>
          <a:lstStyle/>
          <a:p>
            <a:pPr algn="just"/>
            <a:r>
              <a:rPr lang="en-IN" sz="2000" dirty="0" smtClean="0"/>
              <a:t>Image Acquisition deals with capturing of a high quality image of the iris.</a:t>
            </a:r>
          </a:p>
          <a:p>
            <a:pPr algn="just"/>
            <a:r>
              <a:rPr lang="en-IN" sz="2000" dirty="0" smtClean="0"/>
              <a:t>Most</a:t>
            </a:r>
            <a:r>
              <a:rPr lang="en-IN" sz="2000" dirty="0"/>
              <a:t> publicly deployed</a:t>
            </a:r>
            <a:r>
              <a:rPr lang="en-IN" sz="2000" dirty="0" smtClean="0"/>
              <a:t> </a:t>
            </a:r>
            <a:r>
              <a:rPr lang="en-IN" sz="2000" dirty="0"/>
              <a:t>iris recognition systems use a 750 </a:t>
            </a:r>
            <a:r>
              <a:rPr lang="en-IN" sz="2000" dirty="0" smtClean="0"/>
              <a:t>nm</a:t>
            </a:r>
            <a:r>
              <a:rPr lang="en-IN" sz="2000" dirty="0"/>
              <a:t> </a:t>
            </a:r>
            <a:r>
              <a:rPr lang="en-IN" sz="2000" dirty="0" smtClean="0"/>
              <a:t>(near </a:t>
            </a:r>
            <a:r>
              <a:rPr lang="en-IN" sz="2000" dirty="0"/>
              <a:t>infrared wavelength </a:t>
            </a:r>
            <a:r>
              <a:rPr lang="en-IN" sz="2000" dirty="0" smtClean="0"/>
              <a:t>band) </a:t>
            </a:r>
            <a:r>
              <a:rPr lang="en-IN" sz="2000" dirty="0"/>
              <a:t>wavelength light </a:t>
            </a:r>
            <a:r>
              <a:rPr lang="en-IN" sz="2000" dirty="0" smtClean="0"/>
              <a:t>source </a:t>
            </a:r>
            <a:r>
              <a:rPr lang="en-IN" sz="2000" dirty="0"/>
              <a:t>to implement near-infrared imaging. This enables the system to block out light reflection from the cornea and acquire images of the detail-rich, intricate structures of the iris</a:t>
            </a:r>
            <a:r>
              <a:rPr lang="en-IN" sz="2000" dirty="0" smtClean="0"/>
              <a:t>.</a:t>
            </a:r>
          </a:p>
          <a:p>
            <a:pPr algn="just"/>
            <a:r>
              <a:rPr lang="en-IN" sz="2000" dirty="0" smtClean="0"/>
              <a:t>The </a:t>
            </a:r>
            <a:r>
              <a:rPr lang="en-IN" sz="2000" dirty="0"/>
              <a:t>majority of persons worldwide have "dark brown eyes", the dominant phenotype of the human population, revealing less visible texture in the VW band but appearing richly structured, like the cratered surface of the moon, in the NIR band.</a:t>
            </a:r>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8324815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Database Used: CASIA-Iris</a:t>
            </a:r>
            <a:endParaRPr lang="en-IN" dirty="0"/>
          </a:p>
        </p:txBody>
      </p:sp>
      <p:sp>
        <p:nvSpPr>
          <p:cNvPr id="3" name="Content Placeholder 2"/>
          <p:cNvSpPr>
            <a:spLocks noGrp="1"/>
          </p:cNvSpPr>
          <p:nvPr>
            <p:ph idx="1"/>
          </p:nvPr>
        </p:nvSpPr>
        <p:spPr>
          <a:xfrm>
            <a:off x="1154954" y="2413719"/>
            <a:ext cx="8761413" cy="3416300"/>
          </a:xfrm>
        </p:spPr>
        <p:txBody>
          <a:bodyPr>
            <a:normAutofit/>
          </a:bodyPr>
          <a:lstStyle/>
          <a:p>
            <a:r>
              <a:rPr lang="en-IN" sz="2000" dirty="0" smtClean="0"/>
              <a:t>For the purposes of our iris recognition system, the </a:t>
            </a:r>
            <a:r>
              <a:rPr lang="en-US" sz="2000" dirty="0"/>
              <a:t>CASIA Iris Image Database (CASIA-Iris</a:t>
            </a:r>
            <a:r>
              <a:rPr lang="en-US" sz="2000" dirty="0" smtClean="0"/>
              <a:t>), </a:t>
            </a:r>
            <a:r>
              <a:rPr lang="en-US" sz="2000" dirty="0"/>
              <a:t>developed </a:t>
            </a:r>
            <a:r>
              <a:rPr lang="en-US" sz="2000" dirty="0" smtClean="0"/>
              <a:t>by the Institute of Automation, Chinese Academy of Sciences, has been used.</a:t>
            </a:r>
            <a:endParaRPr lang="en-IN"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4" y="3524937"/>
            <a:ext cx="3055514" cy="2275127"/>
          </a:xfrm>
          <a:prstGeom prst="rect">
            <a:avLst/>
          </a:prstGeom>
        </p:spPr>
      </p:pic>
      <p:sp>
        <p:nvSpPr>
          <p:cNvPr id="6" name="Content Placeholder 2"/>
          <p:cNvSpPr txBox="1">
            <a:spLocks/>
          </p:cNvSpPr>
          <p:nvPr/>
        </p:nvSpPr>
        <p:spPr>
          <a:xfrm>
            <a:off x="2682711" y="5357002"/>
            <a:ext cx="6247265" cy="18244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IN" sz="2000" dirty="0"/>
          </a:p>
        </p:txBody>
      </p:sp>
      <p:sp>
        <p:nvSpPr>
          <p:cNvPr id="7" name="TextBox 6"/>
          <p:cNvSpPr txBox="1"/>
          <p:nvPr/>
        </p:nvSpPr>
        <p:spPr>
          <a:xfrm>
            <a:off x="715993" y="5830019"/>
            <a:ext cx="4554748" cy="461665"/>
          </a:xfrm>
          <a:prstGeom prst="rect">
            <a:avLst/>
          </a:prstGeom>
          <a:noFill/>
        </p:spPr>
        <p:txBody>
          <a:bodyPr wrap="square" rtlCol="0">
            <a:spAutoFit/>
          </a:bodyPr>
          <a:lstStyle/>
          <a:p>
            <a:r>
              <a:rPr lang="en-US" sz="1200" dirty="0"/>
              <a:t>The self-developed iris camera used for collection of CASIA-Iris-Interval</a:t>
            </a:r>
            <a:endParaRPr lang="en-IN" sz="12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2644" y="3490970"/>
            <a:ext cx="5734050" cy="2257425"/>
          </a:xfrm>
          <a:prstGeom prst="rect">
            <a:avLst/>
          </a:prstGeom>
        </p:spPr>
      </p:pic>
      <p:sp>
        <p:nvSpPr>
          <p:cNvPr id="11" name="TextBox 10"/>
          <p:cNvSpPr txBox="1"/>
          <p:nvPr/>
        </p:nvSpPr>
        <p:spPr>
          <a:xfrm>
            <a:off x="6728604" y="5802752"/>
            <a:ext cx="4038285" cy="307777"/>
          </a:xfrm>
          <a:prstGeom prst="rect">
            <a:avLst/>
          </a:prstGeom>
          <a:noFill/>
        </p:spPr>
        <p:txBody>
          <a:bodyPr wrap="none" rtlCol="0">
            <a:spAutoFit/>
          </a:bodyPr>
          <a:lstStyle/>
          <a:p>
            <a:r>
              <a:rPr lang="en-US" sz="1400" dirty="0" smtClean="0"/>
              <a:t>Example of </a:t>
            </a:r>
            <a:r>
              <a:rPr lang="en-US" sz="1400" dirty="0"/>
              <a:t>iris images in </a:t>
            </a:r>
            <a:r>
              <a:rPr lang="en-US" sz="1400" dirty="0" smtClean="0"/>
              <a:t>CASIA-Iris database</a:t>
            </a:r>
            <a:endParaRPr lang="en-IN" sz="14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6719479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619</TotalTime>
  <Words>2045</Words>
  <Application>Microsoft Office PowerPoint</Application>
  <PresentationFormat>Widescreen</PresentationFormat>
  <Paragraphs>165</Paragraphs>
  <Slides>33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Century Gothic</vt:lpstr>
      <vt:lpstr>Times New Roman</vt:lpstr>
      <vt:lpstr>Verdana</vt:lpstr>
      <vt:lpstr>Wingdings</vt:lpstr>
      <vt:lpstr>Wingdings 3</vt:lpstr>
      <vt:lpstr>Ion Boardroom</vt:lpstr>
      <vt:lpstr>Iris Recognition Biometric System using Back-propagation Neural Network</vt:lpstr>
      <vt:lpstr>What is Iris Recognition?</vt:lpstr>
      <vt:lpstr>PowerPoint Presentation</vt:lpstr>
      <vt:lpstr>Iris</vt:lpstr>
      <vt:lpstr> Iris Biometrics</vt:lpstr>
      <vt:lpstr>Iris Recognition: Overview</vt:lpstr>
      <vt:lpstr>Image Pre-processing</vt:lpstr>
      <vt:lpstr>Image Acquisition</vt:lpstr>
      <vt:lpstr>Database Used: CASIA-Iris</vt:lpstr>
      <vt:lpstr>Iris Segmentation</vt:lpstr>
      <vt:lpstr>Iris Segmentation</vt:lpstr>
      <vt:lpstr>Iris Segmentation</vt:lpstr>
      <vt:lpstr>Iris Segmentation</vt:lpstr>
      <vt:lpstr>Iris Segmentation</vt:lpstr>
      <vt:lpstr>Why Iris Segmentation?</vt:lpstr>
      <vt:lpstr>Normalization</vt:lpstr>
      <vt:lpstr>Normalization</vt:lpstr>
      <vt:lpstr>Normalization</vt:lpstr>
      <vt:lpstr>Image Processing Overview</vt:lpstr>
      <vt:lpstr>Image Processing Overview</vt:lpstr>
      <vt:lpstr>Input to Neural Network</vt:lpstr>
      <vt:lpstr>Neural Network </vt:lpstr>
      <vt:lpstr>Machine Learning Classifier (BP Neural Network)</vt:lpstr>
      <vt:lpstr>Neural Network Architecture</vt:lpstr>
      <vt:lpstr>Experimental Results</vt:lpstr>
      <vt:lpstr>Experimental Results</vt:lpstr>
      <vt:lpstr>Experimental Results</vt:lpstr>
      <vt:lpstr>Conclusion</vt:lpstr>
      <vt:lpstr>Challenges faced</vt:lpstr>
      <vt:lpstr>Challenges faced</vt:lpstr>
      <vt:lpstr>Future Work</vt:lpstr>
      <vt:lpstr>References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Recognition Biometric System using Back-propagation Neural Network</dc:title>
  <dc:creator>Sunny</dc:creator>
  <cp:lastModifiedBy>Sunny</cp:lastModifiedBy>
  <cp:revision>79</cp:revision>
  <dcterms:created xsi:type="dcterms:W3CDTF">2017-10-29T06:10:34Z</dcterms:created>
  <dcterms:modified xsi:type="dcterms:W3CDTF">2017-11-19T09:51:25Z</dcterms:modified>
</cp:coreProperties>
</file>