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5" r:id="rId11"/>
    <p:sldId id="266" r:id="rId12"/>
    <p:sldId id="267" r:id="rId13"/>
    <p:sldId id="264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2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B69E1-732A-BF1E-EE64-DFD971194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E4BF5-2761-F198-3759-E16124E82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FC76A-F074-D4C0-2126-639874DB4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3A30-BC71-4D25-BD8A-DB908578677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E0476-D835-6AA6-D2A6-4F0EE1C6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42E57-E759-34BF-E687-367723AA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C7B5-B1A0-4316-B18E-BA83BC59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0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A808-68D8-E9DF-ACF4-D50A5240E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33108-859F-2B43-1F1E-F1F8DFE97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097E7-A45F-5CFC-349C-0F567272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3A30-BC71-4D25-BD8A-DB908578677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8EAEC-115F-30C0-1ACC-0E232FCD0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D0F4A-4A76-3CDA-6BA7-F32D3221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C7B5-B1A0-4316-B18E-BA83BC59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6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30211-E930-C840-1A4B-627A94ABC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F4B7E-A167-57BD-4116-2789E3603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65CD5-2056-9229-D566-6C4F03D20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3A30-BC71-4D25-BD8A-DB908578677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4AEFA-A8F4-6D93-C41C-05117897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5ED1A-7095-F5A1-F34E-646D5E3E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C7B5-B1A0-4316-B18E-BA83BC59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5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4F3D-EDED-4CC2-20AC-F8199A9A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80960-BAAD-9B95-EDAD-609F024C6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EB7D8-2B32-E3D6-1091-55DCFA21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3A30-BC71-4D25-BD8A-DB908578677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70EDA-428D-5001-FB97-77FACF98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B898D-0E1A-3EED-2194-EFC43DAA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C7B5-B1A0-4316-B18E-BA83BC59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9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2982-8366-995E-90DB-1AC98ABAE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01360-317D-8D5F-1C71-FEF48F4E0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35798-0AB1-85A6-B7DA-6845BFA8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3A30-BC71-4D25-BD8A-DB908578677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768CF-FDBF-1340-362E-F884BFDCE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AF839-F3E3-F40A-B20B-6BC3FBEB4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C7B5-B1A0-4316-B18E-BA83BC59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80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4D02B-9E1A-27AC-ECB4-0CDFEADD1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DFFD5-6F32-7FDF-9BE0-5E4D16537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F6E6E-4013-7576-0F97-5C12DBFB7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316CE-EA02-1722-EF0C-11008E21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3A30-BC71-4D25-BD8A-DB908578677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722A1-6022-98BC-57B6-D5797D7F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01491-0BC2-5D3B-10EB-97AF6312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C7B5-B1A0-4316-B18E-BA83BC59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5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68F8E-7D3F-3115-3927-66B7C006D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B1CDE-A651-9F58-9B97-45FCF5BCD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60377-6E1B-09A3-ED0F-FBB7C8283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A9774-A293-88FD-F7B9-CE75C1BF9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5F7B02-4CCD-9782-B5B4-13456140D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F0EEA7-8234-0F61-CD67-273FFD0D2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3A30-BC71-4D25-BD8A-DB908578677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6556D1-BBFC-7AA0-0F2A-199770B92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CE6896-F362-20C4-2BD7-0DCF20F8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C7B5-B1A0-4316-B18E-BA83BC59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AEFB5-AEAA-B8A3-26F7-BEFACBA07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E5A8B-F68B-D0A4-1BE6-40A3C9DF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3A30-BC71-4D25-BD8A-DB908578677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321ADE-6400-12E7-E7FC-08EBAF9A2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491E3-D15D-89C2-24DE-5918CB33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C7B5-B1A0-4316-B18E-BA83BC59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0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C1F15D-C667-BF70-1777-523350B76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3A30-BC71-4D25-BD8A-DB908578677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01ADDB-43E4-B229-AC19-284AC694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4F5CB-53DF-3549-3149-6BBF1AF0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C7B5-B1A0-4316-B18E-BA83BC59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2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DA7DE-6362-AE7D-C636-40B31FC9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D5DBC-2807-1C0B-AED4-8FA19AB8C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5682B-0D4C-203E-5051-C36DF1B02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E99ED-CACF-5488-80B3-1874FFAFD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3A30-BC71-4D25-BD8A-DB908578677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7FF3D-0C93-5CCB-8EBF-D2125C6B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75426-02A9-094C-F9EA-47DBA6A7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C7B5-B1A0-4316-B18E-BA83BC59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03013-5559-BD83-378E-4E6709DB4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5AEF0D-09B4-9826-EBD4-49584D4CA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A0359-FF27-88F1-A936-280EEAF87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73A33-C10B-582D-963F-83A0B03F1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3A30-BC71-4D25-BD8A-DB908578677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70693-691B-D1B1-2106-CBDD409F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57756-432C-BC38-6F66-1ACFB183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C7B5-B1A0-4316-B18E-BA83BC59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8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EEA7F-1C53-F50E-08B5-71FB96E26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A8A44-0BDC-4142-AFE0-772625315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2B20C-9A87-6ADE-7FFB-C2484E3B7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673A30-BC71-4D25-BD8A-DB908578677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F318E-8E6C-A236-BFF9-57C0D4ACA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F6250-E1D6-97C4-72BC-33E817EFC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2C7B5-B1A0-4316-B18E-BA83BC59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0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cplusplus.com/reference/unordered_map/unordered_map/" TargetMode="External"/><Relationship Id="rId3" Type="http://schemas.openxmlformats.org/officeDocument/2006/relationships/hyperlink" Target="https://cplusplus.com/reference/utility/pair/" TargetMode="External"/><Relationship Id="rId7" Type="http://schemas.openxmlformats.org/officeDocument/2006/relationships/hyperlink" Target="https://cplusplus.com/reference/set/set/" TargetMode="External"/><Relationship Id="rId2" Type="http://schemas.openxmlformats.org/officeDocument/2006/relationships/hyperlink" Target="https://cplusplus.com/reference/vector/vecto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plusplus.com/reference/queue/queue/" TargetMode="External"/><Relationship Id="rId5" Type="http://schemas.openxmlformats.org/officeDocument/2006/relationships/hyperlink" Target="https://cplusplus.com/reference/stack/stack/" TargetMode="External"/><Relationship Id="rId10" Type="http://schemas.openxmlformats.org/officeDocument/2006/relationships/hyperlink" Target="https://en.cppreference.com/w/cpp/container" TargetMode="External"/><Relationship Id="rId4" Type="http://schemas.openxmlformats.org/officeDocument/2006/relationships/hyperlink" Target="https://cplusplus.com/reference/tuple/tuple/" TargetMode="External"/><Relationship Id="rId9" Type="http://schemas.openxmlformats.org/officeDocument/2006/relationships/hyperlink" Target="https://cplusplus.com/reference/queue/priority_queue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9E689-469F-D6AD-C86C-43ED94E7B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>
              <a:tabLst>
                <a:tab pos="3259138" algn="l"/>
              </a:tabLst>
            </a:pPr>
            <a:r>
              <a:rPr lang="en-US" sz="4800">
                <a:solidFill>
                  <a:srgbClr val="FFFFFF"/>
                </a:solidFill>
              </a:rPr>
              <a:t>C ++ STL </a:t>
            </a:r>
            <a:br>
              <a:rPr lang="en-US" sz="4800">
                <a:solidFill>
                  <a:srgbClr val="FFFFFF"/>
                </a:solidFill>
              </a:rPr>
            </a:br>
            <a:r>
              <a:rPr lang="en-US" sz="4800">
                <a:solidFill>
                  <a:srgbClr val="FFFFFF"/>
                </a:solidFill>
              </a:rPr>
              <a:t>Standard Template Library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4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07662E-A56A-D6D3-87BE-B44D8BC49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8E74B6-8AC0-C919-CC29-48F5FA541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map&lt;key, value&gt;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69680-8B02-8DB5-63AC-D25D661A7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867" y="1966293"/>
            <a:ext cx="8994264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51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6759B3-A054-F49A-8160-7AD835293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0DFD3-9FE3-E5EC-EB85-7A4085C57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unordered_map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&lt;key, value&gt;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FBD013-FDAA-67BE-96D6-C0B77BBDB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867" y="1966293"/>
            <a:ext cx="8994264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59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DCD9B9-4AF7-7A39-D9BB-E75CC8E6C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A6082-91E4-83A7-F440-38BBA7CC4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 vs unordered_map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E01AF57-B5D1-8317-37A6-A9B8EA069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494223"/>
              </p:ext>
            </p:extLst>
          </p:nvPr>
        </p:nvGraphicFramePr>
        <p:xfrm>
          <a:off x="432225" y="2054492"/>
          <a:ext cx="11327550" cy="42757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45099">
                  <a:extLst>
                    <a:ext uri="{9D8B030D-6E8A-4147-A177-3AD203B41FA5}">
                      <a16:colId xmlns:a16="http://schemas.microsoft.com/office/drawing/2014/main" val="934902178"/>
                    </a:ext>
                  </a:extLst>
                </a:gridCol>
                <a:gridCol w="4081032">
                  <a:extLst>
                    <a:ext uri="{9D8B030D-6E8A-4147-A177-3AD203B41FA5}">
                      <a16:colId xmlns:a16="http://schemas.microsoft.com/office/drawing/2014/main" val="4291020485"/>
                    </a:ext>
                  </a:extLst>
                </a:gridCol>
                <a:gridCol w="4001419">
                  <a:extLst>
                    <a:ext uri="{9D8B030D-6E8A-4147-A177-3AD203B41FA5}">
                      <a16:colId xmlns:a16="http://schemas.microsoft.com/office/drawing/2014/main" val="2971091946"/>
                    </a:ext>
                  </a:extLst>
                </a:gridCol>
              </a:tblGrid>
              <a:tr h="562926">
                <a:tc>
                  <a:txBody>
                    <a:bodyPr/>
                    <a:lstStyle/>
                    <a:p>
                      <a:r>
                        <a:rPr lang="en-US" sz="2200" b="1" cap="none" spc="0">
                          <a:solidFill>
                            <a:schemeClr val="tx1"/>
                          </a:solidFill>
                        </a:rPr>
                        <a:t>Feature</a:t>
                      </a:r>
                      <a:endParaRPr lang="en-US" sz="2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7380" marR="127380" marT="63690" marB="127380" anchor="ctr"/>
                </a:tc>
                <a:tc>
                  <a:txBody>
                    <a:bodyPr/>
                    <a:lstStyle/>
                    <a:p>
                      <a:r>
                        <a:rPr lang="en-US" sz="2200" b="1" cap="none" spc="0">
                          <a:solidFill>
                            <a:schemeClr val="tx1"/>
                          </a:solidFill>
                        </a:rPr>
                        <a:t>map</a:t>
                      </a:r>
                      <a:endParaRPr lang="en-US" sz="2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7380" marR="127380" marT="63690" marB="127380" anchor="ctr"/>
                </a:tc>
                <a:tc>
                  <a:txBody>
                    <a:bodyPr/>
                    <a:lstStyle/>
                    <a:p>
                      <a:r>
                        <a:rPr lang="en-US" sz="2200" b="1" cap="none" spc="0">
                          <a:solidFill>
                            <a:schemeClr val="tx1"/>
                          </a:solidFill>
                        </a:rPr>
                        <a:t>unordered_map</a:t>
                      </a:r>
                      <a:endParaRPr lang="en-US" sz="2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7380" marR="127380" marT="63690" marB="127380" anchor="ctr"/>
                </a:tc>
                <a:extLst>
                  <a:ext uri="{0D108BD9-81ED-4DB2-BD59-A6C34878D82A}">
                    <a16:rowId xmlns:a16="http://schemas.microsoft.com/office/drawing/2014/main" val="480618208"/>
                  </a:ext>
                </a:extLst>
              </a:tr>
              <a:tr h="562926">
                <a:tc>
                  <a:txBody>
                    <a:bodyPr/>
                    <a:lstStyle/>
                    <a:p>
                      <a:r>
                        <a:rPr lang="en-US" sz="2200" b="1" cap="none" spc="0" dirty="0">
                          <a:solidFill>
                            <a:schemeClr val="tx1"/>
                          </a:solidFill>
                        </a:rPr>
                        <a:t>Ordering</a:t>
                      </a:r>
                      <a:endParaRPr lang="en-US" sz="2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27380" marR="127380" marT="63690" marB="127380" anchor="ctr"/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Sorted by key</a:t>
                      </a:r>
                    </a:p>
                  </a:txBody>
                  <a:tcPr marL="127380" marR="127380" marT="63690" marB="127380" anchor="ctr"/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No specific order</a:t>
                      </a:r>
                    </a:p>
                  </a:txBody>
                  <a:tcPr marL="127380" marR="127380" marT="63690" marB="127380" anchor="ctr"/>
                </a:tc>
                <a:extLst>
                  <a:ext uri="{0D108BD9-81ED-4DB2-BD59-A6C34878D82A}">
                    <a16:rowId xmlns:a16="http://schemas.microsoft.com/office/drawing/2014/main" val="3100320023"/>
                  </a:ext>
                </a:extLst>
              </a:tr>
              <a:tr h="562926">
                <a:tc>
                  <a:txBody>
                    <a:bodyPr/>
                    <a:lstStyle/>
                    <a:p>
                      <a:r>
                        <a:rPr lang="en-US" sz="2200" b="1" cap="none" spc="0">
                          <a:solidFill>
                            <a:schemeClr val="tx1"/>
                          </a:solidFill>
                        </a:rPr>
                        <a:t>Time Complexity</a:t>
                      </a:r>
                      <a:endParaRPr lang="en-US" sz="2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7380" marR="127380" marT="63690" marB="127380" anchor="ctr"/>
                </a:tc>
                <a:tc>
                  <a:txBody>
                    <a:bodyPr/>
                    <a:lstStyle/>
                    <a:p>
                      <a:r>
                        <a:rPr lang="en-US" sz="2200" cap="none" spc="0" dirty="0">
                          <a:solidFill>
                            <a:schemeClr val="tx1"/>
                          </a:solidFill>
                        </a:rPr>
                        <a:t>O(log n)</a:t>
                      </a:r>
                    </a:p>
                  </a:txBody>
                  <a:tcPr marL="127380" marR="127380" marT="63690" marB="127380" anchor="ctr"/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O(1) on average</a:t>
                      </a:r>
                    </a:p>
                  </a:txBody>
                  <a:tcPr marL="127380" marR="127380" marT="63690" marB="127380" anchor="ctr"/>
                </a:tc>
                <a:extLst>
                  <a:ext uri="{0D108BD9-81ED-4DB2-BD59-A6C34878D82A}">
                    <a16:rowId xmlns:a16="http://schemas.microsoft.com/office/drawing/2014/main" val="2241509408"/>
                  </a:ext>
                </a:extLst>
              </a:tr>
              <a:tr h="898206">
                <a:tc>
                  <a:txBody>
                    <a:bodyPr/>
                    <a:lstStyle/>
                    <a:p>
                      <a:r>
                        <a:rPr lang="en-US" sz="2200" b="1" cap="none" spc="0">
                          <a:solidFill>
                            <a:schemeClr val="tx1"/>
                          </a:solidFill>
                        </a:rPr>
                        <a:t>Underlying Structure</a:t>
                      </a:r>
                      <a:endParaRPr lang="en-US" sz="2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7380" marR="127380" marT="63690" marB="127380" anchor="ctr"/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Balanced Tree (e.g., Red-Black Tree)</a:t>
                      </a:r>
                    </a:p>
                  </a:txBody>
                  <a:tcPr marL="127380" marR="127380" marT="63690" marB="127380" anchor="ctr"/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Hash Table</a:t>
                      </a:r>
                    </a:p>
                  </a:txBody>
                  <a:tcPr marL="127380" marR="127380" marT="63690" marB="127380" anchor="ctr"/>
                </a:tc>
                <a:extLst>
                  <a:ext uri="{0D108BD9-81ED-4DB2-BD59-A6C34878D82A}">
                    <a16:rowId xmlns:a16="http://schemas.microsoft.com/office/drawing/2014/main" val="662589413"/>
                  </a:ext>
                </a:extLst>
              </a:tr>
              <a:tr h="562926">
                <a:tc>
                  <a:txBody>
                    <a:bodyPr/>
                    <a:lstStyle/>
                    <a:p>
                      <a:r>
                        <a:rPr lang="en-US" sz="2200" b="1" cap="none" spc="0">
                          <a:solidFill>
                            <a:schemeClr val="tx1"/>
                          </a:solidFill>
                        </a:rPr>
                        <a:t>Duplicate Keys</a:t>
                      </a:r>
                      <a:endParaRPr lang="en-US" sz="2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7380" marR="127380" marT="63690" marB="127380" anchor="ctr"/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Not allowed</a:t>
                      </a:r>
                    </a:p>
                  </a:txBody>
                  <a:tcPr marL="127380" marR="127380" marT="63690" marB="127380" anchor="ctr"/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Not allowed</a:t>
                      </a:r>
                    </a:p>
                  </a:txBody>
                  <a:tcPr marL="127380" marR="127380" marT="63690" marB="127380" anchor="ctr"/>
                </a:tc>
                <a:extLst>
                  <a:ext uri="{0D108BD9-81ED-4DB2-BD59-A6C34878D82A}">
                    <a16:rowId xmlns:a16="http://schemas.microsoft.com/office/drawing/2014/main" val="2311946570"/>
                  </a:ext>
                </a:extLst>
              </a:tr>
              <a:tr h="562926">
                <a:tc>
                  <a:txBody>
                    <a:bodyPr/>
                    <a:lstStyle/>
                    <a:p>
                      <a:r>
                        <a:rPr lang="en-US" sz="2200" b="1" cap="none" spc="0">
                          <a:solidFill>
                            <a:schemeClr val="tx1"/>
                          </a:solidFill>
                        </a:rPr>
                        <a:t>Insertion Order</a:t>
                      </a:r>
                      <a:endParaRPr lang="en-US" sz="2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7380" marR="127380" marT="63690" marB="127380" anchor="ctr"/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Not preserved</a:t>
                      </a:r>
                    </a:p>
                  </a:txBody>
                  <a:tcPr marL="127380" marR="127380" marT="63690" marB="127380" anchor="ctr"/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Not preserved</a:t>
                      </a:r>
                    </a:p>
                  </a:txBody>
                  <a:tcPr marL="127380" marR="127380" marT="63690" marB="127380" anchor="ctr"/>
                </a:tc>
                <a:extLst>
                  <a:ext uri="{0D108BD9-81ED-4DB2-BD59-A6C34878D82A}">
                    <a16:rowId xmlns:a16="http://schemas.microsoft.com/office/drawing/2014/main" val="3595796872"/>
                  </a:ext>
                </a:extLst>
              </a:tr>
              <a:tr h="562926">
                <a:tc>
                  <a:txBody>
                    <a:bodyPr/>
                    <a:lstStyle/>
                    <a:p>
                      <a:r>
                        <a:rPr lang="en-US" sz="2200" b="1" cap="none" spc="0">
                          <a:solidFill>
                            <a:schemeClr val="tx1"/>
                          </a:solidFill>
                        </a:rPr>
                        <a:t>Use Case</a:t>
                      </a:r>
                      <a:endParaRPr lang="en-US" sz="2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7380" marR="127380" marT="63690" marB="127380" anchor="ctr"/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When sorted order is needed</a:t>
                      </a:r>
                    </a:p>
                  </a:txBody>
                  <a:tcPr marL="127380" marR="127380" marT="63690" marB="127380" anchor="ctr"/>
                </a:tc>
                <a:tc>
                  <a:txBody>
                    <a:bodyPr/>
                    <a:lstStyle/>
                    <a:p>
                      <a:r>
                        <a:rPr lang="en-US" sz="2200" cap="none" spc="0" dirty="0">
                          <a:solidFill>
                            <a:schemeClr val="tx1"/>
                          </a:solidFill>
                        </a:rPr>
                        <a:t>When performance is critical</a:t>
                      </a:r>
                    </a:p>
                  </a:txBody>
                  <a:tcPr marL="127380" marR="127380" marT="63690" marB="127380" anchor="ctr"/>
                </a:tc>
                <a:extLst>
                  <a:ext uri="{0D108BD9-81ED-4DB2-BD59-A6C34878D82A}">
                    <a16:rowId xmlns:a16="http://schemas.microsoft.com/office/drawing/2014/main" val="226562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206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E16B37-4A00-3EF1-0CFE-69140608D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4A1D3-FADA-2B08-213B-3C5085EFC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 Comparator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10662-AB0B-5300-EBA2-EA682F77D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271" y="1966293"/>
            <a:ext cx="7123457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64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67407-6DD0-D699-059B-C35547C4F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Resources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992D47-6D0E-3BB0-A132-BE0A38A0DF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hlinkClick r:id="rId2"/>
              </a:rPr>
              <a:t>https://cplusplus.com/reference/vector/vector/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hlinkClick r:id="rId3"/>
              </a:rPr>
              <a:t>https://cplusplus.com/reference/utility/pair/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hlinkClick r:id="rId4"/>
              </a:rPr>
              <a:t>https://cplusplus.com/reference/tuple/tuple/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hlinkClick r:id="rId5"/>
              </a:rPr>
              <a:t>https://cplusplus.com/reference/stack/stack/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hlinkClick r:id="rId6"/>
              </a:rPr>
              <a:t>https://cplusplus.com/reference/queue/queue/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hlinkClick r:id="rId7"/>
              </a:rPr>
              <a:t>https://cplusplus.com/reference/set/set/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hlinkClick r:id="rId8"/>
              </a:rPr>
              <a:t>https://cplusplus.com/reference/unordered_map/unordered_map/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hlinkClick r:id="rId9"/>
              </a:rPr>
              <a:t>https://cplusplus.com/reference/queue/priority_queue/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hlinkClick r:id="rId10"/>
              </a:rPr>
              <a:t>https://en.cppreference.com/w/cpp/container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579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5F28B-6C00-1167-FCAB-79CA4ED62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Thank You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5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54DD5-D7FC-CEE9-23C8-8E1236276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pair&lt;T1, T2&gt;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BF71ED-623A-7DCA-6006-F103D8056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110937"/>
            <a:ext cx="11327549" cy="416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6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7B366-6738-95AB-E915-3DE852910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tuple&lt;T1, T2, ...&gt;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67DEB8-972C-7CCC-1A52-A4A659EB2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450762"/>
            <a:ext cx="11327549" cy="348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17BE1F-A1C9-BDC0-CA05-741609AE3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57627-A210-8469-A41E-75E4C6252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vector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&lt;T1, T2, ...&gt;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36C11-8424-7A79-97AC-4645E7C74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846" y="1966293"/>
            <a:ext cx="8480306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1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6DD987-0B1E-DA9A-6C7C-7F678F96D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2491F-3996-A4C9-4575-87441291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stack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&lt;T1&gt;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BECFF-AE18-6358-37F1-2E7A1269A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443" y="1966293"/>
            <a:ext cx="6429112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7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E3316B-E395-5F24-45E5-DF19B8FBB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B68EE-154D-D048-977C-4872F0252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queue&lt;T1&gt;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D426F3-7D89-8CBE-3D04-EE4C643D1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443" y="1966293"/>
            <a:ext cx="6429112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0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5DACD2-848D-6350-CA55-69E31B140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0E99F-0F5F-3146-87A7-972F04931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set&lt;T1&gt;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07D8F7-CDE4-EA36-BC0B-A6BAFF21C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902" y="1966293"/>
            <a:ext cx="7514194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0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ECE1DB-B1E2-3712-AA87-4086EF5BE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C8C38-F26E-5F52-9765-537B9E8B5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priority_queue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&lt;T1&gt;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CBB1CC-B000-0D3F-16D0-004F95D61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50" y="1966293"/>
            <a:ext cx="5838899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92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FD9405-74EC-4535-D16F-3E40A2AF7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F20616-CD66-DDE8-D178-A1B51ECC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et vs 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priority_queue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801EB11-BEF5-641A-82C7-467EBF543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334214"/>
              </p:ext>
            </p:extLst>
          </p:nvPr>
        </p:nvGraphicFramePr>
        <p:xfrm>
          <a:off x="432225" y="2015514"/>
          <a:ext cx="11327550" cy="4353722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3775850">
                  <a:extLst>
                    <a:ext uri="{9D8B030D-6E8A-4147-A177-3AD203B41FA5}">
                      <a16:colId xmlns:a16="http://schemas.microsoft.com/office/drawing/2014/main" val="1429373391"/>
                    </a:ext>
                  </a:extLst>
                </a:gridCol>
                <a:gridCol w="3775850">
                  <a:extLst>
                    <a:ext uri="{9D8B030D-6E8A-4147-A177-3AD203B41FA5}">
                      <a16:colId xmlns:a16="http://schemas.microsoft.com/office/drawing/2014/main" val="1939309753"/>
                    </a:ext>
                  </a:extLst>
                </a:gridCol>
                <a:gridCol w="3775850">
                  <a:extLst>
                    <a:ext uri="{9D8B030D-6E8A-4147-A177-3AD203B41FA5}">
                      <a16:colId xmlns:a16="http://schemas.microsoft.com/office/drawing/2014/main" val="2563706793"/>
                    </a:ext>
                  </a:extLst>
                </a:gridCol>
              </a:tblGrid>
              <a:tr h="433402">
                <a:tc>
                  <a:txBody>
                    <a:bodyPr/>
                    <a:lstStyle/>
                    <a:p>
                      <a:r>
                        <a:rPr lang="en-US" sz="1900" b="1"/>
                        <a:t>Feature</a:t>
                      </a:r>
                      <a:endParaRPr lang="en-US" sz="1900"/>
                    </a:p>
                  </a:txBody>
                  <a:tcPr marL="98500" marR="98500" marT="49250" marB="49250" anchor="ctr"/>
                </a:tc>
                <a:tc>
                  <a:txBody>
                    <a:bodyPr/>
                    <a:lstStyle/>
                    <a:p>
                      <a:r>
                        <a:rPr lang="en-US" sz="1900" b="1"/>
                        <a:t>std::set</a:t>
                      </a:r>
                      <a:endParaRPr lang="en-US" sz="1900"/>
                    </a:p>
                  </a:txBody>
                  <a:tcPr marL="98500" marR="98500" marT="49250" marB="49250" anchor="ctr"/>
                </a:tc>
                <a:tc>
                  <a:txBody>
                    <a:bodyPr/>
                    <a:lstStyle/>
                    <a:p>
                      <a:r>
                        <a:rPr lang="en-US" sz="1900" b="1"/>
                        <a:t>std::priority_queue</a:t>
                      </a:r>
                      <a:endParaRPr lang="en-US" sz="1900"/>
                    </a:p>
                  </a:txBody>
                  <a:tcPr marL="98500" marR="98500" marT="49250" marB="49250" anchor="ctr"/>
                </a:tc>
                <a:extLst>
                  <a:ext uri="{0D108BD9-81ED-4DB2-BD59-A6C34878D82A}">
                    <a16:rowId xmlns:a16="http://schemas.microsoft.com/office/drawing/2014/main" val="1226133329"/>
                  </a:ext>
                </a:extLst>
              </a:tr>
              <a:tr h="433402">
                <a:tc>
                  <a:txBody>
                    <a:bodyPr/>
                    <a:lstStyle/>
                    <a:p>
                      <a:r>
                        <a:rPr lang="en-US" sz="1900" b="1"/>
                        <a:t>Ordering</a:t>
                      </a:r>
                      <a:endParaRPr lang="en-US" sz="1900"/>
                    </a:p>
                  </a:txBody>
                  <a:tcPr marL="98500" marR="98500" marT="49250" marB="49250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Sorted (ascending by default)</a:t>
                      </a:r>
                    </a:p>
                  </a:txBody>
                  <a:tcPr marL="98500" marR="98500" marT="49250" marB="49250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Not sorted; based on priority</a:t>
                      </a:r>
                    </a:p>
                  </a:txBody>
                  <a:tcPr marL="98500" marR="98500" marT="49250" marB="49250" anchor="ctr"/>
                </a:tc>
                <a:extLst>
                  <a:ext uri="{0D108BD9-81ED-4DB2-BD59-A6C34878D82A}">
                    <a16:rowId xmlns:a16="http://schemas.microsoft.com/office/drawing/2014/main" val="2485302952"/>
                  </a:ext>
                </a:extLst>
              </a:tr>
              <a:tr h="728904">
                <a:tc>
                  <a:txBody>
                    <a:bodyPr/>
                    <a:lstStyle/>
                    <a:p>
                      <a:r>
                        <a:rPr lang="en-US" sz="1900" b="1"/>
                        <a:t>Underlying Structure</a:t>
                      </a:r>
                      <a:endParaRPr lang="en-US" sz="1900"/>
                    </a:p>
                  </a:txBody>
                  <a:tcPr marL="98500" marR="98500" marT="49250" marB="49250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Balanced tree (e.g., Red-Black Tree)</a:t>
                      </a:r>
                    </a:p>
                  </a:txBody>
                  <a:tcPr marL="98500" marR="98500" marT="49250" marB="49250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Heap (binary heap)</a:t>
                      </a:r>
                    </a:p>
                  </a:txBody>
                  <a:tcPr marL="98500" marR="98500" marT="49250" marB="49250" anchor="ctr"/>
                </a:tc>
                <a:extLst>
                  <a:ext uri="{0D108BD9-81ED-4DB2-BD59-A6C34878D82A}">
                    <a16:rowId xmlns:a16="http://schemas.microsoft.com/office/drawing/2014/main" val="2735229818"/>
                  </a:ext>
                </a:extLst>
              </a:tr>
              <a:tr h="433402">
                <a:tc>
                  <a:txBody>
                    <a:bodyPr/>
                    <a:lstStyle/>
                    <a:p>
                      <a:r>
                        <a:rPr lang="en-US" sz="1900" b="1"/>
                        <a:t>Duplicates</a:t>
                      </a:r>
                      <a:endParaRPr lang="en-US" sz="1900"/>
                    </a:p>
                  </a:txBody>
                  <a:tcPr marL="98500" marR="98500" marT="49250" marB="49250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No duplicates</a:t>
                      </a:r>
                    </a:p>
                  </a:txBody>
                  <a:tcPr marL="98500" marR="98500" marT="49250" marB="49250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Duplicates allowed</a:t>
                      </a:r>
                    </a:p>
                  </a:txBody>
                  <a:tcPr marL="98500" marR="98500" marT="49250" marB="49250" anchor="ctr"/>
                </a:tc>
                <a:extLst>
                  <a:ext uri="{0D108BD9-81ED-4DB2-BD59-A6C34878D82A}">
                    <a16:rowId xmlns:a16="http://schemas.microsoft.com/office/drawing/2014/main" val="680173473"/>
                  </a:ext>
                </a:extLst>
              </a:tr>
              <a:tr h="728904">
                <a:tc>
                  <a:txBody>
                    <a:bodyPr/>
                    <a:lstStyle/>
                    <a:p>
                      <a:r>
                        <a:rPr lang="en-US" sz="1900" b="1"/>
                        <a:t>Access</a:t>
                      </a:r>
                      <a:endParaRPr lang="en-US" sz="1900"/>
                    </a:p>
                  </a:txBody>
                  <a:tcPr marL="98500" marR="98500" marT="49250" marB="49250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Iterate through sorted elements</a:t>
                      </a:r>
                    </a:p>
                  </a:txBody>
                  <a:tcPr marL="98500" marR="98500" marT="49250" marB="49250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Access only top element (highest/lowest priority)</a:t>
                      </a:r>
                    </a:p>
                  </a:txBody>
                  <a:tcPr marL="98500" marR="98500" marT="49250" marB="49250" anchor="ctr"/>
                </a:tc>
                <a:extLst>
                  <a:ext uri="{0D108BD9-81ED-4DB2-BD59-A6C34878D82A}">
                    <a16:rowId xmlns:a16="http://schemas.microsoft.com/office/drawing/2014/main" val="1273667945"/>
                  </a:ext>
                </a:extLst>
              </a:tr>
              <a:tr h="433402">
                <a:tc>
                  <a:txBody>
                    <a:bodyPr/>
                    <a:lstStyle/>
                    <a:p>
                      <a:r>
                        <a:rPr lang="en-US" sz="1900" b="1"/>
                        <a:t>Insertion Complexity</a:t>
                      </a:r>
                      <a:endParaRPr lang="en-US" sz="1900"/>
                    </a:p>
                  </a:txBody>
                  <a:tcPr marL="98500" marR="98500" marT="49250" marB="49250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O(log n)</a:t>
                      </a:r>
                    </a:p>
                  </a:txBody>
                  <a:tcPr marL="98500" marR="98500" marT="49250" marB="49250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O(log n)</a:t>
                      </a:r>
                    </a:p>
                  </a:txBody>
                  <a:tcPr marL="98500" marR="98500" marT="49250" marB="49250" anchor="ctr"/>
                </a:tc>
                <a:extLst>
                  <a:ext uri="{0D108BD9-81ED-4DB2-BD59-A6C34878D82A}">
                    <a16:rowId xmlns:a16="http://schemas.microsoft.com/office/drawing/2014/main" val="718953237"/>
                  </a:ext>
                </a:extLst>
              </a:tr>
              <a:tr h="433402">
                <a:tc>
                  <a:txBody>
                    <a:bodyPr/>
                    <a:lstStyle/>
                    <a:p>
                      <a:r>
                        <a:rPr lang="en-US" sz="1900" b="1"/>
                        <a:t>Removal Complexity</a:t>
                      </a:r>
                      <a:endParaRPr lang="en-US" sz="1900"/>
                    </a:p>
                  </a:txBody>
                  <a:tcPr marL="98500" marR="98500" marT="49250" marB="49250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O(log n)</a:t>
                      </a:r>
                    </a:p>
                  </a:txBody>
                  <a:tcPr marL="98500" marR="98500" marT="49250" marB="49250" anchor="ctr"/>
                </a:tc>
                <a:tc>
                  <a:txBody>
                    <a:bodyPr/>
                    <a:lstStyle/>
                    <a:p>
                      <a:r>
                        <a:rPr lang="pt-BR" sz="1900"/>
                        <a:t>O(log n) (pop top element)</a:t>
                      </a:r>
                    </a:p>
                  </a:txBody>
                  <a:tcPr marL="98500" marR="98500" marT="49250" marB="49250" anchor="ctr"/>
                </a:tc>
                <a:extLst>
                  <a:ext uri="{0D108BD9-81ED-4DB2-BD59-A6C34878D82A}">
                    <a16:rowId xmlns:a16="http://schemas.microsoft.com/office/drawing/2014/main" val="3843551393"/>
                  </a:ext>
                </a:extLst>
              </a:tr>
              <a:tr h="728904">
                <a:tc>
                  <a:txBody>
                    <a:bodyPr/>
                    <a:lstStyle/>
                    <a:p>
                      <a:r>
                        <a:rPr lang="en-US" sz="1900" b="1"/>
                        <a:t>Use Case</a:t>
                      </a:r>
                      <a:endParaRPr lang="en-US" sz="1900"/>
                    </a:p>
                  </a:txBody>
                  <a:tcPr marL="98500" marR="98500" marT="49250" marB="49250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Unique elements in sorted order</a:t>
                      </a:r>
                    </a:p>
                  </a:txBody>
                  <a:tcPr marL="98500" marR="98500" marT="49250" marB="49250" anchor="ctr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Efficient top-priority element access (e.g., scheduling)</a:t>
                      </a:r>
                    </a:p>
                  </a:txBody>
                  <a:tcPr marL="98500" marR="98500" marT="49250" marB="49250" anchor="ctr"/>
                </a:tc>
                <a:extLst>
                  <a:ext uri="{0D108BD9-81ED-4DB2-BD59-A6C34878D82A}">
                    <a16:rowId xmlns:a16="http://schemas.microsoft.com/office/drawing/2014/main" val="4193742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104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67ED8AD-A2A6-4E63-9D5E-6F7A5FB6F694}">
  <we:reference id="wa104380862" version="1.5.0.0" store="en-US" storeType="OMEX"/>
  <we:alternateReferences>
    <we:reference id="WA104380862" version="1.5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357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C ++ STL  Standard Template Library</vt:lpstr>
      <vt:lpstr>pair&lt;T1, T2&gt;</vt:lpstr>
      <vt:lpstr>tuple&lt;T1, T2, ...&gt;</vt:lpstr>
      <vt:lpstr>vector&lt;T1, T2, ...&gt;</vt:lpstr>
      <vt:lpstr>stack&lt;T1&gt;</vt:lpstr>
      <vt:lpstr>queue&lt;T1&gt;</vt:lpstr>
      <vt:lpstr>set&lt;T1&gt;</vt:lpstr>
      <vt:lpstr>priority_queue&lt;T1&gt;</vt:lpstr>
      <vt:lpstr>set vs priority_queue</vt:lpstr>
      <vt:lpstr>map&lt;key, value&gt;</vt:lpstr>
      <vt:lpstr>unordered_map&lt;key, value&gt;</vt:lpstr>
      <vt:lpstr>map vs unordered_map</vt:lpstr>
      <vt:lpstr>Custom Comparator</vt:lpstr>
      <vt:lpstr>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Mobaswirul Islam</dc:creator>
  <cp:lastModifiedBy>Mobaswirul Islam</cp:lastModifiedBy>
  <cp:revision>2</cp:revision>
  <dcterms:created xsi:type="dcterms:W3CDTF">2024-11-23T15:57:18Z</dcterms:created>
  <dcterms:modified xsi:type="dcterms:W3CDTF">2024-11-24T04:43:17Z</dcterms:modified>
</cp:coreProperties>
</file>