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559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57612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34295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885708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40781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74064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97553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943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528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43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950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88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6/14/2021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958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6/14/2021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438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6/14/2021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46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462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353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733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  <p:sldLayoutId id="2147483887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5019" y="2123092"/>
            <a:ext cx="10782300" cy="1487606"/>
          </a:xfrm>
        </p:spPr>
        <p:txBody>
          <a:bodyPr/>
          <a:lstStyle/>
          <a:p>
            <a:r>
              <a:rPr lang="en-US" i="1" dirty="0" smtClean="0"/>
              <a:t>Basic Tags In html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97014" y="5525036"/>
            <a:ext cx="5099137" cy="1106767"/>
          </a:xfrm>
        </p:spPr>
        <p:txBody>
          <a:bodyPr/>
          <a:lstStyle/>
          <a:p>
            <a:r>
              <a:rPr lang="en-US" b="1" dirty="0" smtClean="0"/>
              <a:t>Mobeen Anwar</a:t>
            </a:r>
            <a:endParaRPr lang="en-US" b="1" dirty="0" smtClean="0"/>
          </a:p>
          <a:p>
            <a:r>
              <a:rPr lang="en-US" b="1" dirty="0" smtClean="0"/>
              <a:t>Week: 03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45538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4"/>
            <a:ext cx="6482087" cy="4761936"/>
          </a:xfrm>
        </p:spPr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>
                <a:effectLst/>
              </a:rPr>
              <a:t>The &lt;</a:t>
            </a:r>
            <a:r>
              <a:rPr lang="en-US" b="1" dirty="0" err="1">
                <a:effectLst/>
              </a:rPr>
              <a:t>br</a:t>
            </a:r>
            <a:r>
              <a:rPr lang="en-US" dirty="0">
                <a:effectLst/>
              </a:rPr>
              <a:t>&gt; </a:t>
            </a:r>
            <a:r>
              <a:rPr lang="en-US" b="1" dirty="0">
                <a:effectLst/>
              </a:rPr>
              <a:t>tag in HTML</a:t>
            </a:r>
            <a:r>
              <a:rPr lang="en-US" dirty="0">
                <a:effectLst/>
              </a:rPr>
              <a:t> document is used to create a line break in a text. </a:t>
            </a:r>
            <a:endParaRPr lang="en-US" dirty="0" smtClean="0">
              <a:effectLst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effectLst/>
              </a:rPr>
              <a:t>It is generally used in poem or address where the division of line is necessary</a:t>
            </a:r>
            <a:r>
              <a:rPr lang="en-US" dirty="0" smtClean="0">
                <a:effectLst/>
              </a:rPr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effectLst/>
              </a:rPr>
              <a:t>It is an empty </a:t>
            </a:r>
            <a:r>
              <a:rPr lang="en-US" b="1" dirty="0">
                <a:effectLst/>
              </a:rPr>
              <a:t>tag</a:t>
            </a:r>
            <a:r>
              <a:rPr lang="en-US" dirty="0">
                <a:effectLst/>
              </a:rPr>
              <a:t>, which means it does not need a company of end </a:t>
            </a:r>
            <a:r>
              <a:rPr lang="en-US" b="1" dirty="0">
                <a:effectLst/>
              </a:rPr>
              <a:t>tag</a:t>
            </a:r>
            <a:r>
              <a:rPr lang="en-US" dirty="0" smtClean="0">
                <a:effectLst/>
              </a:rPr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>
                <a:effectLst/>
              </a:rPr>
              <a:t>Syntax: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dirty="0" smtClean="0">
                <a:effectLst/>
              </a:rPr>
              <a:t>&lt;</a:t>
            </a:r>
            <a:r>
              <a:rPr lang="en-US" dirty="0" err="1" smtClean="0">
                <a:effectLst/>
              </a:rPr>
              <a:t>br</a:t>
            </a:r>
            <a:r>
              <a:rPr lang="en-US" dirty="0" smtClean="0">
                <a:effectLst/>
              </a:rPr>
              <a:t>&gt;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571" y="2215166"/>
            <a:ext cx="3848203" cy="3000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781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 link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4"/>
            <a:ext cx="8887028" cy="369513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effectLst/>
              </a:rPr>
              <a:t>The </a:t>
            </a:r>
            <a:r>
              <a:rPr lang="en-US" dirty="0"/>
              <a:t>&lt;a&gt;</a:t>
            </a:r>
            <a:r>
              <a:rPr lang="en-US" dirty="0">
                <a:effectLst/>
              </a:rPr>
              <a:t> tag defines a hyperlink, which is used to link from one page to another</a:t>
            </a:r>
            <a:r>
              <a:rPr lang="en-US" dirty="0" smtClean="0">
                <a:effectLst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effectLst/>
              </a:rPr>
              <a:t>By default, links will appear as follows in all browsers</a:t>
            </a:r>
            <a:r>
              <a:rPr lang="en-US" dirty="0" smtClean="0">
                <a:effectLst/>
              </a:rPr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effectLst/>
              </a:rPr>
              <a:t>An unvisited link is underlined and blue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effectLst/>
              </a:rPr>
              <a:t>A visited link is underlined and purple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effectLst/>
              </a:rPr>
              <a:t>An active link is underlined and </a:t>
            </a:r>
            <a:r>
              <a:rPr lang="en-US" dirty="0" smtClean="0">
                <a:effectLst/>
              </a:rPr>
              <a:t>red.</a:t>
            </a:r>
          </a:p>
          <a:p>
            <a:pPr marL="457200" lvl="1" indent="0">
              <a:buNone/>
            </a:pPr>
            <a:endParaRPr lang="en-US" dirty="0">
              <a:effectLst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195" y="4809723"/>
            <a:ext cx="5284497" cy="54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3087" y="3590456"/>
            <a:ext cx="2500112" cy="1559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329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4"/>
            <a:ext cx="7380199" cy="4304736"/>
          </a:xfrm>
        </p:spPr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>
                <a:effectLst/>
              </a:rPr>
              <a:t>The &lt;</a:t>
            </a:r>
            <a:r>
              <a:rPr lang="en-US" b="1" dirty="0" err="1">
                <a:effectLst/>
              </a:rPr>
              <a:t>img</a:t>
            </a:r>
            <a:r>
              <a:rPr lang="en-US" dirty="0">
                <a:effectLst/>
              </a:rPr>
              <a:t>&gt; </a:t>
            </a:r>
            <a:r>
              <a:rPr lang="en-US" b="1" dirty="0">
                <a:effectLst/>
              </a:rPr>
              <a:t>tag</a:t>
            </a:r>
            <a:r>
              <a:rPr lang="en-US" dirty="0">
                <a:effectLst/>
              </a:rPr>
              <a:t> is used to embed an </a:t>
            </a:r>
            <a:r>
              <a:rPr lang="en-US" b="1" dirty="0">
                <a:effectLst/>
              </a:rPr>
              <a:t>image</a:t>
            </a:r>
            <a:r>
              <a:rPr lang="en-US" dirty="0">
                <a:effectLst/>
              </a:rPr>
              <a:t> in an HTML page</a:t>
            </a:r>
            <a:r>
              <a:rPr lang="en-US" dirty="0" smtClean="0">
                <a:effectLst/>
              </a:rPr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1" dirty="0">
                <a:effectLst/>
              </a:rPr>
              <a:t>Images</a:t>
            </a:r>
            <a:r>
              <a:rPr lang="en-US" dirty="0">
                <a:effectLst/>
              </a:rPr>
              <a:t> are not technically inserted into a web page; </a:t>
            </a:r>
            <a:r>
              <a:rPr lang="en-US" b="1" dirty="0">
                <a:effectLst/>
              </a:rPr>
              <a:t>images</a:t>
            </a:r>
            <a:r>
              <a:rPr lang="en-US" dirty="0">
                <a:effectLst/>
              </a:rPr>
              <a:t> are linked to web pages. </a:t>
            </a:r>
            <a:endParaRPr lang="en-US" dirty="0" smtClean="0">
              <a:effectLst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>
                <a:effectLst/>
              </a:rPr>
              <a:t>Syntax:</a:t>
            </a:r>
          </a:p>
          <a:p>
            <a:pPr lvl="1"/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99" y="4320863"/>
            <a:ext cx="49244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410" y="2297137"/>
            <a:ext cx="2554846" cy="2728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485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>
                <a:effectLst/>
              </a:rPr>
              <a:t>The HTML &lt;video&gt; element is used to show a video on a web page.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effectLst/>
              </a:rPr>
              <a:t>The </a:t>
            </a:r>
            <a:r>
              <a:rPr lang="en-US" dirty="0"/>
              <a:t>controls</a:t>
            </a:r>
            <a:r>
              <a:rPr lang="en-US" dirty="0">
                <a:effectLst/>
              </a:rPr>
              <a:t> attribute adds video controls, like play, pause, and volume</a:t>
            </a:r>
            <a:r>
              <a:rPr lang="en-US" dirty="0" smtClean="0">
                <a:effectLst/>
              </a:rPr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>
                <a:effectLst/>
              </a:rPr>
              <a:t>Syntax: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3786657"/>
            <a:ext cx="3971925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496" y="3786658"/>
            <a:ext cx="3629696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25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>
                <a:effectLst/>
              </a:rPr>
              <a:t>The &lt;</a:t>
            </a:r>
            <a:r>
              <a:rPr lang="en-US" b="1" dirty="0">
                <a:effectLst/>
              </a:rPr>
              <a:t>audio</a:t>
            </a:r>
            <a:r>
              <a:rPr lang="en-US" dirty="0">
                <a:effectLst/>
              </a:rPr>
              <a:t>&gt; </a:t>
            </a:r>
            <a:r>
              <a:rPr lang="en-US" b="1" dirty="0">
                <a:effectLst/>
              </a:rPr>
              <a:t>tag</a:t>
            </a:r>
            <a:r>
              <a:rPr lang="en-US" dirty="0">
                <a:effectLst/>
              </a:rPr>
              <a:t> is used to embed sound content in a document, such as music or other </a:t>
            </a:r>
            <a:r>
              <a:rPr lang="en-US" b="1" dirty="0">
                <a:effectLst/>
              </a:rPr>
              <a:t>audio</a:t>
            </a:r>
            <a:r>
              <a:rPr lang="en-US" dirty="0">
                <a:effectLst/>
              </a:rPr>
              <a:t> </a:t>
            </a:r>
            <a:r>
              <a:rPr lang="en-US" dirty="0" smtClean="0">
                <a:effectLst/>
              </a:rPr>
              <a:t>streams.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effectLst/>
              </a:rPr>
              <a:t>The text between the &lt;</a:t>
            </a:r>
            <a:r>
              <a:rPr lang="en-US" b="1" dirty="0">
                <a:effectLst/>
              </a:rPr>
              <a:t>audio</a:t>
            </a:r>
            <a:r>
              <a:rPr lang="en-US" dirty="0">
                <a:effectLst/>
              </a:rPr>
              <a:t>&gt; and &lt;/</a:t>
            </a:r>
            <a:r>
              <a:rPr lang="en-US" b="1" dirty="0">
                <a:effectLst/>
              </a:rPr>
              <a:t>audio</a:t>
            </a:r>
            <a:r>
              <a:rPr lang="en-US" dirty="0">
                <a:effectLst/>
              </a:rPr>
              <a:t>&gt; </a:t>
            </a:r>
            <a:r>
              <a:rPr lang="en-US" b="1" dirty="0">
                <a:effectLst/>
              </a:rPr>
              <a:t>tags</a:t>
            </a:r>
            <a:r>
              <a:rPr lang="en-US" dirty="0">
                <a:effectLst/>
              </a:rPr>
              <a:t> will only be displayed in browsers that do not </a:t>
            </a:r>
            <a:r>
              <a:rPr lang="en-US" dirty="0" smtClean="0">
                <a:effectLst/>
              </a:rPr>
              <a:t>support </a:t>
            </a:r>
            <a:r>
              <a:rPr lang="en-US" dirty="0">
                <a:effectLst/>
              </a:rPr>
              <a:t>the &lt;</a:t>
            </a:r>
            <a:r>
              <a:rPr lang="en-US" b="1" dirty="0">
                <a:effectLst/>
              </a:rPr>
              <a:t>audio</a:t>
            </a:r>
            <a:r>
              <a:rPr lang="en-US" dirty="0">
                <a:effectLst/>
              </a:rPr>
              <a:t>&gt; element</a:t>
            </a:r>
            <a:r>
              <a:rPr lang="en-US" dirty="0" smtClean="0">
                <a:effectLst/>
              </a:rPr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effectLst/>
              </a:rPr>
              <a:t>There are three </a:t>
            </a:r>
            <a:r>
              <a:rPr lang="en-US" dirty="0" smtClean="0">
                <a:effectLst/>
              </a:rPr>
              <a:t>supported</a:t>
            </a:r>
            <a:r>
              <a:rPr lang="en-US" dirty="0">
                <a:effectLst/>
              </a:rPr>
              <a:t> </a:t>
            </a:r>
            <a:r>
              <a:rPr lang="en-US" b="1" dirty="0">
                <a:effectLst/>
              </a:rPr>
              <a:t>audio</a:t>
            </a:r>
            <a:r>
              <a:rPr lang="en-US" dirty="0">
                <a:effectLst/>
              </a:rPr>
              <a:t> formats in HTML: MP3, WAV, and OGG.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675" y="4185097"/>
            <a:ext cx="4048125" cy="2434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314" y="4185097"/>
            <a:ext cx="4048125" cy="2434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393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Cite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effectLst/>
              </a:rPr>
              <a:t>The main purpose of adding &lt;</a:t>
            </a:r>
            <a:r>
              <a:rPr lang="en-US" b="1" dirty="0">
                <a:effectLst/>
              </a:rPr>
              <a:t>cite</a:t>
            </a:r>
            <a:r>
              <a:rPr lang="en-US" dirty="0">
                <a:effectLst/>
              </a:rPr>
              <a:t>&gt; </a:t>
            </a:r>
            <a:r>
              <a:rPr lang="en-US" b="1" dirty="0">
                <a:effectLst/>
              </a:rPr>
              <a:t>element</a:t>
            </a:r>
            <a:r>
              <a:rPr lang="en-US" dirty="0">
                <a:effectLst/>
              </a:rPr>
              <a:t> is to provide or identify the source of the quote or any content. </a:t>
            </a:r>
            <a:endParaRPr lang="en-US" dirty="0" smtClean="0">
              <a:effectLst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effectLst/>
              </a:rPr>
              <a:t>The content written between &lt;</a:t>
            </a:r>
            <a:r>
              <a:rPr lang="en-US" b="1" dirty="0">
                <a:effectLst/>
              </a:rPr>
              <a:t>cite</a:t>
            </a:r>
            <a:r>
              <a:rPr lang="en-US" dirty="0">
                <a:effectLst/>
              </a:rPr>
              <a:t>&gt; </a:t>
            </a:r>
            <a:r>
              <a:rPr lang="en-US" b="1" dirty="0">
                <a:effectLst/>
              </a:rPr>
              <a:t>tag</a:t>
            </a:r>
            <a:r>
              <a:rPr lang="en-US" dirty="0">
                <a:effectLst/>
              </a:rPr>
              <a:t> renders in the italic form on the browser, and it can be overridden </a:t>
            </a:r>
            <a:r>
              <a:rPr lang="en-US" b="1" dirty="0">
                <a:effectLst/>
              </a:rPr>
              <a:t>using</a:t>
            </a:r>
            <a:r>
              <a:rPr lang="en-US" dirty="0">
                <a:effectLst/>
              </a:rPr>
              <a:t> CSS in your </a:t>
            </a:r>
            <a:r>
              <a:rPr lang="en-US" b="1" dirty="0">
                <a:effectLst/>
              </a:rPr>
              <a:t>HTML</a:t>
            </a:r>
            <a:r>
              <a:rPr lang="en-US" dirty="0">
                <a:effectLst/>
              </a:rPr>
              <a:t> document</a:t>
            </a:r>
            <a:r>
              <a:rPr lang="en-US" dirty="0" smtClean="0">
                <a:effectLst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effectLst/>
              </a:rPr>
              <a:t>Syntax:</a:t>
            </a:r>
          </a:p>
          <a:p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704" y="4346956"/>
            <a:ext cx="5389205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070" y="4346955"/>
            <a:ext cx="4840309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585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Em</a:t>
            </a:r>
            <a:r>
              <a:rPr lang="en-US" dirty="0" smtClean="0"/>
              <a:t>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effectLst/>
              </a:rPr>
              <a:t>The &lt;</a:t>
            </a:r>
            <a:r>
              <a:rPr lang="en-US" b="1" dirty="0" err="1">
                <a:effectLst/>
              </a:rPr>
              <a:t>em</a:t>
            </a:r>
            <a:r>
              <a:rPr lang="en-US" dirty="0">
                <a:effectLst/>
              </a:rPr>
              <a:t>&gt; </a:t>
            </a:r>
            <a:r>
              <a:rPr lang="en-US" b="1" dirty="0">
                <a:effectLst/>
              </a:rPr>
              <a:t>tag</a:t>
            </a:r>
            <a:r>
              <a:rPr lang="en-US" dirty="0">
                <a:effectLst/>
              </a:rPr>
              <a:t> is used to define emphasized text. </a:t>
            </a:r>
            <a:endParaRPr lang="en-US" dirty="0" smtClean="0">
              <a:effectLst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effectLst/>
              </a:rPr>
              <a:t>The content inside is typically displayed in italic. </a:t>
            </a:r>
            <a:endParaRPr lang="en-US" dirty="0" smtClean="0">
              <a:effectLst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effectLst/>
              </a:rPr>
              <a:t>Syntax:</a:t>
            </a:r>
          </a:p>
          <a:p>
            <a:endParaRPr lang="en-US" dirty="0" smtClean="0">
              <a:effectLst/>
            </a:endParaRPr>
          </a:p>
          <a:p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433" y="3699457"/>
            <a:ext cx="358140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188" y="3699457"/>
            <a:ext cx="358140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414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The &lt;</a:t>
            </a:r>
            <a:r>
              <a:rPr lang="en-US" b="1" dirty="0">
                <a:effectLst/>
              </a:rPr>
              <a:t>sub</a:t>
            </a:r>
            <a:r>
              <a:rPr lang="en-US" dirty="0">
                <a:effectLst/>
              </a:rPr>
              <a:t>&gt; </a:t>
            </a:r>
            <a:r>
              <a:rPr lang="en-US" b="1" dirty="0">
                <a:effectLst/>
              </a:rPr>
              <a:t>tag</a:t>
            </a:r>
            <a:r>
              <a:rPr lang="en-US" dirty="0">
                <a:effectLst/>
              </a:rPr>
              <a:t> is used to add a subscript text to the HTML document</a:t>
            </a:r>
            <a:r>
              <a:rPr lang="en-US" dirty="0" smtClean="0">
                <a:effectLst/>
              </a:rPr>
              <a:t>.</a:t>
            </a:r>
          </a:p>
          <a:p>
            <a:r>
              <a:rPr lang="en-US" dirty="0">
                <a:effectLst/>
              </a:rPr>
              <a:t>The &lt;</a:t>
            </a:r>
            <a:r>
              <a:rPr lang="en-US" b="1" dirty="0">
                <a:effectLst/>
              </a:rPr>
              <a:t>sub</a:t>
            </a:r>
            <a:r>
              <a:rPr lang="en-US" dirty="0">
                <a:effectLst/>
              </a:rPr>
              <a:t>&gt; </a:t>
            </a:r>
            <a:r>
              <a:rPr lang="en-US" b="1" dirty="0">
                <a:effectLst/>
              </a:rPr>
              <a:t>tag</a:t>
            </a:r>
            <a:r>
              <a:rPr lang="en-US" dirty="0">
                <a:effectLst/>
              </a:rPr>
              <a:t> defines the subscript text. </a:t>
            </a:r>
            <a:endParaRPr lang="en-US" dirty="0" smtClean="0">
              <a:effectLst/>
            </a:endParaRPr>
          </a:p>
          <a:p>
            <a:r>
              <a:rPr lang="en-US" dirty="0">
                <a:effectLst/>
              </a:rPr>
              <a:t>Subscript text appears half a character below the normal line and is sometimes rendered in a smaller font. </a:t>
            </a: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Syntax:                                                                  </a:t>
            </a:r>
            <a:r>
              <a:rPr lang="en-US" b="1" dirty="0" smtClean="0">
                <a:effectLst/>
              </a:rPr>
              <a:t>OUTPUT</a:t>
            </a:r>
          </a:p>
          <a:p>
            <a:pPr lvl="1"/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644" y="4500563"/>
            <a:ext cx="452437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677" y="4500563"/>
            <a:ext cx="452437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34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The </a:t>
            </a:r>
            <a:r>
              <a:rPr lang="en-US" dirty="0"/>
              <a:t>&lt;sup&gt;</a:t>
            </a:r>
            <a:r>
              <a:rPr lang="en-US" dirty="0">
                <a:effectLst/>
              </a:rPr>
              <a:t> tag defines superscript text</a:t>
            </a:r>
            <a:r>
              <a:rPr lang="en-US" dirty="0" smtClean="0">
                <a:effectLst/>
              </a:rPr>
              <a:t>.</a:t>
            </a:r>
          </a:p>
          <a:p>
            <a:r>
              <a:rPr lang="en-US" dirty="0">
                <a:effectLst/>
              </a:rPr>
              <a:t>Superscript text appears half a character above the normal line, and is sometimes rendered in a smaller font</a:t>
            </a:r>
            <a:r>
              <a:rPr lang="en-US" dirty="0" smtClean="0">
                <a:effectLst/>
              </a:rPr>
              <a:t>.</a:t>
            </a:r>
          </a:p>
          <a:p>
            <a:r>
              <a:rPr lang="en-US" dirty="0" smtClean="0">
                <a:effectLst/>
              </a:rPr>
              <a:t>Syntax:</a:t>
            </a:r>
          </a:p>
          <a:p>
            <a:pPr lvl="1"/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509" y="3992921"/>
            <a:ext cx="44958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410" y="3992921"/>
            <a:ext cx="4478628" cy="2094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137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Bold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HTML </a:t>
            </a:r>
            <a:r>
              <a:rPr lang="en-US" b="1" dirty="0">
                <a:effectLst/>
              </a:rPr>
              <a:t>bold tag</a:t>
            </a:r>
            <a:r>
              <a:rPr lang="en-US" dirty="0">
                <a:effectLst/>
              </a:rPr>
              <a:t> is represented by &lt;</a:t>
            </a:r>
            <a:r>
              <a:rPr lang="en-US" b="1" dirty="0">
                <a:effectLst/>
              </a:rPr>
              <a:t>b</a:t>
            </a:r>
            <a:r>
              <a:rPr lang="en-US" dirty="0">
                <a:effectLst/>
              </a:rPr>
              <a:t>&gt; </a:t>
            </a:r>
            <a:r>
              <a:rPr lang="en-US" b="1" dirty="0">
                <a:effectLst/>
              </a:rPr>
              <a:t>tag</a:t>
            </a:r>
            <a:r>
              <a:rPr lang="en-US" dirty="0">
                <a:effectLst/>
              </a:rPr>
              <a:t>. </a:t>
            </a:r>
            <a:endParaRPr lang="en-US" dirty="0" smtClean="0">
              <a:effectLst/>
            </a:endParaRPr>
          </a:p>
          <a:p>
            <a:r>
              <a:rPr lang="en-US" dirty="0">
                <a:effectLst/>
              </a:rPr>
              <a:t>HTML &lt;</a:t>
            </a:r>
            <a:r>
              <a:rPr lang="en-US" b="1" dirty="0">
                <a:effectLst/>
              </a:rPr>
              <a:t>b</a:t>
            </a:r>
            <a:r>
              <a:rPr lang="en-US" dirty="0">
                <a:effectLst/>
              </a:rPr>
              <a:t>&gt; </a:t>
            </a:r>
            <a:r>
              <a:rPr lang="en-US" b="1" dirty="0">
                <a:effectLst/>
              </a:rPr>
              <a:t>tag</a:t>
            </a:r>
            <a:r>
              <a:rPr lang="en-US" dirty="0">
                <a:effectLst/>
              </a:rPr>
              <a:t> is used to display the written text in </a:t>
            </a:r>
            <a:r>
              <a:rPr lang="en-US" b="1" dirty="0">
                <a:effectLst/>
              </a:rPr>
              <a:t>bold</a:t>
            </a:r>
            <a:r>
              <a:rPr lang="en-US" dirty="0">
                <a:effectLst/>
              </a:rPr>
              <a:t> format. </a:t>
            </a: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Syntax:</a:t>
            </a:r>
          </a:p>
          <a:p>
            <a:pPr lvl="1"/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669" y="3787864"/>
            <a:ext cx="2943225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550" y="3787864"/>
            <a:ext cx="2943225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530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!</a:t>
            </a:r>
            <a:r>
              <a:rPr lang="en-US" dirty="0" err="1" smtClean="0"/>
              <a:t>Doctype</a:t>
            </a:r>
            <a:r>
              <a:rPr lang="en-US" dirty="0" smtClean="0"/>
              <a:t>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6" y="2096064"/>
            <a:ext cx="8655208" cy="3695136"/>
          </a:xfrm>
        </p:spPr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>
                <a:effectLst/>
              </a:rPr>
              <a:t>The </a:t>
            </a:r>
            <a:r>
              <a:rPr lang="en-US" b="1" dirty="0">
                <a:effectLst/>
              </a:rPr>
              <a:t>DOCTYPE</a:t>
            </a:r>
            <a:r>
              <a:rPr lang="en-US" dirty="0">
                <a:effectLst/>
              </a:rPr>
              <a:t> declaration is an instruction to the web browser about what version of </a:t>
            </a:r>
            <a:r>
              <a:rPr lang="en-US" b="1" dirty="0">
                <a:effectLst/>
              </a:rPr>
              <a:t>HTML</a:t>
            </a:r>
            <a:r>
              <a:rPr lang="en-US" dirty="0">
                <a:effectLst/>
              </a:rPr>
              <a:t> the page is written in. </a:t>
            </a:r>
            <a:endParaRPr lang="en-US" dirty="0" smtClean="0">
              <a:effectLst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b="1" dirty="0" smtClean="0">
                <a:effectLst/>
              </a:rPr>
              <a:t>DOCTYPE</a:t>
            </a:r>
            <a:r>
              <a:rPr lang="en-US" dirty="0">
                <a:effectLst/>
              </a:rPr>
              <a:t> 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is </a:t>
            </a:r>
            <a:r>
              <a:rPr lang="en-US" b="1" dirty="0">
                <a:effectLst/>
              </a:rPr>
              <a:t>not</a:t>
            </a:r>
            <a:r>
              <a:rPr lang="en-US" dirty="0">
                <a:effectLst/>
              </a:rPr>
              <a:t> a </a:t>
            </a:r>
            <a:r>
              <a:rPr lang="en-US" b="1" dirty="0">
                <a:effectLst/>
              </a:rPr>
              <a:t>tag</a:t>
            </a:r>
            <a:r>
              <a:rPr lang="en-US" dirty="0">
                <a:effectLst/>
              </a:rPr>
              <a:t>/element, it just an instruction to the browser about the document </a:t>
            </a:r>
            <a:r>
              <a:rPr lang="en-US" dirty="0" smtClean="0">
                <a:effectLst/>
              </a:rPr>
              <a:t>type.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effectLst/>
              </a:rPr>
              <a:t>Syntax: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110" y="4456090"/>
            <a:ext cx="4069723" cy="1609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362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The HTML </a:t>
            </a:r>
            <a:r>
              <a:rPr lang="en-US" dirty="0"/>
              <a:t>&lt;strong&gt;</a:t>
            </a:r>
            <a:r>
              <a:rPr lang="en-US" dirty="0">
                <a:effectLst/>
              </a:rPr>
              <a:t> element defines text with strong importance. </a:t>
            </a:r>
            <a:endParaRPr lang="en-US" dirty="0" smtClean="0">
              <a:effectLst/>
            </a:endParaRPr>
          </a:p>
          <a:p>
            <a:r>
              <a:rPr lang="en-US" dirty="0">
                <a:effectLst/>
              </a:rPr>
              <a:t>The content inside is typically displayed in bold</a:t>
            </a:r>
            <a:r>
              <a:rPr lang="en-US" dirty="0" smtClean="0">
                <a:effectLst/>
              </a:rPr>
              <a:t>.</a:t>
            </a:r>
          </a:p>
          <a:p>
            <a:r>
              <a:rPr lang="en-US" dirty="0" smtClean="0">
                <a:effectLst/>
              </a:rPr>
              <a:t>Syntax:</a:t>
            </a:r>
          </a:p>
          <a:p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686" y="3842197"/>
            <a:ext cx="402907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177" y="3842197"/>
            <a:ext cx="402907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542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Italic text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effectLst/>
              </a:rPr>
              <a:t>Marked </a:t>
            </a:r>
            <a:r>
              <a:rPr lang="en-US" dirty="0" smtClean="0">
                <a:effectLst/>
              </a:rPr>
              <a:t>text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>
              <a:effectLst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effectLst/>
              </a:rPr>
              <a:t>Smaller </a:t>
            </a:r>
            <a:r>
              <a:rPr lang="en-US" dirty="0" smtClean="0">
                <a:effectLst/>
              </a:rPr>
              <a:t>text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>
              <a:effectLst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effectLst/>
              </a:rPr>
              <a:t>Deleted text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>
              <a:effectLst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effectLst/>
              </a:rPr>
              <a:t>Inserted </a:t>
            </a:r>
            <a:r>
              <a:rPr lang="en-US" dirty="0" smtClean="0">
                <a:effectLst/>
              </a:rPr>
              <a:t>text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984" y="2376387"/>
            <a:ext cx="2276475" cy="501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983" y="3827440"/>
            <a:ext cx="2276475" cy="615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984" y="3189869"/>
            <a:ext cx="22764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984" y="4711118"/>
            <a:ext cx="2276474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984" y="5741429"/>
            <a:ext cx="2276474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646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the color of the text</a:t>
            </a:r>
            <a:endParaRPr lang="en-US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885" y="2820608"/>
            <a:ext cx="4572000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316" y="2807594"/>
            <a:ext cx="4610635" cy="199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881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the font of the text</a:t>
            </a:r>
            <a:endParaRPr lang="en-US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73" y="2703289"/>
            <a:ext cx="5467618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292" y="2691684"/>
            <a:ext cx="2981325" cy="2047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964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set the size of the text</a:t>
            </a:r>
            <a:endParaRPr lang="en-US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655" y="2863469"/>
            <a:ext cx="461010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627" y="2929002"/>
            <a:ext cx="3619500" cy="1810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279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color</a:t>
            </a:r>
            <a:endParaRPr lang="en-US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989" y="2401439"/>
            <a:ext cx="4314825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381" y="2444102"/>
            <a:ext cx="4342662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34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Set background color for two different </a:t>
            </a:r>
            <a:r>
              <a:rPr lang="en-US" dirty="0" smtClean="0">
                <a:effectLst/>
              </a:rPr>
              <a:t>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635" y="2790893"/>
            <a:ext cx="5305425" cy="2180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994" y="2790893"/>
            <a:ext cx="5366532" cy="2180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433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217" y="2940676"/>
            <a:ext cx="10353761" cy="1326321"/>
          </a:xfrm>
        </p:spPr>
        <p:txBody>
          <a:bodyPr/>
          <a:lstStyle/>
          <a:p>
            <a:r>
              <a:rPr lang="en-US" dirty="0" smtClean="0"/>
              <a:t>Any question?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30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4"/>
            <a:ext cx="9221878" cy="3695136"/>
          </a:xfrm>
        </p:spPr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>
                <a:effectLst/>
              </a:rPr>
              <a:t>The &lt;</a:t>
            </a:r>
            <a:r>
              <a:rPr lang="en-US" b="1" dirty="0">
                <a:effectLst/>
              </a:rPr>
              <a:t>head</a:t>
            </a:r>
            <a:r>
              <a:rPr lang="en-US" dirty="0">
                <a:effectLst/>
              </a:rPr>
              <a:t>&gt; </a:t>
            </a:r>
            <a:r>
              <a:rPr lang="en-US" b="1" dirty="0">
                <a:effectLst/>
              </a:rPr>
              <a:t>tag in HTML</a:t>
            </a:r>
            <a:r>
              <a:rPr lang="en-US" dirty="0">
                <a:effectLst/>
              </a:rPr>
              <a:t> is used to define the </a:t>
            </a:r>
            <a:r>
              <a:rPr lang="en-US" b="1" dirty="0">
                <a:effectLst/>
              </a:rPr>
              <a:t>head</a:t>
            </a:r>
            <a:r>
              <a:rPr lang="en-US" dirty="0">
                <a:effectLst/>
              </a:rPr>
              <a:t> portion of the document which contains information related to the document</a:t>
            </a:r>
            <a:r>
              <a:rPr lang="en-US" dirty="0" smtClean="0">
                <a:effectLst/>
              </a:rPr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effectLst/>
              </a:rPr>
              <a:t>The &lt;</a:t>
            </a:r>
            <a:r>
              <a:rPr lang="en-US" b="1" dirty="0">
                <a:effectLst/>
              </a:rPr>
              <a:t>head</a:t>
            </a:r>
            <a:r>
              <a:rPr lang="en-US" dirty="0">
                <a:effectLst/>
              </a:rPr>
              <a:t>&gt; </a:t>
            </a:r>
            <a:r>
              <a:rPr lang="en-US" b="1" dirty="0">
                <a:effectLst/>
              </a:rPr>
              <a:t>tag</a:t>
            </a:r>
            <a:r>
              <a:rPr lang="en-US" dirty="0">
                <a:effectLst/>
              </a:rPr>
              <a:t> contains other </a:t>
            </a:r>
            <a:r>
              <a:rPr lang="en-US" b="1" dirty="0">
                <a:effectLst/>
              </a:rPr>
              <a:t>head</a:t>
            </a:r>
            <a:r>
              <a:rPr lang="en-US" dirty="0">
                <a:effectLst/>
              </a:rPr>
              <a:t> elements such as &lt;title&gt;, &lt;meta&gt;, &lt;link&gt;, &lt;style&gt; &lt;link&gt; etc</a:t>
            </a:r>
            <a:r>
              <a:rPr lang="en-US" dirty="0" smtClean="0">
                <a:effectLst/>
              </a:rPr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>
                <a:effectLst/>
              </a:rPr>
              <a:t>Syntax: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326" y="4364127"/>
            <a:ext cx="3343812" cy="1122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268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effectLst/>
              </a:rPr>
              <a:t>A </a:t>
            </a:r>
            <a:r>
              <a:rPr lang="en-US" b="1" dirty="0">
                <a:effectLst/>
              </a:rPr>
              <a:t>title tag</a:t>
            </a:r>
            <a:r>
              <a:rPr lang="en-US" dirty="0">
                <a:effectLst/>
              </a:rPr>
              <a:t> is an HTML element that specifies the </a:t>
            </a:r>
            <a:r>
              <a:rPr lang="en-US" b="1" dirty="0">
                <a:effectLst/>
              </a:rPr>
              <a:t>title</a:t>
            </a:r>
            <a:r>
              <a:rPr lang="en-US" dirty="0">
                <a:effectLst/>
              </a:rPr>
              <a:t> of a web page</a:t>
            </a:r>
            <a:r>
              <a:rPr lang="en-US" dirty="0" smtClean="0">
                <a:effectLst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effectLst/>
              </a:rPr>
              <a:t>Title tags</a:t>
            </a:r>
            <a:r>
              <a:rPr lang="en-US" dirty="0">
                <a:effectLst/>
              </a:rPr>
              <a:t> are displayed on search engine results pages (SERPs) as the clickable headline for a given </a:t>
            </a:r>
            <a:r>
              <a:rPr lang="en-US" dirty="0" smtClean="0">
                <a:effectLst/>
              </a:rPr>
              <a:t>result.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effectLst/>
              </a:rPr>
              <a:t>Syntax: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>
              <a:effectLst/>
            </a:endParaRPr>
          </a:p>
          <a:p>
            <a:pPr marL="457200" indent="-457200">
              <a:buFont typeface="+mj-lt"/>
              <a:buAutoNum type="arabicPeriod"/>
            </a:pPr>
            <a:endParaRPr lang="en-US" dirty="0" smtClean="0">
              <a:effectLst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effectLst/>
              </a:rPr>
              <a:t>Output:</a:t>
            </a:r>
          </a:p>
          <a:p>
            <a:pPr marL="0" indent="0">
              <a:buNone/>
            </a:pPr>
            <a:endParaRPr lang="en-US" dirty="0" smtClean="0">
              <a:effectLst/>
            </a:endParaRPr>
          </a:p>
          <a:p>
            <a:pPr marL="0" indent="0">
              <a:buNone/>
            </a:pPr>
            <a:endParaRPr lang="en-US" dirty="0" smtClean="0">
              <a:effectLst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031" y="3959313"/>
            <a:ext cx="32289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905" y="5500620"/>
            <a:ext cx="2943225" cy="758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90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9554" y="1980154"/>
            <a:ext cx="6362768" cy="4575192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b="1" dirty="0">
                <a:effectLst/>
              </a:rPr>
              <a:t>HTML</a:t>
            </a:r>
            <a:r>
              <a:rPr lang="en-US" dirty="0">
                <a:effectLst/>
              </a:rPr>
              <a:t> &lt;</a:t>
            </a:r>
            <a:r>
              <a:rPr lang="en-US" b="1" dirty="0">
                <a:effectLst/>
              </a:rPr>
              <a:t>body</a:t>
            </a:r>
            <a:r>
              <a:rPr lang="en-US" dirty="0">
                <a:effectLst/>
              </a:rPr>
              <a:t>&gt; </a:t>
            </a:r>
            <a:r>
              <a:rPr lang="en-US" b="1" dirty="0">
                <a:effectLst/>
              </a:rPr>
              <a:t>tag</a:t>
            </a:r>
            <a:r>
              <a:rPr lang="en-US" dirty="0">
                <a:effectLst/>
              </a:rPr>
              <a:t> defines the main content of an </a:t>
            </a:r>
            <a:r>
              <a:rPr lang="en-US" b="1" dirty="0">
                <a:effectLst/>
              </a:rPr>
              <a:t>HTML</a:t>
            </a:r>
            <a:r>
              <a:rPr lang="en-US" dirty="0">
                <a:effectLst/>
              </a:rPr>
              <a:t> document which displays on the browser</a:t>
            </a:r>
            <a:r>
              <a:rPr lang="en-US" dirty="0" smtClean="0">
                <a:effectLst/>
              </a:rPr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effectLst/>
              </a:rPr>
              <a:t>It can contain text content, paragraphs, headings, images, tables, links, videos, etc</a:t>
            </a:r>
            <a:r>
              <a:rPr lang="en-US" dirty="0" smtClean="0">
                <a:effectLst/>
              </a:rPr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effectLst/>
              </a:rPr>
              <a:t>The &lt;</a:t>
            </a:r>
            <a:r>
              <a:rPr lang="en-US" b="1" dirty="0">
                <a:effectLst/>
              </a:rPr>
              <a:t>body</a:t>
            </a:r>
            <a:r>
              <a:rPr lang="en-US" dirty="0">
                <a:effectLst/>
              </a:rPr>
              <a:t>&gt; must be the second element after the &lt;head&gt; </a:t>
            </a:r>
            <a:r>
              <a:rPr lang="en-US" b="1" dirty="0">
                <a:effectLst/>
              </a:rPr>
              <a:t>tag</a:t>
            </a:r>
            <a:r>
              <a:rPr lang="en-US" dirty="0">
                <a:effectLst/>
              </a:rPr>
              <a:t> or it should be placed between &lt;/head&gt; and &lt;/</a:t>
            </a:r>
            <a:r>
              <a:rPr lang="en-US" b="1" dirty="0">
                <a:effectLst/>
              </a:rPr>
              <a:t>html</a:t>
            </a:r>
            <a:r>
              <a:rPr lang="en-US" dirty="0">
                <a:effectLst/>
              </a:rPr>
              <a:t>&gt; </a:t>
            </a:r>
            <a:r>
              <a:rPr lang="en-US" b="1" dirty="0">
                <a:effectLst/>
              </a:rPr>
              <a:t>tags</a:t>
            </a:r>
            <a:r>
              <a:rPr lang="en-US" dirty="0" smtClean="0">
                <a:effectLst/>
              </a:rPr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>
                <a:effectLst/>
              </a:rPr>
              <a:t>Syntax: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462" y="5532686"/>
            <a:ext cx="21050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187" y="2442156"/>
            <a:ext cx="4075558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932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Heading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3"/>
            <a:ext cx="7418836" cy="4639587"/>
          </a:xfrm>
        </p:spPr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b="1" dirty="0">
                <a:effectLst/>
              </a:rPr>
              <a:t>Heading tags</a:t>
            </a:r>
            <a:r>
              <a:rPr lang="en-US" dirty="0">
                <a:effectLst/>
              </a:rPr>
              <a:t> indicate </a:t>
            </a:r>
            <a:r>
              <a:rPr lang="en-US" b="1" dirty="0">
                <a:effectLst/>
              </a:rPr>
              <a:t>headings</a:t>
            </a:r>
            <a:r>
              <a:rPr lang="en-US" dirty="0">
                <a:effectLst/>
              </a:rPr>
              <a:t> on a webpage by using code to tell a web browser how to display content</a:t>
            </a:r>
            <a:r>
              <a:rPr lang="en-US" dirty="0" smtClean="0">
                <a:effectLst/>
              </a:rPr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>
                <a:effectLst/>
              </a:rPr>
              <a:t>This tag is used </a:t>
            </a:r>
            <a:r>
              <a:rPr lang="en-US" dirty="0">
                <a:effectLst/>
              </a:rPr>
              <a:t>organize your content into a format that's easy to read. </a:t>
            </a:r>
            <a:endParaRPr lang="en-US" dirty="0">
              <a:effectLst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effectLst/>
              </a:rPr>
              <a:t>he </a:t>
            </a:r>
            <a:r>
              <a:rPr lang="en-US" b="1" dirty="0">
                <a:effectLst/>
              </a:rPr>
              <a:t>heading</a:t>
            </a:r>
            <a:r>
              <a:rPr lang="en-US" dirty="0">
                <a:effectLst/>
              </a:rPr>
              <a:t> elements are </a:t>
            </a:r>
            <a:r>
              <a:rPr lang="en-US" b="1" dirty="0">
                <a:effectLst/>
              </a:rPr>
              <a:t>H1</a:t>
            </a:r>
            <a:r>
              <a:rPr lang="en-US" dirty="0">
                <a:effectLst/>
              </a:rPr>
              <a:t>, H2, H3, H4, H5, and H6 with </a:t>
            </a:r>
            <a:r>
              <a:rPr lang="en-US" b="1" dirty="0">
                <a:effectLst/>
              </a:rPr>
              <a:t>H1</a:t>
            </a:r>
            <a:r>
              <a:rPr lang="en-US" dirty="0">
                <a:effectLst/>
              </a:rPr>
              <a:t> being the highest (or most important) level and H6 the least</a:t>
            </a:r>
            <a:r>
              <a:rPr lang="en-US" dirty="0" smtClean="0">
                <a:effectLst/>
              </a:rPr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>
                <a:effectLst/>
              </a:rPr>
              <a:t>Syntax: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187" y="5600700"/>
            <a:ext cx="2066925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5059" y="2340938"/>
            <a:ext cx="2446986" cy="2862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213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Paragraph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effectLst/>
              </a:rPr>
              <a:t>T</a:t>
            </a:r>
            <a:r>
              <a:rPr lang="en-US" dirty="0" smtClean="0">
                <a:effectLst/>
              </a:rPr>
              <a:t>he </a:t>
            </a:r>
            <a:r>
              <a:rPr lang="en-US" dirty="0">
                <a:effectLst/>
              </a:rPr>
              <a:t>&lt;</a:t>
            </a:r>
            <a:r>
              <a:rPr lang="en-US" b="1" dirty="0">
                <a:effectLst/>
              </a:rPr>
              <a:t>p</a:t>
            </a:r>
            <a:r>
              <a:rPr lang="en-US" dirty="0">
                <a:effectLst/>
              </a:rPr>
              <a:t>&gt; </a:t>
            </a:r>
            <a:r>
              <a:rPr lang="en-US" b="1" dirty="0">
                <a:effectLst/>
              </a:rPr>
              <a:t>tag</a:t>
            </a:r>
            <a:r>
              <a:rPr lang="en-US" dirty="0">
                <a:effectLst/>
              </a:rPr>
              <a:t> is a block element used to designate a paragraph. </a:t>
            </a:r>
            <a:endParaRPr lang="en-US" dirty="0" smtClean="0">
              <a:effectLst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effectLst/>
              </a:rPr>
              <a:t>Syntax: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effectLst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effectLst/>
              </a:rPr>
              <a:t>Output: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>
              <a:effectLst/>
            </a:endParaRPr>
          </a:p>
          <a:p>
            <a:pPr marL="914400" lvl="1" indent="-457200">
              <a:buFont typeface="+mj-lt"/>
              <a:buAutoNum type="arabicPeriod"/>
            </a:pPr>
            <a:endParaRPr lang="en-US" dirty="0" smtClean="0">
              <a:effectLst/>
            </a:endParaRPr>
          </a:p>
          <a:p>
            <a:pPr lvl="1"/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916" y="3189333"/>
            <a:ext cx="23717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331" y="4071065"/>
            <a:ext cx="49149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963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3"/>
            <a:ext cx="6955197" cy="4549435"/>
          </a:xfrm>
        </p:spPr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>
                <a:effectLst/>
              </a:rPr>
              <a:t>The &lt;</a:t>
            </a:r>
            <a:r>
              <a:rPr lang="en-US" b="1" dirty="0">
                <a:effectLst/>
              </a:rPr>
              <a:t>pre</a:t>
            </a:r>
            <a:r>
              <a:rPr lang="en-US" dirty="0">
                <a:effectLst/>
              </a:rPr>
              <a:t>&gt; </a:t>
            </a:r>
            <a:r>
              <a:rPr lang="en-US" b="1" dirty="0">
                <a:effectLst/>
              </a:rPr>
              <a:t>tag in HTML</a:t>
            </a:r>
            <a:r>
              <a:rPr lang="en-US" dirty="0">
                <a:effectLst/>
              </a:rPr>
              <a:t> is used to define the block of preformatted text which preserves the text spaces, line </a:t>
            </a:r>
            <a:r>
              <a:rPr lang="en-US" dirty="0" smtClean="0">
                <a:effectLst/>
              </a:rPr>
              <a:t>breaks.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effectLst/>
              </a:rPr>
              <a:t>Text in a &lt;</a:t>
            </a:r>
            <a:r>
              <a:rPr lang="en-US" b="1" dirty="0">
                <a:effectLst/>
              </a:rPr>
              <a:t>pre</a:t>
            </a:r>
            <a:r>
              <a:rPr lang="en-US" dirty="0">
                <a:effectLst/>
              </a:rPr>
              <a:t>&gt; </a:t>
            </a:r>
            <a:r>
              <a:rPr lang="en-US" b="1" dirty="0">
                <a:effectLst/>
              </a:rPr>
              <a:t>element</a:t>
            </a:r>
            <a:r>
              <a:rPr lang="en-US" dirty="0">
                <a:effectLst/>
              </a:rPr>
              <a:t> is displayed in a fixed-width font, and the text preserves both spaces and line breaks</a:t>
            </a:r>
            <a:r>
              <a:rPr lang="en-US" dirty="0" smtClean="0">
                <a:effectLst/>
              </a:rPr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>
                <a:effectLst/>
              </a:rPr>
              <a:t>Syntax:</a:t>
            </a:r>
          </a:p>
          <a:p>
            <a:pPr lvl="1"/>
            <a:endParaRPr lang="en-US" dirty="0" smtClean="0">
              <a:effectLst/>
            </a:endParaRPr>
          </a:p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467" y="5358953"/>
            <a:ext cx="381952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435" y="2309477"/>
            <a:ext cx="3857625" cy="304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273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Hr</a:t>
            </a:r>
            <a:r>
              <a:rPr lang="en-US" dirty="0" smtClean="0"/>
              <a:t>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420170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Hr</a:t>
            </a:r>
            <a:r>
              <a:rPr lang="en-US" dirty="0" smtClean="0"/>
              <a:t> tag is used to display the horizontal line on the screen.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effectLst/>
              </a:rPr>
              <a:t>The &lt;</a:t>
            </a:r>
            <a:r>
              <a:rPr lang="en-US" b="1" dirty="0" err="1">
                <a:effectLst/>
              </a:rPr>
              <a:t>hr</a:t>
            </a:r>
            <a:r>
              <a:rPr lang="en-US" dirty="0">
                <a:effectLst/>
              </a:rPr>
              <a:t>&gt; </a:t>
            </a:r>
            <a:r>
              <a:rPr lang="en-US" b="1" dirty="0">
                <a:effectLst/>
              </a:rPr>
              <a:t>tag</a:t>
            </a:r>
            <a:r>
              <a:rPr lang="en-US" dirty="0">
                <a:effectLst/>
              </a:rPr>
              <a:t> is an empty </a:t>
            </a:r>
            <a:r>
              <a:rPr lang="en-US" b="1" dirty="0">
                <a:effectLst/>
              </a:rPr>
              <a:t>tag</a:t>
            </a:r>
            <a:r>
              <a:rPr lang="en-US" dirty="0">
                <a:effectLst/>
              </a:rPr>
              <a:t>, and it does not require an end </a:t>
            </a:r>
            <a:r>
              <a:rPr lang="en-US" b="1" dirty="0">
                <a:effectLst/>
              </a:rPr>
              <a:t>tag</a:t>
            </a:r>
            <a:r>
              <a:rPr lang="en-US" dirty="0" smtClean="0">
                <a:effectLst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effectLst/>
              </a:rPr>
              <a:t>Syntax: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effectLst/>
            </a:endParaRPr>
          </a:p>
          <a:p>
            <a:pPr marL="457200" indent="-457200">
              <a:buFont typeface="+mj-lt"/>
              <a:buAutoNum type="arabicPeriod"/>
            </a:pPr>
            <a:endParaRPr lang="en-US" dirty="0" smtClean="0">
              <a:effectLst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effectLst/>
              </a:rPr>
              <a:t>Output: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	</a:t>
            </a:r>
            <a:endParaRPr lang="en-US" dirty="0" smtClean="0">
              <a:effectLst/>
            </a:endParaRP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784" y="3709988"/>
            <a:ext cx="2971800" cy="668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784" y="5360831"/>
            <a:ext cx="51339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477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739</TotalTime>
  <Words>157</Words>
  <Application>Microsoft Office PowerPoint</Application>
  <PresentationFormat>Custom</PresentationFormat>
  <Paragraphs>112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Damask</vt:lpstr>
      <vt:lpstr>Basic Tags In html</vt:lpstr>
      <vt:lpstr> !Doctype html</vt:lpstr>
      <vt:lpstr>Head tag</vt:lpstr>
      <vt:lpstr>Title tag</vt:lpstr>
      <vt:lpstr>Body tag</vt:lpstr>
      <vt:lpstr>Heading tags</vt:lpstr>
      <vt:lpstr>Paragraph tag</vt:lpstr>
      <vt:lpstr>Pre tag</vt:lpstr>
      <vt:lpstr>Hr tag</vt:lpstr>
      <vt:lpstr>Break attribute</vt:lpstr>
      <vt:lpstr>Hyper link tag</vt:lpstr>
      <vt:lpstr>Image tag</vt:lpstr>
      <vt:lpstr>Video tag</vt:lpstr>
      <vt:lpstr>Audio tag</vt:lpstr>
      <vt:lpstr>Cite tag</vt:lpstr>
      <vt:lpstr>Em tag</vt:lpstr>
      <vt:lpstr>Sub tag</vt:lpstr>
      <vt:lpstr>Sup tag</vt:lpstr>
      <vt:lpstr>Bold tag</vt:lpstr>
      <vt:lpstr>Strong element</vt:lpstr>
      <vt:lpstr>Other tags</vt:lpstr>
      <vt:lpstr>Set the color of the text</vt:lpstr>
      <vt:lpstr>Set the font of the text</vt:lpstr>
      <vt:lpstr>set the size of the text</vt:lpstr>
      <vt:lpstr>Background color</vt:lpstr>
      <vt:lpstr>Set background color for two different elements</vt:lpstr>
      <vt:lpstr>Any question?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</dc:title>
  <dc:creator>Mobeen Anwar</dc:creator>
  <cp:lastModifiedBy>Fast-Pwr</cp:lastModifiedBy>
  <cp:revision>44</cp:revision>
  <dcterms:created xsi:type="dcterms:W3CDTF">2020-02-29T04:37:58Z</dcterms:created>
  <dcterms:modified xsi:type="dcterms:W3CDTF">2021-06-15T00:57:42Z</dcterms:modified>
</cp:coreProperties>
</file>