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70" r:id="rId2"/>
    <p:sldId id="268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oNHFuoEL8Z1AfkLaXb1t7FOOz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8"/>
  </p:normalViewPr>
  <p:slideViewPr>
    <p:cSldViewPr snapToGrid="0">
      <p:cViewPr varScale="1">
        <p:scale>
          <a:sx n="93" d="100"/>
          <a:sy n="93" d="100"/>
        </p:scale>
        <p:origin x="216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1" u="none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C9B2B7D8-6A17-6ACF-8561-BDFD74F21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>
            <a:extLst>
              <a:ext uri="{FF2B5EF4-FFF2-40B4-BE49-F238E27FC236}">
                <a16:creationId xmlns:a16="http://schemas.microsoft.com/office/drawing/2014/main" id="{617575E1-C041-872C-DF24-C73BC02A45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>
            <a:extLst>
              <a:ext uri="{FF2B5EF4-FFF2-40B4-BE49-F238E27FC236}">
                <a16:creationId xmlns:a16="http://schemas.microsoft.com/office/drawing/2014/main" id="{6C9B6B5D-5412-C361-AD6C-2D0AC41797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59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9642d245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9642d245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D866A6D6-C5E2-1297-D174-B86B8AE78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>
            <a:extLst>
              <a:ext uri="{FF2B5EF4-FFF2-40B4-BE49-F238E27FC236}">
                <a16:creationId xmlns:a16="http://schemas.microsoft.com/office/drawing/2014/main" id="{1F8EBFCF-A72C-667B-3A05-13A2BFC2D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>
            <a:extLst>
              <a:ext uri="{FF2B5EF4-FFF2-40B4-BE49-F238E27FC236}">
                <a16:creationId xmlns:a16="http://schemas.microsoft.com/office/drawing/2014/main" id="{8BF1D435-5159-2F98-929A-CCAD1B573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67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71A63445-514A-7A6A-FC4F-44A48618D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>
            <a:extLst>
              <a:ext uri="{FF2B5EF4-FFF2-40B4-BE49-F238E27FC236}">
                <a16:creationId xmlns:a16="http://schemas.microsoft.com/office/drawing/2014/main" id="{A60340B1-B775-409F-C622-E87767211C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>
            <a:extLst>
              <a:ext uri="{FF2B5EF4-FFF2-40B4-BE49-F238E27FC236}">
                <a16:creationId xmlns:a16="http://schemas.microsoft.com/office/drawing/2014/main" id="{86BCE9A7-6E35-49DE-B927-195178BEB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91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54D870C5-B82E-D549-EDB3-EB041CD9D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>
            <a:extLst>
              <a:ext uri="{FF2B5EF4-FFF2-40B4-BE49-F238E27FC236}">
                <a16:creationId xmlns:a16="http://schemas.microsoft.com/office/drawing/2014/main" id="{36D5DD4D-5582-460F-6E1F-7C69497852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>
            <a:extLst>
              <a:ext uri="{FF2B5EF4-FFF2-40B4-BE49-F238E27FC236}">
                <a16:creationId xmlns:a16="http://schemas.microsoft.com/office/drawing/2014/main" id="{8E224B3D-A58F-49B9-482B-CA1B81FD0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1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10C5EBE-8649-E7C4-B3E9-6A20F8E52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>
            <a:extLst>
              <a:ext uri="{FF2B5EF4-FFF2-40B4-BE49-F238E27FC236}">
                <a16:creationId xmlns:a16="http://schemas.microsoft.com/office/drawing/2014/main" id="{B87D6CFA-8A70-AFC5-0345-F6B612D1D1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>
            <a:extLst>
              <a:ext uri="{FF2B5EF4-FFF2-40B4-BE49-F238E27FC236}">
                <a16:creationId xmlns:a16="http://schemas.microsoft.com/office/drawing/2014/main" id="{88347B89-9809-5A0A-6829-AACF31155F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68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599125" y="514350"/>
            <a:ext cx="10972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9642d245e_0_30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2f9642d245e_0_30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2f9642d245e_0_30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599125" y="514350"/>
            <a:ext cx="10972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599125" y="1143000"/>
            <a:ext cx="109832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165525" y="6478874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1828800" y="6511262"/>
            <a:ext cx="298779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©Caltech</a:t>
            </a:r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7315200" y="6478252"/>
            <a:ext cx="39878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https://ctme.caltech.edu</a:t>
            </a:r>
            <a:endParaRPr/>
          </a:p>
        </p:txBody>
      </p:sp>
      <p:pic>
        <p:nvPicPr>
          <p:cNvPr id="16" name="Google Shape;1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366" y="6446487"/>
            <a:ext cx="1214434" cy="293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972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720">
          <p15:clr>
            <a:srgbClr val="F26B43"/>
          </p15:clr>
        </p15:guide>
        <p15:guide id="4" orient="horz" pos="624">
          <p15:clr>
            <a:srgbClr val="F26B43"/>
          </p15:clr>
        </p15:guide>
        <p15:guide id="5" pos="352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pos="3840">
          <p15:clr>
            <a:srgbClr val="F26B43"/>
          </p15:clr>
        </p15:guide>
        <p15:guide id="8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hkashya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hkashya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0AEA1520-4A70-34BC-CDD5-166F2B6B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>
            <a:extLst>
              <a:ext uri="{FF2B5EF4-FFF2-40B4-BE49-F238E27FC236}">
                <a16:creationId xmlns:a16="http://schemas.microsoft.com/office/drawing/2014/main" id="{9AAA420A-F648-D726-4F60-D7F994E027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0304" y="1829884"/>
            <a:ext cx="8011391" cy="25654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N" sz="5400" dirty="0"/>
              <a:t>Generative Models III: Diffusion and Autoregressive Models</a:t>
            </a:r>
            <a:br>
              <a:rPr lang="en-US" sz="5400" dirty="0"/>
            </a:br>
            <a:r>
              <a:rPr lang="en-IN" sz="2400" dirty="0"/>
              <a:t>Exploring Diffusion Processes and Pixel-Based Autoregressive Models</a:t>
            </a:r>
            <a:br>
              <a:rPr lang="en-US" sz="4800" dirty="0"/>
            </a:br>
            <a:endParaRPr sz="5400" dirty="0"/>
          </a:p>
        </p:txBody>
      </p:sp>
      <p:sp>
        <p:nvSpPr>
          <p:cNvPr id="91" name="Google Shape;91;g2f9642d245e_0_227">
            <a:extLst>
              <a:ext uri="{FF2B5EF4-FFF2-40B4-BE49-F238E27FC236}">
                <a16:creationId xmlns:a16="http://schemas.microsoft.com/office/drawing/2014/main" id="{3DF85B89-51AA-6612-9934-B5DB9A7C85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927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9642d245e_0_77"/>
          <p:cNvSpPr txBox="1">
            <a:spLocks noGrp="1"/>
          </p:cNvSpPr>
          <p:nvPr>
            <p:ph type="sldNum" idx="12"/>
          </p:nvPr>
        </p:nvSpPr>
        <p:spPr>
          <a:xfrm>
            <a:off x="14935200" y="8681683"/>
            <a:ext cx="1083600" cy="30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4" name="Google Shape;74;g2f9642d245e_0_7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8751663" cy="763500"/>
          </a:xfrm>
          <a:prstGeom prst="rect">
            <a:avLst/>
          </a:prstGeom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Harish Kashyap: harish@pandita.ai</a:t>
            </a:r>
            <a:endParaRPr dirty="0"/>
          </a:p>
        </p:txBody>
      </p:sp>
      <p:sp>
        <p:nvSpPr>
          <p:cNvPr id="75" name="Google Shape;75;g2f9642d245e_0_77"/>
          <p:cNvSpPr txBox="1">
            <a:spLocks noGrp="1"/>
          </p:cNvSpPr>
          <p:nvPr>
            <p:ph type="body" idx="4294967295"/>
          </p:nvPr>
        </p:nvSpPr>
        <p:spPr>
          <a:xfrm>
            <a:off x="415600" y="1536633"/>
            <a:ext cx="8751663" cy="45552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rmAutofit fontScale="92500"/>
          </a:bodyPr>
          <a:lstStyle/>
          <a:p>
            <a:pPr marL="22542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225425" marR="0" lvl="0" indent="-20906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dirty="0"/>
              <a:t>An Entrepreneur and an AI SME at MIT Horizon in machine learning, robotics, big data, Gen AI and signal processing.</a:t>
            </a:r>
          </a:p>
          <a:p>
            <a:pPr marL="225425" marR="0" lvl="0" indent="-20906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dirty="0"/>
              <a:t>Over a decade of experience as a researcher across various industries, including Amazon Robotics, KLA </a:t>
            </a:r>
            <a:r>
              <a:rPr lang="en-US" dirty="0" err="1"/>
              <a:t>Tencor</a:t>
            </a:r>
            <a:r>
              <a:rPr lang="en-US" dirty="0"/>
              <a:t> and BBN Technologies.</a:t>
            </a:r>
          </a:p>
          <a:p>
            <a:pPr marL="225425" marR="0" lvl="0" indent="-20906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dirty="0"/>
              <a:t>Career highlights include leading the development of AI-driven algorithms that interact with robotic systems.</a:t>
            </a:r>
            <a:endParaRPr dirty="0"/>
          </a:p>
          <a:p>
            <a:pPr marL="225425" marR="0" lvl="0" indent="-20906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dirty="0"/>
              <a:t>Founder of two companies, Mysuru Consulting Group(MCG) and Pandita AI.</a:t>
            </a:r>
            <a:endParaRPr dirty="0"/>
          </a:p>
          <a:p>
            <a:pPr marL="225425" marR="0" lvl="0" indent="-20906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dirty="0"/>
              <a:t>GitHub: </a:t>
            </a:r>
            <a:r>
              <a:rPr lang="en-US" dirty="0">
                <a:uFill>
                  <a:noFill/>
                </a:uFill>
                <a:hlinkClick r:id="rId3"/>
              </a:rPr>
              <a:t>https://github.com/harishkashyap</a:t>
            </a:r>
            <a:endParaRPr lang="en-US" dirty="0"/>
          </a:p>
          <a:p>
            <a:pPr marL="225425" marR="0" lvl="0" indent="-20906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dirty="0"/>
              <a:t>LinkedIn: </a:t>
            </a:r>
            <a:r>
              <a:rPr lang="en-US" dirty="0">
                <a:hlinkClick r:id="rId4"/>
              </a:rPr>
              <a:t>https://www.linkedin.com/in/hkashyap/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913FD-C05D-63C2-CB64-56CCA9C81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164" y="185319"/>
            <a:ext cx="2362135" cy="22357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/>
          <p:cNvSpPr txBox="1">
            <a:spLocks noGrp="1"/>
          </p:cNvSpPr>
          <p:nvPr>
            <p:ph type="title"/>
          </p:nvPr>
        </p:nvSpPr>
        <p:spPr>
          <a:xfrm>
            <a:off x="446808" y="593367"/>
            <a:ext cx="11329491" cy="6431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Understanding Diffusion Processes in Generative </a:t>
            </a:r>
            <a:r>
              <a:rPr lang="en-IN" dirty="0" err="1"/>
              <a:t>Modeling</a:t>
            </a:r>
            <a:br>
              <a:rPr lang="en-US" dirty="0"/>
            </a:br>
            <a:endParaRPr dirty="0"/>
          </a:p>
        </p:txBody>
      </p:sp>
      <p:sp>
        <p:nvSpPr>
          <p:cNvPr id="91" name="Google Shape;91;g2f9642d245e_0_2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07BFBBE-19E3-1387-2017-83AF86638AA2}"/>
              </a:ext>
            </a:extLst>
          </p:cNvPr>
          <p:cNvSpPr txBox="1">
            <a:spLocks/>
          </p:cNvSpPr>
          <p:nvPr/>
        </p:nvSpPr>
        <p:spPr>
          <a:xfrm>
            <a:off x="446808" y="15514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Definition</a:t>
            </a:r>
            <a:r>
              <a:rPr lang="en-IN" sz="2000" dirty="0"/>
              <a:t>:</a:t>
            </a:r>
            <a:br>
              <a:rPr lang="en-IN" sz="2000" dirty="0"/>
            </a:br>
            <a:r>
              <a:rPr lang="en-IN" sz="2000" dirty="0"/>
              <a:t>A diffusion process models data by gradually adding noise and then learning to reverse the noise to recover the original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Key Steps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Forward Process</a:t>
            </a:r>
            <a:r>
              <a:rPr lang="en-IN" dirty="0"/>
              <a:t>: Incrementally corrupting data with Gaussian noise.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Reverse Process</a:t>
            </a:r>
            <a:r>
              <a:rPr lang="en-IN" dirty="0"/>
              <a:t>: Learning a denoising model to reconstruct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Applications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High-quality image and video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imputation and inpainting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Diagram</a:t>
            </a:r>
            <a:r>
              <a:rPr lang="en-IN" sz="2000" dirty="0"/>
              <a:t>:</a:t>
            </a:r>
            <a:br>
              <a:rPr lang="en-IN" sz="2000" dirty="0"/>
            </a:br>
            <a:r>
              <a:rPr lang="en-IN" sz="2000" dirty="0"/>
              <a:t>Show a simple pipeline of adding noise (forward) and denoising (reverse).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FE21FDEC-DC18-7300-2E37-7316DB45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>
            <a:extLst>
              <a:ext uri="{FF2B5EF4-FFF2-40B4-BE49-F238E27FC236}">
                <a16:creationId xmlns:a16="http://schemas.microsoft.com/office/drawing/2014/main" id="{735E74EF-E68C-D53A-BE99-896E622671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08" y="593367"/>
            <a:ext cx="11329491" cy="6431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Autoregressive Models</a:t>
            </a:r>
            <a:br>
              <a:rPr lang="en-US" dirty="0"/>
            </a:br>
            <a:endParaRPr dirty="0"/>
          </a:p>
        </p:txBody>
      </p:sp>
      <p:sp>
        <p:nvSpPr>
          <p:cNvPr id="91" name="Google Shape;91;g2f9642d245e_0_227">
            <a:extLst>
              <a:ext uri="{FF2B5EF4-FFF2-40B4-BE49-F238E27FC236}">
                <a16:creationId xmlns:a16="http://schemas.microsoft.com/office/drawing/2014/main" id="{862175A0-9FD5-761A-C988-3ACCE6939E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CD80-C626-AD20-A437-CC7B092B9A47}"/>
              </a:ext>
            </a:extLst>
          </p:cNvPr>
          <p:cNvSpPr txBox="1">
            <a:spLocks/>
          </p:cNvSpPr>
          <p:nvPr/>
        </p:nvSpPr>
        <p:spPr>
          <a:xfrm>
            <a:off x="446808" y="15514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What Are Autoregressive Models?</a:t>
            </a:r>
            <a:endParaRPr lang="en-IN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/>
              <a:t>Predict future data points based on previous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/>
              <a:t>Model joint probability as a product of conditionals: P(x)=P(x1)P(x2∣x1)...P(xn∣x1,...,xn−1)P(x) = P(x_1)P(x_2|x_1)...P(x_n|x_1, ..., x_{n-1})P(x)=P(x1​)P(x2​∣x1​)...P(</a:t>
            </a:r>
            <a:r>
              <a:rPr lang="en-IN" sz="2200" dirty="0" err="1"/>
              <a:t>xn</a:t>
            </a:r>
            <a:r>
              <a:rPr lang="en-IN" sz="2200" dirty="0"/>
              <a:t>​∣x1​,...,xn−1​).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Key Examples</a:t>
            </a:r>
            <a:r>
              <a:rPr lang="en-IN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 err="1"/>
              <a:t>PixelRNNs</a:t>
            </a:r>
            <a:r>
              <a:rPr lang="en-IN" sz="22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200" dirty="0"/>
              <a:t>Recurrent neural network applied pixel-by-pixel.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200" dirty="0"/>
              <a:t>Captures dependencies in image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 err="1"/>
              <a:t>PixelCNNs</a:t>
            </a:r>
            <a:r>
              <a:rPr lang="en-IN" sz="22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200" dirty="0"/>
              <a:t>Convolutional network operating on pixels.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200" dirty="0"/>
              <a:t>Faster than </a:t>
            </a:r>
            <a:r>
              <a:rPr lang="en-IN" sz="2200" dirty="0" err="1"/>
              <a:t>PixelRNNs</a:t>
            </a:r>
            <a:r>
              <a:rPr lang="en-IN" sz="2200" dirty="0"/>
              <a:t> while preserving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Visual</a:t>
            </a:r>
            <a:r>
              <a:rPr lang="en-IN" sz="2200" dirty="0"/>
              <a:t>:</a:t>
            </a:r>
            <a:br>
              <a:rPr lang="en-IN" sz="2200" dirty="0"/>
            </a:br>
            <a:r>
              <a:rPr lang="en-IN" sz="2200" dirty="0"/>
              <a:t>Side-by-side diagrams of </a:t>
            </a:r>
            <a:r>
              <a:rPr lang="en-IN" sz="2200" dirty="0" err="1"/>
              <a:t>PixelRNN</a:t>
            </a:r>
            <a:r>
              <a:rPr lang="en-IN" sz="2200" dirty="0"/>
              <a:t> and </a:t>
            </a:r>
            <a:r>
              <a:rPr lang="en-IN" sz="2200" dirty="0" err="1"/>
              <a:t>PixelCNN</a:t>
            </a:r>
            <a:r>
              <a:rPr lang="en-IN" sz="2200" dirty="0"/>
              <a:t> architectures.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3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0267A5A5-FA89-3BC4-FC5D-EEDAEF143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>
            <a:extLst>
              <a:ext uri="{FF2B5EF4-FFF2-40B4-BE49-F238E27FC236}">
                <a16:creationId xmlns:a16="http://schemas.microsoft.com/office/drawing/2014/main" id="{23C8B77F-7CCE-B794-7001-3DC76DFED9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08" y="593367"/>
            <a:ext cx="11329491" cy="6431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Notebook: Simple Diffusion Model for Image Generation</a:t>
            </a:r>
            <a:br>
              <a:rPr lang="en-US" dirty="0"/>
            </a:br>
            <a:endParaRPr dirty="0"/>
          </a:p>
        </p:txBody>
      </p:sp>
      <p:sp>
        <p:nvSpPr>
          <p:cNvPr id="91" name="Google Shape;91;g2f9642d245e_0_227">
            <a:extLst>
              <a:ext uri="{FF2B5EF4-FFF2-40B4-BE49-F238E27FC236}">
                <a16:creationId xmlns:a16="http://schemas.microsoft.com/office/drawing/2014/main" id="{47B8CEAC-7170-2C87-5FDC-A29E66C7DC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7586B07-0FD1-7800-A071-202F80C337B8}"/>
              </a:ext>
            </a:extLst>
          </p:cNvPr>
          <p:cNvSpPr txBox="1">
            <a:spLocks/>
          </p:cNvSpPr>
          <p:nvPr/>
        </p:nvSpPr>
        <p:spPr>
          <a:xfrm>
            <a:off x="446808" y="15514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>
              <a:buFont typeface="Noto Sans Symbols"/>
              <a:buNone/>
            </a:pPr>
            <a:r>
              <a:rPr lang="en-IN" b="1" dirty="0"/>
              <a:t>Key Concepts</a:t>
            </a:r>
            <a:r>
              <a:rPr lang="en-IN" dirty="0"/>
              <a:t>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Noise Scheduling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/>
              <a:t>Define how noise is added at each timestep.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/>
              <a:t>Use linear or cosine schedules for effective noise variance.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Denoising Process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/>
              <a:t>Train a neural network to predict clean data from noisy samples.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Diffusion Loss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/>
              <a:t>Measure reconstruction error between denoised output and original data.</a:t>
            </a:r>
          </a:p>
          <a:p>
            <a:pPr marL="0" indent="0">
              <a:buFont typeface="Noto Sans Symbols"/>
              <a:buNone/>
            </a:pPr>
            <a:r>
              <a:rPr lang="en-IN" b="1" dirty="0"/>
              <a:t>Practical Implementation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Generate synthetic data using forward and reverse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Demonstrate step-by-step coding in Python.</a:t>
            </a:r>
          </a:p>
          <a:p>
            <a:pPr marL="0" indent="0">
              <a:buFont typeface="Noto Sans Symbols"/>
              <a:buNone/>
            </a:pPr>
            <a:r>
              <a:rPr lang="en-IN" b="1" dirty="0"/>
              <a:t>Visuals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Annotated screenshots of notebook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 of generated images at different diffusion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8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15105FFF-E75A-F9A5-CEBF-9E1AF6065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>
            <a:extLst>
              <a:ext uri="{FF2B5EF4-FFF2-40B4-BE49-F238E27FC236}">
                <a16:creationId xmlns:a16="http://schemas.microsoft.com/office/drawing/2014/main" id="{01663041-C55B-9265-F5C3-3C71AD25E5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081" y="271249"/>
            <a:ext cx="11329491" cy="6431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Comparison of Generative Models</a:t>
            </a:r>
            <a:br>
              <a:rPr lang="en-US" dirty="0"/>
            </a:br>
            <a:endParaRPr dirty="0"/>
          </a:p>
        </p:txBody>
      </p:sp>
      <p:sp>
        <p:nvSpPr>
          <p:cNvPr id="91" name="Google Shape;91;g2f9642d245e_0_227">
            <a:extLst>
              <a:ext uri="{FF2B5EF4-FFF2-40B4-BE49-F238E27FC236}">
                <a16:creationId xmlns:a16="http://schemas.microsoft.com/office/drawing/2014/main" id="{645B3B67-754C-9835-A5EF-BA1D588A52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Content Placeholder 4" descr="A screenshot of a black and white list&#10;&#10;Description automatically generated">
            <a:extLst>
              <a:ext uri="{FF2B5EF4-FFF2-40B4-BE49-F238E27FC236}">
                <a16:creationId xmlns:a16="http://schemas.microsoft.com/office/drawing/2014/main" id="{9E16E7C4-42D2-4728-B04A-42FFA6C169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0" y="1132609"/>
            <a:ext cx="12192000" cy="3203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07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09BC192A-4A09-FA38-99B6-E06F56EA7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>
            <a:extLst>
              <a:ext uri="{FF2B5EF4-FFF2-40B4-BE49-F238E27FC236}">
                <a16:creationId xmlns:a16="http://schemas.microsoft.com/office/drawing/2014/main" id="{9166596E-C9D2-0D5E-A1EA-DBF7136610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08" y="593367"/>
            <a:ext cx="11329491" cy="6431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Summary</a:t>
            </a:r>
            <a:br>
              <a:rPr lang="en-US" dirty="0"/>
            </a:br>
            <a:endParaRPr dirty="0"/>
          </a:p>
        </p:txBody>
      </p:sp>
      <p:sp>
        <p:nvSpPr>
          <p:cNvPr id="91" name="Google Shape;91;g2f9642d245e_0_227">
            <a:extLst>
              <a:ext uri="{FF2B5EF4-FFF2-40B4-BE49-F238E27FC236}">
                <a16:creationId xmlns:a16="http://schemas.microsoft.com/office/drawing/2014/main" id="{330F1B6D-01A8-A2F4-4931-D0A8E106BA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8D48-7414-7E6F-F74E-6633849AEB08}"/>
              </a:ext>
            </a:extLst>
          </p:cNvPr>
          <p:cNvSpPr txBox="1">
            <a:spLocks/>
          </p:cNvSpPr>
          <p:nvPr/>
        </p:nvSpPr>
        <p:spPr>
          <a:xfrm>
            <a:off x="446808" y="15514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Diffusion Models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Leveraging noise to generate high-quality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Autoregressive Models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Modeling</a:t>
            </a:r>
            <a:r>
              <a:rPr lang="en-IN" dirty="0"/>
              <a:t> data as a sequence for efficient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Practical Notebook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Implementation highlights noise scheduling and denoising in diffusion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Key Takeaway</a:t>
            </a:r>
            <a:r>
              <a:rPr lang="en-IN" sz="2000" dirty="0"/>
              <a:t>: Diffusion models and autoregressive models excel in different domains, offering complementary approaches to generative </a:t>
            </a:r>
            <a:r>
              <a:rPr lang="en-IN" sz="2000" dirty="0" err="1"/>
              <a:t>modeling</a:t>
            </a:r>
            <a:r>
              <a:rPr lang="en-IN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3685485"/>
      </p:ext>
    </p:extLst>
  </p:cSld>
  <p:clrMapOvr>
    <a:masterClrMapping/>
  </p:clrMapOvr>
</p:sld>
</file>

<file path=ppt/theme/theme1.xml><?xml version="1.0" encoding="utf-8"?>
<a:theme xmlns:a="http://schemas.openxmlformats.org/drawingml/2006/main" name="NGC theme 2013-08-22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CAC8C8"/>
      </a:lt2>
      <a:accent1>
        <a:srgbClr val="F2D383"/>
      </a:accent1>
      <a:accent2>
        <a:srgbClr val="003B4C"/>
      </a:accent2>
      <a:accent3>
        <a:srgbClr val="003B4C"/>
      </a:accent3>
      <a:accent4>
        <a:srgbClr val="00A1DF"/>
      </a:accent4>
      <a:accent5>
        <a:srgbClr val="FF6C0C"/>
      </a:accent5>
      <a:accent6>
        <a:srgbClr val="F9BE00"/>
      </a:accent6>
      <a:hlink>
        <a:srgbClr val="64645D"/>
      </a:hlink>
      <a:folHlink>
        <a:srgbClr val="64645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529</Words>
  <Application>Microsoft Macintosh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Symbols</vt:lpstr>
      <vt:lpstr>NGC theme 2013-08-22</vt:lpstr>
      <vt:lpstr>Generative Models III: Diffusion and Autoregressive Models Exploring Diffusion Processes and Pixel-Based Autoregressive Models </vt:lpstr>
      <vt:lpstr>Harish Kashyap: harish@pandita.ai</vt:lpstr>
      <vt:lpstr>Understanding Diffusion Processes in Generative Modeling </vt:lpstr>
      <vt:lpstr>Autoregressive Models </vt:lpstr>
      <vt:lpstr>Notebook: Simple Diffusion Model for Image Generation </vt:lpstr>
      <vt:lpstr>Comparison of Generative Models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Hefner, Rick</dc:creator>
  <cp:lastModifiedBy>Harish Kashyap</cp:lastModifiedBy>
  <cp:revision>3</cp:revision>
  <dcterms:created xsi:type="dcterms:W3CDTF">2024-02-26T19:47:44Z</dcterms:created>
  <dcterms:modified xsi:type="dcterms:W3CDTF">2024-12-21T15:37:59Z</dcterms:modified>
</cp:coreProperties>
</file>