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70" r:id="rId2"/>
    <p:sldId id="268" r:id="rId3"/>
    <p:sldId id="271" r:id="rId4"/>
    <p:sldId id="272" r:id="rId5"/>
    <p:sldId id="273" r:id="rId6"/>
    <p:sldId id="277" r:id="rId7"/>
    <p:sldId id="274" r:id="rId8"/>
    <p:sldId id="275" r:id="rId9"/>
    <p:sldId id="27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oNHFuoEL8Z1AfkLaXb1t7FOO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2"/>
  </p:normalViewPr>
  <p:slideViewPr>
    <p:cSldViewPr snapToGrid="0">
      <p:cViewPr>
        <p:scale>
          <a:sx n="102" d="100"/>
          <a:sy n="102" d="100"/>
        </p:scale>
        <p:origin x="1056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1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9B2B7D8-6A17-6ACF-8561-BDFD74F2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617575E1-C041-872C-DF24-C73BC02A45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6C9B6B5D-5412-C361-AD6C-2D0AC4179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59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642d245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642d245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3CD684F-AC1D-171E-D1F4-3374498A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587BD48F-C9CC-847F-A831-445BDFE9A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BE7D7A28-CF18-CC1D-73C6-4074D6F35C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2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5F226EC0-2D1D-DC36-9421-08FA0E535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02966394-B4C2-308B-C043-B0199DF93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C6308462-372B-AF9E-6AB3-93918155C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87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A565AE3B-CFCE-5A32-E4D8-4C26DD9D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DD02212B-DB95-A33E-B37F-3DA442CBBD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EFFFE182-E914-659C-F463-D46B2EDD4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1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658176A-3B5B-CFB8-41A3-EBD6DF64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7FEFCB02-9390-044C-AC95-44E2A4BA6A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62705FDB-BD63-235D-4DF7-8E2012017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6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E501BBE-7EC2-10EF-69A4-E6B6D6897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3E1E0E94-084C-1387-8C47-A8FB6A62D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217CEE66-58F2-134F-29C9-36738DF93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2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7F279C4-2A02-7FAA-1C61-64AA2C997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642d245e_0_227:notes">
            <a:extLst>
              <a:ext uri="{FF2B5EF4-FFF2-40B4-BE49-F238E27FC236}">
                <a16:creationId xmlns:a16="http://schemas.microsoft.com/office/drawing/2014/main" id="{1FB7203F-B287-4889-E4AE-7A102221C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9642d245e_0_227:notes">
            <a:extLst>
              <a:ext uri="{FF2B5EF4-FFF2-40B4-BE49-F238E27FC236}">
                <a16:creationId xmlns:a16="http://schemas.microsoft.com/office/drawing/2014/main" id="{7B393BF6-CC98-E1DB-45CB-520C4E22A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1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599125" y="514350"/>
            <a:ext cx="10972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9642d245e_0_3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2f9642d245e_0_3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2f9642d245e_0_30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599125" y="514350"/>
            <a:ext cx="10972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599125" y="1143000"/>
            <a:ext cx="109832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165525" y="6478874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1828800" y="6511262"/>
            <a:ext cx="298779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©Caltech</a:t>
            </a:r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7315200" y="6478252"/>
            <a:ext cx="39878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https://ctme.caltech.edu</a:t>
            </a:r>
            <a:endParaRPr/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366" y="6446487"/>
            <a:ext cx="1214434" cy="293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972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720">
          <p15:clr>
            <a:srgbClr val="F26B43"/>
          </p15:clr>
        </p15:guide>
        <p15:guide id="4" orient="horz" pos="624">
          <p15:clr>
            <a:srgbClr val="F26B43"/>
          </p15:clr>
        </p15:guide>
        <p15:guide id="5" pos="352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pos="3840">
          <p15:clr>
            <a:srgbClr val="F26B43"/>
          </p15:clr>
        </p15:guide>
        <p15:guide id="8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kashy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hkashya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AEA1520-4A70-34BC-CDD5-166F2B6B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9AAA420A-F648-D726-4F60-D7F994E027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304" y="1829885"/>
            <a:ext cx="8011391" cy="27940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Generative Models I – Variational Autoencoders (VAEs)</a:t>
            </a:r>
            <a:br>
              <a:rPr lang="en-US" sz="4000" dirty="0"/>
            </a:br>
            <a:endParaRPr sz="4000"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3DF85B89-51AA-6612-9934-B5DB9A7C85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92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9642d245e_0_77"/>
          <p:cNvSpPr txBox="1">
            <a:spLocks noGrp="1"/>
          </p:cNvSpPr>
          <p:nvPr>
            <p:ph type="sldNum" idx="12"/>
          </p:nvPr>
        </p:nvSpPr>
        <p:spPr>
          <a:xfrm>
            <a:off x="14935200" y="8681683"/>
            <a:ext cx="1083600" cy="30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4" name="Google Shape;74;g2f9642d245e_0_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751663" cy="763500"/>
          </a:xfrm>
          <a:prstGeom prst="rect">
            <a:avLst/>
          </a:prstGeom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Harish Kashyap: harish@pandita.ai</a:t>
            </a:r>
            <a:endParaRPr dirty="0"/>
          </a:p>
        </p:txBody>
      </p:sp>
      <p:sp>
        <p:nvSpPr>
          <p:cNvPr id="75" name="Google Shape;75;g2f9642d245e_0_77"/>
          <p:cNvSpPr txBox="1">
            <a:spLocks noGrp="1"/>
          </p:cNvSpPr>
          <p:nvPr>
            <p:ph type="body" idx="4294967295"/>
          </p:nvPr>
        </p:nvSpPr>
        <p:spPr>
          <a:xfrm>
            <a:off x="415600" y="1536633"/>
            <a:ext cx="8751663" cy="45552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22542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2000" dirty="0"/>
              <a:t>An Entrepreneur and an expert in Machine learning, Robotics, Big data, </a:t>
            </a:r>
            <a:r>
              <a:rPr lang="en-US" sz="2000" dirty="0" err="1"/>
              <a:t>GenerativeAI</a:t>
            </a:r>
            <a:r>
              <a:rPr lang="en-US" sz="2000" dirty="0"/>
              <a:t> and Signal processing.</a:t>
            </a:r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2000" dirty="0"/>
              <a:t>Over a decade of experience as a researcher across various industries, including Amazon Robotics, KLA </a:t>
            </a:r>
            <a:r>
              <a:rPr lang="en-US" sz="2000" dirty="0" err="1"/>
              <a:t>Tencor</a:t>
            </a:r>
            <a:r>
              <a:rPr lang="en-US" sz="2000" dirty="0"/>
              <a:t> and BBN Technologies.</a:t>
            </a:r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2000" dirty="0"/>
              <a:t>Career highlights include leading the development of AI-driven algorithms that interact with robotic systems.</a:t>
            </a:r>
            <a:endParaRPr sz="2000" dirty="0"/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2000" dirty="0"/>
              <a:t>Founder of two companies, Mysuru Consulting Group(MCG) and Pandita AI.</a:t>
            </a:r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2000" dirty="0"/>
              <a:t>GitHub: </a:t>
            </a:r>
            <a:r>
              <a:rPr lang="en-US" sz="2000" dirty="0">
                <a:uFill>
                  <a:noFill/>
                </a:uFill>
                <a:hlinkClick r:id="rId3"/>
              </a:rPr>
              <a:t>https://github.com/harishkashyap</a:t>
            </a:r>
            <a:endParaRPr lang="en-US" sz="2000" dirty="0"/>
          </a:p>
          <a:p>
            <a:pPr marL="225425" marR="0" lvl="0" indent="-20906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2000" dirty="0"/>
              <a:t>LinkedIn: </a:t>
            </a:r>
            <a:r>
              <a:rPr lang="en-US" sz="2000" dirty="0">
                <a:hlinkClick r:id="rId4"/>
              </a:rPr>
              <a:t>https://www.linkedin.com/in/hkashyap/</a:t>
            </a:r>
            <a:endParaRPr lang="en-US" sz="2000" dirty="0"/>
          </a:p>
          <a:p>
            <a:pPr marL="16361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2000" dirty="0"/>
          </a:p>
          <a:p>
            <a:pPr marL="22542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913FD-C05D-63C2-CB64-56CCA9C81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164" y="185319"/>
            <a:ext cx="2362135" cy="22357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/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VAEs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5F1-5A3E-B05A-4B78-E1A6E7074E03}"/>
              </a:ext>
            </a:extLst>
          </p:cNvPr>
          <p:cNvSpPr txBox="1">
            <a:spLocks/>
          </p:cNvSpPr>
          <p:nvPr/>
        </p:nvSpPr>
        <p:spPr>
          <a:xfrm>
            <a:off x="561110" y="1786217"/>
            <a:ext cx="4782448" cy="45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5750" indent="-285750"/>
            <a:r>
              <a:rPr lang="en-IN" sz="1800" dirty="0"/>
              <a:t>What are VAEs?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A type of generative model combining deep learning and probabilistic inference.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r>
              <a:rPr lang="en-US" sz="1800" dirty="0"/>
              <a:t>  </a:t>
            </a:r>
            <a:r>
              <a:rPr lang="en-IN" sz="1800" dirty="0"/>
              <a:t>Key Applications:</a:t>
            </a:r>
          </a:p>
          <a:p>
            <a:endParaRPr lang="en-US" sz="1800" dirty="0"/>
          </a:p>
          <a:p>
            <a:pPr marL="285750" indent="-285750">
              <a:buFontTx/>
              <a:buChar char="-"/>
            </a:pPr>
            <a:r>
              <a:rPr lang="en-IN" sz="1800" dirty="0"/>
              <a:t>Image generation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Anomaly detection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Data compression</a:t>
            </a:r>
          </a:p>
          <a:p>
            <a:pPr marL="285750" indent="-285750">
              <a:buFontTx/>
              <a:buChar char="-"/>
            </a:pPr>
            <a:endParaRPr lang="en-IN" sz="1800" dirty="0"/>
          </a:p>
          <a:p>
            <a:pPr marL="285750" indent="-285750">
              <a:buFontTx/>
              <a:buChar char="-"/>
            </a:pPr>
            <a:endParaRPr lang="en-IN" sz="1800" dirty="0"/>
          </a:p>
          <a:p>
            <a:pPr marL="285750" indent="-285750">
              <a:buFontTx/>
              <a:buChar char="-"/>
            </a:pPr>
            <a:r>
              <a:rPr lang="en-IN" sz="1800" dirty="0"/>
              <a:t>ref: </a:t>
            </a:r>
            <a:r>
              <a:rPr lang="en-IN" sz="1800" dirty="0" err="1"/>
              <a:t>diagram.ai</a:t>
            </a:r>
            <a:endParaRPr lang="en-US" sz="1800" dirty="0"/>
          </a:p>
        </p:txBody>
      </p:sp>
      <p:pic>
        <p:nvPicPr>
          <p:cNvPr id="4" name="Picture 3" descr="A diagram of a sample&#10;&#10;Description automatically generated with medium confidence">
            <a:extLst>
              <a:ext uri="{FF2B5EF4-FFF2-40B4-BE49-F238E27FC236}">
                <a16:creationId xmlns:a16="http://schemas.microsoft.com/office/drawing/2014/main" id="{0AA1AE7C-3BF3-60C2-ACB1-D6F15B36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58" y="2234735"/>
            <a:ext cx="5592653" cy="23885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3746FDB6-477F-CE09-4E0C-7A113695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FCD223AA-0E85-062B-1DD6-33FEB4EF9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Mathematical Foundations of VAEs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0EC88F05-671D-4F55-58CC-BF4A27D7F7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727E-FF43-674C-E068-8EE3AC35A32F}"/>
              </a:ext>
            </a:extLst>
          </p:cNvPr>
          <p:cNvSpPr txBox="1">
            <a:spLocks/>
          </p:cNvSpPr>
          <p:nvPr/>
        </p:nvSpPr>
        <p:spPr>
          <a:xfrm>
            <a:off x="446808" y="1908039"/>
            <a:ext cx="5153889" cy="45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5750" indent="-285750"/>
            <a:r>
              <a:rPr lang="en-IN" sz="1800" dirty="0"/>
              <a:t>Core Concepts: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IN" sz="1800" dirty="0"/>
              <a:t>Encoder-decoder architecture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Latent space zzz (low-dimensional representation)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Reconstruction and generation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IN" sz="1800" dirty="0"/>
              <a:t>Key Loss Components:</a:t>
            </a:r>
          </a:p>
          <a:p>
            <a:pPr marL="76200" indent="0">
              <a:buNone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b="1" dirty="0"/>
              <a:t>Reconstruction Loss:</a:t>
            </a:r>
            <a:r>
              <a:rPr lang="en-US" sz="1800" dirty="0"/>
              <a:t> Measures how well the generated image matches the original.</a:t>
            </a:r>
          </a:p>
          <a:p>
            <a:pPr marL="285750" indent="-285750">
              <a:buFontTx/>
              <a:buChar char="-"/>
            </a:pPr>
            <a:r>
              <a:rPr lang="en-US" sz="1800" b="1" dirty="0"/>
              <a:t>KL-Divergence Loss:</a:t>
            </a:r>
            <a:r>
              <a:rPr lang="en-US" sz="1800" dirty="0"/>
              <a:t> Ensures latent space aligns with a prior distribution.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0AB77-7052-E6B4-1175-E7067D9C33B7}"/>
              </a:ext>
            </a:extLst>
          </p:cNvPr>
          <p:cNvSpPr txBox="1">
            <a:spLocks/>
          </p:cNvSpPr>
          <p:nvPr/>
        </p:nvSpPr>
        <p:spPr>
          <a:xfrm>
            <a:off x="5871709" y="1908039"/>
            <a:ext cx="5153889" cy="45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5750" indent="-285750"/>
            <a:r>
              <a:rPr lang="en-IN" sz="1800" dirty="0"/>
              <a:t>Equation Highlight: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DE129-C3AC-225B-0795-9E80073D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53" y="2585134"/>
            <a:ext cx="5153888" cy="6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4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1BE0052-40BE-7659-547C-19DD6E6C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5FD81B56-E453-0AD0-7ECF-C509705D4E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Implementation: Building a VAE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1E107591-7BFB-5BCB-E56A-F19367C391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3353-182E-2E37-B5EB-9B1DC62171EA}"/>
              </a:ext>
            </a:extLst>
          </p:cNvPr>
          <p:cNvSpPr txBox="1">
            <a:spLocks/>
          </p:cNvSpPr>
          <p:nvPr/>
        </p:nvSpPr>
        <p:spPr>
          <a:xfrm>
            <a:off x="561109" y="1786217"/>
            <a:ext cx="5153889" cy="45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5750" indent="-285750"/>
            <a:r>
              <a:rPr lang="en-IN" sz="1800" dirty="0"/>
              <a:t>Steps to Implement: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Design the encoder: Maps input data to latent space.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Design the decoder: Maps latent variables to output data</a:t>
            </a:r>
            <a:r>
              <a:rPr lang="en-US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Optimize the VAE loss function</a:t>
            </a:r>
            <a:r>
              <a:rPr lang="en-US" sz="1400" dirty="0"/>
              <a:t>.</a:t>
            </a:r>
          </a:p>
          <a:p>
            <a:pPr marL="76200" indent="0">
              <a:buNone/>
            </a:pPr>
            <a:endParaRPr lang="en-US" sz="1800" dirty="0"/>
          </a:p>
          <a:p>
            <a:r>
              <a:rPr lang="en-IN" sz="1800" dirty="0"/>
              <a:t>Notebook Concepts:</a:t>
            </a:r>
          </a:p>
          <a:p>
            <a:pPr marL="76200" indent="0">
              <a:buNone/>
            </a:pPr>
            <a:endParaRPr lang="en-IN" sz="1800" dirty="0"/>
          </a:p>
          <a:p>
            <a:pPr>
              <a:buFontTx/>
              <a:buChar char="-"/>
            </a:pPr>
            <a:r>
              <a:rPr lang="en-IN" sz="1800" dirty="0"/>
              <a:t>Sampling latent space</a:t>
            </a:r>
          </a:p>
          <a:p>
            <a:pPr>
              <a:buFontTx/>
              <a:buChar char="-"/>
            </a:pPr>
            <a:r>
              <a:rPr lang="en-US" sz="1800" dirty="0"/>
              <a:t>Training with stochastic gradient descent</a:t>
            </a:r>
            <a:endParaRPr lang="en-IN" sz="1800" dirty="0"/>
          </a:p>
          <a:p>
            <a:pPr marL="76200" indent="0">
              <a:buNone/>
            </a:pPr>
            <a:endParaRPr lang="en-US" sz="1800" dirty="0"/>
          </a:p>
        </p:txBody>
      </p:sp>
      <p:pic>
        <p:nvPicPr>
          <p:cNvPr id="2" name="Picture 1" descr="A diagram of a sample&#10;&#10;Description automatically generated with medium confidence">
            <a:extLst>
              <a:ext uri="{FF2B5EF4-FFF2-40B4-BE49-F238E27FC236}">
                <a16:creationId xmlns:a16="http://schemas.microsoft.com/office/drawing/2014/main" id="{A98B84EB-9371-A507-B2C0-0091299C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78" y="2359980"/>
            <a:ext cx="5592653" cy="23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3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2485C36-4834-4838-692A-33BB35DBD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2EF58823-43F1-F3DB-0AF0-56C2E69896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VAEs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D4E74F00-47AF-1B17-ADA2-502171586E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86EA-C443-219C-C21F-589F43E2A4D6}"/>
              </a:ext>
            </a:extLst>
          </p:cNvPr>
          <p:cNvSpPr txBox="1">
            <a:spLocks/>
          </p:cNvSpPr>
          <p:nvPr/>
        </p:nvSpPr>
        <p:spPr>
          <a:xfrm>
            <a:off x="561110" y="1786217"/>
            <a:ext cx="4782448" cy="45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5750" indent="-285750"/>
            <a:r>
              <a:rPr lang="en-IN" sz="1800" dirty="0"/>
              <a:t>What are VAEs?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A type of generative model combining deep learning and probabilistic inference.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r>
              <a:rPr lang="en-US" sz="1800" dirty="0"/>
              <a:t>  </a:t>
            </a:r>
            <a:r>
              <a:rPr lang="en-IN" sz="1800" dirty="0"/>
              <a:t>Key Applications:</a:t>
            </a:r>
          </a:p>
          <a:p>
            <a:endParaRPr lang="en-US" sz="1800" dirty="0"/>
          </a:p>
          <a:p>
            <a:pPr marL="285750" indent="-285750">
              <a:buFontTx/>
              <a:buChar char="-"/>
            </a:pPr>
            <a:r>
              <a:rPr lang="en-IN" sz="1800" dirty="0"/>
              <a:t>Image generation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Anomaly detection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Data compression</a:t>
            </a:r>
          </a:p>
          <a:p>
            <a:pPr marL="285750" indent="-285750">
              <a:buFontTx/>
              <a:buChar char="-"/>
            </a:pPr>
            <a:endParaRPr lang="en-IN" sz="1800" dirty="0"/>
          </a:p>
          <a:p>
            <a:pPr marL="285750" indent="-285750">
              <a:buFontTx/>
              <a:buChar char="-"/>
            </a:pPr>
            <a:endParaRPr lang="en-IN" sz="1800" dirty="0"/>
          </a:p>
          <a:p>
            <a:pPr marL="285750" indent="-285750">
              <a:buFontTx/>
              <a:buChar char="-"/>
            </a:pPr>
            <a:r>
              <a:rPr lang="en-IN" sz="1800" dirty="0"/>
              <a:t>ref: </a:t>
            </a:r>
            <a:r>
              <a:rPr lang="en-IN" sz="1800" dirty="0" err="1"/>
              <a:t>diagram.ai</a:t>
            </a:r>
            <a:endParaRPr lang="en-US" sz="1800" dirty="0"/>
          </a:p>
        </p:txBody>
      </p:sp>
      <p:pic>
        <p:nvPicPr>
          <p:cNvPr id="4" name="Picture 3" descr="A diagram of a sample&#10;&#10;Description automatically generated with medium confidence">
            <a:extLst>
              <a:ext uri="{FF2B5EF4-FFF2-40B4-BE49-F238E27FC236}">
                <a16:creationId xmlns:a16="http://schemas.microsoft.com/office/drawing/2014/main" id="{4819EF22-45E7-C239-5862-7587D493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58" y="2234735"/>
            <a:ext cx="5592653" cy="23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87274D2-2AFD-7B7D-5E60-9DB474FDE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C7CB5A20-2540-3B65-7C15-772B0950A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Applications of VAEs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B5595623-BB8B-A2C6-BC89-BFEDDA5D14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FE40-36E6-F5DA-1FFB-72D4946A40C3}"/>
              </a:ext>
            </a:extLst>
          </p:cNvPr>
          <p:cNvSpPr txBox="1">
            <a:spLocks/>
          </p:cNvSpPr>
          <p:nvPr/>
        </p:nvSpPr>
        <p:spPr>
          <a:xfrm>
            <a:off x="446808" y="1441103"/>
            <a:ext cx="6390410" cy="45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5750" indent="-285750"/>
            <a:r>
              <a:rPr lang="en-IN" sz="1800" dirty="0"/>
              <a:t>Image Generation: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 -    Generate realistic, unseen images (e.g., MNIST, faces).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IN" sz="1800" dirty="0"/>
              <a:t>Latent Space Exploration:</a:t>
            </a:r>
          </a:p>
          <a:p>
            <a:pPr>
              <a:buFontTx/>
              <a:buChar char="-"/>
            </a:pPr>
            <a:r>
              <a:rPr lang="en-US" sz="1800" dirty="0"/>
              <a:t>Interpolating between points in latent space to create hybrid images.</a:t>
            </a:r>
          </a:p>
          <a:p>
            <a:pPr>
              <a:buFontTx/>
              <a:buChar char="-"/>
            </a:pPr>
            <a:endParaRPr lang="en-US" sz="1800" dirty="0"/>
          </a:p>
          <a:p>
            <a:r>
              <a:rPr lang="en-IN" sz="1800" dirty="0"/>
              <a:t>Anomaly Detection:</a:t>
            </a:r>
          </a:p>
          <a:p>
            <a:pPr>
              <a:buFontTx/>
              <a:buChar char="-"/>
            </a:pPr>
            <a:r>
              <a:rPr lang="en-US" sz="1800" dirty="0"/>
              <a:t>Identify unusual patterns based on reconstruction loss</a:t>
            </a:r>
            <a:r>
              <a:rPr lang="en-US" sz="1400" dirty="0"/>
              <a:t>.</a:t>
            </a:r>
          </a:p>
          <a:p>
            <a:pPr>
              <a:buFontTx/>
              <a:buChar char="-"/>
            </a:pPr>
            <a:endParaRPr lang="en-US" sz="1400" dirty="0"/>
          </a:p>
          <a:p>
            <a:r>
              <a:rPr lang="en-IN" sz="1800" dirty="0"/>
              <a:t>Other Areas:</a:t>
            </a:r>
          </a:p>
          <a:p>
            <a:pPr marL="76200" indent="0">
              <a:buNone/>
            </a:pPr>
            <a:r>
              <a:rPr lang="en-US" sz="1800" dirty="0"/>
              <a:t>-     Data augmentation, text generation, and 3D    modeling</a:t>
            </a:r>
            <a:r>
              <a:rPr lang="en-US" sz="1400" dirty="0"/>
              <a:t>.</a:t>
            </a:r>
          </a:p>
          <a:p>
            <a:pPr marL="76200" indent="0">
              <a:buNone/>
            </a:pPr>
            <a:endParaRPr lang="en-IN" sz="1800" dirty="0"/>
          </a:p>
          <a:p>
            <a:pPr marL="76200" indent="0">
              <a:buNone/>
            </a:pPr>
            <a:endParaRPr lang="en-IN" sz="1800" dirty="0"/>
          </a:p>
          <a:p>
            <a:pPr marL="762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966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42FD2C3C-56DE-B88D-4E37-A5B86C033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5EF36037-B956-4882-C1A2-9A3D42723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and Limitations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E8F8903D-98C8-6ABA-07B7-4A3C4405DB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18F-6196-DEB4-6546-9F149F0EFEAA}"/>
              </a:ext>
            </a:extLst>
          </p:cNvPr>
          <p:cNvSpPr txBox="1">
            <a:spLocks/>
          </p:cNvSpPr>
          <p:nvPr/>
        </p:nvSpPr>
        <p:spPr>
          <a:xfrm>
            <a:off x="446808" y="1441103"/>
            <a:ext cx="6390410" cy="45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5750" indent="-285750"/>
            <a:r>
              <a:rPr lang="en-IN" sz="1800" dirty="0"/>
              <a:t>Advantages: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-    Scalable to large datasets</a:t>
            </a:r>
            <a:r>
              <a:rPr lang="en-IN" sz="1400" dirty="0"/>
              <a:t>.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800" dirty="0"/>
              <a:t>-    Effective latent space representation.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900" dirty="0"/>
              <a:t>-    </a:t>
            </a:r>
            <a:r>
              <a:rPr lang="en-US" sz="1900" dirty="0"/>
              <a:t>Probabilistic framework enables uncertainty modeling.</a:t>
            </a:r>
            <a:endParaRPr lang="en-IN" sz="19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IN" sz="1800" dirty="0"/>
              <a:t>Limitations:</a:t>
            </a:r>
          </a:p>
          <a:p>
            <a:pPr marL="76200" indent="0">
              <a:buNone/>
            </a:pPr>
            <a:endParaRPr lang="en-IN" sz="1800" dirty="0"/>
          </a:p>
          <a:p>
            <a:pPr>
              <a:buFontTx/>
              <a:buChar char="-"/>
            </a:pPr>
            <a:r>
              <a:rPr lang="en-US" sz="1800" dirty="0"/>
              <a:t>Blurry outputs compared to GANs</a:t>
            </a:r>
            <a:r>
              <a:rPr lang="en-US" sz="1400" dirty="0"/>
              <a:t>.</a:t>
            </a:r>
          </a:p>
          <a:p>
            <a:pPr>
              <a:buFontTx/>
              <a:buChar char="-"/>
            </a:pPr>
            <a:r>
              <a:rPr lang="en-US" sz="1800" dirty="0"/>
              <a:t>KL-divergence tuning can be tricky</a:t>
            </a:r>
          </a:p>
          <a:p>
            <a:pPr marL="76200" indent="0">
              <a:buNone/>
            </a:pPr>
            <a:endParaRPr lang="en-IN" sz="1800" dirty="0"/>
          </a:p>
          <a:p>
            <a:pPr marL="76200" indent="0">
              <a:buNone/>
            </a:pPr>
            <a:endParaRPr lang="en-IN" sz="1800" dirty="0"/>
          </a:p>
          <a:p>
            <a:pPr marL="76200" indent="0">
              <a:buNone/>
            </a:pPr>
            <a:endParaRPr lang="en-US" sz="1800" dirty="0"/>
          </a:p>
        </p:txBody>
      </p:sp>
      <p:pic>
        <p:nvPicPr>
          <p:cNvPr id="2" name="Picture 1" descr="A diagram of a sample&#10;&#10;Description automatically generated with medium confidence">
            <a:extLst>
              <a:ext uri="{FF2B5EF4-FFF2-40B4-BE49-F238E27FC236}">
                <a16:creationId xmlns:a16="http://schemas.microsoft.com/office/drawing/2014/main" id="{1CFE7E5D-1DB6-69D8-7DEC-D54FF76F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58" y="3224292"/>
            <a:ext cx="5592653" cy="23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3F1B20A-16DB-489B-FE84-9136DC67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642d245e_0_227">
            <a:extLst>
              <a:ext uri="{FF2B5EF4-FFF2-40B4-BE49-F238E27FC236}">
                <a16:creationId xmlns:a16="http://schemas.microsoft.com/office/drawing/2014/main" id="{CEF196F6-8443-15AE-ED5F-2DD23AE3B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08" y="593367"/>
            <a:ext cx="11329491" cy="6431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Summary</a:t>
            </a:r>
            <a:br>
              <a:rPr lang="en-US" dirty="0"/>
            </a:br>
            <a:endParaRPr dirty="0"/>
          </a:p>
        </p:txBody>
      </p:sp>
      <p:sp>
        <p:nvSpPr>
          <p:cNvPr id="91" name="Google Shape;91;g2f9642d245e_0_227">
            <a:extLst>
              <a:ext uri="{FF2B5EF4-FFF2-40B4-BE49-F238E27FC236}">
                <a16:creationId xmlns:a16="http://schemas.microsoft.com/office/drawing/2014/main" id="{ABC8A206-9094-9C3C-697F-18DC618951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DEC3-A120-ED0A-9C24-FBE8911CAFF4}"/>
              </a:ext>
            </a:extLst>
          </p:cNvPr>
          <p:cNvSpPr txBox="1">
            <a:spLocks/>
          </p:cNvSpPr>
          <p:nvPr/>
        </p:nvSpPr>
        <p:spPr>
          <a:xfrm>
            <a:off x="446808" y="1441103"/>
            <a:ext cx="5114748" cy="457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5750" indent="-285750"/>
            <a:r>
              <a:rPr lang="en-IN" sz="1800" dirty="0"/>
              <a:t>Key Takeaways: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-    </a:t>
            </a:r>
            <a:r>
              <a:rPr lang="en-US" sz="1800" dirty="0"/>
              <a:t>VAEs are powerful for generative modeling with probabilistic  underpinnings.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800" dirty="0"/>
              <a:t>-    </a:t>
            </a:r>
            <a:r>
              <a:rPr lang="en-US" sz="1800" dirty="0"/>
              <a:t>Effective for tasks requiring compact representations and controlled generation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IN" sz="1800" dirty="0"/>
              <a:t>Future Directions:</a:t>
            </a:r>
          </a:p>
          <a:p>
            <a:pPr marL="76200" indent="0">
              <a:buNone/>
            </a:pPr>
            <a:endParaRPr lang="en-IN" sz="1800" dirty="0"/>
          </a:p>
          <a:p>
            <a:pPr>
              <a:buFontTx/>
              <a:buChar char="-"/>
            </a:pPr>
            <a:r>
              <a:rPr lang="en-US" sz="1800" dirty="0"/>
              <a:t>Explore VAEs in multimodal data, healthcare, and robotics.</a:t>
            </a:r>
            <a:endParaRPr lang="en-IN" sz="1800" dirty="0"/>
          </a:p>
          <a:p>
            <a:pPr marL="76200" indent="0">
              <a:buNone/>
            </a:pPr>
            <a:endParaRPr lang="en-IN" sz="1800" dirty="0"/>
          </a:p>
          <a:p>
            <a:pPr marL="76200" indent="0">
              <a:buNone/>
            </a:pPr>
            <a:endParaRPr lang="en-US" sz="1800" dirty="0"/>
          </a:p>
        </p:txBody>
      </p:sp>
      <p:pic>
        <p:nvPicPr>
          <p:cNvPr id="2" name="Picture 1" descr="A diagram of a sample&#10;&#10;Description automatically generated with medium confidence">
            <a:extLst>
              <a:ext uri="{FF2B5EF4-FFF2-40B4-BE49-F238E27FC236}">
                <a16:creationId xmlns:a16="http://schemas.microsoft.com/office/drawing/2014/main" id="{37047BC1-9E79-E470-493C-4086EA93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958" y="1783798"/>
            <a:ext cx="5592653" cy="23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0757"/>
      </p:ext>
    </p:extLst>
  </p:cSld>
  <p:clrMapOvr>
    <a:masterClrMapping/>
  </p:clrMapOvr>
</p:sld>
</file>

<file path=ppt/theme/theme1.xml><?xml version="1.0" encoding="utf-8"?>
<a:theme xmlns:a="http://schemas.openxmlformats.org/drawingml/2006/main" name="NGC theme 2013-08-22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CAC8C8"/>
      </a:lt2>
      <a:accent1>
        <a:srgbClr val="F2D383"/>
      </a:accent1>
      <a:accent2>
        <a:srgbClr val="003B4C"/>
      </a:accent2>
      <a:accent3>
        <a:srgbClr val="003B4C"/>
      </a:accent3>
      <a:accent4>
        <a:srgbClr val="00A1DF"/>
      </a:accent4>
      <a:accent5>
        <a:srgbClr val="FF6C0C"/>
      </a:accent5>
      <a:accent6>
        <a:srgbClr val="F9BE00"/>
      </a:accent6>
      <a:hlink>
        <a:srgbClr val="64645D"/>
      </a:hlink>
      <a:folHlink>
        <a:srgbClr val="6464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439</Words>
  <Application>Microsoft Macintosh PowerPoint</Application>
  <PresentationFormat>Widescreen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NGC theme 2013-08-22</vt:lpstr>
      <vt:lpstr>Generative Models I – Variational Autoencoders (VAEs) </vt:lpstr>
      <vt:lpstr>Harish Kashyap: harish@pandita.ai</vt:lpstr>
      <vt:lpstr>Introduction to VAEs </vt:lpstr>
      <vt:lpstr>Mathematical Foundations of VAEs </vt:lpstr>
      <vt:lpstr>Implementation: Building a VAE </vt:lpstr>
      <vt:lpstr>Introduction to VAEs </vt:lpstr>
      <vt:lpstr>Applications of VAEs </vt:lpstr>
      <vt:lpstr>Advantages and Limitations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Hefner, Rick</dc:creator>
  <cp:lastModifiedBy>Harish Kashyap</cp:lastModifiedBy>
  <cp:revision>2</cp:revision>
  <dcterms:created xsi:type="dcterms:W3CDTF">2024-02-26T19:47:44Z</dcterms:created>
  <dcterms:modified xsi:type="dcterms:W3CDTF">2024-12-21T15:41:12Z</dcterms:modified>
</cp:coreProperties>
</file>