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66" r:id="rId2"/>
    <p:sldId id="256" r:id="rId3"/>
    <p:sldId id="277" r:id="rId4"/>
    <p:sldId id="278" r:id="rId5"/>
    <p:sldId id="286" r:id="rId6"/>
    <p:sldId id="288" r:id="rId7"/>
    <p:sldId id="287" r:id="rId8"/>
    <p:sldId id="289" r:id="rId9"/>
    <p:sldId id="268" r:id="rId10"/>
    <p:sldId id="269" r:id="rId11"/>
    <p:sldId id="276" r:id="rId12"/>
    <p:sldId id="279" r:id="rId13"/>
    <p:sldId id="290" r:id="rId14"/>
    <p:sldId id="291" r:id="rId15"/>
    <p:sldId id="29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656B-AED1-D24B-B065-3F701D470455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3D0D0-176B-5C4F-8AA9-2F90F4F6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D878288-171B-C19C-96F7-5E229D39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7DE772D6-6AFE-ECF7-E277-E047308E7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0D527D25-B78F-99BB-7901-37E6532CA7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6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F7241CBD-846D-8C00-716A-71F25961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4FF373F2-8FDB-9C41-0F49-A2AC9C051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4CB965C6-F425-FDDD-22AE-6E976E29D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F8DFEDE2-EADD-987F-0CE9-FB42A4D9B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7AF2821A-4B55-60F0-4FEA-5B06F3C6F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F7EA0489-0616-6C63-770D-936CBB005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32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0EBD779-7BE7-D99F-A741-AF8643E1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AEAA1560-D26F-782D-4132-0DB74861A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E6D9C61D-33D8-E7F7-E23E-E94919A7F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75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00E3FF1-379C-2C18-7849-C16A120A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07B9F9D2-A606-CAD2-379E-3CCB50487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B2010BAC-798A-043B-0D9D-A3609CCDD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13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5D19F5C3-08B0-D524-A6E4-8DE58289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8A570CF7-9795-1146-44A1-DD4EA980F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9607E97A-B4C2-9FF6-6A42-E507111DA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13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A8F969F-69F5-AB82-5CFE-D5D83F3D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9AEE059A-EE47-5214-B6D6-81AA845A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7C4F5C4E-7AC9-D7F3-2266-9100D2E0E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5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9642d2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9642d2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ECC442A-60FE-AE63-6F0A-81CA75FB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1BF5111A-E81B-DF00-0D14-FC359D2567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2039781E-2137-E40E-6A4F-62ED81431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591A70F-73A6-B025-898F-5CA1721A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D1CBE581-1D3E-8AA5-C0A5-5B8F4D7253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1AA4D802-DD0E-1660-E957-D47CFD4BD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48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EDBFA63F-D482-3EE8-16B9-1B772E0D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3C3D30D6-0692-E1EA-6B50-6F24C2E86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E42969BD-6DB8-36DB-2A2D-8B920F33C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01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902AE49-ADA3-5ACF-FB87-2567D23C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3DFD6D8E-762B-EC04-FCBF-EBF102F68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5ADE4D86-52F1-33DB-60E9-B0C7EC3C1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1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00569864-C367-2994-5767-E2AE3486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C29AED6D-1E5A-FCCC-7562-6ADE574BDD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4530A576-06DF-72EB-4265-C793BD879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0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398E5AB-F121-ED3A-AF54-E054410CE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84F70043-1324-0D96-20A4-2DFB9557A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F5DF7895-8028-7E61-0E70-D8C0614DA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19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8240C0C-514B-CA75-F5A1-311F4494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4AFC6137-FBE5-C9B0-220E-37488772D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483AE0CF-353A-ACAF-F280-AD7FED545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4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5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 Line">
  <p:cSld name="Single Content Lin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609600" y="1159331"/>
            <a:ext cx="10972800" cy="512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400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2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6448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6217920" y="1143000"/>
            <a:ext cx="536448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23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s_Two Content">
  <p:cSld name="Headers_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217920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7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609600" y="3810002"/>
            <a:ext cx="10972800" cy="24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2" y="0"/>
            <a:ext cx="12191998" cy="990600"/>
          </a:xfrm>
          <a:prstGeom prst="rect">
            <a:avLst/>
          </a:prstGeom>
          <a:solidFill>
            <a:srgbClr val="003B4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40343"/>
            <a:ext cx="5013781" cy="5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609600" y="3810000"/>
            <a:ext cx="10972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61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0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9642d245e_0_3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9642d245e_0_3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f9642d245e_0_30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30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99125" y="1143000"/>
            <a:ext cx="109832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1828800" y="6511262"/>
            <a:ext cx="298779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©Caltech</a:t>
            </a:r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7315200" y="6478252"/>
            <a:ext cx="39878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https://ctme.caltech.edu</a:t>
            </a:r>
            <a:endParaRPr/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4366" y="6446487"/>
            <a:ext cx="1214434" cy="29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420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72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720">
          <p15:clr>
            <a:srgbClr val="F26B43"/>
          </p15:clr>
        </p15:guide>
        <p15:guide id="4" orient="horz" pos="624">
          <p15:clr>
            <a:srgbClr val="F26B43"/>
          </p15:clr>
        </p15:guide>
        <p15:guide id="5" pos="352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pos="3840">
          <p15:clr>
            <a:srgbClr val="F26B43"/>
          </p15:clr>
        </p15:guide>
        <p15:guide id="8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kashy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hkashya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Research and Future Directions</a:t>
            </a:r>
            <a:endParaRPr dirty="0"/>
          </a:p>
        </p:txBody>
      </p:sp>
      <p:sp>
        <p:nvSpPr>
          <p:cNvPr id="139" name="Google Shape;139;p6"/>
          <p:cNvSpPr txBox="1">
            <a:spLocks noGrp="1"/>
          </p:cNvSpPr>
          <p:nvPr>
            <p:ph type="subTitle" idx="1"/>
          </p:nvPr>
        </p:nvSpPr>
        <p:spPr>
          <a:xfrm>
            <a:off x="609600" y="3810000"/>
            <a:ext cx="10972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dirty="0"/>
              <a:t>Section 10</a:t>
            </a:r>
            <a:endParaRPr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58D830E0-C178-C4CB-EC6B-06A58F5A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CE04D278-4ACB-47F5-C58F-7038D4BFA0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83F5F172-B29B-48FD-71BF-220F2EC8C389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Future Directions</a:t>
            </a:r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2C7026B7-6A74-68D2-FE4E-2B18636AA5B4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Human-Centric Design	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AI tools that augment creativity and decision-making</a:t>
            </a:r>
            <a:endParaRPr lang="en-US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Explainable Models	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Interpretable frameworks to enhance trust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Integration with Edge Computing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Real-time generative capabilities on devices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Open-Source Collaboration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Democratization through shared datasets and tools</a:t>
            </a:r>
            <a:endParaRPr lang="en-US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3E2175D0-DFD6-E3C3-A332-035507D78BB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3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19F5F82D-F88F-AA35-456D-4410D7F0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25582399-F966-44DF-C6AE-1873381548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7A87513A-9363-635E-7D46-844C3ECE2375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Core Technologies Shaping Computer Vision	</a:t>
            </a:r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AED6202E-52D7-97F4-FBC1-112FEDEB698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Cloud Computing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 err="1"/>
              <a:t>AutoML</a:t>
            </a:r>
            <a:r>
              <a:rPr lang="en-US" kern="0" dirty="0"/>
              <a:t>	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Transformer </a:t>
            </a:r>
            <a:r>
              <a:rPr lang="en-IN" dirty="0"/>
              <a:t>Architectures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Mobile and Edge Computing</a:t>
            </a: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0BFB9174-C686-FEBF-E13F-3852E35A26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57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EA01F87B-CD08-476B-8A1A-D99E220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C3622BAD-E0A3-9BC8-A8F6-826BD0E1A5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BCC3FC1A-8BFF-1268-82CE-0F3D7A00E20C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Cloud Computing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02C2211C-E046-9754-17CA-5185CEBBFA11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913376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Provides scalable storage and compute resources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Platforms: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AWS, GCP, Azure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Tools: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NVIDIA Triton Inference Server, NGC </a:t>
            </a:r>
            <a:r>
              <a:rPr lang="en-IN" dirty="0" err="1"/>
              <a:t>Catalog</a:t>
            </a:r>
            <a:endParaRPr lang="en-IN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Growth driven by real-time applications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ECA005FF-B047-CC83-DEF1-250A3998B6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1026" name="Picture 2" descr="Image of data center servers.&#10;">
            <a:extLst>
              <a:ext uri="{FF2B5EF4-FFF2-40B4-BE49-F238E27FC236}">
                <a16:creationId xmlns:a16="http://schemas.microsoft.com/office/drawing/2014/main" id="{DA41A759-A153-D7BB-9B19-1CBA2685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68" y="990600"/>
            <a:ext cx="5234432" cy="39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3;g2f9642d245e_0_152">
            <a:extLst>
              <a:ext uri="{FF2B5EF4-FFF2-40B4-BE49-F238E27FC236}">
                <a16:creationId xmlns:a16="http://schemas.microsoft.com/office/drawing/2014/main" id="{2CCC2D9C-23E6-3D1C-5176-52A66C3949BD}"/>
              </a:ext>
            </a:extLst>
          </p:cNvPr>
          <p:cNvSpPr txBox="1"/>
          <p:nvPr/>
        </p:nvSpPr>
        <p:spPr>
          <a:xfrm>
            <a:off x="1025300" y="5426293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developer.nvidia.com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/blog/the-future-of-computer-vision/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51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FD5C7DC0-EF1F-2C9F-0A3A-C39BD556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5BE40940-D7E4-02C7-99EC-38CFD69052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7C3A12FE-2D39-EF38-620B-1A36690138BA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 err="1"/>
              <a:t>AutoML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530FA40B-273A-F052-9D56-5C03A8ED9BBF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913376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Automates tasks like feature engineering and hyperparameter tuning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Tools: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TPOT, RAPIDS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Benefits: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Saves time, simplifies workflows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Growing market value, enabling non-experts to adopt ML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4A67C9F2-63B5-705D-6C16-ECE98D98E4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83;g2f9642d245e_0_152">
            <a:extLst>
              <a:ext uri="{FF2B5EF4-FFF2-40B4-BE49-F238E27FC236}">
                <a16:creationId xmlns:a16="http://schemas.microsoft.com/office/drawing/2014/main" id="{BD5AAAB7-6C0A-38F5-12FE-B06CF4D6AE64}"/>
              </a:ext>
            </a:extLst>
          </p:cNvPr>
          <p:cNvSpPr txBox="1"/>
          <p:nvPr/>
        </p:nvSpPr>
        <p:spPr>
          <a:xfrm>
            <a:off x="1025300" y="5426293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developer.nvidia.com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/blog/the-future-of-computer-vision/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of an analytics dashboard.">
            <a:extLst>
              <a:ext uri="{FF2B5EF4-FFF2-40B4-BE49-F238E27FC236}">
                <a16:creationId xmlns:a16="http://schemas.microsoft.com/office/drawing/2014/main" id="{F0DB9842-D621-296F-F210-26EDDD47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216578"/>
            <a:ext cx="5234432" cy="39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0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277F762-E02C-BEF2-E4ED-B17818F7C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C8FB1A68-453E-941D-B72E-E5E7E64AB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8F36CB7A-98E5-9402-816F-11BDD6E2D634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Transformer Architectures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688AA723-E189-C0CE-419D-F92B08B8D6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166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Originally developed for NLP, transformers are being applied in computer vision, revolutionizing tasks like object detection and image generation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Example: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Vision Transformer(</a:t>
            </a:r>
            <a:r>
              <a:rPr lang="en-IN" dirty="0" err="1"/>
              <a:t>ViT</a:t>
            </a:r>
            <a:r>
              <a:rPr lang="en-IN" dirty="0"/>
              <a:t>)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Applications: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Object detection, image generation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Focus on attention mechanisms, not CNNs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C86939C2-9141-E880-0CEA-8AA47449E6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83;g2f9642d245e_0_152">
            <a:extLst>
              <a:ext uri="{FF2B5EF4-FFF2-40B4-BE49-F238E27FC236}">
                <a16:creationId xmlns:a16="http://schemas.microsoft.com/office/drawing/2014/main" id="{EF7B582D-9A98-C3BE-AA41-F18F71B650B6}"/>
              </a:ext>
            </a:extLst>
          </p:cNvPr>
          <p:cNvSpPr txBox="1"/>
          <p:nvPr/>
        </p:nvSpPr>
        <p:spPr>
          <a:xfrm>
            <a:off x="847500" y="5713200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developer.nvidia.com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/blog/the-future-of-computer-vision/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3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5FC741B-FD3A-BC54-2C19-37A134C1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592E2A11-4324-F6A4-2353-139F7CF17E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D000C1D9-069D-4C7B-EFAA-2661537965FC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Mobile and Edge Computing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A82233F7-5095-A3E9-1F8D-D933132ADA7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913376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On-device inference for reduced latency and enhanced privacy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Applications: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Image recognition, AR/VR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Tools: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TensorFlow Lite, </a:t>
            </a:r>
            <a:r>
              <a:rPr lang="en-IN" dirty="0" err="1"/>
              <a:t>MediaPipe</a:t>
            </a:r>
            <a:endParaRPr lang="en-IN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Reduces dependency on cloud resources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7E0EEC44-1586-36F0-3362-A8476EEF229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83;g2f9642d245e_0_152">
            <a:extLst>
              <a:ext uri="{FF2B5EF4-FFF2-40B4-BE49-F238E27FC236}">
                <a16:creationId xmlns:a16="http://schemas.microsoft.com/office/drawing/2014/main" id="{2F04A581-E012-0469-8342-217F24F23DE6}"/>
              </a:ext>
            </a:extLst>
          </p:cNvPr>
          <p:cNvSpPr txBox="1"/>
          <p:nvPr/>
        </p:nvSpPr>
        <p:spPr>
          <a:xfrm>
            <a:off x="1025300" y="5426293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developer.nvidia.com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/blog/the-future-of-computer-vision/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of an analytics dashboard.">
            <a:extLst>
              <a:ext uri="{FF2B5EF4-FFF2-40B4-BE49-F238E27FC236}">
                <a16:creationId xmlns:a16="http://schemas.microsoft.com/office/drawing/2014/main" id="{A18E03B2-1663-2D50-81DA-661CAB3F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216578"/>
            <a:ext cx="5234432" cy="39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3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2C8B2A55-15EC-3731-7AEA-4327622B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>
            <a:extLst>
              <a:ext uri="{FF2B5EF4-FFF2-40B4-BE49-F238E27FC236}">
                <a16:creationId xmlns:a16="http://schemas.microsoft.com/office/drawing/2014/main" id="{95234BBD-4A38-7697-90A4-4330F4AFDC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60779E57-6099-4D6B-F6F8-2A736854A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3693110D-3452-F5C7-A666-81416FCFF48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94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642d245e_0_0"/>
          <p:cNvSpPr txBox="1">
            <a:spLocks noGrp="1"/>
          </p:cNvSpPr>
          <p:nvPr>
            <p:ph type="sldNum" idx="12"/>
          </p:nvPr>
        </p:nvSpPr>
        <p:spPr>
          <a:xfrm>
            <a:off x="14887367" y="8638499"/>
            <a:ext cx="1083600" cy="30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Google Shape;42;p9">
            <a:extLst>
              <a:ext uri="{FF2B5EF4-FFF2-40B4-BE49-F238E27FC236}">
                <a16:creationId xmlns:a16="http://schemas.microsoft.com/office/drawing/2014/main" id="{417A99C7-2FE4-CEB0-288E-DAFBBB1BC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75166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Harish Kashyap: </a:t>
            </a:r>
            <a:r>
              <a:rPr lang="en-US" dirty="0" err="1"/>
              <a:t>harish@pandita.ai</a:t>
            </a:r>
            <a:endParaRPr dirty="0"/>
          </a:p>
        </p:txBody>
      </p:sp>
      <p:sp>
        <p:nvSpPr>
          <p:cNvPr id="7" name="Google Shape;43;p9">
            <a:extLst>
              <a:ext uri="{FF2B5EF4-FFF2-40B4-BE49-F238E27FC236}">
                <a16:creationId xmlns:a16="http://schemas.microsoft.com/office/drawing/2014/main" id="{9B0962A3-A5F9-5A7E-8F60-343A2AE84F96}"/>
              </a:ext>
            </a:extLst>
          </p:cNvPr>
          <p:cNvSpPr txBox="1">
            <a:spLocks/>
          </p:cNvSpPr>
          <p:nvPr/>
        </p:nvSpPr>
        <p:spPr>
          <a:xfrm>
            <a:off x="415600" y="1487865"/>
            <a:ext cx="875166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3034">
              <a:buSzPct val="100000"/>
            </a:pPr>
            <a:r>
              <a:rPr lang="en-IN" sz="2200" kern="0" dirty="0"/>
              <a:t>An Entrepreneur and an expert in machine learning, robotics, big data, </a:t>
            </a:r>
            <a:r>
              <a:rPr lang="en-IN" sz="2200" kern="0" dirty="0" err="1"/>
              <a:t>generativeAI</a:t>
            </a:r>
            <a:r>
              <a:rPr lang="en-IN" sz="2200" kern="0" dirty="0"/>
              <a:t> and signal processing</a:t>
            </a:r>
          </a:p>
          <a:p>
            <a:pPr marL="225425" indent="-223034">
              <a:buSzPct val="100000"/>
            </a:pPr>
            <a:r>
              <a:rPr lang="en-IN" sz="2200" kern="0" dirty="0"/>
              <a:t>Over a decade of experience as a researcher across various industries, including Amazon Robotics, KLA </a:t>
            </a:r>
            <a:r>
              <a:rPr lang="en-IN" sz="2200" kern="0" dirty="0" err="1"/>
              <a:t>Tencor</a:t>
            </a:r>
            <a:r>
              <a:rPr lang="en-IN" sz="2200" kern="0" dirty="0"/>
              <a:t> and BBN Technologies</a:t>
            </a:r>
          </a:p>
          <a:p>
            <a:pPr marL="225425" indent="-223034">
              <a:buSzPct val="100000"/>
            </a:pPr>
            <a:r>
              <a:rPr lang="en-IN" sz="2200" kern="0" dirty="0"/>
              <a:t>Career highlights include leading the development of AI-driven algorithms that interact with robotic systems</a:t>
            </a:r>
          </a:p>
          <a:p>
            <a:pPr marL="225425" indent="-223034">
              <a:buSzPct val="100000"/>
            </a:pPr>
            <a:r>
              <a:rPr lang="en-IN" sz="2200" kern="0" dirty="0"/>
              <a:t>Founder of two companies: Mysuru Consulting Group(MCG) and Pandita AI</a:t>
            </a:r>
          </a:p>
          <a:p>
            <a:pPr marL="225425" indent="-223034">
              <a:buSzPct val="100000"/>
            </a:pPr>
            <a:r>
              <a:rPr lang="en-IN" sz="2200" kern="0" dirty="0"/>
              <a:t>GitHub: </a:t>
            </a:r>
            <a:r>
              <a:rPr lang="en-IN" sz="2200" kern="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https://github.com/harishkashyap</a:t>
            </a:r>
            <a:endParaRPr lang="en-IN" sz="2200" kern="0" dirty="0"/>
          </a:p>
          <a:p>
            <a:pPr marL="225425" indent="-223034">
              <a:buSzPct val="100000"/>
            </a:pPr>
            <a:r>
              <a:rPr lang="en-IN" sz="2200" kern="0" dirty="0"/>
              <a:t>LinkedIn: </a:t>
            </a:r>
            <a:r>
              <a:rPr lang="en-IN" sz="2200" u="sng" kern="0" dirty="0">
                <a:solidFill>
                  <a:schemeClr val="hlink"/>
                </a:solidFill>
                <a:hlinkClick r:id="rId4"/>
              </a:rPr>
              <a:t>https://www.linkedin.com/in/hkashyap/</a:t>
            </a:r>
            <a:endParaRPr lang="en-IN" sz="2200" kern="0" dirty="0"/>
          </a:p>
          <a:p>
            <a:pPr marL="225425" indent="-82063">
              <a:buSzPct val="100000"/>
              <a:buFont typeface="Noto Sans Symbols"/>
              <a:buNone/>
            </a:pPr>
            <a:endParaRPr lang="en-IN" sz="2000" kern="0" dirty="0"/>
          </a:p>
          <a:p>
            <a:pPr marL="225425" indent="0">
              <a:buSzPct val="100000"/>
              <a:buFont typeface="Noto Sans Symbols"/>
              <a:buNone/>
            </a:pPr>
            <a:endParaRPr lang="en-IN" kern="0" dirty="0"/>
          </a:p>
        </p:txBody>
      </p:sp>
      <p:pic>
        <p:nvPicPr>
          <p:cNvPr id="8" name="Google Shape;44;p9">
            <a:extLst>
              <a:ext uri="{FF2B5EF4-FFF2-40B4-BE49-F238E27FC236}">
                <a16:creationId xmlns:a16="http://schemas.microsoft.com/office/drawing/2014/main" id="{C1382A64-ADE0-5791-FD3D-61E0DFC941D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4164" y="185319"/>
            <a:ext cx="2362135" cy="22357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Google Shape;140;p6">
            <a:extLst>
              <a:ext uri="{FF2B5EF4-FFF2-40B4-BE49-F238E27FC236}">
                <a16:creationId xmlns:a16="http://schemas.microsoft.com/office/drawing/2014/main" id="{F266A506-071C-18C7-FC84-9043CD61723E}"/>
              </a:ext>
            </a:extLst>
          </p:cNvPr>
          <p:cNvSpPr txBox="1">
            <a:spLocks/>
          </p:cNvSpPr>
          <p:nvPr/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6AC59BAA-109B-614C-A547-E5332483EC4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9C23409-41E0-07E2-C598-CDCC7516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3AD2AA1F-A742-34DC-2216-AC08F3D12E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0C763774-B830-B21D-54EA-F19690BBE7AA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Recent Papers and Emerging Trends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E72BF863-66D8-C13B-BCED-CE685DC32929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The field of generative models and computer vision (CV) has witnessed significant advances, with research focusing on improving model performance, efficiency, and real-world applicability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Some </a:t>
            </a:r>
            <a:r>
              <a:rPr lang="en-IN" dirty="0">
                <a:solidFill>
                  <a:srgbClr val="242424"/>
                </a:solidFill>
                <a:latin typeface="source-serif-pro"/>
              </a:rPr>
              <a:t>notable areas are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Generative Models for Creative Applications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Efficient and Sustainable AI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Multimodal Generative Models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Unsupervised and Self-Supervised Learning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Domain-Specific Generative Models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marL="0" indent="0" algn="l">
              <a:spcBef>
                <a:spcPts val="1200"/>
              </a:spcBef>
              <a:buSzPts val="2400"/>
            </a:pP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BE64085C-7118-6D8C-D8CF-0F52EADB67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01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BBBAA966-2D4A-F7FD-B0A1-78F550D6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7DA61750-114A-93FB-C3FF-122F57D525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E352CE9E-F6FD-73B9-862D-E2238AA06664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Generative Models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61F2912D-2249-049C-C2D2-35CA3C20BF6C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Recent papers have highlighted applications in art, design, and entertainment, where generative models like DALL-E and Stable Diffusion create visually compelling and novel outputs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Researchers are improving controllability and customization to meet user-specific requirements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spcBef>
                <a:spcPts val="1200"/>
              </a:spcBef>
              <a:buSzPts val="2400"/>
            </a:pP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A81EC919-9768-5106-74E4-F80F0DC92B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77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0A506EB-5406-F374-58BE-AAD7805F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12A9EB54-9674-6A89-25CB-E26ED833C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6355C6F7-698D-58C0-FBD6-2FB23FDC10E5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Efficient and Sustainable AI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CE3EE944-3F83-5D2A-9C42-D35471C53CC0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To address the computational challenges of large-scale models, new architectures such as lightweight GANs and efficient transformers have been proposed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Methods like pruning, quantization, and distillation are emerging as essential tools for reducing the energy footprint of generative models without compromising quality</a:t>
            </a: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9B944D52-EEBF-C65E-219D-8184C16FA1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96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1E458C58-B725-C5E8-E644-2398EEAB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6E2EC4B9-C873-D28D-251E-910263A9A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890BB1A8-C32D-31A9-B426-B8BD2CD534ED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Multimodal Generative Models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049A7397-F53C-730E-5E51-7278583D38EA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Cross-modal models, which integrate text, image, and audio modalities, are growing in popularity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Notable examples include CLIP and Flamingo, which seamlessly link visual and textual representations to enable diverse applications, from image generation to video synthesis</a:t>
            </a: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2DC19320-7BD7-12CB-30AA-CB5FE90B935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4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B6CE7372-196A-D296-2014-A246C017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D66F9AEB-2D69-EF6D-F050-F064783C26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D01BB362-ACDF-4E35-0852-6468C4E73801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Un-Supervised and Self-Supervised Learning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9E245687-242B-CBC0-D23F-49A9D7DB2AEB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Advances in self-supervised learning (SSL) frameworks, such as MAE (Masked Autoencoders), are driving improvements in CV tasks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These methods reduce reliance on </a:t>
            </a:r>
            <a:r>
              <a:rPr lang="en-IN" dirty="0" err="1"/>
              <a:t>labeled</a:t>
            </a:r>
            <a:r>
              <a:rPr lang="en-IN" dirty="0"/>
              <a:t> data, enabling scalable training and wider adoption in industries with limited annotated datasets.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spcBef>
                <a:spcPts val="1200"/>
              </a:spcBef>
              <a:buSzPts val="2400"/>
            </a:pP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30839738-7942-4849-6AA6-7AC00A8355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50978F60-73DE-E182-D581-19E6952F2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D6D800C0-C1A0-D9AE-99FE-0B3EF162A1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8B5C4159-600F-E204-4F24-D4349339B36B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Domain-Specific Generative Models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CD5B1464-DB24-1673-B9E8-84900EAA896A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Research into applying generative models to specialized domains such as medicine (e.g., synthetic medical imaging for diagnostics) and engineering (e.g., aerodynamic simulations in aerospace) is gaining traction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spcBef>
                <a:spcPts val="1200"/>
              </a:spcBef>
              <a:buSzPts val="2400"/>
            </a:pPr>
            <a:endParaRPr lang="en-US" kern="0" dirty="0"/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A48FB737-A769-381A-0833-365B14FEB8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8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1EA09C3-509A-06BB-5BC7-887B6679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7425F46B-FD22-CB96-FB27-F72DD0BC5A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89;g2f9642d245e_0_227">
            <a:extLst>
              <a:ext uri="{FF2B5EF4-FFF2-40B4-BE49-F238E27FC236}">
                <a16:creationId xmlns:a16="http://schemas.microsoft.com/office/drawing/2014/main" id="{B54E8838-0393-7061-4C93-CF34FC820589}"/>
              </a:ext>
            </a:extLst>
          </p:cNvPr>
          <p:cNvSpPr txBox="1">
            <a:spLocks/>
          </p:cNvSpPr>
          <p:nvPr/>
        </p:nvSpPr>
        <p:spPr>
          <a:xfrm>
            <a:off x="415650" y="3795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Ethical Considerations</a:t>
            </a:r>
            <a:endParaRPr lang="en-US" kern="0" dirty="0"/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4C6B2B7F-5AE7-F049-A633-00DF36471E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 Research and Future Directions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FA5DA6F9-6548-0C53-0C71-ACC9B70296AA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Bias and Fairness	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Training on biased datasets can perpetuate societal inequities</a:t>
            </a:r>
          </a:p>
          <a:p>
            <a:pPr marL="1033463" lvl="2" indent="-238125">
              <a:buSzPts val="2000"/>
            </a:pPr>
            <a:r>
              <a:rPr lang="en-IN" b="1" dirty="0"/>
              <a:t>Solutions</a:t>
            </a:r>
            <a:r>
              <a:rPr lang="en-IN" dirty="0"/>
              <a:t>: Fairness-aware algorithms and bias auditing tools</a:t>
            </a:r>
            <a:endParaRPr lang="en-US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Deepfake Detection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IN" dirty="0"/>
              <a:t>Malicious use of generative models (e.g., deepfakes) raises security concerns</a:t>
            </a:r>
            <a:endParaRPr lang="en-US" kern="0" dirty="0"/>
          </a:p>
          <a:p>
            <a:pPr marL="1033463" lvl="2" indent="-238125">
              <a:buSzPts val="2000"/>
            </a:pPr>
            <a:r>
              <a:rPr lang="en-IN" b="1" dirty="0"/>
              <a:t>Solutions</a:t>
            </a:r>
            <a:r>
              <a:rPr lang="en-IN" dirty="0"/>
              <a:t>: Robust detection methods and watermarking technologies to verify authenticity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Privacy Concerns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Sensitive data, especially in healthcare, requires stringent privacy measures</a:t>
            </a:r>
            <a:endParaRPr lang="en-US" kern="0" dirty="0"/>
          </a:p>
          <a:p>
            <a:pPr marL="1033463" lvl="2" indent="-238125">
              <a:buSzPts val="2000"/>
            </a:pPr>
            <a:r>
              <a:rPr lang="en-IN" b="1" dirty="0"/>
              <a:t>Solutions</a:t>
            </a:r>
            <a:r>
              <a:rPr lang="en-IN" dirty="0"/>
              <a:t>: Differential privacy and federated learning to protect data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Environmental Impact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High computational demands lead to significant energy consumption</a:t>
            </a:r>
            <a:endParaRPr lang="en-US" kern="0" dirty="0"/>
          </a:p>
          <a:p>
            <a:pPr marL="1033463" lvl="2" indent="-238125">
              <a:buSzPts val="2000"/>
            </a:pPr>
            <a:r>
              <a:rPr lang="en-IN" b="1" dirty="0"/>
              <a:t>Solutions</a:t>
            </a:r>
            <a:r>
              <a:rPr lang="en-IN" dirty="0"/>
              <a:t>: Optimization techniques, green energy adoption, and efficient model designs</a:t>
            </a:r>
          </a:p>
        </p:txBody>
      </p:sp>
    </p:spTree>
    <p:extLst>
      <p:ext uri="{BB962C8B-B14F-4D97-AF65-F5344CB8AC3E}">
        <p14:creationId xmlns:p14="http://schemas.microsoft.com/office/powerpoint/2010/main" val="2969940744"/>
      </p:ext>
    </p:extLst>
  </p:cSld>
  <p:clrMapOvr>
    <a:masterClrMapping/>
  </p:clrMapOvr>
</p:sld>
</file>

<file path=ppt/theme/theme1.xml><?xml version="1.0" encoding="utf-8"?>
<a:theme xmlns:a="http://schemas.openxmlformats.org/drawingml/2006/main" name="NGC theme 2013-08-22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CAC8C8"/>
      </a:lt2>
      <a:accent1>
        <a:srgbClr val="F2D383"/>
      </a:accent1>
      <a:accent2>
        <a:srgbClr val="003B4C"/>
      </a:accent2>
      <a:accent3>
        <a:srgbClr val="003B4C"/>
      </a:accent3>
      <a:accent4>
        <a:srgbClr val="00A1DF"/>
      </a:accent4>
      <a:accent5>
        <a:srgbClr val="FF6C0C"/>
      </a:accent5>
      <a:accent6>
        <a:srgbClr val="F9BE00"/>
      </a:accent6>
      <a:hlink>
        <a:srgbClr val="64645D"/>
      </a:hlink>
      <a:folHlink>
        <a:srgbClr val="6464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830</Words>
  <Application>Microsoft Macintosh PowerPoint</Application>
  <PresentationFormat>Widescreen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Comic Sans MS</vt:lpstr>
      <vt:lpstr>Noto Sans Symbols</vt:lpstr>
      <vt:lpstr>source-serif-pro</vt:lpstr>
      <vt:lpstr>NGC theme 2013-08-22</vt:lpstr>
      <vt:lpstr>Current Research and Future Directions</vt:lpstr>
      <vt:lpstr>Harish Kashyap: harish@pandita.ai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 Rajaram</dc:creator>
  <cp:lastModifiedBy>Sridhar Rajaram</cp:lastModifiedBy>
  <cp:revision>36</cp:revision>
  <dcterms:created xsi:type="dcterms:W3CDTF">2024-12-21T05:09:35Z</dcterms:created>
  <dcterms:modified xsi:type="dcterms:W3CDTF">2024-12-21T09:43:44Z</dcterms:modified>
</cp:coreProperties>
</file>