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7"/>
  </p:notesMasterIdLst>
  <p:sldIdLst>
    <p:sldId id="266" r:id="rId2"/>
    <p:sldId id="256" r:id="rId3"/>
    <p:sldId id="277" r:id="rId4"/>
    <p:sldId id="278" r:id="rId5"/>
    <p:sldId id="268" r:id="rId6"/>
    <p:sldId id="269" r:id="rId7"/>
    <p:sldId id="276" r:id="rId8"/>
    <p:sldId id="271" r:id="rId9"/>
    <p:sldId id="279" r:id="rId10"/>
    <p:sldId id="281" r:id="rId11"/>
    <p:sldId id="282" r:id="rId12"/>
    <p:sldId id="283" r:id="rId13"/>
    <p:sldId id="280" r:id="rId14"/>
    <p:sldId id="284" r:id="rId15"/>
    <p:sldId id="2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6"/>
  </p:normalViewPr>
  <p:slideViewPr>
    <p:cSldViewPr snapToGrid="0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70656B-AED1-D24B-B065-3F701D470455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3D0D0-176B-5C4F-8AA9-2F90F4F6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04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>
          <a:extLst>
            <a:ext uri="{FF2B5EF4-FFF2-40B4-BE49-F238E27FC236}">
              <a16:creationId xmlns:a16="http://schemas.microsoft.com/office/drawing/2014/main" id="{92A6F1C6-7C8A-5F3D-CC8C-5082B237D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>
            <a:extLst>
              <a:ext uri="{FF2B5EF4-FFF2-40B4-BE49-F238E27FC236}">
                <a16:creationId xmlns:a16="http://schemas.microsoft.com/office/drawing/2014/main" id="{BB5ADE41-37B9-4252-D709-CEF821584D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:notes">
            <a:extLst>
              <a:ext uri="{FF2B5EF4-FFF2-40B4-BE49-F238E27FC236}">
                <a16:creationId xmlns:a16="http://schemas.microsoft.com/office/drawing/2014/main" id="{623690C0-DF11-0020-1858-FC55A6D4F9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7755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>
          <a:extLst>
            <a:ext uri="{FF2B5EF4-FFF2-40B4-BE49-F238E27FC236}">
              <a16:creationId xmlns:a16="http://schemas.microsoft.com/office/drawing/2014/main" id="{52F4CFAE-DF9F-737D-B5A8-B287BA79C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>
            <a:extLst>
              <a:ext uri="{FF2B5EF4-FFF2-40B4-BE49-F238E27FC236}">
                <a16:creationId xmlns:a16="http://schemas.microsoft.com/office/drawing/2014/main" id="{590CBA5D-D58C-922F-9D9C-7661EB62A2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:notes">
            <a:extLst>
              <a:ext uri="{FF2B5EF4-FFF2-40B4-BE49-F238E27FC236}">
                <a16:creationId xmlns:a16="http://schemas.microsoft.com/office/drawing/2014/main" id="{D0DB2260-C6A5-3DF7-2EC0-46B2586F05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9278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>
          <a:extLst>
            <a:ext uri="{FF2B5EF4-FFF2-40B4-BE49-F238E27FC236}">
              <a16:creationId xmlns:a16="http://schemas.microsoft.com/office/drawing/2014/main" id="{67616AF2-C772-E2E1-092A-C67648989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>
            <a:extLst>
              <a:ext uri="{FF2B5EF4-FFF2-40B4-BE49-F238E27FC236}">
                <a16:creationId xmlns:a16="http://schemas.microsoft.com/office/drawing/2014/main" id="{DB2EEF5A-BFCA-412D-618E-D12B429C9A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:notes">
            <a:extLst>
              <a:ext uri="{FF2B5EF4-FFF2-40B4-BE49-F238E27FC236}">
                <a16:creationId xmlns:a16="http://schemas.microsoft.com/office/drawing/2014/main" id="{75C7632A-3464-E38F-9222-3B3CFFDB7B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95665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>
          <a:extLst>
            <a:ext uri="{FF2B5EF4-FFF2-40B4-BE49-F238E27FC236}">
              <a16:creationId xmlns:a16="http://schemas.microsoft.com/office/drawing/2014/main" id="{20787158-6091-E027-AD78-9B77196DF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>
            <a:extLst>
              <a:ext uri="{FF2B5EF4-FFF2-40B4-BE49-F238E27FC236}">
                <a16:creationId xmlns:a16="http://schemas.microsoft.com/office/drawing/2014/main" id="{D706A67F-8661-C35F-091F-EEC3929A12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:notes">
            <a:extLst>
              <a:ext uri="{FF2B5EF4-FFF2-40B4-BE49-F238E27FC236}">
                <a16:creationId xmlns:a16="http://schemas.microsoft.com/office/drawing/2014/main" id="{758B8B68-FC0A-ABF8-C3A3-A4A6E1CBFD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78741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>
          <a:extLst>
            <a:ext uri="{FF2B5EF4-FFF2-40B4-BE49-F238E27FC236}">
              <a16:creationId xmlns:a16="http://schemas.microsoft.com/office/drawing/2014/main" id="{A8E40EE8-1593-DA3A-607A-06C2028E0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>
            <a:extLst>
              <a:ext uri="{FF2B5EF4-FFF2-40B4-BE49-F238E27FC236}">
                <a16:creationId xmlns:a16="http://schemas.microsoft.com/office/drawing/2014/main" id="{8C04E397-A3E7-C0EE-D66A-E8FDFDED15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:notes">
            <a:extLst>
              <a:ext uri="{FF2B5EF4-FFF2-40B4-BE49-F238E27FC236}">
                <a16:creationId xmlns:a16="http://schemas.microsoft.com/office/drawing/2014/main" id="{B7F94F72-B182-88E0-53FF-760593FAEB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6668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>
          <a:extLst>
            <a:ext uri="{FF2B5EF4-FFF2-40B4-BE49-F238E27FC236}">
              <a16:creationId xmlns:a16="http://schemas.microsoft.com/office/drawing/2014/main" id="{DA8F969F-69F5-AB82-5CFE-D5D83F3DA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>
            <a:extLst>
              <a:ext uri="{FF2B5EF4-FFF2-40B4-BE49-F238E27FC236}">
                <a16:creationId xmlns:a16="http://schemas.microsoft.com/office/drawing/2014/main" id="{9AEE059A-EE47-5214-B6D6-81AA845A8C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:notes">
            <a:extLst>
              <a:ext uri="{FF2B5EF4-FFF2-40B4-BE49-F238E27FC236}">
                <a16:creationId xmlns:a16="http://schemas.microsoft.com/office/drawing/2014/main" id="{7C4F5C4E-7AC9-D7F3-2266-9100D2E0E4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6518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f9642d245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f9642d245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>
          <a:extLst>
            <a:ext uri="{FF2B5EF4-FFF2-40B4-BE49-F238E27FC236}">
              <a16:creationId xmlns:a16="http://schemas.microsoft.com/office/drawing/2014/main" id="{BECC442A-60FE-AE63-6F0A-81CA75FB3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>
            <a:extLst>
              <a:ext uri="{FF2B5EF4-FFF2-40B4-BE49-F238E27FC236}">
                <a16:creationId xmlns:a16="http://schemas.microsoft.com/office/drawing/2014/main" id="{1BF5111A-E81B-DF00-0D14-FC359D2567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:notes">
            <a:extLst>
              <a:ext uri="{FF2B5EF4-FFF2-40B4-BE49-F238E27FC236}">
                <a16:creationId xmlns:a16="http://schemas.microsoft.com/office/drawing/2014/main" id="{2039781E-2137-E40E-6A4F-62ED814315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70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>
          <a:extLst>
            <a:ext uri="{FF2B5EF4-FFF2-40B4-BE49-F238E27FC236}">
              <a16:creationId xmlns:a16="http://schemas.microsoft.com/office/drawing/2014/main" id="{B591A70F-73A6-B025-898F-5CA1721A3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>
            <a:extLst>
              <a:ext uri="{FF2B5EF4-FFF2-40B4-BE49-F238E27FC236}">
                <a16:creationId xmlns:a16="http://schemas.microsoft.com/office/drawing/2014/main" id="{D1CBE581-1D3E-8AA5-C0A5-5B8F4D7253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:notes">
            <a:extLst>
              <a:ext uri="{FF2B5EF4-FFF2-40B4-BE49-F238E27FC236}">
                <a16:creationId xmlns:a16="http://schemas.microsoft.com/office/drawing/2014/main" id="{1AA4D802-DD0E-1660-E957-D47CFD4BDE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4488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>
          <a:extLst>
            <a:ext uri="{FF2B5EF4-FFF2-40B4-BE49-F238E27FC236}">
              <a16:creationId xmlns:a16="http://schemas.microsoft.com/office/drawing/2014/main" id="{D8240C0C-514B-CA75-F5A1-311F4494E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>
            <a:extLst>
              <a:ext uri="{FF2B5EF4-FFF2-40B4-BE49-F238E27FC236}">
                <a16:creationId xmlns:a16="http://schemas.microsoft.com/office/drawing/2014/main" id="{4AFC6137-FBE5-C9B0-220E-37488772DA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:notes">
            <a:extLst>
              <a:ext uri="{FF2B5EF4-FFF2-40B4-BE49-F238E27FC236}">
                <a16:creationId xmlns:a16="http://schemas.microsoft.com/office/drawing/2014/main" id="{483AE0CF-353A-ACAF-F280-AD7FED545F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3447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>
          <a:extLst>
            <a:ext uri="{FF2B5EF4-FFF2-40B4-BE49-F238E27FC236}">
              <a16:creationId xmlns:a16="http://schemas.microsoft.com/office/drawing/2014/main" id="{DD878288-171B-C19C-96F7-5E229D39F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>
            <a:extLst>
              <a:ext uri="{FF2B5EF4-FFF2-40B4-BE49-F238E27FC236}">
                <a16:creationId xmlns:a16="http://schemas.microsoft.com/office/drawing/2014/main" id="{7DE772D6-6AFE-ECF7-E277-E047308E79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:notes">
            <a:extLst>
              <a:ext uri="{FF2B5EF4-FFF2-40B4-BE49-F238E27FC236}">
                <a16:creationId xmlns:a16="http://schemas.microsoft.com/office/drawing/2014/main" id="{0D527D25-B78F-99BB-7901-37E6532CA7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4626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>
          <a:extLst>
            <a:ext uri="{FF2B5EF4-FFF2-40B4-BE49-F238E27FC236}">
              <a16:creationId xmlns:a16="http://schemas.microsoft.com/office/drawing/2014/main" id="{F7241CBD-846D-8C00-716A-71F25961C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>
            <a:extLst>
              <a:ext uri="{FF2B5EF4-FFF2-40B4-BE49-F238E27FC236}">
                <a16:creationId xmlns:a16="http://schemas.microsoft.com/office/drawing/2014/main" id="{4FF373F2-8FDB-9C41-0F49-A2AC9C0517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:notes">
            <a:extLst>
              <a:ext uri="{FF2B5EF4-FFF2-40B4-BE49-F238E27FC236}">
                <a16:creationId xmlns:a16="http://schemas.microsoft.com/office/drawing/2014/main" id="{4CB965C6-F425-FDDD-22AE-6E976E29DB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65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>
          <a:extLst>
            <a:ext uri="{FF2B5EF4-FFF2-40B4-BE49-F238E27FC236}">
              <a16:creationId xmlns:a16="http://schemas.microsoft.com/office/drawing/2014/main" id="{7B438244-C2F9-C0E6-859A-C86DE4872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>
            <a:extLst>
              <a:ext uri="{FF2B5EF4-FFF2-40B4-BE49-F238E27FC236}">
                <a16:creationId xmlns:a16="http://schemas.microsoft.com/office/drawing/2014/main" id="{34698F2D-944B-8D28-B856-88D0B7205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:notes">
            <a:extLst>
              <a:ext uri="{FF2B5EF4-FFF2-40B4-BE49-F238E27FC236}">
                <a16:creationId xmlns:a16="http://schemas.microsoft.com/office/drawing/2014/main" id="{083C1F37-CAF8-262E-5544-DB0BD29470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6210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>
          <a:extLst>
            <a:ext uri="{FF2B5EF4-FFF2-40B4-BE49-F238E27FC236}">
              <a16:creationId xmlns:a16="http://schemas.microsoft.com/office/drawing/2014/main" id="{F8DFEDE2-EADD-987F-0CE9-FB42A4D9B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>
            <a:extLst>
              <a:ext uri="{FF2B5EF4-FFF2-40B4-BE49-F238E27FC236}">
                <a16:creationId xmlns:a16="http://schemas.microsoft.com/office/drawing/2014/main" id="{7AF2821A-4B55-60F0-4FEA-5B06F3C6F2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:notes">
            <a:extLst>
              <a:ext uri="{FF2B5EF4-FFF2-40B4-BE49-F238E27FC236}">
                <a16:creationId xmlns:a16="http://schemas.microsoft.com/office/drawing/2014/main" id="{F7EA0489-0616-6C63-770D-936CBB0055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1320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609600" y="1143000"/>
            <a:ext cx="109728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ftr" idx="11"/>
          </p:nvPr>
        </p:nvSpPr>
        <p:spPr>
          <a:xfrm>
            <a:off x="4816592" y="6511262"/>
            <a:ext cx="249860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sldNum" idx="12"/>
          </p:nvPr>
        </p:nvSpPr>
        <p:spPr>
          <a:xfrm>
            <a:off x="11165525" y="6478874"/>
            <a:ext cx="812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357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ngle Content Line">
  <p:cSld name="Single Content Lin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body" idx="1"/>
          </p:nvPr>
        </p:nvSpPr>
        <p:spPr>
          <a:xfrm>
            <a:off x="609600" y="1159331"/>
            <a:ext cx="10972800" cy="5127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SzPts val="2400"/>
              <a:buNone/>
              <a:defRPr b="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oto Sans Symbols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Font typeface="Arial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sldNum" idx="12"/>
          </p:nvPr>
        </p:nvSpPr>
        <p:spPr>
          <a:xfrm>
            <a:off x="11201400" y="6511262"/>
            <a:ext cx="812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ftr" idx="11"/>
          </p:nvPr>
        </p:nvSpPr>
        <p:spPr>
          <a:xfrm>
            <a:off x="4816592" y="6511262"/>
            <a:ext cx="249860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1247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body" idx="1"/>
          </p:nvPr>
        </p:nvSpPr>
        <p:spPr>
          <a:xfrm>
            <a:off x="609600" y="1143000"/>
            <a:ext cx="536448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2"/>
          </p:nvPr>
        </p:nvSpPr>
        <p:spPr>
          <a:xfrm>
            <a:off x="6217920" y="1143000"/>
            <a:ext cx="536448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sldNum" idx="12"/>
          </p:nvPr>
        </p:nvSpPr>
        <p:spPr>
          <a:xfrm>
            <a:off x="11201400" y="6511262"/>
            <a:ext cx="812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ftr" idx="11"/>
          </p:nvPr>
        </p:nvSpPr>
        <p:spPr>
          <a:xfrm>
            <a:off x="4816592" y="6511262"/>
            <a:ext cx="249860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1238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s_Two Content">
  <p:cSld name="Headers_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body" idx="1"/>
          </p:nvPr>
        </p:nvSpPr>
        <p:spPr>
          <a:xfrm>
            <a:off x="609600" y="1143000"/>
            <a:ext cx="5364480" cy="5091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  <a:defRPr sz="2400" b="0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body" idx="2"/>
          </p:nvPr>
        </p:nvSpPr>
        <p:spPr>
          <a:xfrm>
            <a:off x="6217920" y="1143000"/>
            <a:ext cx="5364480" cy="5091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  <a:defRPr sz="2400" b="0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ftr" idx="11"/>
          </p:nvPr>
        </p:nvSpPr>
        <p:spPr>
          <a:xfrm>
            <a:off x="4816592" y="6511262"/>
            <a:ext cx="249860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sldNum" idx="12"/>
          </p:nvPr>
        </p:nvSpPr>
        <p:spPr>
          <a:xfrm>
            <a:off x="11165525" y="6478874"/>
            <a:ext cx="812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2739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 txBox="1">
            <a:spLocks noGrp="1"/>
          </p:cNvSpPr>
          <p:nvPr>
            <p:ph type="ctrTitle"/>
          </p:nvPr>
        </p:nvSpPr>
        <p:spPr>
          <a:xfrm>
            <a:off x="609600" y="1676400"/>
            <a:ext cx="10972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>
                <a:solidFill>
                  <a:schemeClr val="accent3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subTitle" idx="1"/>
          </p:nvPr>
        </p:nvSpPr>
        <p:spPr>
          <a:xfrm>
            <a:off x="609600" y="3810002"/>
            <a:ext cx="10972800" cy="249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Noto Sans Symbols"/>
              <a:buNone/>
              <a:defRPr sz="2800">
                <a:solidFill>
                  <a:schemeClr val="dk2"/>
                </a:solidFill>
              </a:defRPr>
            </a:lvl1pPr>
            <a:lvl2pPr lvl="1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sldNum" idx="12"/>
          </p:nvPr>
        </p:nvSpPr>
        <p:spPr>
          <a:xfrm>
            <a:off x="11201400" y="6511262"/>
            <a:ext cx="812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ftr" idx="11"/>
          </p:nvPr>
        </p:nvSpPr>
        <p:spPr>
          <a:xfrm>
            <a:off x="4816592" y="6511262"/>
            <a:ext cx="249860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/>
          <p:nvPr/>
        </p:nvSpPr>
        <p:spPr>
          <a:xfrm>
            <a:off x="2" y="0"/>
            <a:ext cx="12191998" cy="990600"/>
          </a:xfrm>
          <a:prstGeom prst="rect">
            <a:avLst/>
          </a:prstGeom>
          <a:solidFill>
            <a:srgbClr val="003B4C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5" name="Google Shape;45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0" y="240343"/>
            <a:ext cx="5013781" cy="5099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912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>
            <a:spLocks noGrp="1"/>
          </p:cNvSpPr>
          <p:nvPr>
            <p:ph type="ctrTitle"/>
          </p:nvPr>
        </p:nvSpPr>
        <p:spPr>
          <a:xfrm>
            <a:off x="609600" y="1676400"/>
            <a:ext cx="10972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ubTitle" idx="1"/>
          </p:nvPr>
        </p:nvSpPr>
        <p:spPr>
          <a:xfrm>
            <a:off x="609600" y="3810000"/>
            <a:ext cx="10972800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Noto Sans Symbols"/>
              <a:buNone/>
              <a:defRPr sz="2800">
                <a:solidFill>
                  <a:schemeClr val="dk2"/>
                </a:solidFill>
              </a:defRPr>
            </a:lvl1pPr>
            <a:lvl2pPr lvl="1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11201400" y="6511262"/>
            <a:ext cx="812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ftr" idx="11"/>
          </p:nvPr>
        </p:nvSpPr>
        <p:spPr>
          <a:xfrm>
            <a:off x="4816592" y="6511262"/>
            <a:ext cx="249860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6619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>
            <a:spLocks noGrp="1"/>
          </p:cNvSpPr>
          <p:nvPr>
            <p:ph type="title"/>
          </p:nvPr>
        </p:nvSpPr>
        <p:spPr>
          <a:xfrm>
            <a:off x="599125" y="514350"/>
            <a:ext cx="10972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11201400" y="6511262"/>
            <a:ext cx="812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ftr" idx="11"/>
          </p:nvPr>
        </p:nvSpPr>
        <p:spPr>
          <a:xfrm>
            <a:off x="4816592" y="6511262"/>
            <a:ext cx="249860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6006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f9642d245e_0_30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g2f9642d245e_0_30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g2f9642d245e_0_30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309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599125" y="514350"/>
            <a:ext cx="10972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599125" y="1143000"/>
            <a:ext cx="10983275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sldNum" idx="12"/>
          </p:nvPr>
        </p:nvSpPr>
        <p:spPr>
          <a:xfrm>
            <a:off x="11165525" y="6478874"/>
            <a:ext cx="812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4816592" y="6511262"/>
            <a:ext cx="249860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/>
          <p:nvPr/>
        </p:nvSpPr>
        <p:spPr>
          <a:xfrm>
            <a:off x="1828800" y="6511262"/>
            <a:ext cx="298779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©Caltech</a:t>
            </a:r>
            <a:endParaRPr/>
          </a:p>
        </p:txBody>
      </p:sp>
      <p:sp>
        <p:nvSpPr>
          <p:cNvPr id="15" name="Google Shape;15;p10"/>
          <p:cNvSpPr/>
          <p:nvPr/>
        </p:nvSpPr>
        <p:spPr>
          <a:xfrm>
            <a:off x="7315200" y="6478252"/>
            <a:ext cx="39878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https://ctme.caltech.edu</a:t>
            </a:r>
            <a:endParaRPr/>
          </a:p>
        </p:txBody>
      </p:sp>
      <p:pic>
        <p:nvPicPr>
          <p:cNvPr id="16" name="Google Shape;16;p1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14366" y="6446487"/>
            <a:ext cx="1214434" cy="29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342087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9728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720">
          <p15:clr>
            <a:srgbClr val="F26B43"/>
          </p15:clr>
        </p15:guide>
        <p15:guide id="4" orient="horz" pos="624">
          <p15:clr>
            <a:srgbClr val="F26B43"/>
          </p15:clr>
        </p15:guide>
        <p15:guide id="5" pos="352">
          <p15:clr>
            <a:srgbClr val="F26B43"/>
          </p15:clr>
        </p15:guide>
        <p15:guide id="6" orient="horz" pos="3960">
          <p15:clr>
            <a:srgbClr val="F26B43"/>
          </p15:clr>
        </p15:guide>
        <p15:guide id="7" pos="3840">
          <p15:clr>
            <a:srgbClr val="F26B43"/>
          </p15:clr>
        </p15:guide>
        <p15:guide id="8" pos="72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rishkashya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www.linkedin.com/in/hkashyap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>
            <a:spLocks noGrp="1"/>
          </p:cNvSpPr>
          <p:nvPr>
            <p:ph type="ctrTitle"/>
          </p:nvPr>
        </p:nvSpPr>
        <p:spPr>
          <a:xfrm>
            <a:off x="609600" y="1676400"/>
            <a:ext cx="10972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Domain Adaptation and Transfer Learning</a:t>
            </a:r>
            <a:endParaRPr dirty="0"/>
          </a:p>
        </p:txBody>
      </p:sp>
      <p:sp>
        <p:nvSpPr>
          <p:cNvPr id="139" name="Google Shape;139;p6"/>
          <p:cNvSpPr txBox="1">
            <a:spLocks noGrp="1"/>
          </p:cNvSpPr>
          <p:nvPr>
            <p:ph type="subTitle" idx="1"/>
          </p:nvPr>
        </p:nvSpPr>
        <p:spPr>
          <a:xfrm>
            <a:off x="609600" y="3810000"/>
            <a:ext cx="10972800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lang="en-US" dirty="0"/>
              <a:t>Section 9</a:t>
            </a:r>
            <a:endParaRPr dirty="0"/>
          </a:p>
        </p:txBody>
      </p:sp>
      <p:sp>
        <p:nvSpPr>
          <p:cNvPr id="140" name="Google Shape;140;p6"/>
          <p:cNvSpPr txBox="1">
            <a:spLocks noGrp="1"/>
          </p:cNvSpPr>
          <p:nvPr>
            <p:ph type="sldNum" idx="12"/>
          </p:nvPr>
        </p:nvSpPr>
        <p:spPr>
          <a:xfrm>
            <a:off x="11201400" y="6511262"/>
            <a:ext cx="812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41" name="Google Shape;141;p6"/>
          <p:cNvSpPr txBox="1">
            <a:spLocks noGrp="1"/>
          </p:cNvSpPr>
          <p:nvPr>
            <p:ph type="ftr" idx="11"/>
          </p:nvPr>
        </p:nvSpPr>
        <p:spPr>
          <a:xfrm>
            <a:off x="4816592" y="6511262"/>
            <a:ext cx="26449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Domain Adaptation and Transfer Learning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>
          <a:extLst>
            <a:ext uri="{FF2B5EF4-FFF2-40B4-BE49-F238E27FC236}">
              <a16:creationId xmlns:a16="http://schemas.microsoft.com/office/drawing/2014/main" id="{1A2EB19D-F8AB-1E98-A613-66B738B4D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>
            <a:extLst>
              <a:ext uri="{FF2B5EF4-FFF2-40B4-BE49-F238E27FC236}">
                <a16:creationId xmlns:a16="http://schemas.microsoft.com/office/drawing/2014/main" id="{A5C0EF57-BFD5-0248-E9C7-297D064ACC6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01400" y="6511262"/>
            <a:ext cx="812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41" name="Google Shape;141;p6">
            <a:extLst>
              <a:ext uri="{FF2B5EF4-FFF2-40B4-BE49-F238E27FC236}">
                <a16:creationId xmlns:a16="http://schemas.microsoft.com/office/drawing/2014/main" id="{0E2E03AF-653B-901A-3EBE-959D30FCEBC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816592" y="6511262"/>
            <a:ext cx="26449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Domain Adaptation and Transfer Learning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" name="Google Shape;96;p1">
            <a:extLst>
              <a:ext uri="{FF2B5EF4-FFF2-40B4-BE49-F238E27FC236}">
                <a16:creationId xmlns:a16="http://schemas.microsoft.com/office/drawing/2014/main" id="{3C1AE0FF-CEFA-6C28-A859-C1CDE504FC56}"/>
              </a:ext>
            </a:extLst>
          </p:cNvPr>
          <p:cNvSpPr txBox="1">
            <a:spLocks/>
          </p:cNvSpPr>
          <p:nvPr/>
        </p:nvSpPr>
        <p:spPr>
          <a:xfrm>
            <a:off x="609600" y="762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algn="l"/>
            <a:r>
              <a:rPr lang="en-IN" dirty="0"/>
              <a:t>Covariate Shift</a:t>
            </a:r>
            <a:endParaRPr lang="en-US" kern="0" dirty="0"/>
          </a:p>
        </p:txBody>
      </p:sp>
      <p:sp>
        <p:nvSpPr>
          <p:cNvPr id="3" name="Google Shape;97;p1">
            <a:extLst>
              <a:ext uri="{FF2B5EF4-FFF2-40B4-BE49-F238E27FC236}">
                <a16:creationId xmlns:a16="http://schemas.microsoft.com/office/drawing/2014/main" id="{5A60B35E-7832-A07E-C383-230B6B2F36D5}"/>
              </a:ext>
            </a:extLst>
          </p:cNvPr>
          <p:cNvSpPr txBox="1">
            <a:spLocks/>
          </p:cNvSpPr>
          <p:nvPr/>
        </p:nvSpPr>
        <p:spPr>
          <a:xfrm>
            <a:off x="609600" y="857250"/>
            <a:ext cx="109728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225425" indent="-225425" algn="l">
              <a:spcBef>
                <a:spcPts val="1200"/>
              </a:spcBef>
              <a:buSzPts val="2400"/>
              <a:buFont typeface="Noto Sans Symbols"/>
              <a:buChar char="▪"/>
            </a:pPr>
            <a:r>
              <a:rPr lang="en-IN" b="0" i="0" dirty="0">
                <a:solidFill>
                  <a:srgbClr val="242424"/>
                </a:solidFill>
                <a:effectLst/>
                <a:latin typeface="source-serif-pro"/>
              </a:rPr>
              <a:t>Covariate shift is one of the most studied forms of data set shift</a:t>
            </a:r>
          </a:p>
          <a:p>
            <a:pPr marL="225425" indent="-225425" algn="l">
              <a:spcBef>
                <a:spcPts val="1200"/>
              </a:spcBef>
              <a:buSzPts val="2400"/>
              <a:buFont typeface="Noto Sans Symbols"/>
              <a:buChar char="▪"/>
            </a:pPr>
            <a:r>
              <a:rPr lang="en-IN" b="0" i="0" dirty="0">
                <a:solidFill>
                  <a:srgbClr val="242424"/>
                </a:solidFill>
                <a:effectLst/>
                <a:latin typeface="source-serif-pro"/>
              </a:rPr>
              <a:t>It occurs most often when there is a form of sample selection bia</a:t>
            </a:r>
            <a:r>
              <a:rPr lang="en-IN" dirty="0">
                <a:solidFill>
                  <a:srgbClr val="242424"/>
                </a:solidFill>
                <a:latin typeface="source-serif-pro"/>
              </a:rPr>
              <a:t>s</a:t>
            </a:r>
          </a:p>
          <a:p>
            <a:pPr marL="225425" indent="-225425" algn="l">
              <a:spcBef>
                <a:spcPts val="1200"/>
              </a:spcBef>
              <a:buSzPts val="2400"/>
              <a:buFont typeface="Noto Sans Symbols"/>
              <a:buChar char="▪"/>
            </a:pPr>
            <a:r>
              <a:rPr lang="en-IN" b="0" i="0" dirty="0">
                <a:solidFill>
                  <a:srgbClr val="242424"/>
                </a:solidFill>
                <a:effectLst/>
                <a:latin typeface="source-serif-pro"/>
              </a:rPr>
              <a:t>Selection bias is defined as the altered probability of being sampled</a:t>
            </a:r>
            <a:r>
              <a:rPr lang="en-US" kern="0" dirty="0"/>
              <a:t>	</a:t>
            </a:r>
          </a:p>
          <a:p>
            <a:pPr marL="338138" lvl="1" indent="0">
              <a:buSzPts val="2000"/>
              <a:buNone/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IN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758967E9-9A26-BBCE-D4A2-2C9862CD9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77717"/>
            <a:ext cx="9790176" cy="260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83;g2f9642d245e_0_152">
            <a:extLst>
              <a:ext uri="{FF2B5EF4-FFF2-40B4-BE49-F238E27FC236}">
                <a16:creationId xmlns:a16="http://schemas.microsoft.com/office/drawing/2014/main" id="{E561D981-6E23-1174-4B67-26566B75DF98}"/>
              </a:ext>
            </a:extLst>
          </p:cNvPr>
          <p:cNvSpPr txBox="1"/>
          <p:nvPr/>
        </p:nvSpPr>
        <p:spPr>
          <a:xfrm>
            <a:off x="1025300" y="5426293"/>
            <a:ext cx="11166700" cy="4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Reference: https://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medium.com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/nerd-for-tech/domain-adaptation-problems-in-machine-learning-ddfdff1f227c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2535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>
          <a:extLst>
            <a:ext uri="{FF2B5EF4-FFF2-40B4-BE49-F238E27FC236}">
              <a16:creationId xmlns:a16="http://schemas.microsoft.com/office/drawing/2014/main" id="{72E3A849-B283-F1EB-4391-BD7FBC610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>
            <a:extLst>
              <a:ext uri="{FF2B5EF4-FFF2-40B4-BE49-F238E27FC236}">
                <a16:creationId xmlns:a16="http://schemas.microsoft.com/office/drawing/2014/main" id="{664C3828-9449-E9AF-6AE8-B8503BB93E7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01400" y="6511262"/>
            <a:ext cx="812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11</a:t>
            </a:fld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41" name="Google Shape;141;p6">
            <a:extLst>
              <a:ext uri="{FF2B5EF4-FFF2-40B4-BE49-F238E27FC236}">
                <a16:creationId xmlns:a16="http://schemas.microsoft.com/office/drawing/2014/main" id="{0444CFA1-CD30-6A17-DBDF-B1A1D841060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816592" y="6511262"/>
            <a:ext cx="26449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Domain Adaptation and Transfer Learning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" name="Google Shape;96;p1">
            <a:extLst>
              <a:ext uri="{FF2B5EF4-FFF2-40B4-BE49-F238E27FC236}">
                <a16:creationId xmlns:a16="http://schemas.microsoft.com/office/drawing/2014/main" id="{16CA00F1-5EF3-FC25-9D84-491CCB3210FE}"/>
              </a:ext>
            </a:extLst>
          </p:cNvPr>
          <p:cNvSpPr txBox="1">
            <a:spLocks/>
          </p:cNvSpPr>
          <p:nvPr/>
        </p:nvSpPr>
        <p:spPr>
          <a:xfrm>
            <a:off x="609600" y="762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algn="l"/>
            <a:r>
              <a:rPr lang="en-IN" dirty="0"/>
              <a:t>Prior Shift</a:t>
            </a:r>
            <a:endParaRPr lang="en-US" kern="0" dirty="0"/>
          </a:p>
        </p:txBody>
      </p:sp>
      <p:sp>
        <p:nvSpPr>
          <p:cNvPr id="3" name="Google Shape;97;p1">
            <a:extLst>
              <a:ext uri="{FF2B5EF4-FFF2-40B4-BE49-F238E27FC236}">
                <a16:creationId xmlns:a16="http://schemas.microsoft.com/office/drawing/2014/main" id="{F79B0AA2-782C-482C-0DCB-4E74FC77C869}"/>
              </a:ext>
            </a:extLst>
          </p:cNvPr>
          <p:cNvSpPr txBox="1">
            <a:spLocks/>
          </p:cNvSpPr>
          <p:nvPr/>
        </p:nvSpPr>
        <p:spPr>
          <a:xfrm>
            <a:off x="609600" y="857250"/>
            <a:ext cx="109728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225425" indent="-225425" algn="l">
              <a:spcBef>
                <a:spcPts val="1200"/>
              </a:spcBef>
              <a:buSzPts val="2400"/>
              <a:buFont typeface="Noto Sans Symbols"/>
              <a:buChar char="▪"/>
            </a:pPr>
            <a:r>
              <a:rPr lang="en-IN" b="0" i="0" dirty="0">
                <a:solidFill>
                  <a:srgbClr val="242424"/>
                </a:solidFill>
                <a:effectLst/>
                <a:latin typeface="source-serif-pro"/>
              </a:rPr>
              <a:t>For prior shift, the prior probabilities of the classes are different, but the conditional distributions are equivalent, </a:t>
            </a:r>
            <a:r>
              <a:rPr lang="en-IN" b="0" i="0" dirty="0" err="1">
                <a:solidFill>
                  <a:srgbClr val="242424"/>
                </a:solidFill>
                <a:effectLst/>
                <a:latin typeface="source-serif-pro"/>
              </a:rPr>
              <a:t>pS</a:t>
            </a:r>
            <a:r>
              <a:rPr lang="en-IN" b="0" i="0" dirty="0">
                <a:solidFill>
                  <a:srgbClr val="242424"/>
                </a:solidFill>
                <a:effectLst/>
                <a:latin typeface="source-serif-pro"/>
              </a:rPr>
              <a:t>(</a:t>
            </a:r>
            <a:r>
              <a:rPr lang="en-IN" b="0" i="0" dirty="0" err="1">
                <a:solidFill>
                  <a:srgbClr val="242424"/>
                </a:solidFill>
                <a:effectLst/>
                <a:latin typeface="source-serif-pro"/>
              </a:rPr>
              <a:t>x|y</a:t>
            </a:r>
            <a:r>
              <a:rPr lang="en-IN" b="0" i="0" dirty="0">
                <a:solidFill>
                  <a:srgbClr val="242424"/>
                </a:solidFill>
                <a:effectLst/>
                <a:latin typeface="source-serif-pro"/>
              </a:rPr>
              <a:t>) = </a:t>
            </a:r>
            <a:r>
              <a:rPr lang="en-IN" b="0" i="0" dirty="0" err="1">
                <a:solidFill>
                  <a:srgbClr val="242424"/>
                </a:solidFill>
                <a:effectLst/>
                <a:latin typeface="source-serif-pro"/>
              </a:rPr>
              <a:t>pT</a:t>
            </a:r>
            <a:r>
              <a:rPr lang="en-IN" b="0" i="0" dirty="0">
                <a:solidFill>
                  <a:srgbClr val="242424"/>
                </a:solidFill>
                <a:effectLst/>
                <a:latin typeface="source-serif-pro"/>
              </a:rPr>
              <a:t>(</a:t>
            </a:r>
            <a:r>
              <a:rPr lang="en-IN" b="0" i="0" dirty="0" err="1">
                <a:solidFill>
                  <a:srgbClr val="242424"/>
                </a:solidFill>
                <a:effectLst/>
                <a:latin typeface="source-serif-pro"/>
              </a:rPr>
              <a:t>x|y</a:t>
            </a:r>
            <a:r>
              <a:rPr lang="en-IN" b="0" i="0" dirty="0">
                <a:solidFill>
                  <a:srgbClr val="242424"/>
                </a:solidFill>
                <a:effectLst/>
                <a:latin typeface="source-serif-pro"/>
              </a:rPr>
              <a:t>)</a:t>
            </a:r>
          </a:p>
          <a:p>
            <a:pPr marL="225425" indent="-225425" algn="l">
              <a:spcBef>
                <a:spcPts val="1200"/>
              </a:spcBef>
              <a:buSzPts val="2400"/>
              <a:buFont typeface="Noto Sans Symbols"/>
              <a:buChar char="▪"/>
            </a:pPr>
            <a:r>
              <a:rPr lang="en-IN" b="0" i="0" dirty="0">
                <a:solidFill>
                  <a:srgbClr val="242424"/>
                </a:solidFill>
                <a:effectLst/>
                <a:latin typeface="source-serif-pro"/>
              </a:rPr>
              <a:t>This can occur in for example fault detection settings, where a new maintenance policy might cause less faults, or in the detection of oil spills before versus after an incident</a:t>
            </a:r>
            <a:r>
              <a:rPr lang="en-US" kern="0" dirty="0"/>
              <a:t>	</a:t>
            </a:r>
          </a:p>
          <a:p>
            <a:pPr marL="338138" lvl="1" indent="0">
              <a:buSzPts val="2000"/>
              <a:buNone/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IN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5BE53B7D-60A3-73BE-9E97-DD94CB8FA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070" y="3241364"/>
            <a:ext cx="9397746" cy="275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83;g2f9642d245e_0_152">
            <a:extLst>
              <a:ext uri="{FF2B5EF4-FFF2-40B4-BE49-F238E27FC236}">
                <a16:creationId xmlns:a16="http://schemas.microsoft.com/office/drawing/2014/main" id="{10FCCFCB-F3B0-3426-9EF6-CF73AA6D76F8}"/>
              </a:ext>
            </a:extLst>
          </p:cNvPr>
          <p:cNvSpPr txBox="1"/>
          <p:nvPr/>
        </p:nvSpPr>
        <p:spPr>
          <a:xfrm>
            <a:off x="941070" y="5835106"/>
            <a:ext cx="11166700" cy="4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Reference: https://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medium.com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/nerd-for-tech/domain-adaptation-problems-in-machine-learning-ddfdff1f227c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7583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>
          <a:extLst>
            <a:ext uri="{FF2B5EF4-FFF2-40B4-BE49-F238E27FC236}">
              <a16:creationId xmlns:a16="http://schemas.microsoft.com/office/drawing/2014/main" id="{40DDABB9-55A0-FB38-9FCB-B8160CC86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>
            <a:extLst>
              <a:ext uri="{FF2B5EF4-FFF2-40B4-BE49-F238E27FC236}">
                <a16:creationId xmlns:a16="http://schemas.microsoft.com/office/drawing/2014/main" id="{93026763-F8F8-1C11-4E6A-021FD0DD4E2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01400" y="6511262"/>
            <a:ext cx="812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12</a:t>
            </a:fld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41" name="Google Shape;141;p6">
            <a:extLst>
              <a:ext uri="{FF2B5EF4-FFF2-40B4-BE49-F238E27FC236}">
                <a16:creationId xmlns:a16="http://schemas.microsoft.com/office/drawing/2014/main" id="{9CF8BF4A-F069-2BB6-B7BA-BFFC4BE55FE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816592" y="6511262"/>
            <a:ext cx="26449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Domain Adaptation and Transfer Learning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" name="Google Shape;96;p1">
            <a:extLst>
              <a:ext uri="{FF2B5EF4-FFF2-40B4-BE49-F238E27FC236}">
                <a16:creationId xmlns:a16="http://schemas.microsoft.com/office/drawing/2014/main" id="{B029FCF2-AC29-B567-8263-D7AD9D3EA464}"/>
              </a:ext>
            </a:extLst>
          </p:cNvPr>
          <p:cNvSpPr txBox="1">
            <a:spLocks/>
          </p:cNvSpPr>
          <p:nvPr/>
        </p:nvSpPr>
        <p:spPr>
          <a:xfrm>
            <a:off x="609600" y="762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algn="l"/>
            <a:r>
              <a:rPr lang="en-IN" dirty="0"/>
              <a:t>Covariate Shift</a:t>
            </a:r>
            <a:endParaRPr lang="en-US" kern="0" dirty="0"/>
          </a:p>
        </p:txBody>
      </p:sp>
      <p:sp>
        <p:nvSpPr>
          <p:cNvPr id="3" name="Google Shape;97;p1">
            <a:extLst>
              <a:ext uri="{FF2B5EF4-FFF2-40B4-BE49-F238E27FC236}">
                <a16:creationId xmlns:a16="http://schemas.microsoft.com/office/drawing/2014/main" id="{2623F6CE-7B8B-3A44-0549-5CFF31D8380E}"/>
              </a:ext>
            </a:extLst>
          </p:cNvPr>
          <p:cNvSpPr txBox="1">
            <a:spLocks/>
          </p:cNvSpPr>
          <p:nvPr/>
        </p:nvSpPr>
        <p:spPr>
          <a:xfrm>
            <a:off x="609600" y="857250"/>
            <a:ext cx="109728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225425" indent="-225425" algn="l">
              <a:spcBef>
                <a:spcPts val="1200"/>
              </a:spcBef>
              <a:buSzPts val="2400"/>
              <a:buFont typeface="Noto Sans Symbols"/>
              <a:buChar char="▪"/>
            </a:pPr>
            <a:r>
              <a:rPr lang="en-IN" b="0" i="0" dirty="0">
                <a:solidFill>
                  <a:srgbClr val="242424"/>
                </a:solidFill>
                <a:effectLst/>
                <a:latin typeface="source-serif-pro"/>
              </a:rPr>
              <a:t>In the case of concept shift, the data distributions remain constant while the posteriors change</a:t>
            </a:r>
          </a:p>
          <a:p>
            <a:pPr marL="225425" indent="-225425" algn="l">
              <a:spcBef>
                <a:spcPts val="1200"/>
              </a:spcBef>
              <a:buSzPts val="2400"/>
              <a:buFont typeface="Noto Sans Symbols"/>
              <a:buChar char="▪"/>
            </a:pPr>
            <a:r>
              <a:rPr lang="en-IN" b="0" i="0" dirty="0">
                <a:solidFill>
                  <a:srgbClr val="242424"/>
                </a:solidFill>
                <a:effectLst/>
                <a:latin typeface="source-serif-pro"/>
              </a:rPr>
              <a:t>For instance, consider a medical setting where the aim is to make a prognosis for a patient based on their age, severity of their flu, general health and their socio-economic status</a:t>
            </a:r>
          </a:p>
          <a:p>
            <a:pPr marL="0" indent="0" algn="l">
              <a:spcBef>
                <a:spcPts val="1200"/>
              </a:spcBef>
              <a:buSzPts val="2400"/>
            </a:pPr>
            <a:r>
              <a:rPr lang="en-US" kern="0" dirty="0"/>
              <a:t>	</a:t>
            </a:r>
          </a:p>
          <a:p>
            <a:pPr marL="338138" lvl="1" indent="0">
              <a:buSzPts val="2000"/>
              <a:buNone/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IN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973CED4D-A879-D0DD-1B93-20BD95D4F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52" y="3155970"/>
            <a:ext cx="9387840" cy="257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83;g2f9642d245e_0_152">
            <a:extLst>
              <a:ext uri="{FF2B5EF4-FFF2-40B4-BE49-F238E27FC236}">
                <a16:creationId xmlns:a16="http://schemas.microsoft.com/office/drawing/2014/main" id="{430085E8-C9E1-5448-939E-0B9BCA36D3C4}"/>
              </a:ext>
            </a:extLst>
          </p:cNvPr>
          <p:cNvSpPr txBox="1"/>
          <p:nvPr/>
        </p:nvSpPr>
        <p:spPr>
          <a:xfrm>
            <a:off x="1121664" y="5624656"/>
            <a:ext cx="11166700" cy="4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Reference: https://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medium.com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/nerd-for-tech/domain-adaptation-problems-in-machine-learning-ddfdff1f227c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8336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>
          <a:extLst>
            <a:ext uri="{FF2B5EF4-FFF2-40B4-BE49-F238E27FC236}">
              <a16:creationId xmlns:a16="http://schemas.microsoft.com/office/drawing/2014/main" id="{0A3702AC-FD88-451A-21BA-6D0E27D50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>
            <a:extLst>
              <a:ext uri="{FF2B5EF4-FFF2-40B4-BE49-F238E27FC236}">
                <a16:creationId xmlns:a16="http://schemas.microsoft.com/office/drawing/2014/main" id="{EA87A19C-AFA8-B8CD-985A-BA89D431493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01400" y="6511262"/>
            <a:ext cx="812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13</a:t>
            </a:fld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41" name="Google Shape;141;p6">
            <a:extLst>
              <a:ext uri="{FF2B5EF4-FFF2-40B4-BE49-F238E27FC236}">
                <a16:creationId xmlns:a16="http://schemas.microsoft.com/office/drawing/2014/main" id="{DFD0B3F3-66EF-0B84-97AB-3E91B4DFBC6A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816592" y="6511262"/>
            <a:ext cx="26449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Domain Adaptation and Transfer Learning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" name="Google Shape;96;p1">
            <a:extLst>
              <a:ext uri="{FF2B5EF4-FFF2-40B4-BE49-F238E27FC236}">
                <a16:creationId xmlns:a16="http://schemas.microsoft.com/office/drawing/2014/main" id="{7AA87860-9A4C-C680-D8EF-D4C0CAFEA265}"/>
              </a:ext>
            </a:extLst>
          </p:cNvPr>
          <p:cNvSpPr txBox="1">
            <a:spLocks/>
          </p:cNvSpPr>
          <p:nvPr/>
        </p:nvSpPr>
        <p:spPr>
          <a:xfrm>
            <a:off x="609600" y="762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algn="l"/>
            <a:r>
              <a:rPr lang="en-IN" dirty="0"/>
              <a:t>Strategies to Mitigate Domain Shifts</a:t>
            </a:r>
            <a:endParaRPr lang="en-US" kern="0" dirty="0"/>
          </a:p>
        </p:txBody>
      </p:sp>
      <p:sp>
        <p:nvSpPr>
          <p:cNvPr id="3" name="Google Shape;97;p1">
            <a:extLst>
              <a:ext uri="{FF2B5EF4-FFF2-40B4-BE49-F238E27FC236}">
                <a16:creationId xmlns:a16="http://schemas.microsoft.com/office/drawing/2014/main" id="{3E699E96-2479-33E2-5EC8-A58A6BD146A1}"/>
              </a:ext>
            </a:extLst>
          </p:cNvPr>
          <p:cNvSpPr txBox="1">
            <a:spLocks/>
          </p:cNvSpPr>
          <p:nvPr/>
        </p:nvSpPr>
        <p:spPr>
          <a:xfrm>
            <a:off x="609600" y="857250"/>
            <a:ext cx="109728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225425" indent="-225425" algn="l">
              <a:spcBef>
                <a:spcPts val="1200"/>
              </a:spcBef>
              <a:buSzPts val="2400"/>
              <a:buFont typeface="Noto Sans Symbols"/>
              <a:buChar char="▪"/>
            </a:pPr>
            <a:r>
              <a:rPr lang="en-IN" dirty="0"/>
              <a:t>Data Centric Approaches</a:t>
            </a:r>
            <a:r>
              <a:rPr lang="en-US" kern="0" dirty="0"/>
              <a:t>	</a:t>
            </a:r>
          </a:p>
          <a:p>
            <a:pPr marL="576263" lvl="1" indent="-238125">
              <a:buSzPts val="2000"/>
            </a:pPr>
            <a:r>
              <a:rPr lang="en-IN" dirty="0"/>
              <a:t>Data Augmentation</a:t>
            </a:r>
            <a:endParaRPr lang="en-IN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33463" lvl="2" indent="-238125">
              <a:buSzPts val="2000"/>
            </a:pPr>
            <a:r>
              <a:rPr lang="en-IN" dirty="0"/>
              <a:t>Enhancing training data to cover a broader range of scenarios</a:t>
            </a:r>
            <a:endParaRPr lang="en-IN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6263" lvl="1" indent="-238125">
              <a:buSzPts val="2000"/>
            </a:pPr>
            <a:r>
              <a:rPr lang="en-IN" dirty="0"/>
              <a:t>Synthetic Data Generation</a:t>
            </a:r>
            <a:endParaRPr lang="en-IN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33463" lvl="2" indent="-238125">
              <a:buSzPts val="2000"/>
            </a:pPr>
            <a:r>
              <a:rPr lang="en-IN" dirty="0"/>
              <a:t>Creating artificial data that mimics the target domain</a:t>
            </a:r>
          </a:p>
          <a:p>
            <a:pPr marL="225425" indent="-225425" algn="l">
              <a:spcBef>
                <a:spcPts val="1200"/>
              </a:spcBef>
              <a:buSzPts val="2400"/>
              <a:buFont typeface="Noto Sans Symbols"/>
              <a:buChar char="▪"/>
            </a:pPr>
            <a:r>
              <a:rPr lang="en-IN" dirty="0"/>
              <a:t>Model Centric Approaches</a:t>
            </a:r>
            <a:r>
              <a:rPr lang="en-US" kern="0" dirty="0"/>
              <a:t>	</a:t>
            </a:r>
          </a:p>
          <a:p>
            <a:pPr marL="576263" lvl="1" indent="-238125">
              <a:buSzPts val="2000"/>
            </a:pPr>
            <a:r>
              <a:rPr lang="en-IN" dirty="0"/>
              <a:t>Robust Training</a:t>
            </a:r>
            <a:endParaRPr lang="en-IN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33463" lvl="2" indent="-238125">
              <a:buSzPts val="2000"/>
            </a:pPr>
            <a:r>
              <a:rPr lang="en-IN" dirty="0"/>
              <a:t>Incorporating regularization techniques to improve generalization</a:t>
            </a:r>
            <a:endParaRPr lang="en-IN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6263" lvl="1" indent="-238125">
              <a:buSzPts val="2000"/>
            </a:pPr>
            <a:r>
              <a:rPr lang="en-IN" dirty="0"/>
              <a:t>Ensemble Methods</a:t>
            </a:r>
            <a:endParaRPr lang="en-IN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33463" lvl="2" indent="-238125">
              <a:buSzPts val="2000"/>
            </a:pPr>
            <a:r>
              <a:rPr lang="en-IN" dirty="0"/>
              <a:t>Combining multiple models to enhance resilience to domain shifts 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endParaRPr lang="en-IN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452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>
          <a:extLst>
            <a:ext uri="{FF2B5EF4-FFF2-40B4-BE49-F238E27FC236}">
              <a16:creationId xmlns:a16="http://schemas.microsoft.com/office/drawing/2014/main" id="{DC730137-0E59-4C08-6D23-450414A34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>
            <a:extLst>
              <a:ext uri="{FF2B5EF4-FFF2-40B4-BE49-F238E27FC236}">
                <a16:creationId xmlns:a16="http://schemas.microsoft.com/office/drawing/2014/main" id="{B291E93B-267C-B93C-FA74-E7722C94229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01400" y="6511262"/>
            <a:ext cx="812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14</a:t>
            </a:fld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41" name="Google Shape;141;p6">
            <a:extLst>
              <a:ext uri="{FF2B5EF4-FFF2-40B4-BE49-F238E27FC236}">
                <a16:creationId xmlns:a16="http://schemas.microsoft.com/office/drawing/2014/main" id="{7293C7AB-BDA3-FD2B-B85C-5CBF452D042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816592" y="6511262"/>
            <a:ext cx="26449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Domain Adaptation and Transfer Learning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" name="Google Shape;96;p1">
            <a:extLst>
              <a:ext uri="{FF2B5EF4-FFF2-40B4-BE49-F238E27FC236}">
                <a16:creationId xmlns:a16="http://schemas.microsoft.com/office/drawing/2014/main" id="{2EC9CA96-2245-26D4-3FD3-DC93E0C29897}"/>
              </a:ext>
            </a:extLst>
          </p:cNvPr>
          <p:cNvSpPr txBox="1">
            <a:spLocks/>
          </p:cNvSpPr>
          <p:nvPr/>
        </p:nvSpPr>
        <p:spPr>
          <a:xfrm>
            <a:off x="609600" y="762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algn="l"/>
            <a:r>
              <a:rPr lang="en-IN" dirty="0"/>
              <a:t>Real World Challenges in Handling Domain Shifts</a:t>
            </a:r>
            <a:endParaRPr lang="en-US" kern="0" dirty="0"/>
          </a:p>
        </p:txBody>
      </p:sp>
      <p:sp>
        <p:nvSpPr>
          <p:cNvPr id="3" name="Google Shape;97;p1">
            <a:extLst>
              <a:ext uri="{FF2B5EF4-FFF2-40B4-BE49-F238E27FC236}">
                <a16:creationId xmlns:a16="http://schemas.microsoft.com/office/drawing/2014/main" id="{6C6FC8B7-D246-7AE4-D18F-F32BBF59FFC4}"/>
              </a:ext>
            </a:extLst>
          </p:cNvPr>
          <p:cNvSpPr txBox="1">
            <a:spLocks/>
          </p:cNvSpPr>
          <p:nvPr/>
        </p:nvSpPr>
        <p:spPr>
          <a:xfrm>
            <a:off x="609600" y="857250"/>
            <a:ext cx="109728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225425" indent="-225425" algn="l">
              <a:spcBef>
                <a:spcPts val="1200"/>
              </a:spcBef>
              <a:buSzPts val="2400"/>
              <a:buFont typeface="Noto Sans Symbols"/>
              <a:buChar char="▪"/>
            </a:pPr>
            <a:r>
              <a:rPr lang="en-IN" dirty="0"/>
              <a:t>Lack of Target Data</a:t>
            </a:r>
            <a:r>
              <a:rPr lang="en-US" kern="0" dirty="0"/>
              <a:t>	</a:t>
            </a:r>
          </a:p>
          <a:p>
            <a:pPr marL="576263" lvl="1" indent="-238125">
              <a:buSzPts val="2000"/>
            </a:pPr>
            <a:r>
              <a:rPr lang="en-IN" dirty="0"/>
              <a:t>Collecting labelled data for the target domain is often expensive or infeasible</a:t>
            </a:r>
            <a:endParaRPr lang="en-IN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5425" indent="-225425" algn="l">
              <a:spcBef>
                <a:spcPts val="1200"/>
              </a:spcBef>
              <a:buSzPts val="2400"/>
              <a:buFont typeface="Noto Sans Symbols"/>
              <a:buChar char="▪"/>
            </a:pPr>
            <a:r>
              <a:rPr lang="en-IN" dirty="0"/>
              <a:t>Computational Complexity</a:t>
            </a:r>
            <a:r>
              <a:rPr lang="en-US" kern="0" dirty="0"/>
              <a:t>	</a:t>
            </a:r>
          </a:p>
          <a:p>
            <a:pPr marL="576263" lvl="1" indent="-238125">
              <a:buSzPts val="2000"/>
            </a:pPr>
            <a:r>
              <a:rPr lang="en-IN" dirty="0"/>
              <a:t>Fine-tuning or retraining models can require significant computational resources</a:t>
            </a:r>
            <a:endParaRPr lang="en-IN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5425" indent="-225425" algn="l">
              <a:spcBef>
                <a:spcPts val="1200"/>
              </a:spcBef>
              <a:buSzPts val="2400"/>
              <a:buFont typeface="Noto Sans Symbols"/>
              <a:buChar char="▪"/>
            </a:pPr>
            <a:r>
              <a:rPr lang="en-IN" dirty="0"/>
              <a:t>Evaluation Metrics</a:t>
            </a:r>
            <a:r>
              <a:rPr lang="en-US" kern="0" dirty="0"/>
              <a:t>	</a:t>
            </a:r>
          </a:p>
          <a:p>
            <a:pPr marL="576263" lvl="1" indent="-238125">
              <a:buSzPts val="2000"/>
            </a:pPr>
            <a:r>
              <a:rPr lang="en-IN" dirty="0"/>
              <a:t>Defining success in domain adaptation can be ambiguous without a clear understanding of the target domain's objectives</a:t>
            </a:r>
          </a:p>
        </p:txBody>
      </p:sp>
    </p:spTree>
    <p:extLst>
      <p:ext uri="{BB962C8B-B14F-4D97-AF65-F5344CB8AC3E}">
        <p14:creationId xmlns:p14="http://schemas.microsoft.com/office/powerpoint/2010/main" val="1166838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>
          <a:extLst>
            <a:ext uri="{FF2B5EF4-FFF2-40B4-BE49-F238E27FC236}">
              <a16:creationId xmlns:a16="http://schemas.microsoft.com/office/drawing/2014/main" id="{2C8B2A55-15EC-3731-7AEA-4327622B7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>
            <a:extLst>
              <a:ext uri="{FF2B5EF4-FFF2-40B4-BE49-F238E27FC236}">
                <a16:creationId xmlns:a16="http://schemas.microsoft.com/office/drawing/2014/main" id="{95234BBD-4A38-7697-90A4-4330F4AFDC3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09600" y="1676400"/>
            <a:ext cx="10972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</a:t>
            </a:r>
            <a:endParaRPr dirty="0"/>
          </a:p>
        </p:txBody>
      </p:sp>
      <p:sp>
        <p:nvSpPr>
          <p:cNvPr id="140" name="Google Shape;140;p6">
            <a:extLst>
              <a:ext uri="{FF2B5EF4-FFF2-40B4-BE49-F238E27FC236}">
                <a16:creationId xmlns:a16="http://schemas.microsoft.com/office/drawing/2014/main" id="{60779E57-6099-4D6B-F6F8-2A736854A34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01400" y="6511262"/>
            <a:ext cx="812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15</a:t>
            </a:fld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41" name="Google Shape;141;p6">
            <a:extLst>
              <a:ext uri="{FF2B5EF4-FFF2-40B4-BE49-F238E27FC236}">
                <a16:creationId xmlns:a16="http://schemas.microsoft.com/office/drawing/2014/main" id="{2D087706-5293-B02C-6650-18608385594D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816592" y="6511262"/>
            <a:ext cx="26449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Domain Adaptation and Transfer Learning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0944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f9642d245e_0_0"/>
          <p:cNvSpPr txBox="1">
            <a:spLocks noGrp="1"/>
          </p:cNvSpPr>
          <p:nvPr>
            <p:ph type="sldNum" idx="12"/>
          </p:nvPr>
        </p:nvSpPr>
        <p:spPr>
          <a:xfrm>
            <a:off x="14887367" y="8638499"/>
            <a:ext cx="1083600" cy="30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6" name="Google Shape;42;p9">
            <a:extLst>
              <a:ext uri="{FF2B5EF4-FFF2-40B4-BE49-F238E27FC236}">
                <a16:creationId xmlns:a16="http://schemas.microsoft.com/office/drawing/2014/main" id="{417A99C7-2FE4-CEB0-288E-DAFBBB1BC8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8751663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Harish Kashyap: </a:t>
            </a:r>
            <a:r>
              <a:rPr lang="en-US" dirty="0" err="1"/>
              <a:t>harish@pandita.ai</a:t>
            </a:r>
            <a:endParaRPr dirty="0"/>
          </a:p>
        </p:txBody>
      </p:sp>
      <p:sp>
        <p:nvSpPr>
          <p:cNvPr id="7" name="Google Shape;43;p9">
            <a:extLst>
              <a:ext uri="{FF2B5EF4-FFF2-40B4-BE49-F238E27FC236}">
                <a16:creationId xmlns:a16="http://schemas.microsoft.com/office/drawing/2014/main" id="{9B0962A3-A5F9-5A7E-8F60-343A2AE84F96}"/>
              </a:ext>
            </a:extLst>
          </p:cNvPr>
          <p:cNvSpPr txBox="1">
            <a:spLocks/>
          </p:cNvSpPr>
          <p:nvPr/>
        </p:nvSpPr>
        <p:spPr>
          <a:xfrm>
            <a:off x="415600" y="1487865"/>
            <a:ext cx="8751663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225425" indent="-223034">
              <a:buSzPct val="100000"/>
            </a:pPr>
            <a:r>
              <a:rPr lang="en-IN" sz="2200" kern="0" dirty="0"/>
              <a:t>An Entrepreneur and an expert in machine learning, robotics, big data, </a:t>
            </a:r>
            <a:r>
              <a:rPr lang="en-IN" sz="2200" kern="0" dirty="0" err="1"/>
              <a:t>generativeAI</a:t>
            </a:r>
            <a:r>
              <a:rPr lang="en-IN" sz="2200" kern="0" dirty="0"/>
              <a:t> and signal processing</a:t>
            </a:r>
          </a:p>
          <a:p>
            <a:pPr marL="225425" indent="-223034">
              <a:buSzPct val="100000"/>
            </a:pPr>
            <a:r>
              <a:rPr lang="en-IN" sz="2200" kern="0" dirty="0"/>
              <a:t>Over a decade of experience as a researcher across various industries, including Amazon Robotics, KLA </a:t>
            </a:r>
            <a:r>
              <a:rPr lang="en-IN" sz="2200" kern="0" dirty="0" err="1"/>
              <a:t>Tencor</a:t>
            </a:r>
            <a:r>
              <a:rPr lang="en-IN" sz="2200" kern="0" dirty="0"/>
              <a:t> and BBN Technologies</a:t>
            </a:r>
          </a:p>
          <a:p>
            <a:pPr marL="225425" indent="-223034">
              <a:buSzPct val="100000"/>
            </a:pPr>
            <a:r>
              <a:rPr lang="en-IN" sz="2200" kern="0" dirty="0"/>
              <a:t>Career highlights include leading the development of AI-driven algorithms that interact with robotic systems</a:t>
            </a:r>
          </a:p>
          <a:p>
            <a:pPr marL="225425" indent="-223034">
              <a:buSzPct val="100000"/>
            </a:pPr>
            <a:r>
              <a:rPr lang="en-IN" sz="2200" kern="0" dirty="0"/>
              <a:t>Founder of two companies: Mysuru Consulting Group(MCG) and Pandita AI</a:t>
            </a:r>
          </a:p>
          <a:p>
            <a:pPr marL="225425" indent="-223034">
              <a:buSzPct val="100000"/>
            </a:pPr>
            <a:r>
              <a:rPr lang="en-IN" sz="2200" kern="0" dirty="0"/>
              <a:t>GitHub: </a:t>
            </a:r>
            <a:r>
              <a:rPr lang="en-IN" sz="2200" kern="0" dirty="0">
                <a:solidFill>
                  <a:schemeClr val="hlink"/>
                </a:solidFill>
                <a:uFill>
                  <a:noFill/>
                </a:uFill>
                <a:hlinkClick r:id="rId3"/>
              </a:rPr>
              <a:t>https://github.com/harishkashyap</a:t>
            </a:r>
            <a:endParaRPr lang="en-IN" sz="2200" kern="0" dirty="0"/>
          </a:p>
          <a:p>
            <a:pPr marL="225425" indent="-223034">
              <a:buSzPct val="100000"/>
            </a:pPr>
            <a:r>
              <a:rPr lang="en-IN" sz="2200" kern="0" dirty="0"/>
              <a:t>LinkedIn: </a:t>
            </a:r>
            <a:r>
              <a:rPr lang="en-IN" sz="2200" u="sng" kern="0" dirty="0">
                <a:solidFill>
                  <a:schemeClr val="hlink"/>
                </a:solidFill>
                <a:hlinkClick r:id="rId4"/>
              </a:rPr>
              <a:t>https://www.linkedin.com/in/hkashyap/</a:t>
            </a:r>
            <a:endParaRPr lang="en-IN" sz="2200" kern="0" dirty="0"/>
          </a:p>
          <a:p>
            <a:pPr marL="225425" indent="-82063">
              <a:buSzPct val="100000"/>
              <a:buFont typeface="Noto Sans Symbols"/>
              <a:buNone/>
            </a:pPr>
            <a:endParaRPr lang="en-IN" sz="2000" kern="0" dirty="0"/>
          </a:p>
          <a:p>
            <a:pPr marL="225425" indent="0">
              <a:buSzPct val="100000"/>
              <a:buFont typeface="Noto Sans Symbols"/>
              <a:buNone/>
            </a:pPr>
            <a:endParaRPr lang="en-IN" kern="0" dirty="0"/>
          </a:p>
        </p:txBody>
      </p:sp>
      <p:pic>
        <p:nvPicPr>
          <p:cNvPr id="8" name="Google Shape;44;p9">
            <a:extLst>
              <a:ext uri="{FF2B5EF4-FFF2-40B4-BE49-F238E27FC236}">
                <a16:creationId xmlns:a16="http://schemas.microsoft.com/office/drawing/2014/main" id="{C1382A64-ADE0-5791-FD3D-61E0DFC941D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14164" y="185319"/>
            <a:ext cx="2362135" cy="2235763"/>
          </a:xfrm>
          <a:prstGeom prst="ellipse">
            <a:avLst/>
          </a:prstGeom>
          <a:noFill/>
          <a:ln>
            <a:noFill/>
          </a:ln>
        </p:spPr>
      </p:pic>
      <p:sp>
        <p:nvSpPr>
          <p:cNvPr id="2" name="Google Shape;141;p6">
            <a:extLst>
              <a:ext uri="{FF2B5EF4-FFF2-40B4-BE49-F238E27FC236}">
                <a16:creationId xmlns:a16="http://schemas.microsoft.com/office/drawing/2014/main" id="{259B8A61-C2ED-2845-04EE-CBEEA940CE3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816592" y="6511262"/>
            <a:ext cx="26449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Domain Adaptation and Transfer Learning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" name="Google Shape;140;p6">
            <a:extLst>
              <a:ext uri="{FF2B5EF4-FFF2-40B4-BE49-F238E27FC236}">
                <a16:creationId xmlns:a16="http://schemas.microsoft.com/office/drawing/2014/main" id="{F266A506-071C-18C7-FC84-9043CD61723E}"/>
              </a:ext>
            </a:extLst>
          </p:cNvPr>
          <p:cNvSpPr txBox="1">
            <a:spLocks/>
          </p:cNvSpPr>
          <p:nvPr/>
        </p:nvSpPr>
        <p:spPr>
          <a:xfrm>
            <a:off x="11201400" y="6511262"/>
            <a:ext cx="812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>
              <a:defRPr lang="en-US"/>
            </a:defPPr>
            <a:lvl1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None/>
              <a:defRPr sz="11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None/>
              <a:defRPr sz="11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None/>
              <a:defRPr sz="11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None/>
              <a:defRPr sz="11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None/>
              <a:defRPr sz="11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None/>
              <a:defRPr sz="11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None/>
              <a:defRPr sz="11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None/>
              <a:defRPr sz="11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None/>
              <a:defRPr sz="11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  <a:defRPr/>
            </a:pPr>
            <a:fld id="{00000000-1234-1234-1234-123412341234}" type="slidenum">
              <a:rPr lang="en-US" kern="0" smtClean="0">
                <a:solidFill>
                  <a:srgbClr val="000000"/>
                </a:solidFill>
              </a:rPr>
              <a:pPr>
                <a:buClr>
                  <a:srgbClr val="000000"/>
                </a:buClr>
                <a:buFont typeface="Arial"/>
                <a:buNone/>
                <a:defRPr/>
              </a:pPr>
              <a:t>2</a:t>
            </a:fld>
            <a:endParaRPr lang="en-US" kern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>
          <a:extLst>
            <a:ext uri="{FF2B5EF4-FFF2-40B4-BE49-F238E27FC236}">
              <a16:creationId xmlns:a16="http://schemas.microsoft.com/office/drawing/2014/main" id="{39C23409-41E0-07E2-C598-CDCC75164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>
            <a:extLst>
              <a:ext uri="{FF2B5EF4-FFF2-40B4-BE49-F238E27FC236}">
                <a16:creationId xmlns:a16="http://schemas.microsoft.com/office/drawing/2014/main" id="{3AD2AA1F-A742-34DC-2216-AC08F3D12E2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01400" y="6511262"/>
            <a:ext cx="812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41" name="Google Shape;141;p6">
            <a:extLst>
              <a:ext uri="{FF2B5EF4-FFF2-40B4-BE49-F238E27FC236}">
                <a16:creationId xmlns:a16="http://schemas.microsoft.com/office/drawing/2014/main" id="{D269ADD3-BD6A-CE19-A68C-7EF91244D7F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816592" y="6511262"/>
            <a:ext cx="26449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Domain Adaptation and Transfer Learning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" name="Google Shape;96;p1">
            <a:extLst>
              <a:ext uri="{FF2B5EF4-FFF2-40B4-BE49-F238E27FC236}">
                <a16:creationId xmlns:a16="http://schemas.microsoft.com/office/drawing/2014/main" id="{0C763774-B830-B21D-54EA-F19690BBE7AA}"/>
              </a:ext>
            </a:extLst>
          </p:cNvPr>
          <p:cNvSpPr txBox="1">
            <a:spLocks/>
          </p:cNvSpPr>
          <p:nvPr/>
        </p:nvSpPr>
        <p:spPr>
          <a:xfrm>
            <a:off x="609600" y="762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algn="l"/>
            <a:r>
              <a:rPr lang="en-IN" dirty="0"/>
              <a:t>Cross-Domain Learning Techniques</a:t>
            </a:r>
            <a:endParaRPr lang="en-US" kern="0" dirty="0"/>
          </a:p>
        </p:txBody>
      </p:sp>
      <p:sp>
        <p:nvSpPr>
          <p:cNvPr id="3" name="Google Shape;97;p1">
            <a:extLst>
              <a:ext uri="{FF2B5EF4-FFF2-40B4-BE49-F238E27FC236}">
                <a16:creationId xmlns:a16="http://schemas.microsoft.com/office/drawing/2014/main" id="{E72BF863-66D8-C13B-BCED-CE685DC32929}"/>
              </a:ext>
            </a:extLst>
          </p:cNvPr>
          <p:cNvSpPr txBox="1">
            <a:spLocks/>
          </p:cNvSpPr>
          <p:nvPr/>
        </p:nvSpPr>
        <p:spPr>
          <a:xfrm>
            <a:off x="609600" y="1143000"/>
            <a:ext cx="109728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225425" indent="-225425" algn="l">
              <a:spcBef>
                <a:spcPts val="1200"/>
              </a:spcBef>
              <a:buSzPts val="2400"/>
              <a:buFont typeface="Noto Sans Symbols"/>
              <a:buChar char="▪"/>
            </a:pPr>
            <a:r>
              <a:rPr lang="en-US" kern="0" dirty="0"/>
              <a:t>In the vast world of machine learning, one common challenge is training a model on one domain and deploying it to another domain and this scenario is known as cross-domain learning</a:t>
            </a:r>
          </a:p>
          <a:p>
            <a:pPr marL="225425" indent="-225425" algn="l">
              <a:spcBef>
                <a:spcPts val="1200"/>
              </a:spcBef>
              <a:buSzPts val="2400"/>
              <a:buFont typeface="Noto Sans Symbols"/>
              <a:buChar char="▪"/>
            </a:pPr>
            <a:r>
              <a:rPr lang="en-IN" b="0" i="0" dirty="0">
                <a:solidFill>
                  <a:srgbClr val="242424"/>
                </a:solidFill>
                <a:effectLst/>
                <a:latin typeface="source-serif-pro"/>
              </a:rPr>
              <a:t>Whether you want to apply a model trained on one type of data to a different type of data or transfer knowledge from one task to another, cross-domain learning offers a solution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164018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>
          <a:extLst>
            <a:ext uri="{FF2B5EF4-FFF2-40B4-BE49-F238E27FC236}">
              <a16:creationId xmlns:a16="http://schemas.microsoft.com/office/drawing/2014/main" id="{BBBAA966-2D4A-F7FD-B0A1-78F550D65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>
            <a:extLst>
              <a:ext uri="{FF2B5EF4-FFF2-40B4-BE49-F238E27FC236}">
                <a16:creationId xmlns:a16="http://schemas.microsoft.com/office/drawing/2014/main" id="{7DA61750-114A-93FB-C3FF-122F57D525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01400" y="6511262"/>
            <a:ext cx="812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41" name="Google Shape;141;p6">
            <a:extLst>
              <a:ext uri="{FF2B5EF4-FFF2-40B4-BE49-F238E27FC236}">
                <a16:creationId xmlns:a16="http://schemas.microsoft.com/office/drawing/2014/main" id="{E19770C0-3BEC-0BE4-6377-D0747602A968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816592" y="6511262"/>
            <a:ext cx="26449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Domain Adaptation and Transfer Learning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" name="Google Shape;96;p1">
            <a:extLst>
              <a:ext uri="{FF2B5EF4-FFF2-40B4-BE49-F238E27FC236}">
                <a16:creationId xmlns:a16="http://schemas.microsoft.com/office/drawing/2014/main" id="{E352CE9E-F6FD-73B9-862D-E2238AA06664}"/>
              </a:ext>
            </a:extLst>
          </p:cNvPr>
          <p:cNvSpPr txBox="1">
            <a:spLocks/>
          </p:cNvSpPr>
          <p:nvPr/>
        </p:nvSpPr>
        <p:spPr>
          <a:xfrm>
            <a:off x="609600" y="762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algn="l"/>
            <a:r>
              <a:rPr lang="en-IN" kern="0" dirty="0"/>
              <a:t>Key Aspects</a:t>
            </a:r>
            <a:endParaRPr lang="en-US" kern="0" dirty="0"/>
          </a:p>
        </p:txBody>
      </p:sp>
      <p:sp>
        <p:nvSpPr>
          <p:cNvPr id="3" name="Google Shape;97;p1">
            <a:extLst>
              <a:ext uri="{FF2B5EF4-FFF2-40B4-BE49-F238E27FC236}">
                <a16:creationId xmlns:a16="http://schemas.microsoft.com/office/drawing/2014/main" id="{61F2912D-2249-049C-C2D2-35CA3C20BF6C}"/>
              </a:ext>
            </a:extLst>
          </p:cNvPr>
          <p:cNvSpPr txBox="1">
            <a:spLocks/>
          </p:cNvSpPr>
          <p:nvPr/>
        </p:nvSpPr>
        <p:spPr>
          <a:xfrm>
            <a:off x="609600" y="1143000"/>
            <a:ext cx="109728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225425" indent="-225425" algn="l">
              <a:spcBef>
                <a:spcPts val="1200"/>
              </a:spcBef>
              <a:buSzPts val="2400"/>
              <a:buFont typeface="Noto Sans Symbols"/>
              <a:buChar char="▪"/>
            </a:pPr>
            <a:r>
              <a:rPr lang="en-US" kern="0" dirty="0"/>
              <a:t>Transfer Learning	</a:t>
            </a:r>
          </a:p>
          <a:p>
            <a:pPr marL="576263" lvl="1" indent="-238125">
              <a:buSzPts val="2000"/>
            </a:pP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is the core concept where a pre-trained model on a source domain is used as a starting point for learning in a target domain, often by fine-tuning the model on the new data</a:t>
            </a:r>
            <a:endParaRPr lang="en-US" kern="0" dirty="0"/>
          </a:p>
          <a:p>
            <a:pPr marL="225425" indent="-225425" algn="l">
              <a:spcBef>
                <a:spcPts val="1200"/>
              </a:spcBef>
              <a:buSzPts val="2400"/>
              <a:buFont typeface="Noto Sans Symbols"/>
              <a:buChar char="▪"/>
            </a:pPr>
            <a:r>
              <a:rPr lang="en-IN" b="0" i="0" dirty="0">
                <a:solidFill>
                  <a:srgbClr val="242424"/>
                </a:solidFill>
                <a:effectLst/>
                <a:latin typeface="source-serif-pro"/>
              </a:rPr>
              <a:t>Domain Adaption</a:t>
            </a:r>
            <a:r>
              <a:rPr lang="en-US" kern="0" dirty="0"/>
              <a:t>	</a:t>
            </a:r>
          </a:p>
          <a:p>
            <a:pPr marL="576263" lvl="1" indent="-238125">
              <a:buSzPts val="2000"/>
            </a:pP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Techniques that aim to bridge the gap between the source and target domains, often by aligning feature distributions or using adversarial training methods</a:t>
            </a:r>
          </a:p>
          <a:p>
            <a:pPr marL="0" indent="0" algn="l">
              <a:spcBef>
                <a:spcPts val="1200"/>
              </a:spcBef>
              <a:buSzPts val="2400"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393776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>
          <a:extLst>
            <a:ext uri="{FF2B5EF4-FFF2-40B4-BE49-F238E27FC236}">
              <a16:creationId xmlns:a16="http://schemas.microsoft.com/office/drawing/2014/main" id="{31EA09C3-509A-06BB-5BC7-887B66794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>
            <a:extLst>
              <a:ext uri="{FF2B5EF4-FFF2-40B4-BE49-F238E27FC236}">
                <a16:creationId xmlns:a16="http://schemas.microsoft.com/office/drawing/2014/main" id="{7425F46B-FD22-CB96-FB27-F72DD0BC5AF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01400" y="6511262"/>
            <a:ext cx="812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41" name="Google Shape;141;p6">
            <a:extLst>
              <a:ext uri="{FF2B5EF4-FFF2-40B4-BE49-F238E27FC236}">
                <a16:creationId xmlns:a16="http://schemas.microsoft.com/office/drawing/2014/main" id="{CA3630D5-E6BA-B4F2-2800-C5A61C0069D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816592" y="6511262"/>
            <a:ext cx="26449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Domain Adaptation and Transfer Learning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6" name="Google Shape;89;g2f9642d245e_0_227">
            <a:extLst>
              <a:ext uri="{FF2B5EF4-FFF2-40B4-BE49-F238E27FC236}">
                <a16:creationId xmlns:a16="http://schemas.microsoft.com/office/drawing/2014/main" id="{B54E8838-0393-7061-4C93-CF34FC820589}"/>
              </a:ext>
            </a:extLst>
          </p:cNvPr>
          <p:cNvSpPr txBox="1">
            <a:spLocks/>
          </p:cNvSpPr>
          <p:nvPr/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algn="l"/>
            <a:r>
              <a:rPr lang="en-US" kern="0" dirty="0"/>
              <a:t>Transfer Learning</a:t>
            </a:r>
          </a:p>
        </p:txBody>
      </p:sp>
      <p:sp>
        <p:nvSpPr>
          <p:cNvPr id="8" name="Google Shape;113;p3">
            <a:extLst>
              <a:ext uri="{FF2B5EF4-FFF2-40B4-BE49-F238E27FC236}">
                <a16:creationId xmlns:a16="http://schemas.microsoft.com/office/drawing/2014/main" id="{53D851E8-29B8-8639-DEEE-B4B1C509B07E}"/>
              </a:ext>
            </a:extLst>
          </p:cNvPr>
          <p:cNvSpPr txBox="1">
            <a:spLocks/>
          </p:cNvSpPr>
          <p:nvPr/>
        </p:nvSpPr>
        <p:spPr>
          <a:xfrm>
            <a:off x="609600" y="1143000"/>
            <a:ext cx="536448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225425" indent="-225425" algn="l">
              <a:spcBef>
                <a:spcPts val="1200"/>
              </a:spcBef>
              <a:buSzPts val="2400"/>
              <a:buFont typeface="Noto Sans Symbols"/>
              <a:buChar char="▪"/>
            </a:pPr>
            <a:r>
              <a:rPr lang="en-IN" dirty="0"/>
              <a:t>Transfer learning involves leveraging knowledge from a source domain to improve learning in a target domain</a:t>
            </a:r>
            <a:endParaRPr lang="en-US" kern="0" dirty="0"/>
          </a:p>
          <a:p>
            <a:pPr marL="225425" indent="-225425" algn="l">
              <a:spcBef>
                <a:spcPts val="1200"/>
              </a:spcBef>
              <a:buSzPts val="2400"/>
              <a:buFont typeface="Noto Sans Symbols"/>
              <a:buChar char="▪"/>
            </a:pPr>
            <a:r>
              <a:rPr lang="en-IN" dirty="0"/>
              <a:t>Domain adaptation is a subset where the source and target domains have different distributions but similar tasks </a:t>
            </a:r>
            <a:endParaRPr lang="en-US" sz="4400" kern="0" dirty="0"/>
          </a:p>
          <a:p>
            <a:pPr marL="338138" lvl="1" indent="0">
              <a:buSzPts val="2000"/>
              <a:buNone/>
            </a:pPr>
            <a:endParaRPr lang="en-US" kern="0" dirty="0"/>
          </a:p>
          <a:p>
            <a:pPr marL="225425" indent="-73025" algn="l">
              <a:spcBef>
                <a:spcPts val="1200"/>
              </a:spcBef>
              <a:buSzPts val="2400"/>
            </a:pPr>
            <a:endParaRPr lang="en-US" kern="0" dirty="0"/>
          </a:p>
        </p:txBody>
      </p:sp>
      <p:sp>
        <p:nvSpPr>
          <p:cNvPr id="11" name="Google Shape;83;g2f9642d245e_0_152">
            <a:extLst>
              <a:ext uri="{FF2B5EF4-FFF2-40B4-BE49-F238E27FC236}">
                <a16:creationId xmlns:a16="http://schemas.microsoft.com/office/drawing/2014/main" id="{A2060516-6E4D-76A3-8968-08F14294E268}"/>
              </a:ext>
            </a:extLst>
          </p:cNvPr>
          <p:cNvSpPr txBox="1"/>
          <p:nvPr/>
        </p:nvSpPr>
        <p:spPr>
          <a:xfrm>
            <a:off x="609600" y="5772012"/>
            <a:ext cx="11166700" cy="4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Reference: https://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medium.com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/nerd-for-tech/domain-adaptation-problems-in-machine-learning-ddfdff1f227c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BB2A8E10-F379-C19E-1E63-366D400BA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922" y="1143000"/>
            <a:ext cx="5558378" cy="431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940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>
          <a:extLst>
            <a:ext uri="{FF2B5EF4-FFF2-40B4-BE49-F238E27FC236}">
              <a16:creationId xmlns:a16="http://schemas.microsoft.com/office/drawing/2014/main" id="{58D830E0-C178-C4CB-EC6B-06A58F5A4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>
            <a:extLst>
              <a:ext uri="{FF2B5EF4-FFF2-40B4-BE49-F238E27FC236}">
                <a16:creationId xmlns:a16="http://schemas.microsoft.com/office/drawing/2014/main" id="{CE04D278-4ACB-47F5-C58F-7038D4BFA00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01400" y="6511262"/>
            <a:ext cx="812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41" name="Google Shape;141;p6">
            <a:extLst>
              <a:ext uri="{FF2B5EF4-FFF2-40B4-BE49-F238E27FC236}">
                <a16:creationId xmlns:a16="http://schemas.microsoft.com/office/drawing/2014/main" id="{494660A2-B758-5395-6A7D-44365E481CB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816592" y="6511262"/>
            <a:ext cx="26449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Domain Adaptation and Transfer Learning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" name="Google Shape;96;p1">
            <a:extLst>
              <a:ext uri="{FF2B5EF4-FFF2-40B4-BE49-F238E27FC236}">
                <a16:creationId xmlns:a16="http://schemas.microsoft.com/office/drawing/2014/main" id="{83F5F172-B29B-48FD-71BF-220F2EC8C389}"/>
              </a:ext>
            </a:extLst>
          </p:cNvPr>
          <p:cNvSpPr txBox="1">
            <a:spLocks/>
          </p:cNvSpPr>
          <p:nvPr/>
        </p:nvSpPr>
        <p:spPr>
          <a:xfrm>
            <a:off x="609600" y="762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algn="l"/>
            <a:r>
              <a:rPr lang="en-US" kern="0" dirty="0"/>
              <a:t>Transfer Learning Types</a:t>
            </a:r>
          </a:p>
        </p:txBody>
      </p:sp>
      <p:sp>
        <p:nvSpPr>
          <p:cNvPr id="3" name="Google Shape;97;p1">
            <a:extLst>
              <a:ext uri="{FF2B5EF4-FFF2-40B4-BE49-F238E27FC236}">
                <a16:creationId xmlns:a16="http://schemas.microsoft.com/office/drawing/2014/main" id="{2C7026B7-6A74-68D2-FE4E-2B18636AA5B4}"/>
              </a:ext>
            </a:extLst>
          </p:cNvPr>
          <p:cNvSpPr txBox="1">
            <a:spLocks/>
          </p:cNvSpPr>
          <p:nvPr/>
        </p:nvSpPr>
        <p:spPr>
          <a:xfrm>
            <a:off x="609600" y="1143000"/>
            <a:ext cx="109728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225425" indent="-225425" algn="l">
              <a:spcBef>
                <a:spcPts val="1200"/>
              </a:spcBef>
              <a:buSzPts val="2400"/>
              <a:buFont typeface="Noto Sans Symbols"/>
              <a:buChar char="▪"/>
            </a:pPr>
            <a:r>
              <a:rPr lang="en-US" kern="0" dirty="0"/>
              <a:t>Inductive	</a:t>
            </a:r>
          </a:p>
          <a:p>
            <a:pPr marL="576263" lvl="1" indent="-238125">
              <a:buSzPts val="2000"/>
            </a:pP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Adapt existing </a:t>
            </a:r>
            <a:r>
              <a:rPr lang="en-IN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supervised</a:t>
            </a: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training model on new </a:t>
            </a:r>
            <a:r>
              <a:rPr lang="en-IN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labeled</a:t>
            </a: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dataset</a:t>
            </a:r>
          </a:p>
          <a:p>
            <a:pPr marL="1033463" lvl="2" indent="-238125">
              <a:buSzPts val="2000"/>
            </a:pPr>
            <a:r>
              <a:rPr lang="en-US" kern="0" dirty="0">
                <a:latin typeface="Calibri" panose="020F0502020204030204" pitchFamily="34" charset="0"/>
                <a:cs typeface="Calibri" panose="020F0502020204030204" pitchFamily="34" charset="0"/>
              </a:rPr>
              <a:t>Example: Classification, Regression</a:t>
            </a:r>
          </a:p>
          <a:p>
            <a:pPr marL="225425" indent="-225425" algn="l">
              <a:spcBef>
                <a:spcPts val="1200"/>
              </a:spcBef>
              <a:buSzPts val="2400"/>
              <a:buFont typeface="Noto Sans Symbols"/>
              <a:buChar char="▪"/>
            </a:pPr>
            <a:r>
              <a:rPr lang="en-US" kern="0" dirty="0" err="1"/>
              <a:t>Transductive</a:t>
            </a:r>
            <a:endParaRPr lang="en-US" kern="0" dirty="0"/>
          </a:p>
          <a:p>
            <a:pPr marL="576263" lvl="1" indent="-238125">
              <a:buSzPts val="2000"/>
            </a:pPr>
            <a:r>
              <a:rPr lang="en-US" kern="0" dirty="0"/>
              <a:t>Adapt existing supervised training model on new unlabeled dataset</a:t>
            </a:r>
          </a:p>
          <a:p>
            <a:pPr marL="1033463" lvl="2" indent="-238125">
              <a:buSzPts val="2000"/>
            </a:pPr>
            <a:r>
              <a:rPr lang="en-US" kern="0" dirty="0">
                <a:latin typeface="Calibri" panose="020F0502020204030204" pitchFamily="34" charset="0"/>
                <a:cs typeface="Calibri" panose="020F0502020204030204" pitchFamily="34" charset="0"/>
              </a:rPr>
              <a:t>Example: Classification, Regression</a:t>
            </a:r>
            <a:endParaRPr lang="en-US" kern="0" dirty="0"/>
          </a:p>
          <a:p>
            <a:pPr marL="225425" indent="-225425" algn="l">
              <a:spcBef>
                <a:spcPts val="1200"/>
              </a:spcBef>
              <a:buSzPts val="2400"/>
              <a:buFont typeface="Noto Sans Symbols"/>
              <a:buChar char="▪"/>
            </a:pPr>
            <a:r>
              <a:rPr lang="en-US" kern="0" dirty="0"/>
              <a:t>Unsupervised	</a:t>
            </a:r>
          </a:p>
          <a:p>
            <a:pPr marL="576263" lvl="1" indent="-238125">
              <a:buSzPts val="2000"/>
            </a:pPr>
            <a:r>
              <a:rPr lang="en-US" kern="0" dirty="0"/>
              <a:t>Adapt existing unsupervised training model on new unlabeled dataset</a:t>
            </a:r>
          </a:p>
          <a:p>
            <a:pPr marL="1033463" lvl="2" indent="-238125">
              <a:buSzPts val="2000"/>
            </a:pPr>
            <a:r>
              <a:rPr lang="en-US" kern="0" dirty="0">
                <a:latin typeface="Calibri" panose="020F0502020204030204" pitchFamily="34" charset="0"/>
                <a:cs typeface="Calibri" panose="020F0502020204030204" pitchFamily="34" charset="0"/>
              </a:rPr>
              <a:t>Example: Clustering, 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2307836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>
          <a:extLst>
            <a:ext uri="{FF2B5EF4-FFF2-40B4-BE49-F238E27FC236}">
              <a16:creationId xmlns:a16="http://schemas.microsoft.com/office/drawing/2014/main" id="{19F5F82D-F88F-AA35-456D-4410D7F0F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>
            <a:extLst>
              <a:ext uri="{FF2B5EF4-FFF2-40B4-BE49-F238E27FC236}">
                <a16:creationId xmlns:a16="http://schemas.microsoft.com/office/drawing/2014/main" id="{25582399-F966-44DF-C6AE-18733815480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01400" y="6511262"/>
            <a:ext cx="812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41" name="Google Shape;141;p6">
            <a:extLst>
              <a:ext uri="{FF2B5EF4-FFF2-40B4-BE49-F238E27FC236}">
                <a16:creationId xmlns:a16="http://schemas.microsoft.com/office/drawing/2014/main" id="{6EE3231A-877C-722B-60B4-C321634916E7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816592" y="6511262"/>
            <a:ext cx="26449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Domain Adaptation and Transfer Learning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" name="Google Shape;96;p1">
            <a:extLst>
              <a:ext uri="{FF2B5EF4-FFF2-40B4-BE49-F238E27FC236}">
                <a16:creationId xmlns:a16="http://schemas.microsoft.com/office/drawing/2014/main" id="{7A87513A-9363-635E-7D46-844C3ECE2375}"/>
              </a:ext>
            </a:extLst>
          </p:cNvPr>
          <p:cNvSpPr txBox="1">
            <a:spLocks/>
          </p:cNvSpPr>
          <p:nvPr/>
        </p:nvSpPr>
        <p:spPr>
          <a:xfrm>
            <a:off x="609600" y="762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algn="l"/>
            <a:r>
              <a:rPr lang="en-US" kern="0" dirty="0"/>
              <a:t>Transfer Learning Applications</a:t>
            </a:r>
          </a:p>
        </p:txBody>
      </p:sp>
      <p:sp>
        <p:nvSpPr>
          <p:cNvPr id="3" name="Google Shape;97;p1">
            <a:extLst>
              <a:ext uri="{FF2B5EF4-FFF2-40B4-BE49-F238E27FC236}">
                <a16:creationId xmlns:a16="http://schemas.microsoft.com/office/drawing/2014/main" id="{AED6202E-52D7-97F4-FBC1-112FEDEB6984}"/>
              </a:ext>
            </a:extLst>
          </p:cNvPr>
          <p:cNvSpPr txBox="1">
            <a:spLocks/>
          </p:cNvSpPr>
          <p:nvPr/>
        </p:nvSpPr>
        <p:spPr>
          <a:xfrm>
            <a:off x="609600" y="1143000"/>
            <a:ext cx="109728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225425" indent="-225425" algn="l">
              <a:spcBef>
                <a:spcPts val="1200"/>
              </a:spcBef>
              <a:buSzPts val="2400"/>
              <a:buFont typeface="Noto Sans Symbols"/>
              <a:buChar char="▪"/>
            </a:pPr>
            <a:r>
              <a:rPr lang="en-US" kern="0" dirty="0"/>
              <a:t>Image classification (most common): learn new image classes</a:t>
            </a:r>
          </a:p>
          <a:p>
            <a:pPr marL="225425" indent="-225425" algn="l">
              <a:spcBef>
                <a:spcPts val="1200"/>
              </a:spcBef>
              <a:buSzPts val="2400"/>
              <a:buFont typeface="Noto Sans Symbols"/>
              <a:buChar char="▪"/>
            </a:pPr>
            <a:r>
              <a:rPr lang="en-US" kern="0" dirty="0"/>
              <a:t>Text sentiment classification</a:t>
            </a:r>
          </a:p>
          <a:p>
            <a:pPr marL="225425" indent="-225425" algn="l">
              <a:spcBef>
                <a:spcPts val="1200"/>
              </a:spcBef>
              <a:buSzPts val="2400"/>
              <a:buFont typeface="Noto Sans Symbols"/>
              <a:buChar char="▪"/>
            </a:pPr>
            <a:r>
              <a:rPr lang="en-US" kern="0" dirty="0"/>
              <a:t>Text translation to new languages</a:t>
            </a:r>
          </a:p>
          <a:p>
            <a:pPr marL="225425" indent="-225425" algn="l">
              <a:spcBef>
                <a:spcPts val="1200"/>
              </a:spcBef>
              <a:buSzPts val="2400"/>
              <a:buFont typeface="Noto Sans Symbols"/>
              <a:buChar char="▪"/>
            </a:pPr>
            <a:r>
              <a:rPr lang="en-US" kern="0" dirty="0"/>
              <a:t>Speaker adaptation in speech recognition</a:t>
            </a:r>
          </a:p>
          <a:p>
            <a:pPr marL="225425" indent="-225425" algn="l">
              <a:spcBef>
                <a:spcPts val="1200"/>
              </a:spcBef>
              <a:buSzPts val="2400"/>
              <a:buFont typeface="Noto Sans Symbols"/>
              <a:buChar char="▪"/>
            </a:pPr>
            <a:r>
              <a:rPr lang="en-US" kern="0" dirty="0"/>
              <a:t>Question answering</a:t>
            </a:r>
          </a:p>
        </p:txBody>
      </p:sp>
    </p:spTree>
    <p:extLst>
      <p:ext uri="{BB962C8B-B14F-4D97-AF65-F5344CB8AC3E}">
        <p14:creationId xmlns:p14="http://schemas.microsoft.com/office/powerpoint/2010/main" val="2905573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>
          <a:extLst>
            <a:ext uri="{FF2B5EF4-FFF2-40B4-BE49-F238E27FC236}">
              <a16:creationId xmlns:a16="http://schemas.microsoft.com/office/drawing/2014/main" id="{4FFD2659-8C8F-AF02-EA4F-FEF96F670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>
            <a:extLst>
              <a:ext uri="{FF2B5EF4-FFF2-40B4-BE49-F238E27FC236}">
                <a16:creationId xmlns:a16="http://schemas.microsoft.com/office/drawing/2014/main" id="{73EFEC58-5E25-64AE-79A0-7A2B96161F2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01400" y="6511262"/>
            <a:ext cx="812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41" name="Google Shape;141;p6">
            <a:extLst>
              <a:ext uri="{FF2B5EF4-FFF2-40B4-BE49-F238E27FC236}">
                <a16:creationId xmlns:a16="http://schemas.microsoft.com/office/drawing/2014/main" id="{635D0913-6EF8-2EF2-B5A8-24D4D4E40E3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816592" y="6511262"/>
            <a:ext cx="26449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Domain Adaptation and Transfer Learning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" name="Google Shape;121;p4">
            <a:extLst>
              <a:ext uri="{FF2B5EF4-FFF2-40B4-BE49-F238E27FC236}">
                <a16:creationId xmlns:a16="http://schemas.microsoft.com/office/drawing/2014/main" id="{0E2A529D-0266-23FF-4194-1675CEC5048D}"/>
              </a:ext>
            </a:extLst>
          </p:cNvPr>
          <p:cNvSpPr txBox="1">
            <a:spLocks/>
          </p:cNvSpPr>
          <p:nvPr/>
        </p:nvSpPr>
        <p:spPr>
          <a:xfrm>
            <a:off x="609600" y="762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algn="l"/>
            <a:r>
              <a:rPr lang="en-US" kern="0" dirty="0"/>
              <a:t>Pros and Cons</a:t>
            </a:r>
          </a:p>
        </p:txBody>
      </p:sp>
      <p:sp>
        <p:nvSpPr>
          <p:cNvPr id="3" name="Google Shape;122;p4">
            <a:extLst>
              <a:ext uri="{FF2B5EF4-FFF2-40B4-BE49-F238E27FC236}">
                <a16:creationId xmlns:a16="http://schemas.microsoft.com/office/drawing/2014/main" id="{7AF878CC-DE38-E502-B0D4-B78A25641602}"/>
              </a:ext>
            </a:extLst>
          </p:cNvPr>
          <p:cNvSpPr txBox="1">
            <a:spLocks/>
          </p:cNvSpPr>
          <p:nvPr/>
        </p:nvSpPr>
        <p:spPr>
          <a:xfrm>
            <a:off x="609600" y="1143000"/>
            <a:ext cx="5364480" cy="5091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indent="0" algn="l">
              <a:spcBef>
                <a:spcPts val="0"/>
              </a:spcBef>
              <a:buSzPts val="2400"/>
            </a:pPr>
            <a:r>
              <a:rPr lang="en-US" kern="0" dirty="0"/>
              <a:t>Pros</a:t>
            </a:r>
          </a:p>
          <a:p>
            <a:pPr marL="225425" indent="-225425" algn="l">
              <a:spcBef>
                <a:spcPts val="1200"/>
              </a:spcBef>
              <a:buSzPts val="2400"/>
              <a:buFont typeface="Noto Sans Symbols"/>
              <a:buChar char="▪"/>
            </a:pPr>
            <a:r>
              <a:rPr lang="en-US" sz="2000" kern="0" dirty="0"/>
              <a:t>Efficiency	</a:t>
            </a:r>
          </a:p>
          <a:p>
            <a:pPr marL="225425" indent="-225425" algn="l">
              <a:spcBef>
                <a:spcPts val="1200"/>
              </a:spcBef>
              <a:buSzPts val="2400"/>
              <a:buFont typeface="Noto Sans Symbols"/>
              <a:buChar char="▪"/>
            </a:pPr>
            <a:r>
              <a:rPr lang="en-US" sz="2000" kern="0" dirty="0"/>
              <a:t>Performance Improvement</a:t>
            </a:r>
          </a:p>
          <a:p>
            <a:pPr marL="225425" indent="-225425" algn="l">
              <a:spcBef>
                <a:spcPts val="1200"/>
              </a:spcBef>
              <a:buSzPts val="2400"/>
              <a:buFont typeface="Noto Sans Symbols"/>
              <a:buChar char="▪"/>
            </a:pPr>
            <a:r>
              <a:rPr lang="en-US" sz="2000" kern="0" dirty="0"/>
              <a:t>Scalability</a:t>
            </a:r>
            <a:endParaRPr lang="en-IN" i="0" dirty="0">
              <a:solidFill>
                <a:srgbClr val="000000"/>
              </a:solidFill>
              <a:effectLst/>
              <a:latin typeface="Gotham"/>
            </a:endParaRPr>
          </a:p>
        </p:txBody>
      </p:sp>
      <p:sp>
        <p:nvSpPr>
          <p:cNvPr id="5" name="Google Shape;122;p4">
            <a:extLst>
              <a:ext uri="{FF2B5EF4-FFF2-40B4-BE49-F238E27FC236}">
                <a16:creationId xmlns:a16="http://schemas.microsoft.com/office/drawing/2014/main" id="{8D14ACEA-EC89-0E82-9750-6E5A6FE04B67}"/>
              </a:ext>
            </a:extLst>
          </p:cNvPr>
          <p:cNvSpPr txBox="1">
            <a:spLocks/>
          </p:cNvSpPr>
          <p:nvPr/>
        </p:nvSpPr>
        <p:spPr>
          <a:xfrm>
            <a:off x="6394704" y="1143000"/>
            <a:ext cx="5364480" cy="5091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indent="0" algn="l">
              <a:spcBef>
                <a:spcPts val="0"/>
              </a:spcBef>
              <a:buSzPts val="2400"/>
            </a:pPr>
            <a:r>
              <a:rPr lang="en-US" kern="0" dirty="0"/>
              <a:t>Cons</a:t>
            </a:r>
          </a:p>
          <a:p>
            <a:pPr marL="231775" lvl="1" indent="-231775">
              <a:buSzPts val="2400"/>
              <a:buFont typeface="Arial"/>
              <a:buChar char="▪"/>
            </a:pPr>
            <a:r>
              <a:rPr lang="en-US" kern="0" dirty="0"/>
              <a:t>Overfitting</a:t>
            </a:r>
          </a:p>
          <a:p>
            <a:pPr marL="231775" lvl="1" indent="-231775">
              <a:buSzPts val="2400"/>
              <a:buFont typeface="Arial"/>
              <a:buChar char="▪"/>
            </a:pPr>
            <a:r>
              <a:rPr lang="en-US" kern="0" dirty="0"/>
              <a:t>Negative Transfer</a:t>
            </a:r>
          </a:p>
          <a:p>
            <a:pPr marL="231775" lvl="1" indent="-231775">
              <a:buSzPts val="2400"/>
              <a:buFont typeface="Arial"/>
              <a:buChar char="▪"/>
            </a:pPr>
            <a:r>
              <a:rPr lang="en-US" kern="0" dirty="0"/>
              <a:t>Limited cross-domain compatibility</a:t>
            </a:r>
          </a:p>
        </p:txBody>
      </p:sp>
    </p:spTree>
    <p:extLst>
      <p:ext uri="{BB962C8B-B14F-4D97-AF65-F5344CB8AC3E}">
        <p14:creationId xmlns:p14="http://schemas.microsoft.com/office/powerpoint/2010/main" val="163713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>
          <a:extLst>
            <a:ext uri="{FF2B5EF4-FFF2-40B4-BE49-F238E27FC236}">
              <a16:creationId xmlns:a16="http://schemas.microsoft.com/office/drawing/2014/main" id="{EA01F87B-CD08-476B-8A1A-D99E22070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>
            <a:extLst>
              <a:ext uri="{FF2B5EF4-FFF2-40B4-BE49-F238E27FC236}">
                <a16:creationId xmlns:a16="http://schemas.microsoft.com/office/drawing/2014/main" id="{C3622BAD-E0A3-9BC8-A8F6-826BD0E1A5F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01400" y="6511262"/>
            <a:ext cx="812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9</a:t>
            </a:fld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41" name="Google Shape;141;p6">
            <a:extLst>
              <a:ext uri="{FF2B5EF4-FFF2-40B4-BE49-F238E27FC236}">
                <a16:creationId xmlns:a16="http://schemas.microsoft.com/office/drawing/2014/main" id="{EC705FEE-18DB-F639-1A2B-063F696762B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816592" y="6511262"/>
            <a:ext cx="26449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Domain Adaptation and Transfer Learning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" name="Google Shape;96;p1">
            <a:extLst>
              <a:ext uri="{FF2B5EF4-FFF2-40B4-BE49-F238E27FC236}">
                <a16:creationId xmlns:a16="http://schemas.microsoft.com/office/drawing/2014/main" id="{BCC3FC1A-8BFF-1268-82CE-0F3D7A00E20C}"/>
              </a:ext>
            </a:extLst>
          </p:cNvPr>
          <p:cNvSpPr txBox="1">
            <a:spLocks/>
          </p:cNvSpPr>
          <p:nvPr/>
        </p:nvSpPr>
        <p:spPr>
          <a:xfrm>
            <a:off x="609600" y="762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algn="l"/>
            <a:r>
              <a:rPr lang="en-IN" dirty="0"/>
              <a:t>Domain Shifts</a:t>
            </a:r>
            <a:endParaRPr lang="en-US" kern="0" dirty="0"/>
          </a:p>
        </p:txBody>
      </p:sp>
      <p:sp>
        <p:nvSpPr>
          <p:cNvPr id="3" name="Google Shape;97;p1">
            <a:extLst>
              <a:ext uri="{FF2B5EF4-FFF2-40B4-BE49-F238E27FC236}">
                <a16:creationId xmlns:a16="http://schemas.microsoft.com/office/drawing/2014/main" id="{02C2211C-E046-9754-17CA-5185CEBBFA11}"/>
              </a:ext>
            </a:extLst>
          </p:cNvPr>
          <p:cNvSpPr txBox="1">
            <a:spLocks/>
          </p:cNvSpPr>
          <p:nvPr/>
        </p:nvSpPr>
        <p:spPr>
          <a:xfrm>
            <a:off x="609600" y="857250"/>
            <a:ext cx="109728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–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225425" indent="-225425" algn="l">
              <a:spcBef>
                <a:spcPts val="1200"/>
              </a:spcBef>
              <a:buSzPts val="2400"/>
              <a:buFont typeface="Noto Sans Symbols"/>
              <a:buChar char="▪"/>
            </a:pPr>
            <a:r>
              <a:rPr lang="en-IN" dirty="0"/>
              <a:t>Variations between training (source) and deployment (target) data distributions</a:t>
            </a:r>
          </a:p>
          <a:p>
            <a:pPr marL="225425" indent="-225425" algn="l">
              <a:spcBef>
                <a:spcPts val="1200"/>
              </a:spcBef>
              <a:buSzPts val="2400"/>
              <a:buFont typeface="Noto Sans Symbols"/>
              <a:buChar char="▪"/>
            </a:pPr>
            <a:r>
              <a:rPr lang="en-US" kern="0" dirty="0"/>
              <a:t>Types of Shifts	</a:t>
            </a:r>
          </a:p>
          <a:p>
            <a:pPr marL="576263" lvl="1" indent="-238125">
              <a:buSzPts val="2000"/>
            </a:pP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Covariate Shift</a:t>
            </a:r>
          </a:p>
          <a:p>
            <a:pPr marL="1033463" lvl="2" indent="-238125">
              <a:buSzPts val="2000"/>
            </a:pPr>
            <a:r>
              <a:rPr lang="en-IN" dirty="0"/>
              <a:t>Change in input distribution</a:t>
            </a:r>
            <a:endParaRPr lang="en-IN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6263" lvl="1" indent="-238125">
              <a:buSzPts val="2000"/>
            </a:pP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Prior Probability Shift</a:t>
            </a:r>
          </a:p>
          <a:p>
            <a:pPr marL="1033463" lvl="2" indent="-238125">
              <a:buSzPts val="2000"/>
            </a:pPr>
            <a:r>
              <a:rPr lang="en-IN" dirty="0"/>
              <a:t>Change in the distribution of output labels</a:t>
            </a:r>
            <a:endParaRPr lang="en-IN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6263" lvl="1" indent="-238125">
              <a:buSzPts val="2000"/>
            </a:pP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Concept Shift</a:t>
            </a:r>
          </a:p>
          <a:p>
            <a:pPr marL="1033463" lvl="2" indent="-238125">
              <a:buSzPts val="2000"/>
            </a:pPr>
            <a:r>
              <a:rPr lang="en-IN" dirty="0"/>
              <a:t>Change in the relationship between inputs and outputs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endParaRPr lang="en-IN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517027"/>
      </p:ext>
    </p:extLst>
  </p:cSld>
  <p:clrMapOvr>
    <a:masterClrMapping/>
  </p:clrMapOvr>
</p:sld>
</file>

<file path=ppt/theme/theme1.xml><?xml version="1.0" encoding="utf-8"?>
<a:theme xmlns:a="http://schemas.openxmlformats.org/drawingml/2006/main" name="NGC theme 2013-08-22">
  <a:themeElements>
    <a:clrScheme name="Custom 6">
      <a:dk1>
        <a:srgbClr val="000000"/>
      </a:dk1>
      <a:lt1>
        <a:srgbClr val="FFFFFF"/>
      </a:lt1>
      <a:dk2>
        <a:srgbClr val="000000"/>
      </a:dk2>
      <a:lt2>
        <a:srgbClr val="CAC8C8"/>
      </a:lt2>
      <a:accent1>
        <a:srgbClr val="F2D383"/>
      </a:accent1>
      <a:accent2>
        <a:srgbClr val="003B4C"/>
      </a:accent2>
      <a:accent3>
        <a:srgbClr val="003B4C"/>
      </a:accent3>
      <a:accent4>
        <a:srgbClr val="00A1DF"/>
      </a:accent4>
      <a:accent5>
        <a:srgbClr val="FF6C0C"/>
      </a:accent5>
      <a:accent6>
        <a:srgbClr val="F9BE00"/>
      </a:accent6>
      <a:hlink>
        <a:srgbClr val="64645D"/>
      </a:hlink>
      <a:folHlink>
        <a:srgbClr val="64645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831</Words>
  <Application>Microsoft Macintosh PowerPoint</Application>
  <PresentationFormat>Widescreen</PresentationFormat>
  <Paragraphs>122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Aptos</vt:lpstr>
      <vt:lpstr>Arial</vt:lpstr>
      <vt:lpstr>Calibri</vt:lpstr>
      <vt:lpstr>Comic Sans MS</vt:lpstr>
      <vt:lpstr>Gotham</vt:lpstr>
      <vt:lpstr>Noto Sans Symbols</vt:lpstr>
      <vt:lpstr>source-serif-pro</vt:lpstr>
      <vt:lpstr>NGC theme 2013-08-22</vt:lpstr>
      <vt:lpstr>Domain Adaptation and Transfer Learning</vt:lpstr>
      <vt:lpstr>Harish Kashyap: harish@pandita.ai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Sridhar Rajaram</dc:creator>
  <cp:lastModifiedBy>Sridhar Rajaram</cp:lastModifiedBy>
  <cp:revision>18</cp:revision>
  <dcterms:created xsi:type="dcterms:W3CDTF">2024-12-21T05:09:35Z</dcterms:created>
  <dcterms:modified xsi:type="dcterms:W3CDTF">2024-12-21T07:23:10Z</dcterms:modified>
</cp:coreProperties>
</file>