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67" r:id="rId5"/>
    <p:sldId id="263" r:id="rId6"/>
    <p:sldId id="266" r:id="rId7"/>
    <p:sldId id="268" r:id="rId8"/>
    <p:sldId id="269" r:id="rId9"/>
    <p:sldId id="270" r:id="rId10"/>
    <p:sldId id="271" r:id="rId11"/>
    <p:sldId id="264" r:id="rId12"/>
    <p:sldId id="272" r:id="rId13"/>
    <p:sldId id="273" r:id="rId14"/>
    <p:sldId id="274" r:id="rId15"/>
    <p:sldId id="275" r:id="rId16"/>
    <p:sldId id="276" r:id="rId17"/>
    <p:sldId id="279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4"/>
    <a:srgbClr val="009900"/>
    <a:srgbClr val="B34FB5"/>
    <a:srgbClr val="9B5DA7"/>
    <a:srgbClr val="008CF8"/>
    <a:srgbClr val="0075DF"/>
    <a:srgbClr val="0181EE"/>
    <a:srgbClr val="006DCB"/>
    <a:srgbClr val="008DF9"/>
    <a:srgbClr val="006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3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3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01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7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4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5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8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DBF-6995-4519-83FA-FD084A65958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8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EDBF-6995-4519-83FA-FD084A65958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DF918-D7E7-4A67-8B80-EA4BDFE0B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2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kosis.kr/statHtml/statHtml.do?orgId=101&amp;tblId=DT_1YL14001&amp;vw_cd=MT_GTITLE01&amp;list_id=107&amp;seqNo=&amp;lang_mode=ko&amp;language=kor&amp;obj_var_id=&amp;itm_id=&amp;conn_path=MT_GTITLE01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data.go.kr/data/15060130/fileData.do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1959" y="5707631"/>
            <a:ext cx="772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400" dirty="0">
                <a:solidFill>
                  <a:schemeClr val="bg1"/>
                </a:solidFill>
              </a:rPr>
              <a:t>김진수</a:t>
            </a:r>
            <a:endParaRPr lang="en-US" altLang="ko-KR" spc="400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799535" y="866473"/>
            <a:ext cx="4592930" cy="4733169"/>
            <a:chOff x="3763850" y="878768"/>
            <a:chExt cx="4592930" cy="4733169"/>
          </a:xfrm>
        </p:grpSpPr>
        <p:cxnSp>
          <p:nvCxnSpPr>
            <p:cNvPr id="15" name="직선 연결선 14"/>
            <p:cNvCxnSpPr/>
            <p:nvPr/>
          </p:nvCxnSpPr>
          <p:spPr>
            <a:xfrm flipH="1">
              <a:off x="3763850" y="4549512"/>
              <a:ext cx="1062425" cy="1062425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7294355" y="878768"/>
              <a:ext cx="1062425" cy="1062425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4369074" y="1235472"/>
              <a:ext cx="3456495" cy="4019594"/>
              <a:chOff x="4369074" y="1235472"/>
              <a:chExt cx="3456495" cy="4019594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4369074" y="1235472"/>
                <a:ext cx="3142066" cy="3264437"/>
                <a:chOff x="4369074" y="1235472"/>
                <a:chExt cx="3142066" cy="3264437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4369075" y="1235472"/>
                  <a:ext cx="3142065" cy="199669"/>
                </a:xfrm>
                <a:prstGeom prst="rect">
                  <a:avLst/>
                </a:prstGeom>
                <a:solidFill>
                  <a:srgbClr val="FFC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 rot="5400000">
                  <a:off x="2838002" y="2766544"/>
                  <a:ext cx="3264437" cy="202293"/>
                </a:xfrm>
                <a:prstGeom prst="rect">
                  <a:avLst/>
                </a:prstGeom>
                <a:solidFill>
                  <a:srgbClr val="FFC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 rot="10800000">
                <a:off x="4683503" y="1990629"/>
                <a:ext cx="3142066" cy="3264437"/>
                <a:chOff x="4521474" y="1387872"/>
                <a:chExt cx="3142066" cy="3264437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4521475" y="1387872"/>
                  <a:ext cx="3142065" cy="199669"/>
                </a:xfrm>
                <a:prstGeom prst="rect">
                  <a:avLst/>
                </a:prstGeom>
                <a:solidFill>
                  <a:srgbClr val="FFC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5400000">
                  <a:off x="2990402" y="2918944"/>
                  <a:ext cx="3264437" cy="202293"/>
                </a:xfrm>
                <a:prstGeom prst="rect">
                  <a:avLst/>
                </a:prstGeom>
                <a:solidFill>
                  <a:srgbClr val="FFC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2" name="그룹 31"/>
          <p:cNvGrpSpPr/>
          <p:nvPr/>
        </p:nvGrpSpPr>
        <p:grpSpPr>
          <a:xfrm>
            <a:off x="2167682" y="2553870"/>
            <a:ext cx="7856636" cy="1389849"/>
            <a:chOff x="2096033" y="2515978"/>
            <a:chExt cx="7856636" cy="1389849"/>
          </a:xfrm>
        </p:grpSpPr>
        <p:sp>
          <p:nvSpPr>
            <p:cNvPr id="7" name="TextBox 6"/>
            <p:cNvSpPr txBox="1"/>
            <p:nvPr/>
          </p:nvSpPr>
          <p:spPr>
            <a:xfrm>
              <a:off x="2534942" y="2515978"/>
              <a:ext cx="741772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500" b="1" spc="-100" dirty="0">
                  <a:solidFill>
                    <a:schemeClr val="bg1"/>
                  </a:solidFill>
                  <a:latin typeface="+mn-ea"/>
                </a:rPr>
                <a:t>대구 교통사고 현황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96033" y="3428773"/>
              <a:ext cx="772808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spc="400" dirty="0">
                  <a:solidFill>
                    <a:schemeClr val="bg1"/>
                  </a:solidFill>
                </a:rPr>
                <a:t>Daegu  </a:t>
              </a:r>
              <a:r>
                <a:rPr lang="en-US" altLang="ko-KR" sz="2500" b="1" spc="400" dirty="0"/>
                <a:t>t</a:t>
              </a:r>
              <a:r>
                <a:rPr lang="en-US" altLang="ko-KR" sz="2500" b="1" spc="400" dirty="0">
                  <a:solidFill>
                    <a:schemeClr val="bg1"/>
                  </a:solidFill>
                </a:rPr>
                <a:t>raffic  accident  status</a:t>
              </a:r>
              <a:endParaRPr lang="ko-KR" altLang="en-US" sz="2500" b="1" spc="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76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30" y="778186"/>
            <a:ext cx="6532047" cy="53955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783" y="2052418"/>
            <a:ext cx="2019582" cy="6477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362" y="2690682"/>
            <a:ext cx="1991003" cy="6287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362" y="3319420"/>
            <a:ext cx="202910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5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4" r="49962" b="17085"/>
          <a:stretch/>
        </p:blipFill>
        <p:spPr>
          <a:xfrm>
            <a:off x="1577003" y="1166327"/>
            <a:ext cx="2560144" cy="569167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577003" y="0"/>
            <a:ext cx="256014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091682" y="1411811"/>
            <a:ext cx="3714678" cy="3703395"/>
            <a:chOff x="1464906" y="1411811"/>
            <a:chExt cx="3714678" cy="3703395"/>
          </a:xfrm>
        </p:grpSpPr>
        <p:cxnSp>
          <p:nvCxnSpPr>
            <p:cNvPr id="6" name="직선 연결선 5"/>
            <p:cNvCxnSpPr/>
            <p:nvPr/>
          </p:nvCxnSpPr>
          <p:spPr>
            <a:xfrm rot="5400000" flipH="1">
              <a:off x="4523426" y="2935431"/>
              <a:ext cx="656157" cy="656158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 rot="10800000">
              <a:off x="1464906" y="4880524"/>
              <a:ext cx="3505481" cy="234680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267907" y="3144626"/>
              <a:ext cx="3703393" cy="237764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64906" y="1411812"/>
              <a:ext cx="3293019" cy="234680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128278" y="4273099"/>
              <a:ext cx="1446451" cy="237764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4133386" y="2011051"/>
              <a:ext cx="1436235" cy="237764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cxnSp>
        <p:nvCxnSpPr>
          <p:cNvPr id="16" name="직선 연결선 15"/>
          <p:cNvCxnSpPr/>
          <p:nvPr/>
        </p:nvCxnSpPr>
        <p:spPr>
          <a:xfrm flipV="1">
            <a:off x="5409884" y="581278"/>
            <a:ext cx="813634" cy="842645"/>
          </a:xfrm>
          <a:prstGeom prst="line">
            <a:avLst/>
          </a:prstGeom>
          <a:ln w="63500">
            <a:solidFill>
              <a:srgbClr val="FFC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62857" y="435768"/>
            <a:ext cx="480588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b="1" dirty="0">
                <a:latin typeface="+mn-ea"/>
              </a:rPr>
              <a:t>데이터 시각화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62857" y="1265103"/>
            <a:ext cx="4050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pc="400" dirty="0"/>
              <a:t>Date Visualization </a:t>
            </a:r>
            <a:endParaRPr lang="ko-KR" altLang="en-US" sz="2500" b="1" spc="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57" y="1878514"/>
            <a:ext cx="4758300" cy="47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2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4" y="765963"/>
            <a:ext cx="5687219" cy="57157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379" y="765963"/>
            <a:ext cx="5611008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2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4" y="765963"/>
            <a:ext cx="5346902" cy="55978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379" y="765963"/>
            <a:ext cx="5611008" cy="55443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4256" y="6291964"/>
            <a:ext cx="5550568" cy="18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6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4" r="49962" b="17085"/>
          <a:stretch/>
        </p:blipFill>
        <p:spPr>
          <a:xfrm>
            <a:off x="1577003" y="1166327"/>
            <a:ext cx="2560144" cy="569167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577003" y="0"/>
            <a:ext cx="256014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091682" y="1411811"/>
            <a:ext cx="3714678" cy="3703395"/>
            <a:chOff x="1464906" y="1411811"/>
            <a:chExt cx="3714678" cy="3703395"/>
          </a:xfrm>
        </p:grpSpPr>
        <p:cxnSp>
          <p:nvCxnSpPr>
            <p:cNvPr id="6" name="직선 연결선 5"/>
            <p:cNvCxnSpPr/>
            <p:nvPr/>
          </p:nvCxnSpPr>
          <p:spPr>
            <a:xfrm rot="5400000" flipH="1">
              <a:off x="4523426" y="2935431"/>
              <a:ext cx="656157" cy="656158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 rot="10800000">
              <a:off x="1464906" y="4880524"/>
              <a:ext cx="3505481" cy="234680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267907" y="3144626"/>
              <a:ext cx="3703393" cy="237764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64906" y="1411812"/>
              <a:ext cx="3293019" cy="234680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128278" y="4273099"/>
              <a:ext cx="1446451" cy="237764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4133386" y="2011051"/>
              <a:ext cx="1436235" cy="237764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62856" y="452999"/>
            <a:ext cx="56767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b="1">
                <a:latin typeface="+mn-ea"/>
              </a:rPr>
              <a:t>오류 및 개선사항</a:t>
            </a:r>
            <a:endParaRPr lang="ko-KR" altLang="en-US" sz="55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57" y="1878005"/>
            <a:ext cx="4746765" cy="4741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62857" y="1265104"/>
            <a:ext cx="5829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pc="400" dirty="0"/>
              <a:t>Errors and Improvement</a:t>
            </a:r>
            <a:endParaRPr lang="ko-KR" altLang="en-US" sz="2500" b="1" spc="400" dirty="0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409884" y="581278"/>
            <a:ext cx="813634" cy="842645"/>
          </a:xfrm>
          <a:prstGeom prst="line">
            <a:avLst/>
          </a:prstGeom>
          <a:ln w="63500">
            <a:solidFill>
              <a:srgbClr val="FFC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04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2" y="907300"/>
            <a:ext cx="5400000" cy="54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11477"/>
          <a:stretch/>
        </p:blipFill>
        <p:spPr>
          <a:xfrm>
            <a:off x="5882997" y="1713330"/>
            <a:ext cx="5991225" cy="36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0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9687" b="51081"/>
          <a:stretch/>
        </p:blipFill>
        <p:spPr>
          <a:xfrm>
            <a:off x="324582" y="907300"/>
            <a:ext cx="5560465" cy="54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7977"/>
          <a:stretch/>
        </p:blipFill>
        <p:spPr>
          <a:xfrm>
            <a:off x="6029324" y="2467769"/>
            <a:ext cx="6048375" cy="24196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2505" y="890337"/>
            <a:ext cx="148018" cy="5654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216"/>
          <a:stretch/>
        </p:blipFill>
        <p:spPr>
          <a:xfrm>
            <a:off x="763049" y="324199"/>
            <a:ext cx="3767050" cy="28678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6295" b="6323"/>
          <a:stretch/>
        </p:blipFill>
        <p:spPr>
          <a:xfrm>
            <a:off x="763049" y="2775318"/>
            <a:ext cx="3767050" cy="24273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49" y="5518517"/>
            <a:ext cx="3767050" cy="932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54857"/>
          <a:stretch/>
        </p:blipFill>
        <p:spPr>
          <a:xfrm>
            <a:off x="6468350" y="324199"/>
            <a:ext cx="4991797" cy="30958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b="16522"/>
          <a:stretch/>
        </p:blipFill>
        <p:spPr>
          <a:xfrm>
            <a:off x="6468350" y="4814741"/>
            <a:ext cx="3936059" cy="163621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081788" y="1363287"/>
            <a:ext cx="931026" cy="764771"/>
          </a:xfrm>
          <a:prstGeom prst="rightArrow">
            <a:avLst/>
          </a:prstGeom>
          <a:solidFill>
            <a:srgbClr val="FFC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081788" y="5574503"/>
            <a:ext cx="931026" cy="764771"/>
          </a:xfrm>
          <a:prstGeom prst="rightArrow">
            <a:avLst/>
          </a:prstGeom>
          <a:solidFill>
            <a:srgbClr val="FFC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59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5184"/>
            <a:ext cx="12199776" cy="81331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799535" y="1062416"/>
            <a:ext cx="4592930" cy="4733169"/>
            <a:chOff x="3763850" y="878768"/>
            <a:chExt cx="4592930" cy="4733169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3763850" y="4549512"/>
              <a:ext cx="1062425" cy="1062425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7294355" y="878768"/>
              <a:ext cx="1062425" cy="1062425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4369074" y="1235472"/>
              <a:ext cx="3456495" cy="4019594"/>
              <a:chOff x="4369074" y="1235472"/>
              <a:chExt cx="3456495" cy="401959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4369074" y="1235472"/>
                <a:ext cx="3142066" cy="3264437"/>
                <a:chOff x="4369074" y="1235472"/>
                <a:chExt cx="3142066" cy="3264437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369075" y="1235472"/>
                  <a:ext cx="3142065" cy="199669"/>
                </a:xfrm>
                <a:prstGeom prst="rect">
                  <a:avLst/>
                </a:prstGeom>
                <a:solidFill>
                  <a:srgbClr val="FFC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 rot="5400000">
                  <a:off x="2838002" y="2766544"/>
                  <a:ext cx="3264437" cy="202293"/>
                </a:xfrm>
                <a:prstGeom prst="rect">
                  <a:avLst/>
                </a:prstGeom>
                <a:solidFill>
                  <a:srgbClr val="FFC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 rot="10800000">
                <a:off x="4683503" y="1990629"/>
                <a:ext cx="3142066" cy="3264437"/>
                <a:chOff x="4521474" y="1387872"/>
                <a:chExt cx="3142066" cy="3264437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521475" y="1387872"/>
                  <a:ext cx="3142065" cy="199669"/>
                </a:xfrm>
                <a:prstGeom prst="rect">
                  <a:avLst/>
                </a:prstGeom>
                <a:solidFill>
                  <a:srgbClr val="FFC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 rot="5400000">
                  <a:off x="2990402" y="2918944"/>
                  <a:ext cx="3264437" cy="202293"/>
                </a:xfrm>
                <a:prstGeom prst="rect">
                  <a:avLst/>
                </a:prstGeom>
                <a:solidFill>
                  <a:srgbClr val="FFC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6" name="TextBox 15"/>
          <p:cNvSpPr txBox="1"/>
          <p:nvPr/>
        </p:nvSpPr>
        <p:spPr>
          <a:xfrm>
            <a:off x="2387137" y="2459504"/>
            <a:ext cx="7417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spc="-100" dirty="0">
                <a:solidFill>
                  <a:schemeClr val="bg1"/>
                </a:solidFill>
                <a:latin typeface="+mn-ea"/>
              </a:rPr>
              <a:t>THANKS</a:t>
            </a:r>
            <a:endParaRPr lang="ko-KR" altLang="en-US" sz="12000" b="1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131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817035" y="1264508"/>
            <a:ext cx="3160502" cy="3150902"/>
            <a:chOff x="817035" y="1264508"/>
            <a:chExt cx="3160502" cy="3150902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817035" y="2560824"/>
              <a:ext cx="558268" cy="558269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995022" y="1264510"/>
              <a:ext cx="2982515" cy="199669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" name="직사각형 6"/>
            <p:cNvSpPr/>
            <p:nvPr/>
          </p:nvSpPr>
          <p:spPr>
            <a:xfrm rot="5400000">
              <a:off x="2300939" y="2738813"/>
              <a:ext cx="3150901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175788" y="4215741"/>
              <a:ext cx="2801749" cy="199669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480839" y="1778692"/>
              <a:ext cx="1230662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485185" y="3703276"/>
              <a:ext cx="1221970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97550" y="2180374"/>
            <a:ext cx="41337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b="1" dirty="0">
                <a:latin typeface="+mn-ea"/>
              </a:rPr>
              <a:t>목차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7551" y="3009709"/>
            <a:ext cx="32657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spc="400" dirty="0"/>
              <a:t>Contents</a:t>
            </a:r>
            <a:endParaRPr lang="ko-KR" altLang="en-US" sz="2500" b="1" spc="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" r="10114"/>
          <a:stretch/>
        </p:blipFill>
        <p:spPr>
          <a:xfrm>
            <a:off x="6475441" y="0"/>
            <a:ext cx="3993502" cy="6858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475441" y="0"/>
            <a:ext cx="3993502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786334" y="5809895"/>
            <a:ext cx="310361" cy="310361"/>
          </a:xfrm>
          <a:prstGeom prst="rect">
            <a:avLst/>
          </a:prstGeom>
          <a:solidFill>
            <a:srgbClr val="FFC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5535791" y="1003239"/>
            <a:ext cx="2235272" cy="4280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b="1" spc="-300" dirty="0">
                <a:solidFill>
                  <a:srgbClr val="FFC804"/>
                </a:solidFill>
              </a:rPr>
              <a:t>01</a:t>
            </a:r>
          </a:p>
          <a:p>
            <a:r>
              <a:rPr lang="en-US" altLang="ko-KR" sz="5000" b="1" spc="-300" dirty="0">
                <a:solidFill>
                  <a:srgbClr val="FFC804"/>
                </a:solidFill>
              </a:rPr>
              <a:t>02</a:t>
            </a:r>
          </a:p>
          <a:p>
            <a:r>
              <a:rPr lang="en-US" altLang="ko-KR" sz="5000" b="1" spc="-300" dirty="0">
                <a:solidFill>
                  <a:srgbClr val="FFC804"/>
                </a:solidFill>
              </a:rPr>
              <a:t>03</a:t>
            </a:r>
          </a:p>
          <a:p>
            <a:r>
              <a:rPr lang="en-US" altLang="ko-KR" sz="5000" b="1" spc="-300" dirty="0">
                <a:solidFill>
                  <a:srgbClr val="FFC804"/>
                </a:solidFill>
              </a:rPr>
              <a:t>04</a:t>
            </a:r>
          </a:p>
          <a:p>
            <a:r>
              <a:rPr lang="en-US" altLang="ko-KR" sz="5000" b="1" spc="-300" dirty="0">
                <a:solidFill>
                  <a:srgbClr val="FFC804"/>
                </a:solidFill>
              </a:rPr>
              <a:t>05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737398" y="1612666"/>
            <a:ext cx="2648344" cy="3001596"/>
            <a:chOff x="6737398" y="1636729"/>
            <a:chExt cx="2648344" cy="3001596"/>
          </a:xfrm>
        </p:grpSpPr>
        <p:sp>
          <p:nvSpPr>
            <p:cNvPr id="35" name="Rectangle 1"/>
            <p:cNvSpPr txBox="1">
              <a:spLocks noChangeArrowheads="1"/>
            </p:cNvSpPr>
            <p:nvPr/>
          </p:nvSpPr>
          <p:spPr bwMode="auto">
            <a:xfrm>
              <a:off x="6737398" y="1636729"/>
              <a:ext cx="2633189" cy="3283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-12696" rIns="0" bIns="-12696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300" b="1" dirty="0">
                  <a:solidFill>
                    <a:schemeClr val="bg1"/>
                  </a:solidFill>
                  <a:latin typeface="+mj-ea"/>
                  <a:ea typeface="+mj-ea"/>
                </a:rPr>
                <a:t>목표설정</a:t>
              </a:r>
              <a:r>
                <a:rPr lang="en-US" altLang="ko-KR" sz="23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ko-KR" altLang="ko-KR" sz="23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Rectangle 1"/>
            <p:cNvSpPr txBox="1">
              <a:spLocks noChangeArrowheads="1"/>
            </p:cNvSpPr>
            <p:nvPr/>
          </p:nvSpPr>
          <p:spPr bwMode="auto">
            <a:xfrm>
              <a:off x="6737398" y="2330110"/>
              <a:ext cx="2633189" cy="3283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-12696" rIns="0" bIns="-12696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300" b="1" dirty="0">
                  <a:solidFill>
                    <a:schemeClr val="bg1"/>
                  </a:solidFill>
                  <a:latin typeface="+mj-ea"/>
                  <a:ea typeface="+mj-ea"/>
                </a:rPr>
                <a:t>제작 일정</a:t>
              </a:r>
              <a:r>
                <a:rPr lang="en-US" altLang="ko-KR" sz="23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ko-KR" altLang="ko-KR" sz="23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Rectangle 1"/>
            <p:cNvSpPr txBox="1">
              <a:spLocks noChangeArrowheads="1"/>
            </p:cNvSpPr>
            <p:nvPr/>
          </p:nvSpPr>
          <p:spPr bwMode="auto">
            <a:xfrm>
              <a:off x="6752553" y="3003284"/>
              <a:ext cx="2633189" cy="3283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-12696" rIns="0" bIns="-12696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300" b="1" dirty="0">
                  <a:solidFill>
                    <a:schemeClr val="bg1"/>
                  </a:solidFill>
                  <a:latin typeface="+mj-ea"/>
                  <a:ea typeface="+mj-ea"/>
                </a:rPr>
                <a:t>데이터 수집</a:t>
              </a:r>
              <a:endParaRPr lang="ko-KR" altLang="ko-KR" sz="23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Rectangle 1"/>
            <p:cNvSpPr txBox="1">
              <a:spLocks noChangeArrowheads="1"/>
            </p:cNvSpPr>
            <p:nvPr/>
          </p:nvSpPr>
          <p:spPr bwMode="auto">
            <a:xfrm>
              <a:off x="6737398" y="3649343"/>
              <a:ext cx="2633189" cy="3283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-12696" rIns="0" bIns="-12696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300" b="1" dirty="0">
                  <a:solidFill>
                    <a:schemeClr val="bg1"/>
                  </a:solidFill>
                  <a:latin typeface="+mj-ea"/>
                  <a:ea typeface="+mj-ea"/>
                </a:rPr>
                <a:t>데이터 시각화</a:t>
              </a:r>
              <a:r>
                <a:rPr lang="en-US" altLang="ko-KR" sz="23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ko-KR" altLang="ko-KR" sz="23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Rectangle 1"/>
            <p:cNvSpPr txBox="1">
              <a:spLocks noChangeArrowheads="1"/>
            </p:cNvSpPr>
            <p:nvPr/>
          </p:nvSpPr>
          <p:spPr bwMode="auto">
            <a:xfrm>
              <a:off x="6737398" y="4310022"/>
              <a:ext cx="2633189" cy="3283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-12696" rIns="0" bIns="-12696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300" b="1" dirty="0">
                  <a:solidFill>
                    <a:schemeClr val="bg1"/>
                  </a:solidFill>
                  <a:latin typeface="+mj-ea"/>
                  <a:ea typeface="+mj-ea"/>
                </a:rPr>
                <a:t>오류 및 개선사항 </a:t>
              </a:r>
              <a:r>
                <a:rPr lang="en-US" altLang="ko-KR" sz="23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ko-KR" altLang="ko-KR" sz="23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19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8460" cy="68543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636053" y="839165"/>
            <a:ext cx="6919895" cy="5179671"/>
            <a:chOff x="2258539" y="679773"/>
            <a:chExt cx="6919895" cy="5179671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2258539" y="4797019"/>
              <a:ext cx="1062425" cy="1062425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8116009" y="679773"/>
              <a:ext cx="1062425" cy="1062425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2772398" y="1223178"/>
              <a:ext cx="5343611" cy="3573841"/>
              <a:chOff x="2772398" y="1223178"/>
              <a:chExt cx="5343611" cy="3573841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949754" y="1223178"/>
                <a:ext cx="5166255" cy="195076"/>
              </a:xfrm>
              <a:prstGeom prst="rect">
                <a:avLst/>
              </a:prstGeom>
              <a:solidFill>
                <a:srgbClr val="FFC8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5400000">
                <a:off x="1086623" y="2908953"/>
                <a:ext cx="3573841" cy="202292"/>
              </a:xfrm>
              <a:prstGeom prst="rect">
                <a:avLst/>
              </a:prstGeom>
              <a:solidFill>
                <a:srgbClr val="FFC8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10800000">
              <a:off x="3329277" y="1786986"/>
              <a:ext cx="5343611" cy="3573841"/>
              <a:chOff x="2772398" y="1223178"/>
              <a:chExt cx="5343611" cy="357384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949754" y="1223178"/>
                <a:ext cx="5166255" cy="195076"/>
              </a:xfrm>
              <a:prstGeom prst="rect">
                <a:avLst/>
              </a:prstGeom>
              <a:solidFill>
                <a:srgbClr val="FFC8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5400000">
                <a:off x="1086623" y="2908953"/>
                <a:ext cx="3573841" cy="202292"/>
              </a:xfrm>
              <a:prstGeom prst="rect">
                <a:avLst/>
              </a:prstGeom>
              <a:solidFill>
                <a:srgbClr val="FFC8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3367212" y="2152427"/>
            <a:ext cx="54817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500" b="1" dirty="0">
                <a:solidFill>
                  <a:schemeClr val="bg1"/>
                </a:solidFill>
                <a:latin typeface="+mn-ea"/>
              </a:rPr>
              <a:t>목표설정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77873" y="3480537"/>
            <a:ext cx="4836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각 구별로 대구 지역에서 발생하는 교통사고를 조사하고 전국 교통사고의 음주운전 </a:t>
            </a:r>
            <a:r>
              <a:rPr lang="ko-KR" altLang="en-US" sz="2000" dirty="0" err="1">
                <a:solidFill>
                  <a:schemeClr val="bg1"/>
                </a:solidFill>
              </a:rPr>
              <a:t>사건를</a:t>
            </a:r>
            <a:r>
              <a:rPr lang="ko-KR" altLang="en-US" sz="2000" dirty="0">
                <a:solidFill>
                  <a:schemeClr val="bg1"/>
                </a:solidFill>
              </a:rPr>
              <a:t> 조사해 음주음전의 위험성을 깨닫습니다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6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18" b="49051"/>
          <a:stretch/>
        </p:blipFill>
        <p:spPr>
          <a:xfrm>
            <a:off x="0" y="-1772653"/>
            <a:ext cx="12192000" cy="591213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128"/>
            <a:ext cx="12192000" cy="4139479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465544"/>
              </p:ext>
            </p:extLst>
          </p:nvPr>
        </p:nvGraphicFramePr>
        <p:xfrm>
          <a:off x="1420070" y="2184462"/>
          <a:ext cx="9351860" cy="4082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729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750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일정</a:t>
                      </a:r>
                    </a:p>
                  </a:txBody>
                  <a:tcPr marL="135520" marR="135520" marT="67760" marB="67760" anchor="ctr">
                    <a:solidFill>
                      <a:srgbClr val="FFC80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01</a:t>
                      </a:r>
                      <a:endParaRPr lang="ko-KR" altLang="en-US" sz="2000" b="0" dirty="0"/>
                    </a:p>
                  </a:txBody>
                  <a:tcPr marL="135520" marR="135520" marT="67760" marB="67760" anchor="ctr">
                    <a:solidFill>
                      <a:srgbClr val="FFC8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02</a:t>
                      </a:r>
                      <a:endParaRPr lang="ko-KR" altLang="en-US" sz="2000" b="0" dirty="0"/>
                    </a:p>
                  </a:txBody>
                  <a:tcPr marL="135520" marR="135520" marT="67760" marB="67760" anchor="ctr">
                    <a:solidFill>
                      <a:srgbClr val="FFC8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8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8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80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03</a:t>
                      </a:r>
                      <a:endParaRPr lang="ko-KR" altLang="en-US" sz="2000" b="0" dirty="0"/>
                    </a:p>
                  </a:txBody>
                  <a:tcPr marL="135520" marR="135520" marT="67760" marB="67760" anchor="ctr">
                    <a:solidFill>
                      <a:srgbClr val="FFC8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04</a:t>
                      </a:r>
                      <a:endParaRPr lang="ko-KR" altLang="en-US" sz="2000" b="0" dirty="0"/>
                    </a:p>
                  </a:txBody>
                  <a:tcPr marL="135520" marR="135520" marT="67760" marB="67760" anchor="ctr">
                    <a:solidFill>
                      <a:srgbClr val="FFC8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05</a:t>
                      </a:r>
                      <a:endParaRPr lang="ko-KR" altLang="en-US" sz="2000" b="0" dirty="0"/>
                    </a:p>
                  </a:txBody>
                  <a:tcPr marL="135520" marR="135520" marT="67760" marB="67760" anchor="ctr">
                    <a:solidFill>
                      <a:srgbClr val="FFC8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06</a:t>
                      </a:r>
                      <a:endParaRPr lang="ko-KR" altLang="en-US" sz="2000" b="0" dirty="0"/>
                    </a:p>
                  </a:txBody>
                  <a:tcPr marL="135520" marR="135520" marT="67760" marB="67760" anchor="ctr">
                    <a:solidFill>
                      <a:srgbClr val="FFC8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개발방향</a:t>
                      </a: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데이터</a:t>
                      </a:r>
                      <a:r>
                        <a:rPr lang="ko-KR" altLang="en-US" sz="1700" baseline="0" dirty="0"/>
                        <a:t> 분석</a:t>
                      </a:r>
                      <a:endParaRPr lang="ko-KR" altLang="en-US" sz="1700" dirty="0"/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코딩</a:t>
                      </a: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시각화</a:t>
                      </a: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통합 테스트</a:t>
                      </a: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9357632" y="1873909"/>
            <a:ext cx="1519070" cy="1959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개발 기간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: 6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일  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6096000" y="541173"/>
            <a:ext cx="813634" cy="842645"/>
          </a:xfrm>
          <a:prstGeom prst="line">
            <a:avLst/>
          </a:prstGeom>
          <a:ln w="63500">
            <a:solidFill>
              <a:srgbClr val="FFC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66048" y="435768"/>
            <a:ext cx="480588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500" b="1" dirty="0">
                <a:solidFill>
                  <a:schemeClr val="bg1"/>
                </a:solidFill>
                <a:latin typeface="+mn-ea"/>
              </a:rPr>
              <a:t>제작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58089" y="1265103"/>
            <a:ext cx="4513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b="1" spc="400" dirty="0">
                <a:solidFill>
                  <a:schemeClr val="bg1"/>
                </a:solidFill>
              </a:rPr>
              <a:t>Production Schedule </a:t>
            </a:r>
            <a:endParaRPr lang="ko-KR" altLang="en-US" sz="2500" b="1" spc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9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9" b="17686"/>
          <a:stretch/>
        </p:blipFill>
        <p:spPr>
          <a:xfrm>
            <a:off x="-10589" y="-11796"/>
            <a:ext cx="12192000" cy="41521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10589" y="-11796"/>
            <a:ext cx="12192000" cy="4139479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rot="10800000" flipH="1">
            <a:off x="7602578" y="3011111"/>
            <a:ext cx="1062425" cy="1062425"/>
          </a:xfrm>
          <a:prstGeom prst="line">
            <a:avLst/>
          </a:prstGeom>
          <a:ln w="63500">
            <a:solidFill>
              <a:srgbClr val="FFC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 rot="10800000">
            <a:off x="8055386" y="845196"/>
            <a:ext cx="3135169" cy="4992613"/>
            <a:chOff x="697925" y="947274"/>
            <a:chExt cx="3135169" cy="4992613"/>
          </a:xfrm>
        </p:grpSpPr>
        <p:sp>
          <p:nvSpPr>
            <p:cNvPr id="10" name="직사각형 9"/>
            <p:cNvSpPr/>
            <p:nvPr/>
          </p:nvSpPr>
          <p:spPr>
            <a:xfrm>
              <a:off x="850577" y="947275"/>
              <a:ext cx="2982515" cy="199669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-1697235" y="3342434"/>
              <a:ext cx="4992613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직사각형 11"/>
            <p:cNvSpPr/>
            <p:nvPr/>
          </p:nvSpPr>
          <p:spPr>
            <a:xfrm rot="10800000">
              <a:off x="850576" y="5740216"/>
              <a:ext cx="2930207" cy="199669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3" name="직사각형 12"/>
            <p:cNvSpPr/>
            <p:nvPr/>
          </p:nvSpPr>
          <p:spPr>
            <a:xfrm rot="16200000">
              <a:off x="2657303" y="4764095"/>
              <a:ext cx="2149289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직사각형 13"/>
            <p:cNvSpPr/>
            <p:nvPr/>
          </p:nvSpPr>
          <p:spPr>
            <a:xfrm rot="16200000">
              <a:off x="2858830" y="1757665"/>
              <a:ext cx="1738723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83944" y="1704722"/>
            <a:ext cx="5047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500" b="1" dirty="0">
                <a:solidFill>
                  <a:schemeClr val="bg1"/>
                </a:solidFill>
                <a:latin typeface="+mn-ea"/>
              </a:rPr>
              <a:t>데이터 수집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93832" y="2534057"/>
            <a:ext cx="38376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b="1" spc="400" dirty="0">
                <a:solidFill>
                  <a:schemeClr val="bg1"/>
                </a:solidFill>
              </a:rPr>
              <a:t>Date Collection</a:t>
            </a:r>
            <a:endParaRPr lang="ko-KR" altLang="en-US" sz="2500" b="1" spc="4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10" y="3424918"/>
            <a:ext cx="3119881" cy="159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000" y="3424918"/>
            <a:ext cx="3119881" cy="1550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10" y="5527118"/>
            <a:ext cx="61245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965" y="4727411"/>
            <a:ext cx="28860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46910" y="2925357"/>
            <a:ext cx="24068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pc="-100" dirty="0">
                <a:solidFill>
                  <a:schemeClr val="bg1"/>
                </a:solidFill>
              </a:rPr>
              <a:t>Daegu.csv</a:t>
            </a:r>
            <a:endParaRPr lang="ko-KR" altLang="en-US" sz="2500" b="1" spc="-1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24000" y="2925357"/>
            <a:ext cx="24068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pc="-100" dirty="0">
                <a:solidFill>
                  <a:schemeClr val="bg1"/>
                </a:solidFill>
              </a:rPr>
              <a:t>drunk.csv</a:t>
            </a:r>
            <a:endParaRPr lang="ko-KR" altLang="en-US" sz="2500" b="1" spc="-1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6910" y="5106211"/>
            <a:ext cx="24068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00" dirty="0"/>
              <a:t>공공데이터포털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24000" y="5106211"/>
            <a:ext cx="3003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00" dirty="0"/>
              <a:t>국가통계포털 </a:t>
            </a:r>
            <a:r>
              <a:rPr lang="en-US" altLang="ko-KR" sz="2200" b="1" spc="-100" dirty="0"/>
              <a:t>KOSIS</a:t>
            </a:r>
            <a:endParaRPr lang="ko-KR" altLang="en-US" sz="2200" b="1" spc="-100" dirty="0"/>
          </a:p>
        </p:txBody>
      </p:sp>
    </p:spTree>
    <p:extLst>
      <p:ext uri="{BB962C8B-B14F-4D97-AF65-F5344CB8AC3E}">
        <p14:creationId xmlns:p14="http://schemas.microsoft.com/office/powerpoint/2010/main" val="244396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459743" y="2144956"/>
            <a:ext cx="27560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 </a:t>
            </a:r>
            <a:r>
              <a:rPr lang="ko-KR" altLang="en-US" sz="1600" dirty="0" err="1"/>
              <a:t>분류시</a:t>
            </a:r>
            <a:r>
              <a:rPr lang="ko-KR" altLang="en-US" sz="1600" dirty="0"/>
              <a:t> </a:t>
            </a:r>
            <a:r>
              <a:rPr lang="en-US" altLang="ko-KR" sz="1600" dirty="0"/>
              <a:t>for</a:t>
            </a:r>
            <a:r>
              <a:rPr lang="ko-KR" altLang="en-US" sz="1600" dirty="0"/>
              <a:t>문을 사용해 </a:t>
            </a:r>
            <a:r>
              <a:rPr lang="en-US" altLang="ko-KR" sz="1600" dirty="0"/>
              <a:t>for</a:t>
            </a:r>
            <a:r>
              <a:rPr lang="ko-KR" altLang="en-US" sz="1600" dirty="0"/>
              <a:t>문과 </a:t>
            </a:r>
            <a:r>
              <a:rPr lang="en-US" altLang="ko-KR" sz="1600" dirty="0"/>
              <a:t>if,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이해합니다</a:t>
            </a:r>
            <a:r>
              <a:rPr lang="en-US" altLang="ko-KR" sz="1600" dirty="0"/>
              <a:t>. Replace,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사용해 엑셀의 문자형 데이터에서 </a:t>
            </a:r>
            <a:r>
              <a:rPr lang="ko-KR" altLang="en-US" sz="1600" dirty="0" err="1"/>
              <a:t>숫자형으로</a:t>
            </a:r>
            <a:r>
              <a:rPr lang="ko-KR" altLang="en-US" sz="1600" dirty="0"/>
              <a:t> 변환합니다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9743" y="4997936"/>
            <a:ext cx="2895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 분석의 막대형</a:t>
            </a:r>
            <a:r>
              <a:rPr lang="en-US" altLang="ko-KR" sz="1600" dirty="0"/>
              <a:t>, </a:t>
            </a:r>
            <a:r>
              <a:rPr lang="ko-KR" altLang="en-US" sz="1600" dirty="0"/>
              <a:t>원형 그래프를 만들어 보며 그래프를 이해합니다</a:t>
            </a:r>
            <a:r>
              <a:rPr lang="en-US" altLang="ko-KR" sz="16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6645" y="2144956"/>
            <a:ext cx="3223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plt.rc</a:t>
            </a:r>
            <a:r>
              <a:rPr lang="en-US" altLang="ko-KR" sz="1600" dirty="0"/>
              <a:t>('</a:t>
            </a:r>
            <a:r>
              <a:rPr lang="en-US" altLang="ko-KR" sz="1600" dirty="0" err="1"/>
              <a:t>font',family</a:t>
            </a:r>
            <a:r>
              <a:rPr lang="en-US" altLang="ko-KR" sz="1600" dirty="0"/>
              <a:t> = '</a:t>
            </a:r>
            <a:r>
              <a:rPr lang="en-US" altLang="ko-KR" sz="1600" dirty="0" err="1"/>
              <a:t>Gulim</a:t>
            </a:r>
            <a:r>
              <a:rPr lang="en-US" altLang="ko-KR" sz="1600" dirty="0"/>
              <a:t>')</a:t>
            </a:r>
          </a:p>
          <a:p>
            <a:r>
              <a:rPr lang="en-US" altLang="ko-KR" sz="1600" dirty="0" err="1"/>
              <a:t>plt.rc</a:t>
            </a:r>
            <a:r>
              <a:rPr lang="en-US" altLang="ko-KR" sz="1600" dirty="0"/>
              <a:t>('legend',</a:t>
            </a:r>
            <a:r>
              <a:rPr lang="en-US" altLang="ko-KR" sz="1600" dirty="0" err="1"/>
              <a:t>fontsize</a:t>
            </a:r>
            <a:r>
              <a:rPr lang="en-US" altLang="ko-KR" sz="1600" dirty="0"/>
              <a:t> = 12,loc='best')</a:t>
            </a:r>
          </a:p>
          <a:p>
            <a:r>
              <a:rPr lang="ko-KR" altLang="en-US" sz="1600" dirty="0"/>
              <a:t>그래프의 한글 폰트와 폰트 크기를 지정합니다</a:t>
            </a:r>
            <a:r>
              <a:rPr lang="en-US" altLang="ko-KR" sz="1600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6645" y="4997936"/>
            <a:ext cx="3129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color = ['</a:t>
            </a:r>
            <a:r>
              <a:rPr lang="en-US" altLang="ko-KR" sz="1600" dirty="0" err="1"/>
              <a:t>yellowgreen</a:t>
            </a:r>
            <a:r>
              <a:rPr lang="en-US" altLang="ko-KR" sz="1600" dirty="0"/>
              <a:t>'], </a:t>
            </a:r>
            <a:r>
              <a:rPr lang="en-US" altLang="ko-KR" sz="1600" dirty="0" err="1"/>
              <a:t>wedgeprops</a:t>
            </a:r>
            <a:r>
              <a:rPr lang="en-US" altLang="ko-KR" sz="1600" dirty="0"/>
              <a:t>={'width': 0.8, '</a:t>
            </a:r>
            <a:r>
              <a:rPr lang="en-US" altLang="ko-KR" sz="1600" dirty="0" err="1"/>
              <a:t>edgecolor</a:t>
            </a:r>
            <a:r>
              <a:rPr lang="en-US" altLang="ko-KR" sz="1600" dirty="0"/>
              <a:t>': 'w', 'linewidth':7}</a:t>
            </a:r>
          </a:p>
          <a:p>
            <a:r>
              <a:rPr lang="ko-KR" altLang="en-US" sz="1600" dirty="0"/>
              <a:t>그래프의 색깔을 지정하고</a:t>
            </a:r>
            <a:endParaRPr lang="en-US" altLang="ko-KR" sz="1600" dirty="0"/>
          </a:p>
          <a:p>
            <a:r>
              <a:rPr lang="ko-KR" altLang="en-US" sz="1600" dirty="0"/>
              <a:t>부채꼴 모양으로 디자인합니다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579554" y="1123341"/>
            <a:ext cx="3820836" cy="4628983"/>
            <a:chOff x="635701" y="1223177"/>
            <a:chExt cx="3820836" cy="4628983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635701" y="3121052"/>
              <a:ext cx="1062425" cy="1062425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101193" y="1223177"/>
              <a:ext cx="2925279" cy="221575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228718" y="2095650"/>
              <a:ext cx="1947238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0800000">
              <a:off x="1120251" y="5652489"/>
              <a:ext cx="2833192" cy="199670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341674" y="4890356"/>
              <a:ext cx="1721315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783826" y="3145500"/>
              <a:ext cx="3570208" cy="9387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5500" b="1" spc="-100" dirty="0">
                  <a:latin typeface="+mn-ea"/>
                </a:rPr>
                <a:t>핵심 개념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2951706" y="2095650"/>
              <a:ext cx="1947238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2991639" y="4890356"/>
              <a:ext cx="1721315" cy="202293"/>
            </a:xfrm>
            <a:prstGeom prst="rect">
              <a:avLst/>
            </a:prstGeom>
            <a:solidFill>
              <a:srgbClr val="FF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H="1">
              <a:off x="3394112" y="3170416"/>
              <a:ext cx="1062425" cy="1062425"/>
            </a:xfrm>
            <a:prstGeom prst="line">
              <a:avLst/>
            </a:prstGeom>
            <a:ln w="63500">
              <a:solidFill>
                <a:srgbClr val="FFC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/>
          <p:cNvSpPr/>
          <p:nvPr/>
        </p:nvSpPr>
        <p:spPr>
          <a:xfrm>
            <a:off x="5642007" y="822475"/>
            <a:ext cx="1161151" cy="1161151"/>
          </a:xfrm>
          <a:prstGeom prst="ellipse">
            <a:avLst/>
          </a:prstGeom>
          <a:solidFill>
            <a:srgbClr val="FFC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341302" y="3729224"/>
            <a:ext cx="1161151" cy="1161151"/>
          </a:xfrm>
          <a:prstGeom prst="ellipse">
            <a:avLst/>
          </a:prstGeom>
          <a:solidFill>
            <a:srgbClr val="FFC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154" y="3635185"/>
            <a:ext cx="1225483" cy="1409306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5642007" y="3762742"/>
            <a:ext cx="1179095" cy="1161151"/>
            <a:chOff x="8804886" y="3786636"/>
            <a:chExt cx="1179095" cy="1161151"/>
          </a:xfrm>
        </p:grpSpPr>
        <p:sp>
          <p:nvSpPr>
            <p:cNvPr id="25" name="타원 24"/>
            <p:cNvSpPr/>
            <p:nvPr/>
          </p:nvSpPr>
          <p:spPr>
            <a:xfrm>
              <a:off x="8813858" y="3786636"/>
              <a:ext cx="1161151" cy="11611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04886" y="4151768"/>
              <a:ext cx="11790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spc="-100" dirty="0">
                  <a:solidFill>
                    <a:schemeClr val="bg1"/>
                  </a:solidFill>
                </a:rPr>
                <a:t>COLOR</a:t>
              </a:r>
              <a:endParaRPr lang="ko-KR" altLang="en-US" sz="2200" b="1" spc="-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타원 22"/>
          <p:cNvSpPr/>
          <p:nvPr/>
        </p:nvSpPr>
        <p:spPr>
          <a:xfrm>
            <a:off x="9341302" y="822475"/>
            <a:ext cx="1161151" cy="11611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837156" y="972163"/>
            <a:ext cx="7708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Arial Unicode MS" pitchFamily="50" charset="-127"/>
              </a:rPr>
              <a:t>T</a:t>
            </a:r>
            <a:endParaRPr lang="ko-KR" altLang="en-US" sz="5000" b="1" spc="-100" dirty="0">
              <a:solidFill>
                <a:schemeClr val="bg1"/>
              </a:solidFill>
              <a:latin typeface="Cambria" pitchFamily="18" charset="0"/>
              <a:ea typeface="HY엽서M" pitchFamily="18" charset="-127"/>
              <a:cs typeface="Arial Unicode MS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36533" y="1164523"/>
            <a:ext cx="7708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b="1" spc="-100" dirty="0">
                <a:solidFill>
                  <a:schemeClr val="bg1"/>
                </a:solidFill>
              </a:rPr>
              <a:t>FOR</a:t>
            </a:r>
            <a:endParaRPr lang="ko-KR" altLang="en-US" sz="2500" b="1" spc="-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1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90"/>
          <a:stretch/>
        </p:blipFill>
        <p:spPr>
          <a:xfrm>
            <a:off x="9121684" y="0"/>
            <a:ext cx="2378724" cy="22982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r="59897"/>
          <a:stretch/>
        </p:blipFill>
        <p:spPr>
          <a:xfrm>
            <a:off x="10818186" y="2183424"/>
            <a:ext cx="682222" cy="23911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35"/>
          <a:stretch/>
        </p:blipFill>
        <p:spPr>
          <a:xfrm>
            <a:off x="9121684" y="2183424"/>
            <a:ext cx="1696502" cy="23911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35"/>
          <a:stretch/>
        </p:blipFill>
        <p:spPr>
          <a:xfrm>
            <a:off x="9122090" y="4455568"/>
            <a:ext cx="1696502" cy="23911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0" r="67076"/>
          <a:stretch/>
        </p:blipFill>
        <p:spPr>
          <a:xfrm>
            <a:off x="10790966" y="4455568"/>
            <a:ext cx="709441" cy="2391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05" y="1494826"/>
            <a:ext cx="2095792" cy="3915321"/>
          </a:xfrm>
          <a:prstGeom prst="rect">
            <a:avLst/>
          </a:prstGeom>
        </p:spPr>
      </p:pic>
      <p:pic>
        <p:nvPicPr>
          <p:cNvPr id="10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0" y="82452"/>
            <a:ext cx="5096225" cy="66893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537158" y="5133473"/>
            <a:ext cx="2302042" cy="613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3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" t="1744" r="696" b="242"/>
          <a:stretch/>
        </p:blipFill>
        <p:spPr>
          <a:xfrm>
            <a:off x="833030" y="82452"/>
            <a:ext cx="4756452" cy="66893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90"/>
          <a:stretch/>
        </p:blipFill>
        <p:spPr>
          <a:xfrm>
            <a:off x="9121684" y="0"/>
            <a:ext cx="2378724" cy="22982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r="59897"/>
          <a:stretch/>
        </p:blipFill>
        <p:spPr>
          <a:xfrm>
            <a:off x="10818186" y="2183424"/>
            <a:ext cx="682222" cy="239110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35"/>
          <a:stretch/>
        </p:blipFill>
        <p:spPr>
          <a:xfrm>
            <a:off x="9121684" y="2183424"/>
            <a:ext cx="1696502" cy="23911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35"/>
          <a:stretch/>
        </p:blipFill>
        <p:spPr>
          <a:xfrm>
            <a:off x="9122090" y="4455568"/>
            <a:ext cx="1696502" cy="239110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0" r="67076"/>
          <a:stretch/>
        </p:blipFill>
        <p:spPr>
          <a:xfrm>
            <a:off x="10790966" y="4455568"/>
            <a:ext cx="709441" cy="239110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005" y="1494826"/>
            <a:ext cx="2095792" cy="391532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537158" y="5133473"/>
            <a:ext cx="2302042" cy="613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30" y="0"/>
            <a:ext cx="4991797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065" b="21446"/>
          <a:stretch/>
        </p:blipFill>
        <p:spPr>
          <a:xfrm>
            <a:off x="6681005" y="1192213"/>
            <a:ext cx="4805362" cy="26939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16522"/>
          <a:stretch/>
        </p:blipFill>
        <p:spPr>
          <a:xfrm>
            <a:off x="6681005" y="4326938"/>
            <a:ext cx="3936059" cy="163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7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190</Words>
  <Application>Microsoft Office PowerPoint</Application>
  <PresentationFormat>와이드스크린</PresentationFormat>
  <Paragraphs>56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 Unicode MS</vt:lpstr>
      <vt:lpstr>HY엽서M</vt:lpstr>
      <vt:lpstr>맑은 고딕</vt:lpstr>
      <vt:lpstr>Arial</vt:lpstr>
      <vt:lpstr>Cambria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com</cp:lastModifiedBy>
  <cp:revision>108</cp:revision>
  <dcterms:created xsi:type="dcterms:W3CDTF">2021-04-20T05:05:59Z</dcterms:created>
  <dcterms:modified xsi:type="dcterms:W3CDTF">2021-08-31T02:55:10Z</dcterms:modified>
</cp:coreProperties>
</file>