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Lst>
  <p:sldSz cy="5143500" cx="9144000"/>
  <p:notesSz cx="6858000" cy="9144000"/>
  <p:embeddedFontLst>
    <p:embeddedFont>
      <p:font typeface="Gill Sans"/>
      <p:regular r:id="rId45"/>
      <p:bold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slide" Target="slides/slide37.xml"/><Relationship Id="rId41" Type="http://schemas.openxmlformats.org/officeDocument/2006/relationships/slide" Target="slides/slide36.xml"/><Relationship Id="rId22" Type="http://schemas.openxmlformats.org/officeDocument/2006/relationships/slide" Target="slides/slide17.xml"/><Relationship Id="rId44" Type="http://schemas.openxmlformats.org/officeDocument/2006/relationships/slide" Target="slides/slide39.xml"/><Relationship Id="rId21" Type="http://schemas.openxmlformats.org/officeDocument/2006/relationships/slide" Target="slides/slide16.xml"/><Relationship Id="rId43" Type="http://schemas.openxmlformats.org/officeDocument/2006/relationships/slide" Target="slides/slide38.xml"/><Relationship Id="rId24" Type="http://schemas.openxmlformats.org/officeDocument/2006/relationships/slide" Target="slides/slide19.xml"/><Relationship Id="rId46" Type="http://schemas.openxmlformats.org/officeDocument/2006/relationships/font" Target="fonts/GillSans-bold.fntdata"/><Relationship Id="rId23" Type="http://schemas.openxmlformats.org/officeDocument/2006/relationships/slide" Target="slides/slide18.xml"/><Relationship Id="rId45" Type="http://schemas.openxmlformats.org/officeDocument/2006/relationships/font" Target="fonts/GillSans-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d1ad36455c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d1ad36455c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d1bd86f4a7_18_191: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g2d1bd86f4a7_18_19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d1ad36455c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d1ad36455c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d1ad36455c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d1ad36455c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d1ad36455c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d1ad36455c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d1ad36455c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d1ad36455c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d1bd86f4a7_5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g2d1bd86f4a7_5_9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d1bd86f4a7_5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g2d1bd86f4a7_5_9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d1bd86f4a7_5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g2d1bd86f4a7_5_10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d1bd86f4a7_5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g2d1bd86f4a7_5_1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d1bd86f4a7_5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g2d1bd86f4a7_5_1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d1ad36455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d1ad36455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d1bd86f4a7_5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g2d1bd86f4a7_5_1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d1bd86f4a7_5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g2d1bd86f4a7_5_1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d1bd86f4a7_8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2d1bd86f4a7_8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d1bd86f4a7_8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2d1bd86f4a7_8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2d1bd86f4a7_8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2d1bd86f4a7_8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2d1bd86f4a7_8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2d1bd86f4a7_8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2d1bd86f4a7_8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2d1bd86f4a7_8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2d1bd86f4a7_8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2d1bd86f4a7_8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2d1bd86f4a7_6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2d1bd86f4a7_6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2d1bd86f4a7_6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2d1bd86f4a7_6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d1bd86f4a7_18_152: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g2d1bd86f4a7_18_1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2d1bd86f4a7_6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2d1bd86f4a7_6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2d1bd86f4a7_2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2d1bd86f4a7_2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2d1bd86f4a7_2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2d1bd86f4a7_2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2d1bd86f4a7_2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2d1bd86f4a7_2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2d1bd86f4a7_2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2d1bd86f4a7_2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2d1ad36455c_0_7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2d1ad36455c_0_7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2d1bd86f4a7_7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2d1bd86f4a7_7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2d1bd86f4a7_7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2d1bd86f4a7_7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2d1bd86f4a7_7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2d1bd86f4a7_7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2d1bd86f4a7_1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2d1bd86f4a7_1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d1bd86f4a7_18_15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2" name="Google Shape;92;g2d1bd86f4a7_18_15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 name="Google Shape;93;g2d1bd86f4a7_18_15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d1bd86f4a7_18_16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9" name="Google Shape;99;g2d1bd86f4a7_18_16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0" name="Google Shape;100;g2d1bd86f4a7_18_16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d1bd86f4a7_18_171: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g2d1bd86f4a7_18_17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d1bd86f4a7_18_176: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g2d1bd86f4a7_18_17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d1bd86f4a7_18_181: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g2d1bd86f4a7_18_18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d1bd86f4a7_18_186: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g2d1bd86f4a7_18_18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0" name="Shape 50"/>
        <p:cNvGrpSpPr/>
        <p:nvPr/>
      </p:nvGrpSpPr>
      <p:grpSpPr>
        <a:xfrm>
          <a:off x="0" y="0"/>
          <a:ext cx="0" cy="0"/>
          <a:chOff x="0" y="0"/>
          <a:chExt cx="0" cy="0"/>
        </a:xfrm>
      </p:grpSpPr>
      <p:sp>
        <p:nvSpPr>
          <p:cNvPr id="51" name="Google Shape;51;p13"/>
          <p:cNvSpPr txBox="1"/>
          <p:nvPr>
            <p:ph type="title"/>
          </p:nvPr>
        </p:nvSpPr>
        <p:spPr>
          <a:xfrm>
            <a:off x="1088684" y="603389"/>
            <a:ext cx="7202400" cy="786900"/>
          </a:xfrm>
          <a:prstGeom prst="rect">
            <a:avLst/>
          </a:prstGeom>
          <a:noFill/>
          <a:ln>
            <a:noFill/>
          </a:ln>
        </p:spPr>
        <p:txBody>
          <a:bodyPr anchorCtr="0" anchor="t"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2" name="Google Shape;52;p13"/>
          <p:cNvSpPr txBox="1"/>
          <p:nvPr>
            <p:ph idx="1" type="body"/>
          </p:nvPr>
        </p:nvSpPr>
        <p:spPr>
          <a:xfrm>
            <a:off x="1088684" y="1511799"/>
            <a:ext cx="7202400" cy="2588100"/>
          </a:xfrm>
          <a:prstGeom prst="rect">
            <a:avLst/>
          </a:prstGeom>
          <a:noFill/>
          <a:ln>
            <a:noFill/>
          </a:ln>
        </p:spPr>
        <p:txBody>
          <a:bodyPr anchorCtr="0" anchor="t" bIns="34275" lIns="68575" spcFirstLastPara="1" rIns="68575" wrap="square" tIns="34275">
            <a:normAutofit/>
          </a:bodyPr>
          <a:lstStyle>
            <a:lvl1pPr indent="-317500" lvl="0" marL="457200" rtl="0" algn="l">
              <a:lnSpc>
                <a:spcPct val="120000"/>
              </a:lnSpc>
              <a:spcBef>
                <a:spcPts val="800"/>
              </a:spcBef>
              <a:spcAft>
                <a:spcPts val="0"/>
              </a:spcAft>
              <a:buSzPts val="1400"/>
              <a:buChar char="●"/>
              <a:defRPr/>
            </a:lvl1pPr>
            <a:lvl2pPr indent="-317500" lvl="1" marL="914400" rtl="0" algn="l">
              <a:lnSpc>
                <a:spcPct val="120000"/>
              </a:lnSpc>
              <a:spcBef>
                <a:spcPts val="1200"/>
              </a:spcBef>
              <a:spcAft>
                <a:spcPts val="0"/>
              </a:spcAft>
              <a:buSzPts val="1400"/>
              <a:buChar char="○"/>
              <a:defRPr/>
            </a:lvl2pPr>
            <a:lvl3pPr indent="-317500" lvl="2" marL="1371600" rtl="0" algn="l">
              <a:lnSpc>
                <a:spcPct val="120000"/>
              </a:lnSpc>
              <a:spcBef>
                <a:spcPts val="1200"/>
              </a:spcBef>
              <a:spcAft>
                <a:spcPts val="0"/>
              </a:spcAft>
              <a:buSzPts val="1400"/>
              <a:buChar char="■"/>
              <a:defRPr/>
            </a:lvl3pPr>
            <a:lvl4pPr indent="-317500" lvl="3" marL="1828800" rtl="0" algn="l">
              <a:lnSpc>
                <a:spcPct val="120000"/>
              </a:lnSpc>
              <a:spcBef>
                <a:spcPts val="1200"/>
              </a:spcBef>
              <a:spcAft>
                <a:spcPts val="0"/>
              </a:spcAft>
              <a:buSzPts val="1400"/>
              <a:buChar char="●"/>
              <a:defRPr/>
            </a:lvl4pPr>
            <a:lvl5pPr indent="-317500" lvl="4" marL="2286000" rtl="0" algn="l">
              <a:lnSpc>
                <a:spcPct val="120000"/>
              </a:lnSpc>
              <a:spcBef>
                <a:spcPts val="1200"/>
              </a:spcBef>
              <a:spcAft>
                <a:spcPts val="0"/>
              </a:spcAft>
              <a:buSzPts val="1400"/>
              <a:buChar char="○"/>
              <a:defRPr/>
            </a:lvl5pPr>
            <a:lvl6pPr indent="-317500" lvl="5" marL="2743200" rtl="0" algn="l">
              <a:lnSpc>
                <a:spcPct val="120000"/>
              </a:lnSpc>
              <a:spcBef>
                <a:spcPts val="1200"/>
              </a:spcBef>
              <a:spcAft>
                <a:spcPts val="0"/>
              </a:spcAft>
              <a:buSzPts val="1400"/>
              <a:buChar char="■"/>
              <a:defRPr/>
            </a:lvl6pPr>
            <a:lvl7pPr indent="-317500" lvl="6" marL="3200400" rtl="0" algn="l">
              <a:lnSpc>
                <a:spcPct val="120000"/>
              </a:lnSpc>
              <a:spcBef>
                <a:spcPts val="1200"/>
              </a:spcBef>
              <a:spcAft>
                <a:spcPts val="0"/>
              </a:spcAft>
              <a:buSzPts val="1400"/>
              <a:buChar char="●"/>
              <a:defRPr/>
            </a:lvl7pPr>
            <a:lvl8pPr indent="-317500" lvl="7" marL="3657600" rtl="0" algn="l">
              <a:lnSpc>
                <a:spcPct val="120000"/>
              </a:lnSpc>
              <a:spcBef>
                <a:spcPts val="1200"/>
              </a:spcBef>
              <a:spcAft>
                <a:spcPts val="0"/>
              </a:spcAft>
              <a:buSzPts val="1400"/>
              <a:buChar char="○"/>
              <a:defRPr/>
            </a:lvl8pPr>
            <a:lvl9pPr indent="-317500" lvl="8" marL="4114800" rtl="0" algn="l">
              <a:lnSpc>
                <a:spcPct val="120000"/>
              </a:lnSpc>
              <a:spcBef>
                <a:spcPts val="1200"/>
              </a:spcBef>
              <a:spcAft>
                <a:spcPts val="1200"/>
              </a:spcAft>
              <a:buSzPts val="1400"/>
              <a:buChar char="■"/>
              <a:defRPr/>
            </a:lvl9pPr>
          </a:lstStyle>
          <a:p/>
        </p:txBody>
      </p:sp>
      <p:sp>
        <p:nvSpPr>
          <p:cNvPr id="53" name="Google Shape;53;p13"/>
          <p:cNvSpPr txBox="1"/>
          <p:nvPr>
            <p:ph idx="10" type="dt"/>
          </p:nvPr>
        </p:nvSpPr>
        <p:spPr>
          <a:xfrm>
            <a:off x="5665604" y="247778"/>
            <a:ext cx="2625600" cy="231900"/>
          </a:xfrm>
          <a:prstGeom prst="rect">
            <a:avLst/>
          </a:prstGeom>
          <a:noFill/>
          <a:ln>
            <a:noFill/>
          </a:ln>
        </p:spPr>
        <p:txBody>
          <a:bodyPr anchorCtr="0" anchor="ctr" bIns="34275" lIns="68575" spcFirstLastPara="1" rIns="68575" wrap="square" tIns="34275">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4" name="Google Shape;54;p13"/>
          <p:cNvSpPr txBox="1"/>
          <p:nvPr>
            <p:ph idx="11" type="ftr"/>
          </p:nvPr>
        </p:nvSpPr>
        <p:spPr>
          <a:xfrm>
            <a:off x="1088684" y="246980"/>
            <a:ext cx="4454100" cy="231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5" name="Google Shape;55;p13"/>
          <p:cNvSpPr txBox="1"/>
          <p:nvPr>
            <p:ph idx="12" type="sldNum"/>
          </p:nvPr>
        </p:nvSpPr>
        <p:spPr>
          <a:xfrm>
            <a:off x="360045" y="599230"/>
            <a:ext cx="608400" cy="377700"/>
          </a:xfrm>
          <a:prstGeom prst="rect">
            <a:avLst/>
          </a:prstGeom>
          <a:noFill/>
          <a:ln>
            <a:noFill/>
          </a:ln>
        </p:spPr>
        <p:txBody>
          <a:bodyPr anchorCtr="0" anchor="t" bIns="34275" lIns="68575" spcFirstLastPara="1" rIns="68575" wrap="square" tIns="34275">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cxnSp>
        <p:nvCxnSpPr>
          <p:cNvPr id="56" name="Google Shape;56;p13"/>
          <p:cNvCxnSpPr/>
          <p:nvPr/>
        </p:nvCxnSpPr>
        <p:spPr>
          <a:xfrm>
            <a:off x="1090422" y="1385316"/>
            <a:ext cx="7205700"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_HEADER_1">
    <p:spTree>
      <p:nvGrpSpPr>
        <p:cNvPr id="57" name="Shape 57"/>
        <p:cNvGrpSpPr/>
        <p:nvPr/>
      </p:nvGrpSpPr>
      <p:grpSpPr>
        <a:xfrm>
          <a:off x="0" y="0"/>
          <a:ext cx="0" cy="0"/>
          <a:chOff x="0" y="0"/>
          <a:chExt cx="0" cy="0"/>
        </a:xfrm>
      </p:grpSpPr>
      <p:pic>
        <p:nvPicPr>
          <p:cNvPr descr="Droplets-HD-Content-R1d.png" id="58" name="Google Shape;58;p14"/>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59" name="Google Shape;59;p14"/>
          <p:cNvSpPr txBox="1"/>
          <p:nvPr>
            <p:ph type="title"/>
          </p:nvPr>
        </p:nvSpPr>
        <p:spPr>
          <a:xfrm>
            <a:off x="685331" y="621422"/>
            <a:ext cx="7763700" cy="2052600"/>
          </a:xfrm>
          <a:prstGeom prst="rect">
            <a:avLst/>
          </a:prstGeom>
          <a:noFill/>
          <a:ln>
            <a:noFill/>
          </a:ln>
        </p:spPr>
        <p:txBody>
          <a:bodyPr anchorCtr="0" anchor="b" bIns="34275" lIns="68575" spcFirstLastPara="1" rIns="68575" wrap="square" tIns="34275">
            <a:normAutofit/>
          </a:bodyPr>
          <a:lstStyle>
            <a:lvl1pPr lvl="0" rtl="0" algn="ctr">
              <a:lnSpc>
                <a:spcPct val="90000"/>
              </a:lnSpc>
              <a:spcBef>
                <a:spcPts val="0"/>
              </a:spcBef>
              <a:spcAft>
                <a:spcPts val="0"/>
              </a:spcAft>
              <a:buClr>
                <a:schemeClr val="dk1"/>
              </a:buClr>
              <a:buSzPts val="3000"/>
              <a:buFont typeface="Twentieth Century"/>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0" name="Google Shape;60;p14"/>
          <p:cNvSpPr txBox="1"/>
          <p:nvPr>
            <p:ph idx="1" type="body"/>
          </p:nvPr>
        </p:nvSpPr>
        <p:spPr>
          <a:xfrm>
            <a:off x="685331" y="2743093"/>
            <a:ext cx="7763700" cy="1026000"/>
          </a:xfrm>
          <a:prstGeom prst="rect">
            <a:avLst/>
          </a:prstGeom>
          <a:noFill/>
          <a:ln>
            <a:noFill/>
          </a:ln>
        </p:spPr>
        <p:txBody>
          <a:bodyPr anchorCtr="0" anchor="t" bIns="34275" lIns="68575" spcFirstLastPara="1" rIns="68575" wrap="square" tIns="34275">
            <a:normAutofit/>
          </a:bodyPr>
          <a:lstStyle>
            <a:lvl1pPr indent="-228600" lvl="0" marL="457200" rtl="0" algn="ctr">
              <a:lnSpc>
                <a:spcPct val="120000"/>
              </a:lnSpc>
              <a:spcBef>
                <a:spcPts val="800"/>
              </a:spcBef>
              <a:spcAft>
                <a:spcPts val="0"/>
              </a:spcAft>
              <a:buSzPts val="1500"/>
              <a:buNone/>
              <a:defRPr sz="1500">
                <a:solidFill>
                  <a:srgbClr val="7F7F7F"/>
                </a:solidFill>
              </a:defRPr>
            </a:lvl1pPr>
            <a:lvl2pPr indent="-228600" lvl="1" marL="914400" rtl="0" algn="l">
              <a:lnSpc>
                <a:spcPct val="120000"/>
              </a:lnSpc>
              <a:spcBef>
                <a:spcPts val="1200"/>
              </a:spcBef>
              <a:spcAft>
                <a:spcPts val="0"/>
              </a:spcAft>
              <a:buSzPts val="1500"/>
              <a:buNone/>
              <a:defRPr sz="1500">
                <a:solidFill>
                  <a:srgbClr val="888888"/>
                </a:solidFill>
              </a:defRPr>
            </a:lvl2pPr>
            <a:lvl3pPr indent="-228600" lvl="2" marL="1371600" rtl="0" algn="l">
              <a:lnSpc>
                <a:spcPct val="120000"/>
              </a:lnSpc>
              <a:spcBef>
                <a:spcPts val="1200"/>
              </a:spcBef>
              <a:spcAft>
                <a:spcPts val="0"/>
              </a:spcAft>
              <a:buSzPts val="1400"/>
              <a:buNone/>
              <a:defRPr sz="1400">
                <a:solidFill>
                  <a:srgbClr val="888888"/>
                </a:solidFill>
              </a:defRPr>
            </a:lvl3pPr>
            <a:lvl4pPr indent="-228600" lvl="3" marL="1828800" rtl="0" algn="l">
              <a:lnSpc>
                <a:spcPct val="120000"/>
              </a:lnSpc>
              <a:spcBef>
                <a:spcPts val="1200"/>
              </a:spcBef>
              <a:spcAft>
                <a:spcPts val="0"/>
              </a:spcAft>
              <a:buSzPts val="1200"/>
              <a:buNone/>
              <a:defRPr sz="1200">
                <a:solidFill>
                  <a:srgbClr val="888888"/>
                </a:solidFill>
              </a:defRPr>
            </a:lvl4pPr>
            <a:lvl5pPr indent="-228600" lvl="4" marL="2286000" rtl="0" algn="l">
              <a:lnSpc>
                <a:spcPct val="120000"/>
              </a:lnSpc>
              <a:spcBef>
                <a:spcPts val="1200"/>
              </a:spcBef>
              <a:spcAft>
                <a:spcPts val="0"/>
              </a:spcAft>
              <a:buSzPts val="1200"/>
              <a:buNone/>
              <a:defRPr sz="1200">
                <a:solidFill>
                  <a:srgbClr val="888888"/>
                </a:solidFill>
              </a:defRPr>
            </a:lvl5pPr>
            <a:lvl6pPr indent="-228600" lvl="5" marL="2743200" rtl="0" algn="l">
              <a:lnSpc>
                <a:spcPct val="120000"/>
              </a:lnSpc>
              <a:spcBef>
                <a:spcPts val="1200"/>
              </a:spcBef>
              <a:spcAft>
                <a:spcPts val="0"/>
              </a:spcAft>
              <a:buSzPts val="1200"/>
              <a:buNone/>
              <a:defRPr sz="1200">
                <a:solidFill>
                  <a:srgbClr val="888888"/>
                </a:solidFill>
              </a:defRPr>
            </a:lvl6pPr>
            <a:lvl7pPr indent="-228600" lvl="6" marL="3200400" rtl="0" algn="l">
              <a:lnSpc>
                <a:spcPct val="120000"/>
              </a:lnSpc>
              <a:spcBef>
                <a:spcPts val="1200"/>
              </a:spcBef>
              <a:spcAft>
                <a:spcPts val="0"/>
              </a:spcAft>
              <a:buSzPts val="1200"/>
              <a:buNone/>
              <a:defRPr sz="1200">
                <a:solidFill>
                  <a:srgbClr val="888888"/>
                </a:solidFill>
              </a:defRPr>
            </a:lvl7pPr>
            <a:lvl8pPr indent="-228600" lvl="7" marL="3657600" rtl="0" algn="l">
              <a:lnSpc>
                <a:spcPct val="120000"/>
              </a:lnSpc>
              <a:spcBef>
                <a:spcPts val="1200"/>
              </a:spcBef>
              <a:spcAft>
                <a:spcPts val="0"/>
              </a:spcAft>
              <a:buSzPts val="1200"/>
              <a:buNone/>
              <a:defRPr sz="1200">
                <a:solidFill>
                  <a:srgbClr val="888888"/>
                </a:solidFill>
              </a:defRPr>
            </a:lvl8pPr>
            <a:lvl9pPr indent="-228600" lvl="8" marL="4114800" rtl="0" algn="l">
              <a:lnSpc>
                <a:spcPct val="120000"/>
              </a:lnSpc>
              <a:spcBef>
                <a:spcPts val="1200"/>
              </a:spcBef>
              <a:spcAft>
                <a:spcPts val="1200"/>
              </a:spcAft>
              <a:buSzPts val="1200"/>
              <a:buNone/>
              <a:defRPr sz="1200">
                <a:solidFill>
                  <a:srgbClr val="888888"/>
                </a:solidFill>
              </a:defRPr>
            </a:lvl9pPr>
          </a:lstStyle>
          <a:p/>
        </p:txBody>
      </p:sp>
      <p:sp>
        <p:nvSpPr>
          <p:cNvPr id="61" name="Google Shape;61;p14"/>
          <p:cNvSpPr txBox="1"/>
          <p:nvPr>
            <p:ph idx="10" type="dt"/>
          </p:nvPr>
        </p:nvSpPr>
        <p:spPr>
          <a:xfrm>
            <a:off x="5759053" y="4412456"/>
            <a:ext cx="2057400" cy="273900"/>
          </a:xfrm>
          <a:prstGeom prst="rect">
            <a:avLst/>
          </a:prstGeom>
          <a:noFill/>
          <a:ln>
            <a:noFill/>
          </a:ln>
        </p:spPr>
        <p:txBody>
          <a:bodyPr anchorCtr="0" anchor="ctr" bIns="34275" lIns="68575" spcFirstLastPara="1" rIns="68575" wrap="square" tIns="34275">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2" name="Google Shape;62;p14"/>
          <p:cNvSpPr txBox="1"/>
          <p:nvPr>
            <p:ph idx="11" type="ftr"/>
          </p:nvPr>
        </p:nvSpPr>
        <p:spPr>
          <a:xfrm>
            <a:off x="685331" y="4412456"/>
            <a:ext cx="50046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3" name="Google Shape;63;p14"/>
          <p:cNvSpPr txBox="1"/>
          <p:nvPr>
            <p:ph idx="12" type="sldNum"/>
          </p:nvPr>
        </p:nvSpPr>
        <p:spPr>
          <a:xfrm>
            <a:off x="7885508" y="4412456"/>
            <a:ext cx="573300" cy="273900"/>
          </a:xfrm>
          <a:prstGeom prst="rect">
            <a:avLst/>
          </a:prstGeom>
          <a:noFill/>
          <a:ln>
            <a:noFill/>
          </a:ln>
        </p:spPr>
        <p:txBody>
          <a:bodyPr anchorCtr="0" anchor="ctr" bIns="34275" lIns="68575" spcFirstLastPara="1" rIns="68575" wrap="square" tIns="34275">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_HEADER_1_1">
  <p:cSld name="SECTION_HEADER_1_1">
    <p:spTree>
      <p:nvGrpSpPr>
        <p:cNvPr id="64" name="Shape 64"/>
        <p:cNvGrpSpPr/>
        <p:nvPr/>
      </p:nvGrpSpPr>
      <p:grpSpPr>
        <a:xfrm>
          <a:off x="0" y="0"/>
          <a:ext cx="0" cy="0"/>
          <a:chOff x="0" y="0"/>
          <a:chExt cx="0" cy="0"/>
        </a:xfrm>
      </p:grpSpPr>
      <p:sp>
        <p:nvSpPr>
          <p:cNvPr id="65" name="Google Shape;65;p15"/>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6" name="Google Shape;66;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2.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9.png"/><Relationship Id="rId4" Type="http://schemas.openxmlformats.org/officeDocument/2006/relationships/image" Target="../media/image18.png"/><Relationship Id="rId5"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1.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3.png"/><Relationship Id="rId6" Type="http://schemas.openxmlformats.org/officeDocument/2006/relationships/image" Target="../media/image19.png"/><Relationship Id="rId7"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 Id="rId3" Type="http://schemas.openxmlformats.org/officeDocument/2006/relationships/image" Target="../media/image1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 Id="rId3" Type="http://schemas.openxmlformats.org/officeDocument/2006/relationships/image" Target="../media/image1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 Id="rId3" Type="http://schemas.openxmlformats.org/officeDocument/2006/relationships/image" Target="../media/image20.png"/><Relationship Id="rId4" Type="http://schemas.openxmlformats.org/officeDocument/2006/relationships/image" Target="../media/image2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 Id="rId3" Type="http://schemas.openxmlformats.org/officeDocument/2006/relationships/image" Target="../media/image1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 Id="rId3" Type="http://schemas.openxmlformats.org/officeDocument/2006/relationships/image" Target="../media/image1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2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25.png"/><Relationship Id="rId4" Type="http://schemas.openxmlformats.org/officeDocument/2006/relationships/image" Target="../media/image2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 Id="rId3" Type="http://schemas.openxmlformats.org/officeDocument/2006/relationships/image" Target="../media/image2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6.xml"/><Relationship Id="rId3" Type="http://schemas.openxmlformats.org/officeDocument/2006/relationships/image" Target="../media/image21.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8.xml"/><Relationship Id="rId3" Type="http://schemas.openxmlformats.org/officeDocument/2006/relationships/image" Target="../media/image12.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9.xml"/><Relationship Id="rId3" Type="http://schemas.openxmlformats.org/officeDocument/2006/relationships/image" Target="../media/image1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6"/>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	Group 14 Presentation</a:t>
            </a:r>
            <a:endParaRPr/>
          </a:p>
        </p:txBody>
      </p:sp>
      <p:sp>
        <p:nvSpPr>
          <p:cNvPr id="72" name="Google Shape;72;p16"/>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fontScale="85000"/>
          </a:bodyPr>
          <a:lstStyle/>
          <a:p>
            <a:pPr indent="0" lvl="0" marL="0" rtl="0" algn="ctr">
              <a:spcBef>
                <a:spcPts val="0"/>
              </a:spcBef>
              <a:spcAft>
                <a:spcPts val="0"/>
              </a:spcAft>
              <a:buNone/>
            </a:pPr>
            <a:r>
              <a:rPr lang="en-GB"/>
              <a:t>David, Moksh, Connor, Dylan, Priyanka, Injae, Roshan, Mobin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5"/>
          <p:cNvSpPr txBox="1"/>
          <p:nvPr>
            <p:ph type="title"/>
          </p:nvPr>
        </p:nvSpPr>
        <p:spPr>
          <a:xfrm>
            <a:off x="1088684" y="603389"/>
            <a:ext cx="7202400" cy="786900"/>
          </a:xfrm>
          <a:prstGeom prst="rect">
            <a:avLst/>
          </a:prstGeom>
          <a:noFill/>
          <a:ln>
            <a:noFill/>
          </a:ln>
        </p:spPr>
        <p:txBody>
          <a:bodyPr anchorCtr="0" anchor="ctr" bIns="34275" lIns="68575" spcFirstLastPara="1" rIns="68575" wrap="square" tIns="34275">
            <a:normAutofit fontScale="90000"/>
          </a:bodyPr>
          <a:lstStyle/>
          <a:p>
            <a:pPr indent="0" lvl="0" marL="0" rtl="0" algn="ctr">
              <a:lnSpc>
                <a:spcPct val="90000"/>
              </a:lnSpc>
              <a:spcBef>
                <a:spcPts val="0"/>
              </a:spcBef>
              <a:spcAft>
                <a:spcPts val="0"/>
              </a:spcAft>
              <a:buClr>
                <a:schemeClr val="dk1"/>
              </a:buClr>
              <a:buSzPct val="96428"/>
              <a:buFont typeface="Twentieth Century"/>
              <a:buNone/>
            </a:pPr>
            <a:r>
              <a:rPr lang="en-GB"/>
              <a:t>PROVIDING INSIGHTS FOR IMPROVEMENT </a:t>
            </a:r>
            <a:endParaRPr/>
          </a:p>
        </p:txBody>
      </p:sp>
      <p:sp>
        <p:nvSpPr>
          <p:cNvPr id="134" name="Google Shape;134;p25"/>
          <p:cNvSpPr txBox="1"/>
          <p:nvPr>
            <p:ph idx="1" type="body"/>
          </p:nvPr>
        </p:nvSpPr>
        <p:spPr>
          <a:xfrm>
            <a:off x="1088684" y="1511799"/>
            <a:ext cx="7202400" cy="2588100"/>
          </a:xfrm>
          <a:prstGeom prst="rect">
            <a:avLst/>
          </a:prstGeom>
          <a:noFill/>
          <a:ln>
            <a:noFill/>
          </a:ln>
        </p:spPr>
        <p:txBody>
          <a:bodyPr anchorCtr="0" anchor="t" bIns="34275" lIns="68575" spcFirstLastPara="1" rIns="68575" wrap="square" tIns="34275">
            <a:normAutofit/>
          </a:bodyPr>
          <a:lstStyle/>
          <a:p>
            <a:pPr indent="-171450" lvl="0" marL="177800" rtl="0" algn="l">
              <a:lnSpc>
                <a:spcPct val="120000"/>
              </a:lnSpc>
              <a:spcBef>
                <a:spcPts val="0"/>
              </a:spcBef>
              <a:spcAft>
                <a:spcPts val="0"/>
              </a:spcAft>
              <a:buSzPts val="1500"/>
              <a:buChar char="●"/>
            </a:pPr>
            <a:r>
              <a:rPr lang="en-GB"/>
              <a:t> OFFER INSIGHTS INTO ENGAGEMENT PATTERNS AND USER BEHAVIOR</a:t>
            </a:r>
            <a:endParaRPr/>
          </a:p>
          <a:p>
            <a:pPr indent="-171450" lvl="0" marL="177800" rtl="0" algn="l">
              <a:lnSpc>
                <a:spcPct val="120000"/>
              </a:lnSpc>
              <a:spcBef>
                <a:spcPts val="800"/>
              </a:spcBef>
              <a:spcAft>
                <a:spcPts val="0"/>
              </a:spcAft>
              <a:buSzPts val="1500"/>
              <a:buChar char="●"/>
            </a:pPr>
            <a:r>
              <a:rPr lang="en-GB"/>
              <a:t>UTILIZE FEATURES LIKE LEADERBOARDS AND ACTIVITY TRACKING. </a:t>
            </a:r>
            <a:endParaRPr/>
          </a:p>
          <a:p>
            <a:pPr indent="-171450" lvl="0" marL="177800" rtl="0" algn="l">
              <a:lnSpc>
                <a:spcPct val="120000"/>
              </a:lnSpc>
              <a:spcBef>
                <a:spcPts val="800"/>
              </a:spcBef>
              <a:spcAft>
                <a:spcPts val="1200"/>
              </a:spcAft>
              <a:buSzPts val="1500"/>
              <a:buChar char="●"/>
            </a:pPr>
            <a:r>
              <a:rPr lang="en-GB"/>
              <a:t> ENHANCE THE PLATFORM TO BETTER SUIT PREFERENCES AND USER NEEDS.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GB" sz="2420"/>
              <a:t>Challenging Feature: Profile Image Upload &amp; Save Feature </a:t>
            </a:r>
            <a:endParaRPr sz="2420"/>
          </a:p>
        </p:txBody>
      </p:sp>
      <p:pic>
        <p:nvPicPr>
          <p:cNvPr id="140" name="Google Shape;140;p26"/>
          <p:cNvPicPr preferRelativeResize="0"/>
          <p:nvPr/>
        </p:nvPicPr>
        <p:blipFill>
          <a:blip r:embed="rId3">
            <a:alphaModFix/>
          </a:blip>
          <a:stretch>
            <a:fillRect/>
          </a:stretch>
        </p:blipFill>
        <p:spPr>
          <a:xfrm>
            <a:off x="409575" y="981213"/>
            <a:ext cx="8324850" cy="1266825"/>
          </a:xfrm>
          <a:prstGeom prst="rect">
            <a:avLst/>
          </a:prstGeom>
          <a:noFill/>
          <a:ln>
            <a:noFill/>
          </a:ln>
        </p:spPr>
      </p:pic>
      <p:sp>
        <p:nvSpPr>
          <p:cNvPr id="141" name="Google Shape;141;p26"/>
          <p:cNvSpPr txBox="1"/>
          <p:nvPr/>
        </p:nvSpPr>
        <p:spPr>
          <a:xfrm>
            <a:off x="547450" y="2332575"/>
            <a:ext cx="7839600" cy="4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800">
                <a:solidFill>
                  <a:schemeClr val="dk2"/>
                </a:solidFill>
              </a:rPr>
              <a:t>HTML code in the JSP where users could input their profile image </a:t>
            </a:r>
            <a:endParaRPr sz="1800">
              <a:solidFill>
                <a:schemeClr val="dk2"/>
              </a:solidFill>
            </a:endParaRPr>
          </a:p>
        </p:txBody>
      </p:sp>
      <p:pic>
        <p:nvPicPr>
          <p:cNvPr id="142" name="Google Shape;142;p26"/>
          <p:cNvPicPr preferRelativeResize="0"/>
          <p:nvPr/>
        </p:nvPicPr>
        <p:blipFill>
          <a:blip r:embed="rId4">
            <a:alphaModFix/>
          </a:blip>
          <a:stretch>
            <a:fillRect/>
          </a:stretch>
        </p:blipFill>
        <p:spPr>
          <a:xfrm>
            <a:off x="7164400" y="2905588"/>
            <a:ext cx="1807570" cy="2102925"/>
          </a:xfrm>
          <a:prstGeom prst="rect">
            <a:avLst/>
          </a:prstGeom>
          <a:noFill/>
          <a:ln>
            <a:noFill/>
          </a:ln>
        </p:spPr>
      </p:pic>
      <p:sp>
        <p:nvSpPr>
          <p:cNvPr id="143" name="Google Shape;143;p26"/>
          <p:cNvSpPr txBox="1"/>
          <p:nvPr/>
        </p:nvSpPr>
        <p:spPr>
          <a:xfrm>
            <a:off x="5696375" y="3218275"/>
            <a:ext cx="1541400" cy="179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600">
                <a:solidFill>
                  <a:schemeClr val="dk2"/>
                </a:solidFill>
              </a:rPr>
              <a:t>Choose file option appears when profile is being edited</a:t>
            </a:r>
            <a:endParaRPr sz="1600">
              <a:solidFill>
                <a:schemeClr val="dk2"/>
              </a:solidFill>
            </a:endParaRPr>
          </a:p>
        </p:txBody>
      </p:sp>
      <p:pic>
        <p:nvPicPr>
          <p:cNvPr id="144" name="Google Shape;144;p26"/>
          <p:cNvPicPr preferRelativeResize="0"/>
          <p:nvPr/>
        </p:nvPicPr>
        <p:blipFill>
          <a:blip r:embed="rId5">
            <a:alphaModFix/>
          </a:blip>
          <a:stretch>
            <a:fillRect/>
          </a:stretch>
        </p:blipFill>
        <p:spPr>
          <a:xfrm>
            <a:off x="88798" y="3024720"/>
            <a:ext cx="4845378" cy="1861925"/>
          </a:xfrm>
          <a:prstGeom prst="rect">
            <a:avLst/>
          </a:prstGeom>
          <a:noFill/>
          <a:ln>
            <a:noFill/>
          </a:ln>
        </p:spPr>
      </p:pic>
      <p:cxnSp>
        <p:nvCxnSpPr>
          <p:cNvPr id="145" name="Google Shape;145;p26"/>
          <p:cNvCxnSpPr/>
          <p:nvPr/>
        </p:nvCxnSpPr>
        <p:spPr>
          <a:xfrm>
            <a:off x="5033500" y="3923675"/>
            <a:ext cx="392400" cy="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GB" sz="2420"/>
              <a:t>Challenging Feature: Profile Image Upload &amp; Save Feature </a:t>
            </a:r>
            <a:endParaRPr sz="2420"/>
          </a:p>
        </p:txBody>
      </p:sp>
      <p:sp>
        <p:nvSpPr>
          <p:cNvPr id="151" name="Google Shape;151;p27"/>
          <p:cNvSpPr txBox="1"/>
          <p:nvPr/>
        </p:nvSpPr>
        <p:spPr>
          <a:xfrm>
            <a:off x="4403675" y="1175675"/>
            <a:ext cx="4569000" cy="35247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Clr>
                <a:schemeClr val="dk2"/>
              </a:buClr>
              <a:buSzPts val="1600"/>
              <a:buChar char="●"/>
            </a:pPr>
            <a:r>
              <a:rPr lang="en-GB" sz="1600">
                <a:solidFill>
                  <a:schemeClr val="dk2"/>
                </a:solidFill>
              </a:rPr>
              <a:t>JavaScript </a:t>
            </a:r>
            <a:r>
              <a:rPr lang="en-GB" sz="1600">
                <a:solidFill>
                  <a:schemeClr val="dk2"/>
                </a:solidFill>
              </a:rPr>
              <a:t>captures</a:t>
            </a:r>
            <a:r>
              <a:rPr lang="en-GB" sz="1600">
                <a:solidFill>
                  <a:schemeClr val="dk2"/>
                </a:solidFill>
              </a:rPr>
              <a:t> user input and manages the image upload process.</a:t>
            </a:r>
            <a:endParaRPr sz="1600">
              <a:solidFill>
                <a:schemeClr val="dk2"/>
              </a:solidFill>
            </a:endParaRPr>
          </a:p>
          <a:p>
            <a:pPr indent="0" lvl="0" marL="457200" rtl="0" algn="l">
              <a:spcBef>
                <a:spcPts val="0"/>
              </a:spcBef>
              <a:spcAft>
                <a:spcPts val="0"/>
              </a:spcAft>
              <a:buNone/>
            </a:pPr>
            <a:r>
              <a:t/>
            </a:r>
            <a:endParaRPr sz="1600">
              <a:solidFill>
                <a:schemeClr val="dk2"/>
              </a:solidFill>
            </a:endParaRPr>
          </a:p>
          <a:p>
            <a:pPr indent="-330200" lvl="0" marL="457200" rtl="0" algn="l">
              <a:spcBef>
                <a:spcPts val="0"/>
              </a:spcBef>
              <a:spcAft>
                <a:spcPts val="0"/>
              </a:spcAft>
              <a:buClr>
                <a:schemeClr val="dk2"/>
              </a:buClr>
              <a:buSzPts val="1600"/>
              <a:buChar char="●"/>
            </a:pPr>
            <a:r>
              <a:rPr lang="en-GB" sz="1600">
                <a:solidFill>
                  <a:schemeClr val="dk2"/>
                </a:solidFill>
              </a:rPr>
              <a:t>Upon clicking the save button, JavaScript extracts the alias and bio inputs and initiates the upload process.</a:t>
            </a:r>
            <a:endParaRPr sz="1600">
              <a:solidFill>
                <a:schemeClr val="dk2"/>
              </a:solidFill>
            </a:endParaRPr>
          </a:p>
          <a:p>
            <a:pPr indent="0" lvl="0" marL="457200" rtl="0" algn="l">
              <a:spcBef>
                <a:spcPts val="0"/>
              </a:spcBef>
              <a:spcAft>
                <a:spcPts val="0"/>
              </a:spcAft>
              <a:buNone/>
            </a:pPr>
            <a:r>
              <a:t/>
            </a:r>
            <a:endParaRPr sz="1600">
              <a:solidFill>
                <a:schemeClr val="dk2"/>
              </a:solidFill>
            </a:endParaRPr>
          </a:p>
          <a:p>
            <a:pPr indent="-330200" lvl="0" marL="457200" rtl="0" algn="l">
              <a:spcBef>
                <a:spcPts val="0"/>
              </a:spcBef>
              <a:spcAft>
                <a:spcPts val="0"/>
              </a:spcAft>
              <a:buClr>
                <a:schemeClr val="dk2"/>
              </a:buClr>
              <a:buSzPts val="1600"/>
              <a:buChar char="●"/>
            </a:pPr>
            <a:r>
              <a:rPr lang="en-GB" sz="1600">
                <a:solidFill>
                  <a:schemeClr val="dk2"/>
                </a:solidFill>
              </a:rPr>
              <a:t>If an image was uploaded, JavaScript constructs a FormData object and sends it to the server via a POST request, facilitating seamless communication with the backend.</a:t>
            </a:r>
            <a:endParaRPr sz="1600">
              <a:solidFill>
                <a:schemeClr val="dk2"/>
              </a:solidFill>
            </a:endParaRPr>
          </a:p>
          <a:p>
            <a:pPr indent="0" lvl="0" marL="0" rtl="0" algn="l">
              <a:spcBef>
                <a:spcPts val="0"/>
              </a:spcBef>
              <a:spcAft>
                <a:spcPts val="0"/>
              </a:spcAft>
              <a:buNone/>
            </a:pPr>
            <a:r>
              <a:t/>
            </a:r>
            <a:endParaRPr sz="1800">
              <a:solidFill>
                <a:schemeClr val="dk2"/>
              </a:solidFill>
            </a:endParaRPr>
          </a:p>
        </p:txBody>
      </p:sp>
      <p:pic>
        <p:nvPicPr>
          <p:cNvPr id="152" name="Google Shape;152;p27"/>
          <p:cNvPicPr preferRelativeResize="0"/>
          <p:nvPr/>
        </p:nvPicPr>
        <p:blipFill>
          <a:blip r:embed="rId3">
            <a:alphaModFix/>
          </a:blip>
          <a:stretch>
            <a:fillRect/>
          </a:stretch>
        </p:blipFill>
        <p:spPr>
          <a:xfrm>
            <a:off x="311700" y="1076225"/>
            <a:ext cx="3853356" cy="38209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GB" sz="2420"/>
              <a:t>Challenging Feature: Profile Image Upload &amp; Save Feature </a:t>
            </a:r>
            <a:endParaRPr sz="2420"/>
          </a:p>
        </p:txBody>
      </p:sp>
      <p:sp>
        <p:nvSpPr>
          <p:cNvPr id="158" name="Google Shape;158;p28"/>
          <p:cNvSpPr txBox="1"/>
          <p:nvPr/>
        </p:nvSpPr>
        <p:spPr>
          <a:xfrm>
            <a:off x="4232425" y="995600"/>
            <a:ext cx="4800900" cy="39501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dk2"/>
              </a:buClr>
              <a:buSzPts val="1400"/>
              <a:buChar char="●"/>
            </a:pPr>
            <a:r>
              <a:rPr lang="en-GB">
                <a:solidFill>
                  <a:schemeClr val="dk2"/>
                </a:solidFill>
              </a:rPr>
              <a:t>The User class serves as a cornerstone in managing user data within our application.</a:t>
            </a:r>
            <a:endParaRPr>
              <a:solidFill>
                <a:schemeClr val="dk2"/>
              </a:solidFill>
            </a:endParaRPr>
          </a:p>
          <a:p>
            <a:pPr indent="0" lvl="0" marL="0" rtl="0" algn="l">
              <a:spcBef>
                <a:spcPts val="0"/>
              </a:spcBef>
              <a:spcAft>
                <a:spcPts val="0"/>
              </a:spcAft>
              <a:buNone/>
            </a:pPr>
            <a:r>
              <a:t/>
            </a:r>
            <a:endParaRPr>
              <a:solidFill>
                <a:schemeClr val="dk2"/>
              </a:solidFill>
            </a:endParaRPr>
          </a:p>
          <a:p>
            <a:pPr indent="-317500" lvl="0" marL="457200" rtl="0" algn="l">
              <a:spcBef>
                <a:spcPts val="0"/>
              </a:spcBef>
              <a:spcAft>
                <a:spcPts val="0"/>
              </a:spcAft>
              <a:buClr>
                <a:schemeClr val="dk2"/>
              </a:buClr>
              <a:buSzPts val="1400"/>
              <a:buChar char="●"/>
            </a:pPr>
            <a:r>
              <a:rPr lang="en-GB">
                <a:solidFill>
                  <a:schemeClr val="dk2"/>
                </a:solidFill>
              </a:rPr>
              <a:t>Within this class, the profilePictureBase64 attribute plays a crucial role in storing base64-encoded representations of user profile pictures.</a:t>
            </a:r>
            <a:endParaRPr>
              <a:solidFill>
                <a:schemeClr val="dk2"/>
              </a:solidFill>
            </a:endParaRPr>
          </a:p>
          <a:p>
            <a:pPr indent="0" lvl="0" marL="0" rtl="0" algn="l">
              <a:spcBef>
                <a:spcPts val="0"/>
              </a:spcBef>
              <a:spcAft>
                <a:spcPts val="0"/>
              </a:spcAft>
              <a:buNone/>
            </a:pPr>
            <a:r>
              <a:t/>
            </a:r>
            <a:endParaRPr>
              <a:solidFill>
                <a:schemeClr val="dk2"/>
              </a:solidFill>
            </a:endParaRPr>
          </a:p>
          <a:p>
            <a:pPr indent="-317500" lvl="0" marL="457200" rtl="0" algn="l">
              <a:spcBef>
                <a:spcPts val="0"/>
              </a:spcBef>
              <a:spcAft>
                <a:spcPts val="0"/>
              </a:spcAft>
              <a:buClr>
                <a:schemeClr val="dk2"/>
              </a:buClr>
              <a:buSzPts val="1400"/>
              <a:buChar char="●"/>
            </a:pPr>
            <a:r>
              <a:rPr lang="en-GB">
                <a:solidFill>
                  <a:schemeClr val="dk2"/>
                </a:solidFill>
              </a:rPr>
              <a:t>The @Column(length = 110000000) annotation accompanying the profilePictureBase64 attribute signifies the column's maximum length in the corresponding database table.</a:t>
            </a:r>
            <a:endParaRPr>
              <a:solidFill>
                <a:schemeClr val="dk2"/>
              </a:solidFill>
            </a:endParaRPr>
          </a:p>
          <a:p>
            <a:pPr indent="0" lvl="0" marL="457200" rtl="0" algn="l">
              <a:spcBef>
                <a:spcPts val="0"/>
              </a:spcBef>
              <a:spcAft>
                <a:spcPts val="0"/>
              </a:spcAft>
              <a:buNone/>
            </a:pPr>
            <a:r>
              <a:t/>
            </a:r>
            <a:endParaRPr>
              <a:solidFill>
                <a:schemeClr val="dk2"/>
              </a:solidFill>
            </a:endParaRPr>
          </a:p>
          <a:p>
            <a:pPr indent="-317500" lvl="0" marL="457200" rtl="0" algn="l">
              <a:spcBef>
                <a:spcPts val="0"/>
              </a:spcBef>
              <a:spcAft>
                <a:spcPts val="0"/>
              </a:spcAft>
              <a:buClr>
                <a:schemeClr val="dk2"/>
              </a:buClr>
              <a:buSzPts val="1400"/>
              <a:buChar char="●"/>
            </a:pPr>
            <a:r>
              <a:rPr lang="en-GB">
                <a:solidFill>
                  <a:schemeClr val="dk2"/>
                </a:solidFill>
              </a:rPr>
              <a:t>By specifying a large number, we ensure the column can accommodate images of substantial size after they are encoded as base64 strings, if it is too small then errors will occur even for small image sizes.</a:t>
            </a:r>
            <a:endParaRPr>
              <a:solidFill>
                <a:schemeClr val="dk2"/>
              </a:solidFill>
            </a:endParaRPr>
          </a:p>
          <a:p>
            <a:pPr indent="0" lvl="0" marL="0" rtl="0" algn="l">
              <a:spcBef>
                <a:spcPts val="0"/>
              </a:spcBef>
              <a:spcAft>
                <a:spcPts val="0"/>
              </a:spcAft>
              <a:buNone/>
            </a:pPr>
            <a:r>
              <a:t/>
            </a:r>
            <a:endParaRPr>
              <a:solidFill>
                <a:schemeClr val="dk2"/>
              </a:solidFill>
            </a:endParaRPr>
          </a:p>
        </p:txBody>
      </p:sp>
      <p:pic>
        <p:nvPicPr>
          <p:cNvPr id="159" name="Google Shape;159;p28"/>
          <p:cNvPicPr preferRelativeResize="0"/>
          <p:nvPr/>
        </p:nvPicPr>
        <p:blipFill>
          <a:blip r:embed="rId3">
            <a:alphaModFix/>
          </a:blip>
          <a:stretch>
            <a:fillRect/>
          </a:stretch>
        </p:blipFill>
        <p:spPr>
          <a:xfrm>
            <a:off x="467300" y="1103825"/>
            <a:ext cx="2952750" cy="485775"/>
          </a:xfrm>
          <a:prstGeom prst="rect">
            <a:avLst/>
          </a:prstGeom>
          <a:noFill/>
          <a:ln>
            <a:noFill/>
          </a:ln>
        </p:spPr>
      </p:pic>
      <p:pic>
        <p:nvPicPr>
          <p:cNvPr id="160" name="Google Shape;160;p28"/>
          <p:cNvPicPr preferRelativeResize="0"/>
          <p:nvPr/>
        </p:nvPicPr>
        <p:blipFill>
          <a:blip r:embed="rId4">
            <a:alphaModFix/>
          </a:blip>
          <a:stretch>
            <a:fillRect/>
          </a:stretch>
        </p:blipFill>
        <p:spPr>
          <a:xfrm>
            <a:off x="127575" y="1870150"/>
            <a:ext cx="4138000" cy="16859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9"/>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GB" sz="2420"/>
              <a:t>Challenging Feature: Profile Image Upload &amp; Save Feature </a:t>
            </a:r>
            <a:endParaRPr sz="2420"/>
          </a:p>
        </p:txBody>
      </p:sp>
      <p:pic>
        <p:nvPicPr>
          <p:cNvPr id="166" name="Google Shape;166;p29"/>
          <p:cNvPicPr preferRelativeResize="0"/>
          <p:nvPr/>
        </p:nvPicPr>
        <p:blipFill>
          <a:blip r:embed="rId3">
            <a:alphaModFix/>
          </a:blip>
          <a:stretch>
            <a:fillRect/>
          </a:stretch>
        </p:blipFill>
        <p:spPr>
          <a:xfrm>
            <a:off x="0" y="1011052"/>
            <a:ext cx="5129724" cy="2578203"/>
          </a:xfrm>
          <a:prstGeom prst="rect">
            <a:avLst/>
          </a:prstGeom>
          <a:noFill/>
          <a:ln>
            <a:noFill/>
          </a:ln>
        </p:spPr>
      </p:pic>
      <p:sp>
        <p:nvSpPr>
          <p:cNvPr id="167" name="Google Shape;167;p29"/>
          <p:cNvSpPr txBox="1"/>
          <p:nvPr/>
        </p:nvSpPr>
        <p:spPr>
          <a:xfrm>
            <a:off x="4961700" y="923800"/>
            <a:ext cx="4182300" cy="3999600"/>
          </a:xfrm>
          <a:prstGeom prst="rect">
            <a:avLst/>
          </a:prstGeom>
          <a:noFill/>
          <a:ln>
            <a:noFill/>
          </a:ln>
        </p:spPr>
        <p:txBody>
          <a:bodyPr anchorCtr="0" anchor="t" bIns="91425" lIns="91425" spcFirstLastPara="1" rIns="91425" wrap="square" tIns="91425">
            <a:noAutofit/>
          </a:bodyPr>
          <a:lstStyle/>
          <a:p>
            <a:pPr indent="-320675" lvl="0" marL="457200" rtl="0" algn="l">
              <a:spcBef>
                <a:spcPts val="0"/>
              </a:spcBef>
              <a:spcAft>
                <a:spcPts val="0"/>
              </a:spcAft>
              <a:buClr>
                <a:schemeClr val="dk2"/>
              </a:buClr>
              <a:buSzPts val="1450"/>
              <a:buChar char="●"/>
            </a:pPr>
            <a:r>
              <a:rPr lang="en-GB" sz="1450">
                <a:solidFill>
                  <a:schemeClr val="dk2"/>
                </a:solidFill>
              </a:rPr>
              <a:t>Check if the uploaded file is empty. If not, read the file content as a byte array.</a:t>
            </a:r>
            <a:endParaRPr sz="1450">
              <a:solidFill>
                <a:schemeClr val="dk2"/>
              </a:solidFill>
            </a:endParaRPr>
          </a:p>
          <a:p>
            <a:pPr indent="-320675" lvl="0" marL="457200" rtl="0" algn="l">
              <a:spcBef>
                <a:spcPts val="0"/>
              </a:spcBef>
              <a:spcAft>
                <a:spcPts val="0"/>
              </a:spcAft>
              <a:buClr>
                <a:schemeClr val="dk2"/>
              </a:buClr>
              <a:buSzPts val="1450"/>
              <a:buChar char="●"/>
            </a:pPr>
            <a:r>
              <a:rPr lang="en-GB" sz="1450">
                <a:solidFill>
                  <a:schemeClr val="dk2"/>
                </a:solidFill>
              </a:rPr>
              <a:t>Encode the byte array representing the image data into a base64-encoded string.</a:t>
            </a:r>
            <a:endParaRPr sz="1450">
              <a:solidFill>
                <a:schemeClr val="dk2"/>
              </a:solidFill>
            </a:endParaRPr>
          </a:p>
          <a:p>
            <a:pPr indent="-320675" lvl="0" marL="457200" rtl="0" algn="l">
              <a:spcBef>
                <a:spcPts val="0"/>
              </a:spcBef>
              <a:spcAft>
                <a:spcPts val="0"/>
              </a:spcAft>
              <a:buClr>
                <a:schemeClr val="dk2"/>
              </a:buClr>
              <a:buSzPts val="1450"/>
              <a:buChar char="●"/>
            </a:pPr>
            <a:r>
              <a:rPr lang="en-GB" sz="1450">
                <a:solidFill>
                  <a:schemeClr val="dk2"/>
                </a:solidFill>
              </a:rPr>
              <a:t>Base64 encoding converts binary data into ASCII characters, suitable for text-based protocols like HTTP.</a:t>
            </a:r>
            <a:endParaRPr sz="1450">
              <a:solidFill>
                <a:schemeClr val="dk2"/>
              </a:solidFill>
            </a:endParaRPr>
          </a:p>
          <a:p>
            <a:pPr indent="-320675" lvl="0" marL="457200" rtl="0" algn="l">
              <a:spcBef>
                <a:spcPts val="0"/>
              </a:spcBef>
              <a:spcAft>
                <a:spcPts val="0"/>
              </a:spcAft>
              <a:buClr>
                <a:schemeClr val="dk2"/>
              </a:buClr>
              <a:buSzPts val="1450"/>
              <a:buChar char="●"/>
            </a:pPr>
            <a:r>
              <a:rPr lang="en-GB" sz="1450">
                <a:solidFill>
                  <a:schemeClr val="dk2"/>
                </a:solidFill>
              </a:rPr>
              <a:t>Base64 encoding was chosen as it simplifies the storage of image data in the database.</a:t>
            </a:r>
            <a:endParaRPr sz="1450">
              <a:solidFill>
                <a:schemeClr val="dk2"/>
              </a:solidFill>
            </a:endParaRPr>
          </a:p>
          <a:p>
            <a:pPr indent="-320675" lvl="0" marL="457200" rtl="0" algn="l">
              <a:spcBef>
                <a:spcPts val="0"/>
              </a:spcBef>
              <a:spcAft>
                <a:spcPts val="0"/>
              </a:spcAft>
              <a:buClr>
                <a:schemeClr val="dk2"/>
              </a:buClr>
              <a:buSzPts val="1450"/>
              <a:buChar char="●"/>
            </a:pPr>
            <a:r>
              <a:rPr lang="en-GB" sz="1450">
                <a:solidFill>
                  <a:schemeClr val="dk2"/>
                </a:solidFill>
              </a:rPr>
              <a:t>Associate the base64-encoded image string with the user's profile.</a:t>
            </a:r>
            <a:endParaRPr sz="1450">
              <a:solidFill>
                <a:schemeClr val="dk2"/>
              </a:solidFill>
            </a:endParaRPr>
          </a:p>
          <a:p>
            <a:pPr indent="-320675" lvl="0" marL="457200" rtl="0" algn="l">
              <a:spcBef>
                <a:spcPts val="0"/>
              </a:spcBef>
              <a:spcAft>
                <a:spcPts val="0"/>
              </a:spcAft>
              <a:buClr>
                <a:schemeClr val="dk2"/>
              </a:buClr>
              <a:buSzPts val="1450"/>
              <a:buChar char="●"/>
            </a:pPr>
            <a:r>
              <a:rPr lang="en-GB" sz="1450">
                <a:solidFill>
                  <a:schemeClr val="dk2"/>
                </a:solidFill>
              </a:rPr>
              <a:t>Save the updated user object to the repository, persisting the changes to the database.</a:t>
            </a:r>
            <a:endParaRPr sz="1450">
              <a:solidFill>
                <a:schemeClr val="dk2"/>
              </a:solidFill>
            </a:endParaRPr>
          </a:p>
          <a:p>
            <a:pPr indent="-320675" lvl="0" marL="457200" rtl="0" algn="l">
              <a:spcBef>
                <a:spcPts val="0"/>
              </a:spcBef>
              <a:spcAft>
                <a:spcPts val="0"/>
              </a:spcAft>
              <a:buClr>
                <a:schemeClr val="dk2"/>
              </a:buClr>
              <a:buSzPts val="1450"/>
              <a:buChar char="●"/>
            </a:pPr>
            <a:r>
              <a:rPr lang="en-GB" sz="1450">
                <a:solidFill>
                  <a:schemeClr val="dk2"/>
                </a:solidFill>
              </a:rPr>
              <a:t>If successful, return a response indicating the image upload was successful.</a:t>
            </a:r>
            <a:endParaRPr sz="1450">
              <a:solidFill>
                <a:schemeClr val="dk2"/>
              </a:solidFill>
            </a:endParaRPr>
          </a:p>
          <a:p>
            <a:pPr indent="-320675" lvl="0" marL="457200" rtl="0" algn="l">
              <a:spcBef>
                <a:spcPts val="0"/>
              </a:spcBef>
              <a:spcAft>
                <a:spcPts val="0"/>
              </a:spcAft>
              <a:buClr>
                <a:schemeClr val="dk2"/>
              </a:buClr>
              <a:buSzPts val="1450"/>
              <a:buChar char="●"/>
            </a:pPr>
            <a:r>
              <a:rPr lang="en-GB" sz="1450">
                <a:solidFill>
                  <a:schemeClr val="dk2"/>
                </a:solidFill>
              </a:rPr>
              <a:t>If an error occurs, return the error response</a:t>
            </a:r>
            <a:endParaRPr sz="1450">
              <a:solidFill>
                <a:schemeClr val="dk2"/>
              </a:solidFill>
            </a:endParaRPr>
          </a:p>
          <a:p>
            <a:pPr indent="0" lvl="0" marL="0" rtl="0" algn="l">
              <a:spcBef>
                <a:spcPts val="0"/>
              </a:spcBef>
              <a:spcAft>
                <a:spcPts val="0"/>
              </a:spcAft>
              <a:buNone/>
            </a:pPr>
            <a:r>
              <a:t/>
            </a:r>
            <a:endParaRPr sz="1450">
              <a:solidFill>
                <a:schemeClr val="dk2"/>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0"/>
          <p:cNvSpPr txBox="1"/>
          <p:nvPr>
            <p:ph type="ctrTitle"/>
          </p:nvPr>
        </p:nvSpPr>
        <p:spPr>
          <a:xfrm>
            <a:off x="311708" y="744575"/>
            <a:ext cx="8520600" cy="2052600"/>
          </a:xfrm>
          <a:prstGeom prst="rect">
            <a:avLst/>
          </a:prstGeom>
          <a:noFill/>
          <a:ln>
            <a:noFill/>
          </a:ln>
        </p:spPr>
        <p:txBody>
          <a:bodyPr anchorCtr="0" anchor="b" bIns="0" lIns="68575" spcFirstLastPara="1" rIns="68575" wrap="square" tIns="34275">
            <a:normAutofit/>
          </a:bodyPr>
          <a:lstStyle/>
          <a:p>
            <a:pPr indent="0" lvl="0" marL="0" rtl="0" algn="l">
              <a:lnSpc>
                <a:spcPct val="90000"/>
              </a:lnSpc>
              <a:spcBef>
                <a:spcPts val="0"/>
              </a:spcBef>
              <a:spcAft>
                <a:spcPts val="0"/>
              </a:spcAft>
              <a:buClr>
                <a:schemeClr val="dk1"/>
              </a:buClr>
              <a:buSzPts val="2700"/>
              <a:buFont typeface="Gill Sans"/>
              <a:buNone/>
            </a:pPr>
            <a:r>
              <a:rPr lang="en-GB" sz="2700"/>
              <a:t>EXPLANATION OF A TECHNICALLY CHALLENGING FEATURE</a:t>
            </a:r>
            <a:endParaRPr/>
          </a:p>
        </p:txBody>
      </p:sp>
      <p:sp>
        <p:nvSpPr>
          <p:cNvPr id="173" name="Google Shape;173;p30"/>
          <p:cNvSpPr txBox="1"/>
          <p:nvPr>
            <p:ph idx="1" type="subTitle"/>
          </p:nvPr>
        </p:nvSpPr>
        <p:spPr>
          <a:xfrm>
            <a:off x="311700" y="2834125"/>
            <a:ext cx="8520600" cy="792600"/>
          </a:xfrm>
          <a:prstGeom prst="rect">
            <a:avLst/>
          </a:prstGeom>
          <a:noFill/>
          <a:ln>
            <a:noFill/>
          </a:ln>
        </p:spPr>
        <p:txBody>
          <a:bodyPr anchorCtr="0" anchor="t" bIns="68575" lIns="68575" spcFirstLastPara="1" rIns="68575" wrap="square" tIns="68575">
            <a:normAutofit/>
          </a:bodyPr>
          <a:lstStyle/>
          <a:p>
            <a:pPr indent="0" lvl="0" marL="0" rtl="0" algn="l">
              <a:lnSpc>
                <a:spcPct val="120000"/>
              </a:lnSpc>
              <a:spcBef>
                <a:spcPts val="0"/>
              </a:spcBef>
              <a:spcAft>
                <a:spcPts val="0"/>
              </a:spcAft>
              <a:buSzPts val="1400"/>
              <a:buNone/>
            </a:pPr>
            <a:r>
              <a:rPr lang="en-GB"/>
              <a:t>							MOKSH PANDYA</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1"/>
          <p:cNvSpPr txBox="1"/>
          <p:nvPr>
            <p:ph type="title"/>
          </p:nvPr>
        </p:nvSpPr>
        <p:spPr>
          <a:xfrm>
            <a:off x="1088684" y="603389"/>
            <a:ext cx="7202456" cy="786926"/>
          </a:xfrm>
          <a:prstGeom prst="rect">
            <a:avLst/>
          </a:prstGeom>
          <a:noFill/>
          <a:ln>
            <a:noFill/>
          </a:ln>
        </p:spPr>
        <p:txBody>
          <a:bodyPr anchorCtr="0" anchor="t" bIns="34275" lIns="68575" spcFirstLastPara="1" rIns="68575" wrap="square" tIns="34275">
            <a:normAutofit/>
          </a:bodyPr>
          <a:lstStyle/>
          <a:p>
            <a:pPr indent="0" lvl="0" marL="0" rtl="0" algn="l">
              <a:lnSpc>
                <a:spcPct val="90000"/>
              </a:lnSpc>
              <a:spcBef>
                <a:spcPts val="0"/>
              </a:spcBef>
              <a:spcAft>
                <a:spcPts val="0"/>
              </a:spcAft>
              <a:buClr>
                <a:schemeClr val="dk1"/>
              </a:buClr>
              <a:buSzPts val="2400"/>
              <a:buFont typeface="Gill Sans"/>
              <a:buNone/>
            </a:pPr>
            <a:r>
              <a:rPr lang="en-GB"/>
              <a:t>SOME FEATURES WE IMPLEMENTED </a:t>
            </a:r>
            <a:endParaRPr/>
          </a:p>
        </p:txBody>
      </p:sp>
      <p:sp>
        <p:nvSpPr>
          <p:cNvPr id="179" name="Google Shape;179;p31"/>
          <p:cNvSpPr txBox="1"/>
          <p:nvPr>
            <p:ph idx="1" type="body"/>
          </p:nvPr>
        </p:nvSpPr>
        <p:spPr>
          <a:xfrm>
            <a:off x="1088684" y="1511799"/>
            <a:ext cx="7202456" cy="2587960"/>
          </a:xfrm>
          <a:prstGeom prst="rect">
            <a:avLst/>
          </a:prstGeom>
          <a:noFill/>
          <a:ln>
            <a:noFill/>
          </a:ln>
        </p:spPr>
        <p:txBody>
          <a:bodyPr anchorCtr="0" anchor="t" bIns="34275" lIns="68575" spcFirstLastPara="1" rIns="68575" wrap="square" tIns="34275">
            <a:normAutofit/>
          </a:bodyPr>
          <a:lstStyle/>
          <a:p>
            <a:pPr indent="-171450" lvl="0" marL="177800" rtl="0" algn="l">
              <a:lnSpc>
                <a:spcPct val="120000"/>
              </a:lnSpc>
              <a:spcBef>
                <a:spcPts val="0"/>
              </a:spcBef>
              <a:spcAft>
                <a:spcPts val="0"/>
              </a:spcAft>
              <a:buSzPts val="1500"/>
              <a:buChar char="●"/>
            </a:pPr>
            <a:r>
              <a:rPr lang="en-GB"/>
              <a:t>Login and Signup </a:t>
            </a:r>
            <a:endParaRPr/>
          </a:p>
          <a:p>
            <a:pPr indent="-171450" lvl="0" marL="177800" rtl="0" algn="l">
              <a:lnSpc>
                <a:spcPct val="120000"/>
              </a:lnSpc>
              <a:spcBef>
                <a:spcPts val="800"/>
              </a:spcBef>
              <a:spcAft>
                <a:spcPts val="0"/>
              </a:spcAft>
              <a:buSzPts val="1500"/>
              <a:buChar char="●"/>
            </a:pPr>
            <a:r>
              <a:rPr lang="en-GB"/>
              <a:t>Dynamic Leaderboard</a:t>
            </a:r>
            <a:endParaRPr/>
          </a:p>
          <a:p>
            <a:pPr indent="-171450" lvl="0" marL="177800" rtl="0" algn="l">
              <a:lnSpc>
                <a:spcPct val="120000"/>
              </a:lnSpc>
              <a:spcBef>
                <a:spcPts val="800"/>
              </a:spcBef>
              <a:spcAft>
                <a:spcPts val="0"/>
              </a:spcAft>
              <a:buSzPts val="1500"/>
              <a:buChar char="●"/>
            </a:pPr>
            <a:r>
              <a:rPr lang="en-GB"/>
              <a:t>Profile customization</a:t>
            </a:r>
            <a:endParaRPr/>
          </a:p>
          <a:p>
            <a:pPr indent="-171450" lvl="0" marL="177800" rtl="0" algn="l">
              <a:lnSpc>
                <a:spcPct val="120000"/>
              </a:lnSpc>
              <a:spcBef>
                <a:spcPts val="800"/>
              </a:spcBef>
              <a:spcAft>
                <a:spcPts val="0"/>
              </a:spcAft>
              <a:buSzPts val="1500"/>
              <a:buChar char="●"/>
            </a:pPr>
            <a:r>
              <a:rPr lang="en-GB"/>
              <a:t>Friends system</a:t>
            </a:r>
            <a:endParaRPr/>
          </a:p>
          <a:p>
            <a:pPr indent="-171450" lvl="0" marL="177800" rtl="0" algn="l">
              <a:lnSpc>
                <a:spcPct val="120000"/>
              </a:lnSpc>
              <a:spcBef>
                <a:spcPts val="800"/>
              </a:spcBef>
              <a:spcAft>
                <a:spcPts val="1200"/>
              </a:spcAft>
              <a:buSzPts val="1500"/>
              <a:buChar char="●"/>
            </a:pPr>
            <a:r>
              <a:rPr lang="en-GB"/>
              <a:t>Level progression system</a:t>
            </a:r>
            <a:endParaRPr/>
          </a:p>
        </p:txBody>
      </p:sp>
      <p:grpSp>
        <p:nvGrpSpPr>
          <p:cNvPr id="180" name="Google Shape;180;p31"/>
          <p:cNvGrpSpPr/>
          <p:nvPr/>
        </p:nvGrpSpPr>
        <p:grpSpPr>
          <a:xfrm>
            <a:off x="2692558" y="1725228"/>
            <a:ext cx="4179880" cy="277100"/>
            <a:chOff x="3590078" y="2300304"/>
            <a:chExt cx="5573173" cy="369466"/>
          </a:xfrm>
        </p:grpSpPr>
        <p:sp>
          <p:nvSpPr>
            <p:cNvPr id="181" name="Google Shape;181;p31"/>
            <p:cNvSpPr txBox="1"/>
            <p:nvPr/>
          </p:nvSpPr>
          <p:spPr>
            <a:xfrm>
              <a:off x="5592278" y="2300438"/>
              <a:ext cx="3570973" cy="369332"/>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0" i="0" lang="en-GB" sz="1400" u="none" cap="none" strike="noStrike">
                  <a:solidFill>
                    <a:schemeClr val="dk1"/>
                  </a:solidFill>
                  <a:latin typeface="Gill Sans"/>
                  <a:ea typeface="Gill Sans"/>
                  <a:cs typeface="Gill Sans"/>
                  <a:sym typeface="Gill Sans"/>
                </a:rPr>
                <a:t>Most Challenging feature</a:t>
              </a:r>
              <a:endParaRPr sz="1100"/>
            </a:p>
          </p:txBody>
        </p:sp>
        <p:cxnSp>
          <p:nvCxnSpPr>
            <p:cNvPr id="182" name="Google Shape;182;p31"/>
            <p:cNvCxnSpPr>
              <a:stCxn id="181" idx="1"/>
            </p:cNvCxnSpPr>
            <p:nvPr/>
          </p:nvCxnSpPr>
          <p:spPr>
            <a:xfrm rot="10800000">
              <a:off x="3590078" y="2300304"/>
              <a:ext cx="2002200" cy="184800"/>
            </a:xfrm>
            <a:prstGeom prst="straightConnector1">
              <a:avLst/>
            </a:prstGeom>
            <a:noFill/>
            <a:ln cap="flat" cmpd="sng" w="9525">
              <a:solidFill>
                <a:schemeClr val="accent1"/>
              </a:solidFill>
              <a:prstDash val="solid"/>
              <a:round/>
              <a:headEnd len="sm" w="sm" type="none"/>
              <a:tailEnd len="med" w="med" type="triangle"/>
            </a:ln>
          </p:spPr>
        </p:cxnSp>
      </p:gr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9">
                                            <p:txEl>
                                              <p:pRg end="0" st="0"/>
                                            </p:txEl>
                                          </p:spTgt>
                                        </p:tgtEl>
                                        <p:attrNameLst>
                                          <p:attrName>style.visibility</p:attrName>
                                        </p:attrNameLst>
                                      </p:cBhvr>
                                      <p:to>
                                        <p:strVal val="visible"/>
                                      </p:to>
                                    </p:set>
                                    <p:animEffect filter="fade" transition="in">
                                      <p:cBhvr>
                                        <p:cTn dur="500"/>
                                        <p:tgtEl>
                                          <p:spTgt spid="17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9">
                                            <p:txEl>
                                              <p:pRg end="1" st="1"/>
                                            </p:txEl>
                                          </p:spTgt>
                                        </p:tgtEl>
                                        <p:attrNameLst>
                                          <p:attrName>style.visibility</p:attrName>
                                        </p:attrNameLst>
                                      </p:cBhvr>
                                      <p:to>
                                        <p:strVal val="visible"/>
                                      </p:to>
                                    </p:set>
                                    <p:animEffect filter="fade" transition="in">
                                      <p:cBhvr>
                                        <p:cTn dur="500"/>
                                        <p:tgtEl>
                                          <p:spTgt spid="17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9">
                                            <p:txEl>
                                              <p:pRg end="2" st="2"/>
                                            </p:txEl>
                                          </p:spTgt>
                                        </p:tgtEl>
                                        <p:attrNameLst>
                                          <p:attrName>style.visibility</p:attrName>
                                        </p:attrNameLst>
                                      </p:cBhvr>
                                      <p:to>
                                        <p:strVal val="visible"/>
                                      </p:to>
                                    </p:set>
                                    <p:animEffect filter="fade" transition="in">
                                      <p:cBhvr>
                                        <p:cTn dur="500"/>
                                        <p:tgtEl>
                                          <p:spTgt spid="17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9">
                                            <p:txEl>
                                              <p:pRg end="3" st="3"/>
                                            </p:txEl>
                                          </p:spTgt>
                                        </p:tgtEl>
                                        <p:attrNameLst>
                                          <p:attrName>style.visibility</p:attrName>
                                        </p:attrNameLst>
                                      </p:cBhvr>
                                      <p:to>
                                        <p:strVal val="visible"/>
                                      </p:to>
                                    </p:set>
                                    <p:animEffect filter="fade" transition="in">
                                      <p:cBhvr>
                                        <p:cTn dur="500"/>
                                        <p:tgtEl>
                                          <p:spTgt spid="17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9">
                                            <p:txEl>
                                              <p:pRg end="4" st="4"/>
                                            </p:txEl>
                                          </p:spTgt>
                                        </p:tgtEl>
                                        <p:attrNameLst>
                                          <p:attrName>style.visibility</p:attrName>
                                        </p:attrNameLst>
                                      </p:cBhvr>
                                      <p:to>
                                        <p:strVal val="visible"/>
                                      </p:to>
                                    </p:set>
                                    <p:animEffect filter="fade" transition="in">
                                      <p:cBhvr>
                                        <p:cTn dur="500"/>
                                        <p:tgtEl>
                                          <p:spTgt spid="17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0"/>
                                        </p:tgtEl>
                                        <p:attrNameLst>
                                          <p:attrName>style.visibility</p:attrName>
                                        </p:attrNameLst>
                                      </p:cBhvr>
                                      <p:to>
                                        <p:strVal val="visible"/>
                                      </p:to>
                                    </p:set>
                                    <p:animEffect filter="fade" transition="in">
                                      <p:cBhvr>
                                        <p:cTn dur="500"/>
                                        <p:tgtEl>
                                          <p:spTgt spid="18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2"/>
          <p:cNvSpPr txBox="1"/>
          <p:nvPr>
            <p:ph type="title"/>
          </p:nvPr>
        </p:nvSpPr>
        <p:spPr>
          <a:xfrm>
            <a:off x="1088684" y="603389"/>
            <a:ext cx="7202456" cy="786926"/>
          </a:xfrm>
          <a:prstGeom prst="rect">
            <a:avLst/>
          </a:prstGeom>
          <a:noFill/>
          <a:ln>
            <a:noFill/>
          </a:ln>
        </p:spPr>
        <p:txBody>
          <a:bodyPr anchorCtr="0" anchor="t" bIns="34275" lIns="68575" spcFirstLastPara="1" rIns="68575" wrap="square" tIns="34275">
            <a:normAutofit/>
          </a:bodyPr>
          <a:lstStyle/>
          <a:p>
            <a:pPr indent="0" lvl="0" marL="0" rtl="0" algn="l">
              <a:lnSpc>
                <a:spcPct val="90000"/>
              </a:lnSpc>
              <a:spcBef>
                <a:spcPts val="0"/>
              </a:spcBef>
              <a:spcAft>
                <a:spcPts val="0"/>
              </a:spcAft>
              <a:buClr>
                <a:schemeClr val="dk1"/>
              </a:buClr>
              <a:buSzPts val="2400"/>
              <a:buFont typeface="Gill Sans"/>
              <a:buNone/>
            </a:pPr>
            <a:r>
              <a:rPr lang="en-GB"/>
              <a:t>SOME REASONS FOR THIS:</a:t>
            </a:r>
            <a:endParaRPr/>
          </a:p>
        </p:txBody>
      </p:sp>
      <p:sp>
        <p:nvSpPr>
          <p:cNvPr id="188" name="Google Shape;188;p32"/>
          <p:cNvSpPr txBox="1"/>
          <p:nvPr>
            <p:ph idx="1" type="body"/>
          </p:nvPr>
        </p:nvSpPr>
        <p:spPr>
          <a:xfrm>
            <a:off x="1088684" y="1511799"/>
            <a:ext cx="7202456" cy="2587960"/>
          </a:xfrm>
          <a:prstGeom prst="rect">
            <a:avLst/>
          </a:prstGeom>
          <a:noFill/>
          <a:ln>
            <a:noFill/>
          </a:ln>
        </p:spPr>
        <p:txBody>
          <a:bodyPr anchorCtr="0" anchor="t" bIns="34275" lIns="68575" spcFirstLastPara="1" rIns="68575" wrap="square" tIns="34275">
            <a:normAutofit/>
          </a:bodyPr>
          <a:lstStyle/>
          <a:p>
            <a:pPr indent="-171450" lvl="0" marL="177800" rtl="0" algn="l">
              <a:lnSpc>
                <a:spcPct val="120000"/>
              </a:lnSpc>
              <a:spcBef>
                <a:spcPts val="0"/>
              </a:spcBef>
              <a:spcAft>
                <a:spcPts val="0"/>
              </a:spcAft>
              <a:buSzPts val="1500"/>
              <a:buChar char="●"/>
            </a:pPr>
            <a:r>
              <a:rPr lang="en-GB"/>
              <a:t>Authentication: </a:t>
            </a:r>
            <a:endParaRPr/>
          </a:p>
          <a:p>
            <a:pPr indent="-171450" lvl="0" marL="177800" rtl="0" algn="l">
              <a:lnSpc>
                <a:spcPct val="120000"/>
              </a:lnSpc>
              <a:spcBef>
                <a:spcPts val="800"/>
              </a:spcBef>
              <a:spcAft>
                <a:spcPts val="0"/>
              </a:spcAft>
              <a:buSzPts val="1500"/>
              <a:buChar char="●"/>
            </a:pPr>
            <a:r>
              <a:rPr lang="en-GB"/>
              <a:t>User Registration: </a:t>
            </a:r>
            <a:endParaRPr/>
          </a:p>
          <a:p>
            <a:pPr indent="-171450" lvl="0" marL="177800" rtl="0" algn="l">
              <a:lnSpc>
                <a:spcPct val="120000"/>
              </a:lnSpc>
              <a:spcBef>
                <a:spcPts val="800"/>
              </a:spcBef>
              <a:spcAft>
                <a:spcPts val="0"/>
              </a:spcAft>
              <a:buSzPts val="1500"/>
              <a:buChar char="●"/>
            </a:pPr>
            <a:r>
              <a:rPr lang="en-GB"/>
              <a:t>Scalability: </a:t>
            </a:r>
            <a:endParaRPr/>
          </a:p>
          <a:p>
            <a:pPr indent="-171450" lvl="0" marL="177800" rtl="0" algn="l">
              <a:lnSpc>
                <a:spcPct val="120000"/>
              </a:lnSpc>
              <a:spcBef>
                <a:spcPts val="800"/>
              </a:spcBef>
              <a:spcAft>
                <a:spcPts val="1200"/>
              </a:spcAft>
              <a:buSzPts val="1500"/>
              <a:buChar char="●"/>
            </a:pPr>
            <a:r>
              <a:rPr lang="en-GB"/>
              <a:t>Roles: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8">
                                            <p:txEl>
                                              <p:pRg end="0" st="0"/>
                                            </p:txEl>
                                          </p:spTgt>
                                        </p:tgtEl>
                                        <p:attrNameLst>
                                          <p:attrName>style.visibility</p:attrName>
                                        </p:attrNameLst>
                                      </p:cBhvr>
                                      <p:to>
                                        <p:strVal val="visible"/>
                                      </p:to>
                                    </p:set>
                                    <p:animEffect filter="fade" transition="in">
                                      <p:cBhvr>
                                        <p:cTn dur="500"/>
                                        <p:tgtEl>
                                          <p:spTgt spid="18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8">
                                            <p:txEl>
                                              <p:pRg end="1" st="1"/>
                                            </p:txEl>
                                          </p:spTgt>
                                        </p:tgtEl>
                                        <p:attrNameLst>
                                          <p:attrName>style.visibility</p:attrName>
                                        </p:attrNameLst>
                                      </p:cBhvr>
                                      <p:to>
                                        <p:strVal val="visible"/>
                                      </p:to>
                                    </p:set>
                                    <p:animEffect filter="fade" transition="in">
                                      <p:cBhvr>
                                        <p:cTn dur="500"/>
                                        <p:tgtEl>
                                          <p:spTgt spid="18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8">
                                            <p:txEl>
                                              <p:pRg end="2" st="2"/>
                                            </p:txEl>
                                          </p:spTgt>
                                        </p:tgtEl>
                                        <p:attrNameLst>
                                          <p:attrName>style.visibility</p:attrName>
                                        </p:attrNameLst>
                                      </p:cBhvr>
                                      <p:to>
                                        <p:strVal val="visible"/>
                                      </p:to>
                                    </p:set>
                                    <p:animEffect filter="fade" transition="in">
                                      <p:cBhvr>
                                        <p:cTn dur="500"/>
                                        <p:tgtEl>
                                          <p:spTgt spid="18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8">
                                            <p:txEl>
                                              <p:pRg end="3" st="3"/>
                                            </p:txEl>
                                          </p:spTgt>
                                        </p:tgtEl>
                                        <p:attrNameLst>
                                          <p:attrName>style.visibility</p:attrName>
                                        </p:attrNameLst>
                                      </p:cBhvr>
                                      <p:to>
                                        <p:strVal val="visible"/>
                                      </p:to>
                                    </p:set>
                                    <p:animEffect filter="fade" transition="in">
                                      <p:cBhvr>
                                        <p:cTn dur="500"/>
                                        <p:tgtEl>
                                          <p:spTgt spid="188">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3"/>
          <p:cNvSpPr txBox="1"/>
          <p:nvPr>
            <p:ph type="title"/>
          </p:nvPr>
        </p:nvSpPr>
        <p:spPr>
          <a:xfrm>
            <a:off x="1088684" y="603389"/>
            <a:ext cx="7202456" cy="786926"/>
          </a:xfrm>
          <a:prstGeom prst="rect">
            <a:avLst/>
          </a:prstGeom>
          <a:noFill/>
          <a:ln>
            <a:noFill/>
          </a:ln>
        </p:spPr>
        <p:txBody>
          <a:bodyPr anchorCtr="0" anchor="t" bIns="34275" lIns="68575" spcFirstLastPara="1" rIns="68575" wrap="square" tIns="34275">
            <a:normAutofit/>
          </a:bodyPr>
          <a:lstStyle/>
          <a:p>
            <a:pPr indent="0" lvl="0" marL="0" rtl="0" algn="l">
              <a:lnSpc>
                <a:spcPct val="90000"/>
              </a:lnSpc>
              <a:spcBef>
                <a:spcPts val="0"/>
              </a:spcBef>
              <a:spcAft>
                <a:spcPts val="0"/>
              </a:spcAft>
              <a:buClr>
                <a:schemeClr val="dk1"/>
              </a:buClr>
              <a:buSzPts val="2400"/>
              <a:buFont typeface="Gill Sans"/>
              <a:buNone/>
            </a:pPr>
            <a:r>
              <a:rPr lang="en-GB"/>
              <a:t>AUTHENTICATION</a:t>
            </a:r>
            <a:endParaRPr/>
          </a:p>
        </p:txBody>
      </p:sp>
      <p:sp>
        <p:nvSpPr>
          <p:cNvPr id="194" name="Google Shape;194;p33"/>
          <p:cNvSpPr txBox="1"/>
          <p:nvPr>
            <p:ph idx="1" type="body"/>
          </p:nvPr>
        </p:nvSpPr>
        <p:spPr>
          <a:xfrm>
            <a:off x="1088684" y="1511799"/>
            <a:ext cx="7202456" cy="2587960"/>
          </a:xfrm>
          <a:prstGeom prst="rect">
            <a:avLst/>
          </a:prstGeom>
          <a:noFill/>
          <a:ln>
            <a:noFill/>
          </a:ln>
        </p:spPr>
        <p:txBody>
          <a:bodyPr anchorCtr="0" anchor="t" bIns="34275" lIns="68575" spcFirstLastPara="1" rIns="68575" wrap="square" tIns="34275">
            <a:normAutofit/>
          </a:bodyPr>
          <a:lstStyle/>
          <a:p>
            <a:pPr indent="-171450" lvl="0" marL="177800" rtl="0" algn="l">
              <a:lnSpc>
                <a:spcPct val="120000"/>
              </a:lnSpc>
              <a:spcBef>
                <a:spcPts val="0"/>
              </a:spcBef>
              <a:spcAft>
                <a:spcPts val="0"/>
              </a:spcAft>
              <a:buSzPts val="1500"/>
              <a:buChar char="●"/>
            </a:pPr>
            <a:r>
              <a:rPr lang="en-GB"/>
              <a:t>Implementing secure authentication is vital to guarantee that only users with permission can access the system.  The system needs to handle password storage securely, implementing password hashing, and preventing common security vulnerabilities.</a:t>
            </a:r>
            <a:endParaRPr/>
          </a:p>
          <a:p>
            <a:pPr indent="-76200" lvl="0" marL="177800" rtl="0" algn="l">
              <a:lnSpc>
                <a:spcPct val="120000"/>
              </a:lnSpc>
              <a:spcBef>
                <a:spcPts val="800"/>
              </a:spcBef>
              <a:spcAft>
                <a:spcPts val="1200"/>
              </a:spcAft>
              <a:buSzPts val="1500"/>
              <a:buNone/>
            </a:pPr>
            <a:r>
              <a:t/>
            </a:r>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4">
                                            <p:txEl>
                                              <p:pRg end="0" st="0"/>
                                            </p:txEl>
                                          </p:spTgt>
                                        </p:tgtEl>
                                        <p:attrNameLst>
                                          <p:attrName>style.visibility</p:attrName>
                                        </p:attrNameLst>
                                      </p:cBhvr>
                                      <p:to>
                                        <p:strVal val="visible"/>
                                      </p:to>
                                    </p:set>
                                    <p:animEffect filter="fade" transition="in">
                                      <p:cBhvr>
                                        <p:cTn dur="500"/>
                                        <p:tgtEl>
                                          <p:spTgt spid="19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4">
                                            <p:txEl>
                                              <p:pRg end="1" st="1"/>
                                            </p:txEl>
                                          </p:spTgt>
                                        </p:tgtEl>
                                        <p:attrNameLst>
                                          <p:attrName>style.visibility</p:attrName>
                                        </p:attrNameLst>
                                      </p:cBhvr>
                                      <p:to>
                                        <p:strVal val="visible"/>
                                      </p:to>
                                    </p:set>
                                    <p:animEffect filter="fade" transition="in">
                                      <p:cBhvr>
                                        <p:cTn dur="500"/>
                                        <p:tgtEl>
                                          <p:spTgt spid="194">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4"/>
          <p:cNvSpPr txBox="1"/>
          <p:nvPr>
            <p:ph type="title"/>
          </p:nvPr>
        </p:nvSpPr>
        <p:spPr>
          <a:xfrm>
            <a:off x="1088684" y="603389"/>
            <a:ext cx="7202456" cy="786926"/>
          </a:xfrm>
          <a:prstGeom prst="rect">
            <a:avLst/>
          </a:prstGeom>
          <a:noFill/>
          <a:ln>
            <a:noFill/>
          </a:ln>
        </p:spPr>
        <p:txBody>
          <a:bodyPr anchorCtr="0" anchor="t" bIns="34275" lIns="68575" spcFirstLastPara="1" rIns="68575" wrap="square" tIns="34275">
            <a:normAutofit/>
          </a:bodyPr>
          <a:lstStyle/>
          <a:p>
            <a:pPr indent="0" lvl="0" marL="0" rtl="0" algn="l">
              <a:lnSpc>
                <a:spcPct val="90000"/>
              </a:lnSpc>
              <a:spcBef>
                <a:spcPts val="0"/>
              </a:spcBef>
              <a:spcAft>
                <a:spcPts val="0"/>
              </a:spcAft>
              <a:buClr>
                <a:schemeClr val="dk1"/>
              </a:buClr>
              <a:buSzPts val="2400"/>
              <a:buFont typeface="Gill Sans"/>
              <a:buNone/>
            </a:pPr>
            <a:r>
              <a:rPr lang="en-GB"/>
              <a:t>USER REGISTRATION &amp; SCALABILITY</a:t>
            </a:r>
            <a:endParaRPr/>
          </a:p>
        </p:txBody>
      </p:sp>
      <p:sp>
        <p:nvSpPr>
          <p:cNvPr id="200" name="Google Shape;200;p34"/>
          <p:cNvSpPr txBox="1"/>
          <p:nvPr>
            <p:ph idx="1" type="body"/>
          </p:nvPr>
        </p:nvSpPr>
        <p:spPr>
          <a:xfrm>
            <a:off x="1088684" y="1511799"/>
            <a:ext cx="7202456" cy="2587960"/>
          </a:xfrm>
          <a:prstGeom prst="rect">
            <a:avLst/>
          </a:prstGeom>
          <a:noFill/>
          <a:ln>
            <a:noFill/>
          </a:ln>
        </p:spPr>
        <p:txBody>
          <a:bodyPr anchorCtr="0" anchor="t" bIns="34275" lIns="68575" spcFirstLastPara="1" rIns="68575" wrap="square" tIns="34275">
            <a:normAutofit lnSpcReduction="10000"/>
          </a:bodyPr>
          <a:lstStyle/>
          <a:p>
            <a:pPr indent="-171450" lvl="0" marL="177800" rtl="0" algn="l">
              <a:lnSpc>
                <a:spcPct val="120000"/>
              </a:lnSpc>
              <a:spcBef>
                <a:spcPts val="0"/>
              </a:spcBef>
              <a:spcAft>
                <a:spcPts val="0"/>
              </a:spcAft>
              <a:buSzPts val="1500"/>
              <a:buChar char="●"/>
            </a:pPr>
            <a:r>
              <a:rPr lang="en-GB"/>
              <a:t>Validating user input, addressing registration mistakes, guaranteeing unique usernames and safely storing user data are all necessary to build a strong user registration process. </a:t>
            </a:r>
            <a:endParaRPr/>
          </a:p>
          <a:p>
            <a:pPr indent="0" lvl="0" marL="0" rtl="0" algn="l">
              <a:lnSpc>
                <a:spcPct val="120000"/>
              </a:lnSpc>
              <a:spcBef>
                <a:spcPts val="800"/>
              </a:spcBef>
              <a:spcAft>
                <a:spcPts val="0"/>
              </a:spcAft>
              <a:buSzPts val="1500"/>
              <a:buNone/>
            </a:pPr>
            <a:r>
              <a:t/>
            </a:r>
            <a:endParaRPr/>
          </a:p>
          <a:p>
            <a:pPr indent="-171450" lvl="0" marL="177800" rtl="0" algn="l">
              <a:lnSpc>
                <a:spcPct val="120000"/>
              </a:lnSpc>
              <a:spcBef>
                <a:spcPts val="800"/>
              </a:spcBef>
              <a:spcAft>
                <a:spcPts val="0"/>
              </a:spcAft>
              <a:buSzPts val="1500"/>
              <a:buChar char="●"/>
            </a:pPr>
            <a:r>
              <a:rPr lang="en-GB"/>
              <a:t>As the user base grows, the login and signup features need to handle the increase in users and traffic.</a:t>
            </a:r>
            <a:endParaRPr/>
          </a:p>
          <a:p>
            <a:pPr indent="-76200" lvl="0" marL="177800" rtl="0" algn="l">
              <a:lnSpc>
                <a:spcPct val="120000"/>
              </a:lnSpc>
              <a:spcBef>
                <a:spcPts val="800"/>
              </a:spcBef>
              <a:spcAft>
                <a:spcPts val="1200"/>
              </a:spcAft>
              <a:buSzPts val="1500"/>
              <a:buNone/>
            </a:pPr>
            <a:r>
              <a:t/>
            </a:r>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0">
                                            <p:txEl>
                                              <p:pRg end="0" st="0"/>
                                            </p:txEl>
                                          </p:spTgt>
                                        </p:tgtEl>
                                        <p:attrNameLst>
                                          <p:attrName>style.visibility</p:attrName>
                                        </p:attrNameLst>
                                      </p:cBhvr>
                                      <p:to>
                                        <p:strVal val="visible"/>
                                      </p:to>
                                    </p:set>
                                    <p:animEffect filter="fade" transition="in">
                                      <p:cBhvr>
                                        <p:cTn dur="500"/>
                                        <p:tgtEl>
                                          <p:spTgt spid="20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0">
                                            <p:txEl>
                                              <p:pRg end="1" st="1"/>
                                            </p:txEl>
                                          </p:spTgt>
                                        </p:tgtEl>
                                        <p:attrNameLst>
                                          <p:attrName>style.visibility</p:attrName>
                                        </p:attrNameLst>
                                      </p:cBhvr>
                                      <p:to>
                                        <p:strVal val="visible"/>
                                      </p:to>
                                    </p:set>
                                    <p:animEffect filter="fade" transition="in">
                                      <p:cBhvr>
                                        <p:cTn dur="500"/>
                                        <p:tgtEl>
                                          <p:spTgt spid="20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0">
                                            <p:txEl>
                                              <p:pRg end="2" st="2"/>
                                            </p:txEl>
                                          </p:spTgt>
                                        </p:tgtEl>
                                        <p:attrNameLst>
                                          <p:attrName>style.visibility</p:attrName>
                                        </p:attrNameLst>
                                      </p:cBhvr>
                                      <p:to>
                                        <p:strVal val="visible"/>
                                      </p:to>
                                    </p:set>
                                    <p:animEffect filter="fade" transition="in">
                                      <p:cBhvr>
                                        <p:cTn dur="500"/>
                                        <p:tgtEl>
                                          <p:spTgt spid="20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0">
                                            <p:txEl>
                                              <p:pRg end="3" st="3"/>
                                            </p:txEl>
                                          </p:spTgt>
                                        </p:tgtEl>
                                        <p:attrNameLst>
                                          <p:attrName>style.visibility</p:attrName>
                                        </p:attrNameLst>
                                      </p:cBhvr>
                                      <p:to>
                                        <p:strVal val="visible"/>
                                      </p:to>
                                    </p:set>
                                    <p:animEffect filter="fade" transition="in">
                                      <p:cBhvr>
                                        <p:cTn dur="500"/>
                                        <p:tgtEl>
                                          <p:spTgt spid="200">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Communication</a:t>
            </a:r>
            <a:endParaRPr/>
          </a:p>
        </p:txBody>
      </p:sp>
      <p:sp>
        <p:nvSpPr>
          <p:cNvPr id="78" name="Google Shape;78;p17"/>
          <p:cNvSpPr txBox="1"/>
          <p:nvPr>
            <p:ph idx="1" type="body"/>
          </p:nvPr>
        </p:nvSpPr>
        <p:spPr>
          <a:xfrm>
            <a:off x="257600" y="1304875"/>
            <a:ext cx="8520600" cy="3416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C</a:t>
            </a:r>
            <a:r>
              <a:rPr lang="en-GB"/>
              <a:t>ommunication is essential for success</a:t>
            </a:r>
            <a:endParaRPr/>
          </a:p>
          <a:p>
            <a:pPr indent="0" lvl="0" marL="0" rtl="0" algn="ctr">
              <a:spcBef>
                <a:spcPts val="1200"/>
              </a:spcBef>
              <a:spcAft>
                <a:spcPts val="0"/>
              </a:spcAft>
              <a:buNone/>
            </a:pPr>
            <a:r>
              <a:rPr lang="en-GB"/>
              <a:t>Our primary digital platform was WhatsApp</a:t>
            </a:r>
            <a:endParaRPr/>
          </a:p>
          <a:p>
            <a:pPr indent="0" lvl="0" marL="0" rtl="0" algn="ctr">
              <a:spcBef>
                <a:spcPts val="1200"/>
              </a:spcBef>
              <a:spcAft>
                <a:spcPts val="0"/>
              </a:spcAft>
              <a:buNone/>
            </a:pPr>
            <a:r>
              <a:rPr lang="en-GB"/>
              <a:t>Schedule calls</a:t>
            </a:r>
            <a:endParaRPr/>
          </a:p>
          <a:p>
            <a:pPr indent="0" lvl="0" marL="0" rtl="0" algn="ctr">
              <a:spcBef>
                <a:spcPts val="1200"/>
              </a:spcBef>
              <a:spcAft>
                <a:spcPts val="0"/>
              </a:spcAft>
              <a:buNone/>
            </a:pPr>
            <a:r>
              <a:rPr lang="en-GB"/>
              <a:t>Discuss and split work assignments</a:t>
            </a:r>
            <a:endParaRPr/>
          </a:p>
          <a:p>
            <a:pPr indent="0" lvl="0" marL="0" rtl="0" algn="ctr">
              <a:spcBef>
                <a:spcPts val="1200"/>
              </a:spcBef>
              <a:spcAft>
                <a:spcPts val="0"/>
              </a:spcAft>
              <a:buNone/>
            </a:pPr>
            <a:r>
              <a:rPr lang="en-GB"/>
              <a:t>Coordinate in-person meetings</a:t>
            </a:r>
            <a:endParaRPr/>
          </a:p>
          <a:p>
            <a:pPr indent="0" lvl="0" marL="0" rtl="0" algn="ctr">
              <a:spcBef>
                <a:spcPts val="1200"/>
              </a:spcBef>
              <a:spcAft>
                <a:spcPts val="0"/>
              </a:spcAft>
              <a:buNone/>
            </a:pPr>
            <a:r>
              <a:rPr lang="en-GB"/>
              <a:t>Bi-weekly lab sessions</a:t>
            </a:r>
            <a:endParaRPr/>
          </a:p>
          <a:p>
            <a:pPr indent="0" lvl="0" marL="0" rtl="0" algn="ctr">
              <a:spcBef>
                <a:spcPts val="1200"/>
              </a:spcBef>
              <a:spcAft>
                <a:spcPts val="1200"/>
              </a:spcAft>
              <a:buNone/>
            </a:pPr>
            <a:r>
              <a:rPr lang="en-GB"/>
              <a:t>Leveraged Microsoft Teams for video conferencing</a:t>
            </a:r>
            <a:endParaRPr/>
          </a:p>
        </p:txBody>
      </p:sp>
      <p:pic>
        <p:nvPicPr>
          <p:cNvPr id="79" name="Google Shape;79;p17"/>
          <p:cNvPicPr preferRelativeResize="0"/>
          <p:nvPr/>
        </p:nvPicPr>
        <p:blipFill>
          <a:blip r:embed="rId3">
            <a:alphaModFix/>
          </a:blip>
          <a:stretch>
            <a:fillRect/>
          </a:stretch>
        </p:blipFill>
        <p:spPr>
          <a:xfrm rot="-1218981">
            <a:off x="144574" y="1084098"/>
            <a:ext cx="1894452" cy="1900154"/>
          </a:xfrm>
          <a:prstGeom prst="rect">
            <a:avLst/>
          </a:prstGeom>
          <a:noFill/>
          <a:ln>
            <a:noFill/>
          </a:ln>
        </p:spPr>
      </p:pic>
      <p:pic>
        <p:nvPicPr>
          <p:cNvPr id="80" name="Google Shape;80;p17"/>
          <p:cNvPicPr preferRelativeResize="0"/>
          <p:nvPr/>
        </p:nvPicPr>
        <p:blipFill>
          <a:blip r:embed="rId4">
            <a:alphaModFix/>
          </a:blip>
          <a:stretch>
            <a:fillRect/>
          </a:stretch>
        </p:blipFill>
        <p:spPr>
          <a:xfrm rot="174518">
            <a:off x="6846816" y="2279497"/>
            <a:ext cx="1888041" cy="1756210"/>
          </a:xfrm>
          <a:prstGeom prst="rect">
            <a:avLst/>
          </a:prstGeom>
          <a:noFill/>
          <a:ln>
            <a:noFill/>
          </a:ln>
        </p:spPr>
      </p:pic>
      <p:pic>
        <p:nvPicPr>
          <p:cNvPr id="81" name="Google Shape;81;p17"/>
          <p:cNvPicPr preferRelativeResize="0"/>
          <p:nvPr/>
        </p:nvPicPr>
        <p:blipFill>
          <a:blip r:embed="rId5">
            <a:alphaModFix/>
          </a:blip>
          <a:stretch>
            <a:fillRect/>
          </a:stretch>
        </p:blipFill>
        <p:spPr>
          <a:xfrm>
            <a:off x="3677000" y="25425"/>
            <a:ext cx="1516200" cy="1127051"/>
          </a:xfrm>
          <a:prstGeom prst="rect">
            <a:avLst/>
          </a:prstGeom>
          <a:noFill/>
          <a:ln>
            <a:noFill/>
          </a:ln>
        </p:spPr>
      </p:pic>
      <p:pic>
        <p:nvPicPr>
          <p:cNvPr id="82" name="Google Shape;82;p17"/>
          <p:cNvPicPr preferRelativeResize="0"/>
          <p:nvPr/>
        </p:nvPicPr>
        <p:blipFill>
          <a:blip r:embed="rId6">
            <a:alphaModFix/>
          </a:blip>
          <a:stretch>
            <a:fillRect/>
          </a:stretch>
        </p:blipFill>
        <p:spPr>
          <a:xfrm>
            <a:off x="0" y="3710625"/>
            <a:ext cx="1430700" cy="1430700"/>
          </a:xfrm>
          <a:prstGeom prst="rect">
            <a:avLst/>
          </a:prstGeom>
          <a:noFill/>
          <a:ln>
            <a:noFill/>
          </a:ln>
        </p:spPr>
      </p:pic>
      <p:pic>
        <p:nvPicPr>
          <p:cNvPr id="83" name="Google Shape;83;p17"/>
          <p:cNvPicPr preferRelativeResize="0"/>
          <p:nvPr/>
        </p:nvPicPr>
        <p:blipFill>
          <a:blip r:embed="rId7">
            <a:alphaModFix/>
          </a:blip>
          <a:stretch>
            <a:fillRect/>
          </a:stretch>
        </p:blipFill>
        <p:spPr>
          <a:xfrm>
            <a:off x="7189275" y="75150"/>
            <a:ext cx="1588925" cy="15889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5"/>
          <p:cNvSpPr txBox="1"/>
          <p:nvPr>
            <p:ph type="title"/>
          </p:nvPr>
        </p:nvSpPr>
        <p:spPr>
          <a:xfrm>
            <a:off x="1088684" y="603389"/>
            <a:ext cx="7202456" cy="786926"/>
          </a:xfrm>
          <a:prstGeom prst="rect">
            <a:avLst/>
          </a:prstGeom>
          <a:noFill/>
          <a:ln>
            <a:noFill/>
          </a:ln>
        </p:spPr>
        <p:txBody>
          <a:bodyPr anchorCtr="0" anchor="t" bIns="34275" lIns="68575" spcFirstLastPara="1" rIns="68575" wrap="square" tIns="34275">
            <a:normAutofit/>
          </a:bodyPr>
          <a:lstStyle/>
          <a:p>
            <a:pPr indent="0" lvl="0" marL="0" rtl="0" algn="l">
              <a:lnSpc>
                <a:spcPct val="90000"/>
              </a:lnSpc>
              <a:spcBef>
                <a:spcPts val="0"/>
              </a:spcBef>
              <a:spcAft>
                <a:spcPts val="0"/>
              </a:spcAft>
              <a:buClr>
                <a:schemeClr val="dk1"/>
              </a:buClr>
              <a:buSzPts val="2400"/>
              <a:buFont typeface="Gill Sans"/>
              <a:buNone/>
            </a:pPr>
            <a:r>
              <a:rPr lang="en-GB"/>
              <a:t>ROLES	</a:t>
            </a:r>
            <a:endParaRPr/>
          </a:p>
        </p:txBody>
      </p:sp>
      <p:sp>
        <p:nvSpPr>
          <p:cNvPr id="206" name="Google Shape;206;p35"/>
          <p:cNvSpPr txBox="1"/>
          <p:nvPr>
            <p:ph idx="1" type="body"/>
          </p:nvPr>
        </p:nvSpPr>
        <p:spPr>
          <a:xfrm>
            <a:off x="1088684" y="1511799"/>
            <a:ext cx="7202456" cy="2587960"/>
          </a:xfrm>
          <a:prstGeom prst="rect">
            <a:avLst/>
          </a:prstGeom>
          <a:noFill/>
          <a:ln>
            <a:noFill/>
          </a:ln>
        </p:spPr>
        <p:txBody>
          <a:bodyPr anchorCtr="0" anchor="t" bIns="34275" lIns="68575" spcFirstLastPara="1" rIns="68575" wrap="square" tIns="34275">
            <a:normAutofit/>
          </a:bodyPr>
          <a:lstStyle/>
          <a:p>
            <a:pPr indent="-171450" lvl="0" marL="177800" rtl="0" algn="l">
              <a:lnSpc>
                <a:spcPct val="120000"/>
              </a:lnSpc>
              <a:spcBef>
                <a:spcPts val="0"/>
              </a:spcBef>
              <a:spcAft>
                <a:spcPts val="0"/>
              </a:spcAft>
              <a:buSzPts val="1500"/>
              <a:buChar char="●"/>
            </a:pPr>
            <a:r>
              <a:rPr lang="en-GB"/>
              <a:t>Implementing set user roles involves defining roles, assigning permissions to roles, and associating roles with users. Ensuring that users are granted appropriate permissions based on their roles requires careful configuration and management of role assignments.</a:t>
            </a:r>
            <a:endParaRPr/>
          </a:p>
          <a:p>
            <a:pPr indent="-76200" lvl="0" marL="177800" rtl="0" algn="l">
              <a:lnSpc>
                <a:spcPct val="120000"/>
              </a:lnSpc>
              <a:spcBef>
                <a:spcPts val="800"/>
              </a:spcBef>
              <a:spcAft>
                <a:spcPts val="1200"/>
              </a:spcAft>
              <a:buSzPts val="1500"/>
              <a:buNone/>
            </a:pPr>
            <a:r>
              <a:t/>
            </a:r>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6">
                                            <p:txEl>
                                              <p:pRg end="0" st="0"/>
                                            </p:txEl>
                                          </p:spTgt>
                                        </p:tgtEl>
                                        <p:attrNameLst>
                                          <p:attrName>style.visibility</p:attrName>
                                        </p:attrNameLst>
                                      </p:cBhvr>
                                      <p:to>
                                        <p:strVal val="visible"/>
                                      </p:to>
                                    </p:set>
                                    <p:animEffect filter="fade" transition="in">
                                      <p:cBhvr>
                                        <p:cTn dur="500"/>
                                        <p:tgtEl>
                                          <p:spTgt spid="20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6">
                                            <p:txEl>
                                              <p:pRg end="1" st="1"/>
                                            </p:txEl>
                                          </p:spTgt>
                                        </p:tgtEl>
                                        <p:attrNameLst>
                                          <p:attrName>style.visibility</p:attrName>
                                        </p:attrNameLst>
                                      </p:cBhvr>
                                      <p:to>
                                        <p:strVal val="visible"/>
                                      </p:to>
                                    </p:set>
                                    <p:animEffect filter="fade" transition="in">
                                      <p:cBhvr>
                                        <p:cTn dur="500"/>
                                        <p:tgtEl>
                                          <p:spTgt spid="206">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6"/>
          <p:cNvSpPr txBox="1"/>
          <p:nvPr>
            <p:ph type="title"/>
          </p:nvPr>
        </p:nvSpPr>
        <p:spPr>
          <a:xfrm>
            <a:off x="1088684" y="603389"/>
            <a:ext cx="7202456" cy="786926"/>
          </a:xfrm>
          <a:prstGeom prst="rect">
            <a:avLst/>
          </a:prstGeom>
          <a:noFill/>
          <a:ln>
            <a:noFill/>
          </a:ln>
        </p:spPr>
        <p:txBody>
          <a:bodyPr anchorCtr="0" anchor="t" bIns="34275" lIns="68575" spcFirstLastPara="1" rIns="68575" wrap="square" tIns="34275">
            <a:normAutofit/>
          </a:bodyPr>
          <a:lstStyle/>
          <a:p>
            <a:pPr indent="0" lvl="0" marL="0" rtl="0" algn="l">
              <a:lnSpc>
                <a:spcPct val="90000"/>
              </a:lnSpc>
              <a:spcBef>
                <a:spcPts val="0"/>
              </a:spcBef>
              <a:spcAft>
                <a:spcPts val="0"/>
              </a:spcAft>
              <a:buClr>
                <a:schemeClr val="dk1"/>
              </a:buClr>
              <a:buSzPts val="2400"/>
              <a:buFont typeface="Gill Sans"/>
              <a:buNone/>
            </a:pPr>
            <a:r>
              <a:rPr lang="en-GB"/>
              <a:t>OVERCOMING THE CHALLENGES</a:t>
            </a:r>
            <a:endParaRPr/>
          </a:p>
        </p:txBody>
      </p:sp>
      <p:sp>
        <p:nvSpPr>
          <p:cNvPr id="212" name="Google Shape;212;p36"/>
          <p:cNvSpPr txBox="1"/>
          <p:nvPr>
            <p:ph idx="1" type="body"/>
          </p:nvPr>
        </p:nvSpPr>
        <p:spPr>
          <a:xfrm>
            <a:off x="1088684" y="1511799"/>
            <a:ext cx="7202456" cy="2587960"/>
          </a:xfrm>
          <a:prstGeom prst="rect">
            <a:avLst/>
          </a:prstGeom>
          <a:noFill/>
          <a:ln>
            <a:noFill/>
          </a:ln>
        </p:spPr>
        <p:txBody>
          <a:bodyPr anchorCtr="0" anchor="t" bIns="34275" lIns="68575" spcFirstLastPara="1" rIns="68575" wrap="square" tIns="34275">
            <a:normAutofit fontScale="92500"/>
          </a:bodyPr>
          <a:lstStyle/>
          <a:p>
            <a:pPr indent="-164306" lvl="0" marL="177800" rtl="0" algn="l">
              <a:lnSpc>
                <a:spcPct val="120000"/>
              </a:lnSpc>
              <a:spcBef>
                <a:spcPts val="0"/>
              </a:spcBef>
              <a:spcAft>
                <a:spcPts val="0"/>
              </a:spcAft>
              <a:buSzPct val="83333"/>
              <a:buChar char="●"/>
            </a:pPr>
            <a:r>
              <a:rPr lang="en-GB"/>
              <a:t>To address these challenges, we implemented a robust authentication system that allows users to set their own unique name and password. Our Role-Based Access Control ensures precise user access control. Leveraging a secure database with monitoring, we maintained performance and security as user numbers grew. </a:t>
            </a:r>
            <a:endParaRPr/>
          </a:p>
          <a:p>
            <a:pPr indent="-164306" lvl="0" marL="177800" rtl="0" algn="l">
              <a:lnSpc>
                <a:spcPct val="120000"/>
              </a:lnSpc>
              <a:spcBef>
                <a:spcPts val="800"/>
              </a:spcBef>
              <a:spcAft>
                <a:spcPts val="1200"/>
              </a:spcAft>
              <a:buSzPct val="83333"/>
              <a:buChar char="●"/>
            </a:pPr>
            <a:r>
              <a:rPr lang="en-GB"/>
              <a:t>With all these measures, we were able to successfully implement a login and signup feature that allows users to securely access the website and enjoy using it without having to worry about security and data breaches.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2">
                                            <p:txEl>
                                              <p:pRg end="0" st="0"/>
                                            </p:txEl>
                                          </p:spTgt>
                                        </p:tgtEl>
                                        <p:attrNameLst>
                                          <p:attrName>style.visibility</p:attrName>
                                        </p:attrNameLst>
                                      </p:cBhvr>
                                      <p:to>
                                        <p:strVal val="visible"/>
                                      </p:to>
                                    </p:set>
                                    <p:animEffect filter="fade" transition="in">
                                      <p:cBhvr>
                                        <p:cTn dur="500"/>
                                        <p:tgtEl>
                                          <p:spTgt spid="21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2">
                                            <p:txEl>
                                              <p:pRg end="1" st="1"/>
                                            </p:txEl>
                                          </p:spTgt>
                                        </p:tgtEl>
                                        <p:attrNameLst>
                                          <p:attrName>style.visibility</p:attrName>
                                        </p:attrNameLst>
                                      </p:cBhvr>
                                      <p:to>
                                        <p:strVal val="visible"/>
                                      </p:to>
                                    </p:set>
                                    <p:animEffect filter="fade" transition="in">
                                      <p:cBhvr>
                                        <p:cTn dur="500"/>
                                        <p:tgtEl>
                                          <p:spTgt spid="212">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7"/>
          <p:cNvSpPr txBox="1"/>
          <p:nvPr>
            <p:ph idx="4294967295" type="ctrTitle"/>
          </p:nvPr>
        </p:nvSpPr>
        <p:spPr>
          <a:xfrm>
            <a:off x="907159" y="-613376"/>
            <a:ext cx="6477900" cy="1906200"/>
          </a:xfrm>
          <a:prstGeom prst="rect">
            <a:avLst/>
          </a:prstGeom>
          <a:noFill/>
          <a:ln>
            <a:noFill/>
          </a:ln>
        </p:spPr>
        <p:txBody>
          <a:bodyPr anchorCtr="0" anchor="b" bIns="0" lIns="68575" spcFirstLastPara="1" rIns="68575" wrap="square" tIns="34275">
            <a:normAutofit/>
          </a:bodyPr>
          <a:lstStyle/>
          <a:p>
            <a:pPr indent="0" lvl="0" marL="0" rtl="0" algn="l">
              <a:lnSpc>
                <a:spcPct val="90000"/>
              </a:lnSpc>
              <a:spcBef>
                <a:spcPts val="0"/>
              </a:spcBef>
              <a:spcAft>
                <a:spcPts val="0"/>
              </a:spcAft>
              <a:buClr>
                <a:schemeClr val="dk1"/>
              </a:buClr>
              <a:buSzPts val="2700"/>
              <a:buFont typeface="Gill Sans"/>
              <a:buNone/>
            </a:pPr>
            <a:r>
              <a:rPr lang="en-GB" sz="2700"/>
              <a:t>Allocation of work for IBM SkillsBuild Web App</a:t>
            </a:r>
            <a:endParaRPr/>
          </a:p>
        </p:txBody>
      </p:sp>
      <p:sp>
        <p:nvSpPr>
          <p:cNvPr id="218" name="Google Shape;218;p37"/>
          <p:cNvSpPr txBox="1"/>
          <p:nvPr/>
        </p:nvSpPr>
        <p:spPr>
          <a:xfrm>
            <a:off x="907150" y="1544600"/>
            <a:ext cx="7455300" cy="2574300"/>
          </a:xfrm>
          <a:prstGeom prst="rect">
            <a:avLst/>
          </a:prstGeom>
          <a:noFill/>
          <a:ln>
            <a:noFill/>
          </a:ln>
        </p:spPr>
        <p:txBody>
          <a:bodyPr anchorCtr="0" anchor="t" bIns="91425" lIns="91425" spcFirstLastPara="1" rIns="91425" wrap="square" tIns="91425">
            <a:noAutofit/>
          </a:bodyPr>
          <a:lstStyle/>
          <a:p>
            <a:pPr indent="0" lvl="0" marL="0" rtl="0" algn="l">
              <a:lnSpc>
                <a:spcPct val="254454"/>
              </a:lnSpc>
              <a:spcBef>
                <a:spcPts val="0"/>
              </a:spcBef>
              <a:spcAft>
                <a:spcPts val="0"/>
              </a:spcAft>
              <a:buNone/>
            </a:pPr>
            <a:r>
              <a:rPr lang="en-GB" sz="1800">
                <a:solidFill>
                  <a:schemeClr val="dk1"/>
                </a:solidFill>
              </a:rPr>
              <a:t>The IBM SkillsBuild online application's successful development depends on the efficient distribution of work. Tasks can be carefully assigned to improve productivity and guarantee a balanced workload by taking into account each team member's capabilities and workload.</a:t>
            </a:r>
            <a:endParaRPr sz="1800">
              <a:solidFill>
                <a:schemeClr val="dk1"/>
              </a:solidFill>
            </a:endParaRPr>
          </a:p>
          <a:p>
            <a:pPr indent="0" lvl="0" marL="0" rtl="0" algn="l">
              <a:lnSpc>
                <a:spcPct val="254454"/>
              </a:lnSpc>
              <a:spcBef>
                <a:spcPts val="0"/>
              </a:spcBef>
              <a:spcAft>
                <a:spcPts val="0"/>
              </a:spcAft>
              <a:buNone/>
            </a:pPr>
            <a:r>
              <a:t/>
            </a:r>
            <a:endParaRPr sz="1800">
              <a:solidFill>
                <a:schemeClr val="dk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8"/>
          <p:cNvSpPr txBox="1"/>
          <p:nvPr>
            <p:ph type="title"/>
          </p:nvPr>
        </p:nvSpPr>
        <p:spPr>
          <a:xfrm>
            <a:off x="1088684" y="603389"/>
            <a:ext cx="7202400" cy="786900"/>
          </a:xfrm>
          <a:prstGeom prst="rect">
            <a:avLst/>
          </a:prstGeom>
        </p:spPr>
        <p:txBody>
          <a:bodyPr anchorCtr="0" anchor="t" bIns="34275" lIns="68575" spcFirstLastPara="1" rIns="68575" wrap="square" tIns="34275">
            <a:normAutofit fontScale="90000"/>
          </a:bodyPr>
          <a:lstStyle/>
          <a:p>
            <a:pPr indent="0" lvl="0" marL="0" rtl="0" algn="l">
              <a:spcBef>
                <a:spcPts val="0"/>
              </a:spcBef>
              <a:spcAft>
                <a:spcPts val="0"/>
              </a:spcAft>
              <a:buNone/>
            </a:pPr>
            <a:r>
              <a:rPr lang="en-GB" sz="3200">
                <a:latin typeface="Arial"/>
                <a:ea typeface="Arial"/>
                <a:cs typeface="Arial"/>
                <a:sym typeface="Arial"/>
              </a:rPr>
              <a:t>Strategies for Successful Work Allocation</a:t>
            </a:r>
            <a:endParaRPr/>
          </a:p>
        </p:txBody>
      </p:sp>
      <p:pic>
        <p:nvPicPr>
          <p:cNvPr id="224" name="Google Shape;224;p38"/>
          <p:cNvPicPr preferRelativeResize="0"/>
          <p:nvPr/>
        </p:nvPicPr>
        <p:blipFill>
          <a:blip r:embed="rId3">
            <a:alphaModFix/>
          </a:blip>
          <a:stretch>
            <a:fillRect/>
          </a:stretch>
        </p:blipFill>
        <p:spPr>
          <a:xfrm>
            <a:off x="1088675" y="1468700"/>
            <a:ext cx="7079874" cy="3101249"/>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9"/>
          <p:cNvSpPr txBox="1"/>
          <p:nvPr>
            <p:ph type="title"/>
          </p:nvPr>
        </p:nvSpPr>
        <p:spPr>
          <a:xfrm>
            <a:off x="1088684" y="547889"/>
            <a:ext cx="7202400" cy="786900"/>
          </a:xfrm>
          <a:prstGeom prst="rect">
            <a:avLst/>
          </a:prstGeom>
        </p:spPr>
        <p:txBody>
          <a:bodyPr anchorCtr="0" anchor="t" bIns="34275" lIns="68575" spcFirstLastPara="1" rIns="68575" wrap="square" tIns="34275">
            <a:normAutofit fontScale="90000"/>
          </a:bodyPr>
          <a:lstStyle/>
          <a:p>
            <a:pPr indent="0" lvl="0" marL="0" rtl="0" algn="l">
              <a:spcBef>
                <a:spcPts val="0"/>
              </a:spcBef>
              <a:spcAft>
                <a:spcPts val="0"/>
              </a:spcAft>
              <a:buNone/>
            </a:pPr>
            <a:r>
              <a:rPr lang="en-GB" sz="3200">
                <a:latin typeface="Arial"/>
                <a:ea typeface="Arial"/>
                <a:cs typeface="Arial"/>
                <a:sym typeface="Arial"/>
              </a:rPr>
              <a:t>Allocation of work – Strategy and Processes</a:t>
            </a:r>
            <a:endParaRPr/>
          </a:p>
        </p:txBody>
      </p:sp>
      <p:pic>
        <p:nvPicPr>
          <p:cNvPr id="230" name="Google Shape;230;p39"/>
          <p:cNvPicPr preferRelativeResize="0"/>
          <p:nvPr/>
        </p:nvPicPr>
        <p:blipFill>
          <a:blip r:embed="rId3">
            <a:alphaModFix/>
          </a:blip>
          <a:stretch>
            <a:fillRect/>
          </a:stretch>
        </p:blipFill>
        <p:spPr>
          <a:xfrm>
            <a:off x="1091025" y="1468699"/>
            <a:ext cx="7197700" cy="3045751"/>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pic>
        <p:nvPicPr>
          <p:cNvPr id="235" name="Google Shape;235;p40"/>
          <p:cNvPicPr preferRelativeResize="0"/>
          <p:nvPr/>
        </p:nvPicPr>
        <p:blipFill>
          <a:blip r:embed="rId3">
            <a:alphaModFix/>
          </a:blip>
          <a:stretch>
            <a:fillRect/>
          </a:stretch>
        </p:blipFill>
        <p:spPr>
          <a:xfrm>
            <a:off x="1088675" y="240525"/>
            <a:ext cx="7086201" cy="1017600"/>
          </a:xfrm>
          <a:prstGeom prst="rect">
            <a:avLst/>
          </a:prstGeom>
          <a:noFill/>
          <a:ln>
            <a:noFill/>
          </a:ln>
        </p:spPr>
      </p:pic>
      <p:pic>
        <p:nvPicPr>
          <p:cNvPr id="236" name="Google Shape;236;p40"/>
          <p:cNvPicPr preferRelativeResize="0"/>
          <p:nvPr/>
        </p:nvPicPr>
        <p:blipFill>
          <a:blip r:embed="rId4">
            <a:alphaModFix/>
          </a:blip>
          <a:stretch>
            <a:fillRect/>
          </a:stretch>
        </p:blipFill>
        <p:spPr>
          <a:xfrm>
            <a:off x="1088675" y="1419775"/>
            <a:ext cx="6526224" cy="30299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41"/>
          <p:cNvSpPr txBox="1"/>
          <p:nvPr>
            <p:ph type="title"/>
          </p:nvPr>
        </p:nvSpPr>
        <p:spPr>
          <a:xfrm>
            <a:off x="1088684" y="603389"/>
            <a:ext cx="7202400" cy="786900"/>
          </a:xfrm>
          <a:prstGeom prst="rect">
            <a:avLst/>
          </a:prstGeom>
        </p:spPr>
        <p:txBody>
          <a:bodyPr anchorCtr="0" anchor="t" bIns="34275" lIns="68575" spcFirstLastPara="1" rIns="68575" wrap="square" tIns="34275">
            <a:normAutofit fontScale="90000"/>
          </a:bodyPr>
          <a:lstStyle/>
          <a:p>
            <a:pPr indent="0" lvl="0" marL="0" rtl="0" algn="l">
              <a:spcBef>
                <a:spcPts val="0"/>
              </a:spcBef>
              <a:spcAft>
                <a:spcPts val="0"/>
              </a:spcAft>
              <a:buNone/>
            </a:pPr>
            <a:r>
              <a:rPr lang="en-GB" sz="3200">
                <a:latin typeface="Arial"/>
                <a:ea typeface="Arial"/>
                <a:cs typeface="Arial"/>
                <a:sym typeface="Arial"/>
              </a:rPr>
              <a:t>Monitoring Progress &amp; Making Adjustments</a:t>
            </a:r>
            <a:endParaRPr/>
          </a:p>
        </p:txBody>
      </p:sp>
      <p:pic>
        <p:nvPicPr>
          <p:cNvPr id="242" name="Google Shape;242;p41"/>
          <p:cNvPicPr preferRelativeResize="0"/>
          <p:nvPr/>
        </p:nvPicPr>
        <p:blipFill>
          <a:blip r:embed="rId3">
            <a:alphaModFix/>
          </a:blip>
          <a:stretch>
            <a:fillRect/>
          </a:stretch>
        </p:blipFill>
        <p:spPr>
          <a:xfrm>
            <a:off x="1088675" y="1496449"/>
            <a:ext cx="6056199" cy="3036499"/>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42"/>
          <p:cNvSpPr txBox="1"/>
          <p:nvPr>
            <p:ph type="title"/>
          </p:nvPr>
        </p:nvSpPr>
        <p:spPr>
          <a:xfrm>
            <a:off x="1088684" y="603389"/>
            <a:ext cx="7202400" cy="786900"/>
          </a:xfrm>
          <a:prstGeom prst="rect">
            <a:avLst/>
          </a:prstGeom>
        </p:spPr>
        <p:txBody>
          <a:bodyPr anchorCtr="0" anchor="t" bIns="34275" lIns="68575" spcFirstLastPara="1" rIns="68575" wrap="square" tIns="34275">
            <a:normAutofit/>
          </a:bodyPr>
          <a:lstStyle/>
          <a:p>
            <a:pPr indent="0" lvl="0" marL="0" rtl="0" algn="l">
              <a:spcBef>
                <a:spcPts val="0"/>
              </a:spcBef>
              <a:spcAft>
                <a:spcPts val="0"/>
              </a:spcAft>
              <a:buNone/>
            </a:pPr>
            <a:r>
              <a:rPr lang="en-GB" sz="3200">
                <a:latin typeface="Arial"/>
                <a:ea typeface="Arial"/>
                <a:cs typeface="Arial"/>
                <a:sym typeface="Arial"/>
              </a:rPr>
              <a:t>Outcomes and Lessons Learned</a:t>
            </a:r>
            <a:endParaRPr/>
          </a:p>
        </p:txBody>
      </p:sp>
      <p:pic>
        <p:nvPicPr>
          <p:cNvPr id="248" name="Google Shape;248;p42"/>
          <p:cNvPicPr preferRelativeResize="0"/>
          <p:nvPr/>
        </p:nvPicPr>
        <p:blipFill>
          <a:blip r:embed="rId3">
            <a:alphaModFix/>
          </a:blip>
          <a:stretch>
            <a:fillRect/>
          </a:stretch>
        </p:blipFill>
        <p:spPr>
          <a:xfrm>
            <a:off x="1179250" y="1440939"/>
            <a:ext cx="7190672" cy="3448411"/>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252" name="Shape 252"/>
        <p:cNvGrpSpPr/>
        <p:nvPr/>
      </p:nvGrpSpPr>
      <p:grpSpPr>
        <a:xfrm>
          <a:off x="0" y="0"/>
          <a:ext cx="0" cy="0"/>
          <a:chOff x="0" y="0"/>
          <a:chExt cx="0" cy="0"/>
        </a:xfrm>
      </p:grpSpPr>
      <p:sp>
        <p:nvSpPr>
          <p:cNvPr id="253" name="Google Shape;253;p43"/>
          <p:cNvSpPr txBox="1"/>
          <p:nvPr>
            <p:ph type="ctrTitle"/>
          </p:nvPr>
        </p:nvSpPr>
        <p:spPr>
          <a:xfrm>
            <a:off x="311708" y="1991500"/>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 </a:t>
            </a:r>
            <a:endParaRPr/>
          </a:p>
        </p:txBody>
      </p:sp>
      <p:sp>
        <p:nvSpPr>
          <p:cNvPr id="254" name="Google Shape;254;p43"/>
          <p:cNvSpPr txBox="1"/>
          <p:nvPr>
            <p:ph idx="1" type="subTitle"/>
          </p:nvPr>
        </p:nvSpPr>
        <p:spPr>
          <a:xfrm>
            <a:off x="311700" y="2175450"/>
            <a:ext cx="8520600" cy="792600"/>
          </a:xfrm>
          <a:prstGeom prst="rect">
            <a:avLst/>
          </a:prstGeom>
        </p:spPr>
        <p:txBody>
          <a:bodyPr anchorCtr="0" anchor="t" bIns="91425" lIns="91425" spcFirstLastPara="1" rIns="91425" wrap="square" tIns="91425">
            <a:normAutofit fontScale="47500" lnSpcReduction="20000"/>
          </a:bodyPr>
          <a:lstStyle/>
          <a:p>
            <a:pPr indent="0" lvl="0" marL="0" rtl="0" algn="ctr">
              <a:spcBef>
                <a:spcPts val="0"/>
              </a:spcBef>
              <a:spcAft>
                <a:spcPts val="0"/>
              </a:spcAft>
              <a:buNone/>
            </a:pPr>
            <a:r>
              <a:rPr lang="en-GB" sz="5200">
                <a:solidFill>
                  <a:schemeClr val="dk1"/>
                </a:solidFill>
                <a:latin typeface="Georgia"/>
                <a:ea typeface="Georgia"/>
                <a:cs typeface="Georgia"/>
                <a:sym typeface="Georgia"/>
              </a:rPr>
              <a:t>What is something non-technical that you learned during the project?</a:t>
            </a:r>
            <a:endParaRPr>
              <a:latin typeface="Georgia"/>
              <a:ea typeface="Georgia"/>
              <a:cs typeface="Georgia"/>
              <a:sym typeface="Georgia"/>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258" name="Shape 258"/>
        <p:cNvGrpSpPr/>
        <p:nvPr/>
      </p:nvGrpSpPr>
      <p:grpSpPr>
        <a:xfrm>
          <a:off x="0" y="0"/>
          <a:ext cx="0" cy="0"/>
          <a:chOff x="0" y="0"/>
          <a:chExt cx="0" cy="0"/>
        </a:xfrm>
      </p:grpSpPr>
      <p:sp>
        <p:nvSpPr>
          <p:cNvPr id="259" name="Google Shape;259;p4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 </a:t>
            </a:r>
            <a:endParaRPr/>
          </a:p>
        </p:txBody>
      </p:sp>
      <p:sp>
        <p:nvSpPr>
          <p:cNvPr id="260" name="Google Shape;260;p44"/>
          <p:cNvSpPr txBox="1"/>
          <p:nvPr>
            <p:ph idx="1" type="body"/>
          </p:nvPr>
        </p:nvSpPr>
        <p:spPr>
          <a:xfrm>
            <a:off x="311700" y="678075"/>
            <a:ext cx="8520600" cy="988800"/>
          </a:xfrm>
          <a:prstGeom prst="rect">
            <a:avLst/>
          </a:prstGeom>
        </p:spPr>
        <p:txBody>
          <a:bodyPr anchorCtr="0" anchor="t" bIns="91425" lIns="91425" spcFirstLastPara="1" rIns="91425" wrap="square" tIns="91425">
            <a:normAutofit/>
          </a:bodyPr>
          <a:lstStyle/>
          <a:p>
            <a:pPr indent="0" lvl="0" marL="0" rtl="0" algn="ctr">
              <a:lnSpc>
                <a:spcPct val="100000"/>
              </a:lnSpc>
              <a:spcBef>
                <a:spcPts val="0"/>
              </a:spcBef>
              <a:spcAft>
                <a:spcPts val="0"/>
              </a:spcAft>
              <a:buNone/>
            </a:pPr>
            <a:r>
              <a:rPr lang="en-GB" sz="5200">
                <a:solidFill>
                  <a:schemeClr val="dk1"/>
                </a:solidFill>
              </a:rPr>
              <a:t>Adaptability</a:t>
            </a:r>
            <a:endParaRPr/>
          </a:p>
        </p:txBody>
      </p:sp>
      <p:sp>
        <p:nvSpPr>
          <p:cNvPr id="261" name="Google Shape;261;p44"/>
          <p:cNvSpPr txBox="1"/>
          <p:nvPr/>
        </p:nvSpPr>
        <p:spPr>
          <a:xfrm>
            <a:off x="376350" y="1833525"/>
            <a:ext cx="8086800" cy="25863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Clr>
                <a:schemeClr val="dk2"/>
              </a:buClr>
              <a:buSzPts val="1600"/>
              <a:buChar char="●"/>
            </a:pPr>
            <a:r>
              <a:rPr b="1" lang="en-GB" sz="1600">
                <a:solidFill>
                  <a:schemeClr val="dk2"/>
                </a:solidFill>
              </a:rPr>
              <a:t>Collaboration </a:t>
            </a:r>
            <a:r>
              <a:rPr lang="en-GB" sz="1600">
                <a:solidFill>
                  <a:schemeClr val="dk2"/>
                </a:solidFill>
              </a:rPr>
              <a:t>with new team members emphasized the need to identify individual strengths for task delegation.</a:t>
            </a:r>
            <a:endParaRPr sz="1600">
              <a:solidFill>
                <a:schemeClr val="dk2"/>
              </a:solidFill>
            </a:endParaRPr>
          </a:p>
          <a:p>
            <a:pPr indent="0" lvl="0" marL="457200" rtl="0" algn="l">
              <a:spcBef>
                <a:spcPts val="0"/>
              </a:spcBef>
              <a:spcAft>
                <a:spcPts val="0"/>
              </a:spcAft>
              <a:buNone/>
            </a:pPr>
            <a:r>
              <a:t/>
            </a:r>
            <a:endParaRPr sz="1600">
              <a:solidFill>
                <a:schemeClr val="dk2"/>
              </a:solidFill>
            </a:endParaRPr>
          </a:p>
          <a:p>
            <a:pPr indent="-330200" lvl="0" marL="457200" rtl="0" algn="l">
              <a:spcBef>
                <a:spcPts val="0"/>
              </a:spcBef>
              <a:spcAft>
                <a:spcPts val="0"/>
              </a:spcAft>
              <a:buClr>
                <a:schemeClr val="dk2"/>
              </a:buClr>
              <a:buSzPts val="1600"/>
              <a:buChar char="●"/>
            </a:pPr>
            <a:r>
              <a:rPr b="1" lang="en-GB" sz="1600">
                <a:solidFill>
                  <a:schemeClr val="dk2"/>
                </a:solidFill>
              </a:rPr>
              <a:t>Flexibility </a:t>
            </a:r>
            <a:r>
              <a:rPr lang="en-GB" sz="1600">
                <a:solidFill>
                  <a:schemeClr val="dk2"/>
                </a:solidFill>
              </a:rPr>
              <a:t>and openness to change were vital in addressing unexpected challenges, such as schedule shifts and technical errors.</a:t>
            </a:r>
            <a:endParaRPr sz="1600">
              <a:solidFill>
                <a:schemeClr val="dk2"/>
              </a:solidFill>
            </a:endParaRPr>
          </a:p>
          <a:p>
            <a:pPr indent="0" lvl="0" marL="457200" rtl="0" algn="l">
              <a:spcBef>
                <a:spcPts val="0"/>
              </a:spcBef>
              <a:spcAft>
                <a:spcPts val="0"/>
              </a:spcAft>
              <a:buNone/>
            </a:pPr>
            <a:r>
              <a:t/>
            </a:r>
            <a:endParaRPr sz="1600">
              <a:solidFill>
                <a:schemeClr val="dk2"/>
              </a:solidFill>
            </a:endParaRPr>
          </a:p>
          <a:p>
            <a:pPr indent="-330200" lvl="0" marL="457200" rtl="0" algn="l">
              <a:spcBef>
                <a:spcPts val="0"/>
              </a:spcBef>
              <a:spcAft>
                <a:spcPts val="0"/>
              </a:spcAft>
              <a:buClr>
                <a:schemeClr val="dk2"/>
              </a:buClr>
              <a:buSzPts val="1600"/>
              <a:buChar char="●"/>
            </a:pPr>
            <a:r>
              <a:rPr lang="en-GB" sz="1600">
                <a:solidFill>
                  <a:schemeClr val="dk2"/>
                </a:solidFill>
              </a:rPr>
              <a:t>Adaptability </a:t>
            </a:r>
            <a:r>
              <a:rPr b="1" lang="en-GB" sz="1600">
                <a:solidFill>
                  <a:schemeClr val="dk2"/>
                </a:solidFill>
              </a:rPr>
              <a:t>extends </a:t>
            </a:r>
            <a:r>
              <a:rPr lang="en-GB" sz="1600">
                <a:solidFill>
                  <a:schemeClr val="dk2"/>
                </a:solidFill>
              </a:rPr>
              <a:t>outside the technical skills required</a:t>
            </a:r>
            <a:endParaRPr sz="1600">
              <a:solidFill>
                <a:schemeClr val="dk2"/>
              </a:solidFill>
            </a:endParaRPr>
          </a:p>
          <a:p>
            <a:pPr indent="0" lvl="0" marL="457200" rtl="0" algn="l">
              <a:spcBef>
                <a:spcPts val="0"/>
              </a:spcBef>
              <a:spcAft>
                <a:spcPts val="0"/>
              </a:spcAft>
              <a:buNone/>
            </a:pPr>
            <a:r>
              <a:rPr lang="en-GB" sz="1600">
                <a:solidFill>
                  <a:schemeClr val="dk2"/>
                </a:solidFill>
              </a:rPr>
              <a:t>For this project</a:t>
            </a:r>
            <a:endParaRPr sz="1600">
              <a:solidFill>
                <a:schemeClr val="dk2"/>
              </a:solidFill>
            </a:endParaRPr>
          </a:p>
        </p:txBody>
      </p:sp>
      <p:pic>
        <p:nvPicPr>
          <p:cNvPr id="262" name="Google Shape;262;p44"/>
          <p:cNvPicPr preferRelativeResize="0"/>
          <p:nvPr/>
        </p:nvPicPr>
        <p:blipFill rotWithShape="1">
          <a:blip r:embed="rId3">
            <a:alphaModFix/>
          </a:blip>
          <a:srcRect b="0" l="23487" r="26422" t="0"/>
          <a:stretch/>
        </p:blipFill>
        <p:spPr>
          <a:xfrm>
            <a:off x="6156776" y="3319650"/>
            <a:ext cx="2885373" cy="169757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685331" y="621422"/>
            <a:ext cx="7763814" cy="2052614"/>
          </a:xfrm>
          <a:prstGeom prst="rect">
            <a:avLst/>
          </a:prstGeom>
          <a:noFill/>
          <a:ln>
            <a:noFill/>
          </a:ln>
        </p:spPr>
        <p:txBody>
          <a:bodyPr anchorCtr="0" anchor="b" bIns="34275" lIns="68575" spcFirstLastPara="1" rIns="68575" wrap="square" tIns="34275">
            <a:normAutofit/>
          </a:bodyPr>
          <a:lstStyle/>
          <a:p>
            <a:pPr indent="0" lvl="0" marL="0" rtl="0" algn="ctr">
              <a:lnSpc>
                <a:spcPct val="90000"/>
              </a:lnSpc>
              <a:spcBef>
                <a:spcPts val="0"/>
              </a:spcBef>
              <a:spcAft>
                <a:spcPts val="0"/>
              </a:spcAft>
              <a:buClr>
                <a:schemeClr val="dk1"/>
              </a:buClr>
              <a:buSzPts val="3000"/>
              <a:buFont typeface="Twentieth Century"/>
              <a:buNone/>
            </a:pPr>
            <a:r>
              <a:rPr lang="en-GB"/>
              <a:t>OVERVIEW OF THE PURPOSE OF THE PROJECT</a:t>
            </a:r>
            <a:endParaRPr/>
          </a:p>
        </p:txBody>
      </p:sp>
      <p:sp>
        <p:nvSpPr>
          <p:cNvPr id="89" name="Google Shape;89;p18"/>
          <p:cNvSpPr txBox="1"/>
          <p:nvPr>
            <p:ph idx="1" type="body"/>
          </p:nvPr>
        </p:nvSpPr>
        <p:spPr>
          <a:xfrm>
            <a:off x="685331" y="2743093"/>
            <a:ext cx="7763814" cy="1026137"/>
          </a:xfrm>
          <a:prstGeom prst="rect">
            <a:avLst/>
          </a:prstGeom>
          <a:noFill/>
          <a:ln>
            <a:noFill/>
          </a:ln>
        </p:spPr>
        <p:txBody>
          <a:bodyPr anchorCtr="0" anchor="t" bIns="34275" lIns="68575" spcFirstLastPara="1" rIns="68575" wrap="square" tIns="34275">
            <a:normAutofit/>
          </a:bodyPr>
          <a:lstStyle/>
          <a:p>
            <a:pPr indent="0" lvl="0" marL="0" rtl="0" algn="ctr">
              <a:lnSpc>
                <a:spcPct val="120000"/>
              </a:lnSpc>
              <a:spcBef>
                <a:spcPts val="0"/>
              </a:spcBef>
              <a:spcAft>
                <a:spcPts val="0"/>
              </a:spcAft>
              <a:buSzPts val="1500"/>
              <a:buNone/>
            </a:pPr>
            <a:r>
              <a:rPr lang="en-GB"/>
              <a:t>PRIYANKA AGHEDA </a:t>
            </a:r>
            <a:endParaRPr/>
          </a:p>
          <a:p>
            <a:pPr indent="0" lvl="0" marL="0" rtl="0" algn="ctr">
              <a:lnSpc>
                <a:spcPct val="120000"/>
              </a:lnSpc>
              <a:spcBef>
                <a:spcPts val="800"/>
              </a:spcBef>
              <a:spcAft>
                <a:spcPts val="1200"/>
              </a:spcAft>
              <a:buSzPts val="1500"/>
              <a:buNone/>
            </a:pPr>
            <a:r>
              <a:rPr lang="en-GB"/>
              <a:t>PA230@STUDENT.LE.AC.UK</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266" name="Shape 266"/>
        <p:cNvGrpSpPr/>
        <p:nvPr/>
      </p:nvGrpSpPr>
      <p:grpSpPr>
        <a:xfrm>
          <a:off x="0" y="0"/>
          <a:ext cx="0" cy="0"/>
          <a:chOff x="0" y="0"/>
          <a:chExt cx="0" cy="0"/>
        </a:xfrm>
      </p:grpSpPr>
      <p:sp>
        <p:nvSpPr>
          <p:cNvPr id="267" name="Google Shape;267;p4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marR="0" rtl="0" algn="ctr">
              <a:lnSpc>
                <a:spcPct val="100000"/>
              </a:lnSpc>
              <a:spcBef>
                <a:spcPts val="0"/>
              </a:spcBef>
              <a:spcAft>
                <a:spcPts val="0"/>
              </a:spcAft>
              <a:buNone/>
            </a:pPr>
            <a:r>
              <a:rPr lang="en-GB" sz="5200"/>
              <a:t>Leadership</a:t>
            </a:r>
            <a:endParaRPr/>
          </a:p>
        </p:txBody>
      </p:sp>
      <p:sp>
        <p:nvSpPr>
          <p:cNvPr id="268" name="Google Shape;268;p45"/>
          <p:cNvSpPr txBox="1"/>
          <p:nvPr>
            <p:ph idx="1" type="body"/>
          </p:nvPr>
        </p:nvSpPr>
        <p:spPr>
          <a:xfrm>
            <a:off x="311700" y="1519200"/>
            <a:ext cx="8520600" cy="3416400"/>
          </a:xfrm>
          <a:prstGeom prst="rect">
            <a:avLst/>
          </a:prstGeom>
        </p:spPr>
        <p:txBody>
          <a:bodyPr anchorCtr="0" anchor="t" bIns="91425" lIns="91425" spcFirstLastPara="1" rIns="91425" wrap="square" tIns="91425">
            <a:normAutofit/>
          </a:bodyPr>
          <a:lstStyle/>
          <a:p>
            <a:pPr indent="-330200" lvl="0" marL="457200" marR="0" rtl="0" algn="l">
              <a:lnSpc>
                <a:spcPct val="100000"/>
              </a:lnSpc>
              <a:spcBef>
                <a:spcPts val="0"/>
              </a:spcBef>
              <a:spcAft>
                <a:spcPts val="0"/>
              </a:spcAft>
              <a:buSzPts val="1600"/>
              <a:buChar char="●"/>
            </a:pPr>
            <a:r>
              <a:rPr lang="en-GB" sz="1600"/>
              <a:t>Leadership skills are crucial for guiding teams towards success, inspiring and motivating members to </a:t>
            </a:r>
            <a:r>
              <a:rPr lang="en-GB" sz="1600"/>
              <a:t>perform </a:t>
            </a:r>
            <a:r>
              <a:rPr lang="en-GB" sz="1600"/>
              <a:t>at their best.</a:t>
            </a:r>
            <a:endParaRPr sz="1600"/>
          </a:p>
          <a:p>
            <a:pPr indent="0" lvl="0" marL="914400" marR="0" rtl="0" algn="l">
              <a:lnSpc>
                <a:spcPct val="100000"/>
              </a:lnSpc>
              <a:spcBef>
                <a:spcPts val="0"/>
              </a:spcBef>
              <a:spcAft>
                <a:spcPts val="0"/>
              </a:spcAft>
              <a:buNone/>
            </a:pPr>
            <a:r>
              <a:t/>
            </a:r>
            <a:endParaRPr sz="1600"/>
          </a:p>
          <a:p>
            <a:pPr indent="-330200" lvl="0" marL="457200" marR="0" rtl="0" algn="l">
              <a:lnSpc>
                <a:spcPct val="100000"/>
              </a:lnSpc>
              <a:spcBef>
                <a:spcPts val="0"/>
              </a:spcBef>
              <a:spcAft>
                <a:spcPts val="0"/>
              </a:spcAft>
              <a:buSzPts val="1600"/>
              <a:buChar char="●"/>
            </a:pPr>
            <a:r>
              <a:rPr lang="en-GB" sz="1600"/>
              <a:t>Effective </a:t>
            </a:r>
            <a:r>
              <a:rPr b="1" lang="en-GB" sz="1600"/>
              <a:t>communication </a:t>
            </a:r>
            <a:r>
              <a:rPr lang="en-GB" sz="1600"/>
              <a:t>and </a:t>
            </a:r>
            <a:r>
              <a:rPr b="1" lang="en-GB" sz="1600"/>
              <a:t>delegating </a:t>
            </a:r>
            <a:r>
              <a:rPr lang="en-GB" sz="1600"/>
              <a:t>work to each individual is key to keep the project progress running on time</a:t>
            </a:r>
            <a:endParaRPr sz="1600"/>
          </a:p>
          <a:p>
            <a:pPr indent="0" lvl="0" marL="0" marR="0" rtl="0" algn="l">
              <a:lnSpc>
                <a:spcPct val="100000"/>
              </a:lnSpc>
              <a:spcBef>
                <a:spcPts val="0"/>
              </a:spcBef>
              <a:spcAft>
                <a:spcPts val="0"/>
              </a:spcAft>
              <a:buNone/>
            </a:pPr>
            <a:r>
              <a:t/>
            </a:r>
            <a:endParaRPr sz="1600"/>
          </a:p>
          <a:p>
            <a:pPr indent="0" lvl="0" marL="457200" marR="0" rtl="0" algn="l">
              <a:lnSpc>
                <a:spcPct val="100000"/>
              </a:lnSpc>
              <a:spcBef>
                <a:spcPts val="0"/>
              </a:spcBef>
              <a:spcAft>
                <a:spcPts val="0"/>
              </a:spcAft>
              <a:buNone/>
            </a:pPr>
            <a:r>
              <a:t/>
            </a:r>
            <a:endParaRPr sz="1600"/>
          </a:p>
          <a:p>
            <a:pPr indent="0" lvl="0" marL="457200" marR="0" rtl="0" algn="l">
              <a:lnSpc>
                <a:spcPct val="100000"/>
              </a:lnSpc>
              <a:spcBef>
                <a:spcPts val="0"/>
              </a:spcBef>
              <a:spcAft>
                <a:spcPts val="0"/>
              </a:spcAft>
              <a:buNone/>
            </a:pPr>
            <a:r>
              <a:rPr lang="en-GB" sz="1600"/>
              <a:t>Example: </a:t>
            </a:r>
            <a:endParaRPr sz="1600"/>
          </a:p>
          <a:p>
            <a:pPr indent="0" lvl="0" marL="457200" marR="0" rtl="0" algn="l">
              <a:lnSpc>
                <a:spcPct val="100000"/>
              </a:lnSpc>
              <a:spcBef>
                <a:spcPts val="0"/>
              </a:spcBef>
              <a:spcAft>
                <a:spcPts val="0"/>
              </a:spcAft>
              <a:buNone/>
            </a:pPr>
            <a:r>
              <a:t/>
            </a:r>
            <a:endParaRPr sz="1600"/>
          </a:p>
          <a:p>
            <a:pPr indent="0" lvl="0" marL="457200" marR="0" rtl="0" algn="l">
              <a:lnSpc>
                <a:spcPct val="100000"/>
              </a:lnSpc>
              <a:spcBef>
                <a:spcPts val="0"/>
              </a:spcBef>
              <a:spcAft>
                <a:spcPts val="0"/>
              </a:spcAft>
              <a:buNone/>
            </a:pPr>
            <a:r>
              <a:rPr b="1" lang="en-GB" sz="1600"/>
              <a:t>Scrum Master</a:t>
            </a:r>
            <a:endParaRPr b="1" sz="1600"/>
          </a:p>
        </p:txBody>
      </p:sp>
      <p:pic>
        <p:nvPicPr>
          <p:cNvPr id="269" name="Google Shape;269;p45"/>
          <p:cNvPicPr preferRelativeResize="0"/>
          <p:nvPr/>
        </p:nvPicPr>
        <p:blipFill>
          <a:blip r:embed="rId3">
            <a:alphaModFix/>
          </a:blip>
          <a:stretch>
            <a:fillRect/>
          </a:stretch>
        </p:blipFill>
        <p:spPr>
          <a:xfrm>
            <a:off x="6803100" y="2906400"/>
            <a:ext cx="2029200" cy="20292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46"/>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GB"/>
              <a:t>Taking the Project Further</a:t>
            </a:r>
            <a:endParaRPr/>
          </a:p>
        </p:txBody>
      </p:sp>
      <p:cxnSp>
        <p:nvCxnSpPr>
          <p:cNvPr id="275" name="Google Shape;275;p46"/>
          <p:cNvCxnSpPr/>
          <p:nvPr/>
        </p:nvCxnSpPr>
        <p:spPr>
          <a:xfrm>
            <a:off x="415200" y="3146700"/>
            <a:ext cx="83136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4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Improvements to consider</a:t>
            </a:r>
            <a:endParaRPr/>
          </a:p>
        </p:txBody>
      </p:sp>
      <p:sp>
        <p:nvSpPr>
          <p:cNvPr id="281" name="Google Shape;281;p47"/>
          <p:cNvSpPr txBox="1"/>
          <p:nvPr>
            <p:ph idx="1" type="body"/>
          </p:nvPr>
        </p:nvSpPr>
        <p:spPr>
          <a:xfrm>
            <a:off x="311700" y="1152475"/>
            <a:ext cx="8520600" cy="17355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More focused UI theme to aid navigation of the web app</a:t>
            </a:r>
            <a:endParaRPr/>
          </a:p>
          <a:p>
            <a:pPr indent="-342900" lvl="0" marL="457200" rtl="0" algn="l">
              <a:spcBef>
                <a:spcPts val="0"/>
              </a:spcBef>
              <a:spcAft>
                <a:spcPts val="0"/>
              </a:spcAft>
              <a:buSzPts val="1800"/>
              <a:buChar char="●"/>
            </a:pPr>
            <a:r>
              <a:rPr lang="en-GB"/>
              <a:t>SSO for users</a:t>
            </a:r>
            <a:endParaRPr/>
          </a:p>
          <a:p>
            <a:pPr indent="-342900" lvl="0" marL="457200" rtl="0" algn="l">
              <a:spcBef>
                <a:spcPts val="0"/>
              </a:spcBef>
              <a:spcAft>
                <a:spcPts val="0"/>
              </a:spcAft>
              <a:buSzPts val="1800"/>
              <a:buChar char="●"/>
            </a:pPr>
            <a:r>
              <a:rPr lang="en-GB"/>
              <a:t>Reminder notifications for courses that have been started, but not engaged with in a reasonable time period</a:t>
            </a:r>
            <a:endParaRPr/>
          </a:p>
          <a:p>
            <a:pPr indent="-342900" lvl="0" marL="457200" rtl="0" algn="l">
              <a:spcBef>
                <a:spcPts val="0"/>
              </a:spcBef>
              <a:spcAft>
                <a:spcPts val="0"/>
              </a:spcAft>
              <a:buSzPts val="1800"/>
              <a:buChar char="●"/>
            </a:pPr>
            <a:r>
              <a:rPr lang="en-GB"/>
              <a:t>Personalised course layout</a:t>
            </a:r>
            <a:endParaRPr/>
          </a:p>
        </p:txBody>
      </p:sp>
      <p:pic>
        <p:nvPicPr>
          <p:cNvPr id="282" name="Google Shape;282;p47"/>
          <p:cNvPicPr preferRelativeResize="0"/>
          <p:nvPr/>
        </p:nvPicPr>
        <p:blipFill>
          <a:blip r:embed="rId3">
            <a:alphaModFix/>
          </a:blip>
          <a:stretch>
            <a:fillRect/>
          </a:stretch>
        </p:blipFill>
        <p:spPr>
          <a:xfrm>
            <a:off x="1559800" y="3022725"/>
            <a:ext cx="2397076" cy="1950724"/>
          </a:xfrm>
          <a:prstGeom prst="rect">
            <a:avLst/>
          </a:prstGeom>
          <a:noFill/>
          <a:ln>
            <a:noFill/>
          </a:ln>
        </p:spPr>
      </p:pic>
      <p:pic>
        <p:nvPicPr>
          <p:cNvPr id="283" name="Google Shape;283;p47"/>
          <p:cNvPicPr preferRelativeResize="0"/>
          <p:nvPr/>
        </p:nvPicPr>
        <p:blipFill>
          <a:blip r:embed="rId4">
            <a:alphaModFix amt="84000"/>
          </a:blip>
          <a:stretch>
            <a:fillRect/>
          </a:stretch>
        </p:blipFill>
        <p:spPr>
          <a:xfrm>
            <a:off x="5061101" y="3022725"/>
            <a:ext cx="2759250" cy="195072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48"/>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Future Features</a:t>
            </a:r>
            <a:endParaRPr/>
          </a:p>
        </p:txBody>
      </p:sp>
      <p:sp>
        <p:nvSpPr>
          <p:cNvPr id="289" name="Google Shape;289;p48"/>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fontScale="85000" lnSpcReduction="10000"/>
          </a:bodyPr>
          <a:lstStyle/>
          <a:p>
            <a:pPr indent="-325755" lvl="0" marL="457200" rtl="0" algn="l">
              <a:spcBef>
                <a:spcPts val="0"/>
              </a:spcBef>
              <a:spcAft>
                <a:spcPts val="0"/>
              </a:spcAft>
              <a:buSzPct val="100000"/>
              <a:buChar char="●"/>
            </a:pPr>
            <a:r>
              <a:rPr lang="en-GB"/>
              <a:t>Full</a:t>
            </a:r>
            <a:r>
              <a:rPr lang="en-GB"/>
              <a:t> profile customisation</a:t>
            </a:r>
            <a:endParaRPr/>
          </a:p>
          <a:p>
            <a:pPr indent="-304165" lvl="1" marL="914400" rtl="0" algn="l">
              <a:spcBef>
                <a:spcPts val="0"/>
              </a:spcBef>
              <a:spcAft>
                <a:spcPts val="0"/>
              </a:spcAft>
              <a:buSzPct val="100000"/>
              <a:buChar char="○"/>
            </a:pPr>
            <a:r>
              <a:rPr lang="en-GB"/>
              <a:t>Better for fostering a sense of community with learners</a:t>
            </a:r>
            <a:endParaRPr/>
          </a:p>
          <a:p>
            <a:pPr indent="-304165" lvl="1" marL="914400" rtl="0" algn="l">
              <a:spcBef>
                <a:spcPts val="0"/>
              </a:spcBef>
              <a:spcAft>
                <a:spcPts val="0"/>
              </a:spcAft>
              <a:buSzPct val="100000"/>
              <a:buChar char="○"/>
            </a:pPr>
            <a:r>
              <a:rPr lang="en-GB"/>
              <a:t>Ability to show off more achievements you have made</a:t>
            </a:r>
            <a:endParaRPr/>
          </a:p>
          <a:p>
            <a:pPr indent="-325755" lvl="0" marL="457200" rtl="0" algn="l">
              <a:spcBef>
                <a:spcPts val="0"/>
              </a:spcBef>
              <a:spcAft>
                <a:spcPts val="0"/>
              </a:spcAft>
              <a:buSzPct val="100000"/>
              <a:buChar char="●"/>
            </a:pPr>
            <a:r>
              <a:rPr lang="en-GB"/>
              <a:t>More learning metrics recorded</a:t>
            </a:r>
            <a:endParaRPr/>
          </a:p>
          <a:p>
            <a:pPr indent="-304165" lvl="1" marL="914400" rtl="0" algn="l">
              <a:spcBef>
                <a:spcPts val="0"/>
              </a:spcBef>
              <a:spcAft>
                <a:spcPts val="0"/>
              </a:spcAft>
              <a:buSzPct val="100000"/>
              <a:buChar char="○"/>
            </a:pPr>
            <a:r>
              <a:rPr lang="en-GB"/>
              <a:t>Give a deeper insight into your learning than the time spent on specific courses</a:t>
            </a:r>
            <a:endParaRPr/>
          </a:p>
          <a:p>
            <a:pPr indent="-304165" lvl="1" marL="914400" rtl="0" algn="l">
              <a:spcBef>
                <a:spcPts val="0"/>
              </a:spcBef>
              <a:spcAft>
                <a:spcPts val="0"/>
              </a:spcAft>
              <a:buSzPct val="100000"/>
              <a:buChar char="○"/>
            </a:pPr>
            <a:r>
              <a:rPr lang="en-GB"/>
              <a:t>Identify weak points in your learning habits</a:t>
            </a:r>
            <a:endParaRPr/>
          </a:p>
          <a:p>
            <a:pPr indent="-325755" lvl="0" marL="457200" rtl="0" algn="l">
              <a:spcBef>
                <a:spcPts val="0"/>
              </a:spcBef>
              <a:spcAft>
                <a:spcPts val="0"/>
              </a:spcAft>
              <a:buSzPct val="100000"/>
              <a:buChar char="●"/>
            </a:pPr>
            <a:r>
              <a:rPr lang="en-GB"/>
              <a:t>Deeper integration with IBM SkillsBuild</a:t>
            </a:r>
            <a:endParaRPr/>
          </a:p>
          <a:p>
            <a:pPr indent="-304165" lvl="1" marL="914400" rtl="0" algn="l">
              <a:spcBef>
                <a:spcPts val="0"/>
              </a:spcBef>
              <a:spcAft>
                <a:spcPts val="0"/>
              </a:spcAft>
              <a:buSzPct val="100000"/>
              <a:buChar char="○"/>
            </a:pPr>
            <a:r>
              <a:rPr lang="en-GB"/>
              <a:t>Real integration would mean better handling of courses, and more ease for users to pick up where they left off</a:t>
            </a:r>
            <a:endParaRPr/>
          </a:p>
          <a:p>
            <a:pPr indent="-304165" lvl="1" marL="914400" rtl="0" algn="l">
              <a:spcBef>
                <a:spcPts val="0"/>
              </a:spcBef>
              <a:spcAft>
                <a:spcPts val="0"/>
              </a:spcAft>
              <a:buSzPct val="100000"/>
              <a:buChar char="○"/>
            </a:pPr>
            <a:r>
              <a:rPr lang="en-GB"/>
              <a:t>More accurate reporting of time on courses</a:t>
            </a:r>
            <a:endParaRPr/>
          </a:p>
        </p:txBody>
      </p:sp>
      <p:sp>
        <p:nvSpPr>
          <p:cNvPr id="290" name="Google Shape;290;p48"/>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What could improve the application?</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49"/>
          <p:cNvSpPr txBox="1"/>
          <p:nvPr>
            <p:ph type="title"/>
          </p:nvPr>
        </p:nvSpPr>
        <p:spPr>
          <a:xfrm>
            <a:off x="727800" y="261975"/>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Far future considerations</a:t>
            </a:r>
            <a:endParaRPr/>
          </a:p>
        </p:txBody>
      </p:sp>
      <p:sp>
        <p:nvSpPr>
          <p:cNvPr id="296" name="Google Shape;296;p49"/>
          <p:cNvSpPr txBox="1"/>
          <p:nvPr>
            <p:ph idx="1" type="body"/>
          </p:nvPr>
        </p:nvSpPr>
        <p:spPr>
          <a:xfrm>
            <a:off x="729325" y="1188750"/>
            <a:ext cx="3774300" cy="3395400"/>
          </a:xfrm>
          <a:prstGeom prst="rect">
            <a:avLst/>
          </a:prstGeom>
        </p:spPr>
        <p:txBody>
          <a:bodyPr anchorCtr="0" anchor="t" bIns="91425" lIns="91425" spcFirstLastPara="1" rIns="91425" wrap="square" tIns="91425">
            <a:normAutofit fontScale="85000" lnSpcReduction="20000"/>
          </a:bodyPr>
          <a:lstStyle/>
          <a:p>
            <a:pPr indent="-335187" lvl="0" marL="457200" rtl="0" algn="l">
              <a:spcBef>
                <a:spcPts val="0"/>
              </a:spcBef>
              <a:spcAft>
                <a:spcPts val="0"/>
              </a:spcAft>
              <a:buSzPct val="100000"/>
              <a:buChar char="●"/>
            </a:pPr>
            <a:r>
              <a:rPr lang="en-GB" sz="1974"/>
              <a:t>Improved backend to allow a much larger user base</a:t>
            </a:r>
            <a:endParaRPr sz="1974"/>
          </a:p>
          <a:p>
            <a:pPr indent="-335187" lvl="0" marL="457200" rtl="0" algn="l">
              <a:spcBef>
                <a:spcPts val="0"/>
              </a:spcBef>
              <a:spcAft>
                <a:spcPts val="0"/>
              </a:spcAft>
              <a:buSzPct val="100000"/>
              <a:buChar char="●"/>
            </a:pPr>
            <a:r>
              <a:rPr lang="en-GB" sz="1974"/>
              <a:t>Better social features</a:t>
            </a:r>
            <a:endParaRPr sz="1974"/>
          </a:p>
          <a:p>
            <a:pPr indent="-324392" lvl="1" marL="914400" rtl="0" algn="l">
              <a:spcBef>
                <a:spcPts val="0"/>
              </a:spcBef>
              <a:spcAft>
                <a:spcPts val="0"/>
              </a:spcAft>
              <a:buSzPct val="100000"/>
              <a:buChar char="○"/>
            </a:pPr>
            <a:r>
              <a:rPr lang="en-GB" sz="1774"/>
              <a:t>More user engagement than comments on courses</a:t>
            </a:r>
            <a:endParaRPr sz="1774"/>
          </a:p>
          <a:p>
            <a:pPr indent="-324392" lvl="1" marL="914400" rtl="0" algn="l">
              <a:spcBef>
                <a:spcPts val="0"/>
              </a:spcBef>
              <a:spcAft>
                <a:spcPts val="0"/>
              </a:spcAft>
              <a:buSzPct val="100000"/>
              <a:buChar char="○"/>
            </a:pPr>
            <a:r>
              <a:rPr lang="en-GB" sz="1774"/>
              <a:t>Discussion boards</a:t>
            </a:r>
            <a:endParaRPr sz="1774"/>
          </a:p>
          <a:p>
            <a:pPr indent="-335187" lvl="0" marL="457200" rtl="0" algn="l">
              <a:spcBef>
                <a:spcPts val="0"/>
              </a:spcBef>
              <a:spcAft>
                <a:spcPts val="0"/>
              </a:spcAft>
              <a:buSzPct val="100000"/>
              <a:buChar char="●"/>
            </a:pPr>
            <a:r>
              <a:rPr lang="en-GB" sz="1974"/>
              <a:t>Moderator features</a:t>
            </a:r>
            <a:endParaRPr sz="1974"/>
          </a:p>
          <a:p>
            <a:pPr indent="-324392" lvl="1" marL="914400" rtl="0" algn="l">
              <a:spcBef>
                <a:spcPts val="0"/>
              </a:spcBef>
              <a:spcAft>
                <a:spcPts val="0"/>
              </a:spcAft>
              <a:buSzPct val="100000"/>
              <a:buChar char="○"/>
            </a:pPr>
            <a:r>
              <a:rPr lang="en-GB" sz="1774"/>
              <a:t>User safeguarding</a:t>
            </a:r>
            <a:endParaRPr sz="1774"/>
          </a:p>
          <a:p>
            <a:pPr indent="-324392" lvl="1" marL="914400" rtl="0" algn="l">
              <a:spcBef>
                <a:spcPts val="0"/>
              </a:spcBef>
              <a:spcAft>
                <a:spcPts val="0"/>
              </a:spcAft>
              <a:buSzPct val="100000"/>
              <a:buChar char="○"/>
            </a:pPr>
            <a:r>
              <a:rPr lang="en-GB" sz="1774"/>
              <a:t>Comment content filters</a:t>
            </a:r>
            <a:endParaRPr sz="1774"/>
          </a:p>
          <a:p>
            <a:pPr indent="-335187" lvl="0" marL="457200" rtl="0" algn="l">
              <a:spcBef>
                <a:spcPts val="0"/>
              </a:spcBef>
              <a:spcAft>
                <a:spcPts val="0"/>
              </a:spcAft>
              <a:buSzPct val="100000"/>
              <a:buChar char="●"/>
            </a:pPr>
            <a:r>
              <a:rPr lang="en-GB" sz="1974"/>
              <a:t>Possible integration with other online learning / certification platforms</a:t>
            </a:r>
            <a:endParaRPr sz="1974"/>
          </a:p>
          <a:p>
            <a:pPr indent="0" lvl="0" marL="0" rtl="0" algn="l">
              <a:spcBef>
                <a:spcPts val="1200"/>
              </a:spcBef>
              <a:spcAft>
                <a:spcPts val="1200"/>
              </a:spcAft>
              <a:buNone/>
            </a:pPr>
            <a:r>
              <a:t/>
            </a:r>
            <a:endParaRPr/>
          </a:p>
        </p:txBody>
      </p:sp>
      <p:pic>
        <p:nvPicPr>
          <p:cNvPr id="297" name="Google Shape;297;p49"/>
          <p:cNvPicPr preferRelativeResize="0"/>
          <p:nvPr/>
        </p:nvPicPr>
        <p:blipFill>
          <a:blip r:embed="rId3">
            <a:alphaModFix/>
          </a:blip>
          <a:stretch>
            <a:fillRect/>
          </a:stretch>
        </p:blipFill>
        <p:spPr>
          <a:xfrm>
            <a:off x="4503625" y="1021650"/>
            <a:ext cx="4171950" cy="375285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50"/>
          <p:cNvSpPr txBox="1"/>
          <p:nvPr>
            <p:ph type="ctrTitle"/>
          </p:nvPr>
        </p:nvSpPr>
        <p:spPr>
          <a:xfrm>
            <a:off x="311708" y="-140550"/>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Social, </a:t>
            </a:r>
            <a:r>
              <a:rPr lang="en-GB"/>
              <a:t>Legal or Ethical Considerations</a:t>
            </a:r>
            <a:endParaRPr/>
          </a:p>
        </p:txBody>
      </p:sp>
      <p:sp>
        <p:nvSpPr>
          <p:cNvPr id="303" name="Google Shape;303;p50"/>
          <p:cNvSpPr txBox="1"/>
          <p:nvPr/>
        </p:nvSpPr>
        <p:spPr>
          <a:xfrm>
            <a:off x="481275" y="1912050"/>
            <a:ext cx="8194500" cy="296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700">
                <a:solidFill>
                  <a:schemeClr val="dk2"/>
                </a:solidFill>
              </a:rPr>
              <a:t>Important:  	- Social and ethical problems can cause damage to the company and</a:t>
            </a:r>
            <a:endParaRPr sz="1700">
              <a:solidFill>
                <a:schemeClr val="dk2"/>
              </a:solidFill>
            </a:endParaRPr>
          </a:p>
          <a:p>
            <a:pPr indent="0" lvl="0" marL="1371600" rtl="0" algn="l">
              <a:spcBef>
                <a:spcPts val="0"/>
              </a:spcBef>
              <a:spcAft>
                <a:spcPts val="0"/>
              </a:spcAft>
              <a:buNone/>
            </a:pPr>
            <a:r>
              <a:rPr lang="en-GB" sz="1700">
                <a:solidFill>
                  <a:schemeClr val="dk2"/>
                </a:solidFill>
              </a:rPr>
              <a:t>  society as a whole</a:t>
            </a:r>
            <a:endParaRPr sz="1700">
              <a:solidFill>
                <a:schemeClr val="dk2"/>
              </a:solidFill>
            </a:endParaRPr>
          </a:p>
          <a:p>
            <a:pPr indent="0" lvl="0" marL="1371600" rtl="0" algn="l">
              <a:spcBef>
                <a:spcPts val="0"/>
              </a:spcBef>
              <a:spcAft>
                <a:spcPts val="0"/>
              </a:spcAft>
              <a:buNone/>
            </a:pPr>
            <a:r>
              <a:rPr lang="en-GB" sz="1700">
                <a:solidFill>
                  <a:schemeClr val="dk2"/>
                </a:solidFill>
              </a:rPr>
              <a:t>- </a:t>
            </a:r>
            <a:r>
              <a:rPr lang="en-GB" sz="1700">
                <a:solidFill>
                  <a:schemeClr val="dk2"/>
                </a:solidFill>
              </a:rPr>
              <a:t>Legal problems can cause direct loss of income and lead to fines</a:t>
            </a:r>
            <a:endParaRPr sz="1700">
              <a:solidFill>
                <a:schemeClr val="dk2"/>
              </a:solidFill>
            </a:endParaRPr>
          </a:p>
          <a:p>
            <a:pPr indent="0" lvl="0" marL="0" rtl="0" algn="l">
              <a:spcBef>
                <a:spcPts val="0"/>
              </a:spcBef>
              <a:spcAft>
                <a:spcPts val="0"/>
              </a:spcAft>
              <a:buNone/>
            </a:pPr>
            <a:r>
              <a:t/>
            </a:r>
            <a:endParaRPr sz="1500">
              <a:solidFill>
                <a:schemeClr val="dk2"/>
              </a:solidFill>
            </a:endParaRPr>
          </a:p>
          <a:p>
            <a:pPr indent="0" lvl="0" marL="0" rtl="0" algn="l">
              <a:spcBef>
                <a:spcPts val="0"/>
              </a:spcBef>
              <a:spcAft>
                <a:spcPts val="0"/>
              </a:spcAft>
              <a:buNone/>
            </a:pPr>
            <a:r>
              <a:t/>
            </a:r>
            <a:endParaRPr sz="1500">
              <a:solidFill>
                <a:schemeClr val="dk2"/>
              </a:solidFill>
            </a:endParaRPr>
          </a:p>
          <a:p>
            <a:pPr indent="0" lvl="0" marL="0" rtl="0" algn="l">
              <a:spcBef>
                <a:spcPts val="0"/>
              </a:spcBef>
              <a:spcAft>
                <a:spcPts val="0"/>
              </a:spcAft>
              <a:buNone/>
            </a:pPr>
            <a:r>
              <a:rPr lang="en-GB" sz="2400">
                <a:solidFill>
                  <a:schemeClr val="dk2"/>
                </a:solidFill>
              </a:rPr>
              <a:t>Positives	✓	 					Negatives </a:t>
            </a:r>
            <a:r>
              <a:rPr b="1" lang="en-GB" sz="2000">
                <a:solidFill>
                  <a:schemeClr val="dk1"/>
                </a:solidFill>
              </a:rPr>
              <a:t>❌</a:t>
            </a:r>
            <a:endParaRPr sz="3300">
              <a:solidFill>
                <a:schemeClr val="dk2"/>
              </a:solidFill>
            </a:endParaRPr>
          </a:p>
          <a:p>
            <a:pPr indent="0" lvl="0" marL="0" rtl="0" algn="l">
              <a:spcBef>
                <a:spcPts val="0"/>
              </a:spcBef>
              <a:spcAft>
                <a:spcPts val="0"/>
              </a:spcAft>
              <a:buNone/>
            </a:pPr>
            <a:r>
              <a:t/>
            </a:r>
            <a:endParaRPr sz="1700">
              <a:solidFill>
                <a:schemeClr val="dk2"/>
              </a:solidFill>
            </a:endParaRPr>
          </a:p>
          <a:p>
            <a:pPr indent="0" lvl="0" marL="0" rtl="0" algn="l">
              <a:spcBef>
                <a:spcPts val="0"/>
              </a:spcBef>
              <a:spcAft>
                <a:spcPts val="0"/>
              </a:spcAft>
              <a:buNone/>
            </a:pPr>
            <a:r>
              <a:rPr lang="en-GB" sz="1600">
                <a:solidFill>
                  <a:schemeClr val="dk2"/>
                </a:solidFill>
              </a:rPr>
              <a:t>Gamification							Unreliability of Emerging Tech</a:t>
            </a:r>
            <a:endParaRPr sz="1600">
              <a:solidFill>
                <a:schemeClr val="dk2"/>
              </a:solidFill>
            </a:endParaRPr>
          </a:p>
          <a:p>
            <a:pPr indent="0" lvl="0" marL="0" rtl="0" algn="l">
              <a:spcBef>
                <a:spcPts val="0"/>
              </a:spcBef>
              <a:spcAft>
                <a:spcPts val="0"/>
              </a:spcAft>
              <a:buNone/>
            </a:pPr>
            <a:r>
              <a:rPr lang="en-GB" sz="1600">
                <a:solidFill>
                  <a:schemeClr val="dk2"/>
                </a:solidFill>
              </a:rPr>
              <a:t>Motivation							Privacy &amp; GDPR</a:t>
            </a:r>
            <a:endParaRPr sz="1600">
              <a:solidFill>
                <a:schemeClr val="dk2"/>
              </a:solidFill>
            </a:endParaRPr>
          </a:p>
          <a:p>
            <a:pPr indent="0" lvl="0" marL="0" rtl="0" algn="l">
              <a:spcBef>
                <a:spcPts val="0"/>
              </a:spcBef>
              <a:spcAft>
                <a:spcPts val="0"/>
              </a:spcAft>
              <a:buNone/>
            </a:pPr>
            <a:r>
              <a:rPr lang="en-GB" sz="1600">
                <a:solidFill>
                  <a:schemeClr val="dk2"/>
                </a:solidFill>
              </a:rPr>
              <a:t>Competition</a:t>
            </a:r>
            <a:endParaRPr sz="1800">
              <a:solidFill>
                <a:schemeClr val="dk2"/>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51"/>
          <p:cNvSpPr txBox="1"/>
          <p:nvPr>
            <p:ph type="title"/>
          </p:nvPr>
        </p:nvSpPr>
        <p:spPr>
          <a:xfrm>
            <a:off x="1088684" y="603389"/>
            <a:ext cx="7202400" cy="786900"/>
          </a:xfrm>
          <a:prstGeom prst="rect">
            <a:avLst/>
          </a:prstGeom>
        </p:spPr>
        <p:txBody>
          <a:bodyPr anchorCtr="0" anchor="t" bIns="34275" lIns="68575" spcFirstLastPara="1" rIns="68575" wrap="square" tIns="34275">
            <a:normAutofit/>
          </a:bodyPr>
          <a:lstStyle/>
          <a:p>
            <a:pPr indent="0" lvl="0" marL="0" rtl="0" algn="l">
              <a:spcBef>
                <a:spcPts val="0"/>
              </a:spcBef>
              <a:spcAft>
                <a:spcPts val="0"/>
              </a:spcAft>
              <a:buNone/>
            </a:pPr>
            <a:r>
              <a:rPr lang="en-GB"/>
              <a:t>Scrum</a:t>
            </a:r>
            <a:endParaRPr/>
          </a:p>
        </p:txBody>
      </p:sp>
      <p:sp>
        <p:nvSpPr>
          <p:cNvPr id="309" name="Google Shape;309;p51"/>
          <p:cNvSpPr txBox="1"/>
          <p:nvPr>
            <p:ph idx="1" type="body"/>
          </p:nvPr>
        </p:nvSpPr>
        <p:spPr>
          <a:xfrm>
            <a:off x="1088684" y="1511799"/>
            <a:ext cx="7202400" cy="2588100"/>
          </a:xfrm>
          <a:prstGeom prst="rect">
            <a:avLst/>
          </a:prstGeom>
        </p:spPr>
        <p:txBody>
          <a:bodyPr anchorCtr="0" anchor="t" bIns="34275" lIns="68575" spcFirstLastPara="1" rIns="68575" wrap="square" tIns="34275">
            <a:normAutofit/>
          </a:bodyPr>
          <a:lstStyle/>
          <a:p>
            <a:pPr indent="0" lvl="0" marL="0" rtl="0" algn="l">
              <a:spcBef>
                <a:spcPts val="800"/>
              </a:spcBef>
              <a:spcAft>
                <a:spcPts val="1200"/>
              </a:spcAft>
              <a:buNone/>
            </a:pPr>
            <a:r>
              <a:rPr lang="en-GB"/>
              <a:t>Successful use of the Scrum methodology ensures everyone in a team is aware of their tasks and in sync to deliver a high quality product</a:t>
            </a:r>
            <a:endParaRPr/>
          </a:p>
        </p:txBody>
      </p:sp>
      <p:pic>
        <p:nvPicPr>
          <p:cNvPr id="310" name="Google Shape;310;p51" title="File:Rugby playing Scrum.jpg - Wikimedia Commons"/>
          <p:cNvPicPr preferRelativeResize="0"/>
          <p:nvPr/>
        </p:nvPicPr>
        <p:blipFill>
          <a:blip r:embed="rId3">
            <a:alphaModFix/>
          </a:blip>
          <a:stretch>
            <a:fillRect/>
          </a:stretch>
        </p:blipFill>
        <p:spPr>
          <a:xfrm>
            <a:off x="4660777" y="2571750"/>
            <a:ext cx="4399247" cy="2470249"/>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52"/>
          <p:cNvSpPr txBox="1"/>
          <p:nvPr>
            <p:ph type="title"/>
          </p:nvPr>
        </p:nvSpPr>
        <p:spPr>
          <a:xfrm>
            <a:off x="1088684" y="603389"/>
            <a:ext cx="7202400" cy="786900"/>
          </a:xfrm>
          <a:prstGeom prst="rect">
            <a:avLst/>
          </a:prstGeom>
        </p:spPr>
        <p:txBody>
          <a:bodyPr anchorCtr="0" anchor="t" bIns="34275" lIns="68575" spcFirstLastPara="1" rIns="68575" wrap="square" tIns="34275">
            <a:normAutofit/>
          </a:bodyPr>
          <a:lstStyle/>
          <a:p>
            <a:pPr indent="0" lvl="0" marL="0" rtl="0" algn="l">
              <a:spcBef>
                <a:spcPts val="0"/>
              </a:spcBef>
              <a:spcAft>
                <a:spcPts val="0"/>
              </a:spcAft>
              <a:buNone/>
            </a:pPr>
            <a:r>
              <a:rPr lang="en-GB"/>
              <a:t>Scrum - The process</a:t>
            </a:r>
            <a:endParaRPr/>
          </a:p>
        </p:txBody>
      </p:sp>
      <p:sp>
        <p:nvSpPr>
          <p:cNvPr id="316" name="Google Shape;316;p52"/>
          <p:cNvSpPr txBox="1"/>
          <p:nvPr>
            <p:ph idx="1" type="body"/>
          </p:nvPr>
        </p:nvSpPr>
        <p:spPr>
          <a:xfrm>
            <a:off x="1088684" y="1511799"/>
            <a:ext cx="7202400" cy="2588100"/>
          </a:xfrm>
          <a:prstGeom prst="rect">
            <a:avLst/>
          </a:prstGeom>
        </p:spPr>
        <p:txBody>
          <a:bodyPr anchorCtr="0" anchor="t" bIns="34275" lIns="68575" spcFirstLastPara="1" rIns="68575" wrap="square" tIns="34275">
            <a:normAutofit fontScale="85000" lnSpcReduction="10000"/>
          </a:bodyPr>
          <a:lstStyle/>
          <a:p>
            <a:pPr indent="0" lvl="0" marL="0" rtl="0" algn="l">
              <a:spcBef>
                <a:spcPts val="800"/>
              </a:spcBef>
              <a:spcAft>
                <a:spcPts val="0"/>
              </a:spcAft>
              <a:buNone/>
            </a:pPr>
            <a:r>
              <a:rPr lang="en-GB"/>
              <a:t>A team using Scrum has it’s work broken down into time-bound iterations, called sprints.</a:t>
            </a:r>
            <a:endParaRPr/>
          </a:p>
          <a:p>
            <a:pPr indent="0" lvl="0" marL="0" rtl="0" algn="l">
              <a:spcBef>
                <a:spcPts val="1200"/>
              </a:spcBef>
              <a:spcAft>
                <a:spcPts val="0"/>
              </a:spcAft>
              <a:buNone/>
            </a:pPr>
            <a:r>
              <a:rPr lang="en-GB"/>
              <a:t>A sprint typically lasts no longer than a month.</a:t>
            </a:r>
            <a:endParaRPr/>
          </a:p>
          <a:p>
            <a:pPr indent="0" lvl="0" marL="0" rtl="0" algn="l">
              <a:spcBef>
                <a:spcPts val="1200"/>
              </a:spcBef>
              <a:spcAft>
                <a:spcPts val="0"/>
              </a:spcAft>
              <a:buNone/>
            </a:pPr>
            <a:r>
              <a:rPr lang="en-GB"/>
              <a:t>To assess the progress made in a sprint, the team should have periodic meetings where everyone can get up to speed and ensure there are no problems.</a:t>
            </a:r>
            <a:endParaRPr/>
          </a:p>
          <a:p>
            <a:pPr indent="0" lvl="0" marL="0" rtl="0" algn="l">
              <a:spcBef>
                <a:spcPts val="1200"/>
              </a:spcBef>
              <a:spcAft>
                <a:spcPts val="0"/>
              </a:spcAft>
              <a:buNone/>
            </a:pPr>
            <a:r>
              <a:rPr lang="en-GB"/>
              <a:t>During sprints, one person is in charge of the team, known as a Scrum Master.</a:t>
            </a:r>
            <a:endParaRPr/>
          </a:p>
          <a:p>
            <a:pPr indent="0" lvl="0" marL="0" rtl="0" algn="l">
              <a:spcBef>
                <a:spcPts val="1200"/>
              </a:spcBef>
              <a:spcAft>
                <a:spcPts val="1200"/>
              </a:spcAft>
              <a:buNone/>
            </a:pPr>
            <a:r>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53"/>
          <p:cNvSpPr txBox="1"/>
          <p:nvPr>
            <p:ph type="title"/>
          </p:nvPr>
        </p:nvSpPr>
        <p:spPr>
          <a:xfrm>
            <a:off x="1088684" y="603389"/>
            <a:ext cx="7202400" cy="786900"/>
          </a:xfrm>
          <a:prstGeom prst="rect">
            <a:avLst/>
          </a:prstGeom>
        </p:spPr>
        <p:txBody>
          <a:bodyPr anchorCtr="0" anchor="t" bIns="34275" lIns="68575" spcFirstLastPara="1" rIns="68575" wrap="square" tIns="34275">
            <a:normAutofit/>
          </a:bodyPr>
          <a:lstStyle/>
          <a:p>
            <a:pPr indent="0" lvl="0" marL="0" rtl="0" algn="l">
              <a:spcBef>
                <a:spcPts val="0"/>
              </a:spcBef>
              <a:spcAft>
                <a:spcPts val="0"/>
              </a:spcAft>
              <a:buNone/>
            </a:pPr>
            <a:r>
              <a:rPr lang="en-GB"/>
              <a:t>Scrum - Our experience</a:t>
            </a:r>
            <a:endParaRPr/>
          </a:p>
        </p:txBody>
      </p:sp>
      <p:pic>
        <p:nvPicPr>
          <p:cNvPr id="322" name="Google Shape;322;p53" title="Teamwork - Wikipedia"/>
          <p:cNvPicPr preferRelativeResize="0"/>
          <p:nvPr/>
        </p:nvPicPr>
        <p:blipFill>
          <a:blip r:embed="rId3">
            <a:alphaModFix/>
          </a:blip>
          <a:stretch>
            <a:fillRect/>
          </a:stretch>
        </p:blipFill>
        <p:spPr>
          <a:xfrm>
            <a:off x="6580475" y="3473700"/>
            <a:ext cx="2563523" cy="1669801"/>
          </a:xfrm>
          <a:prstGeom prst="rect">
            <a:avLst/>
          </a:prstGeom>
          <a:noFill/>
          <a:ln>
            <a:noFill/>
          </a:ln>
        </p:spPr>
      </p:pic>
      <p:sp>
        <p:nvSpPr>
          <p:cNvPr id="323" name="Google Shape;323;p53"/>
          <p:cNvSpPr txBox="1"/>
          <p:nvPr>
            <p:ph idx="1" type="body"/>
          </p:nvPr>
        </p:nvSpPr>
        <p:spPr>
          <a:xfrm>
            <a:off x="1088684" y="1511799"/>
            <a:ext cx="7202400" cy="2588100"/>
          </a:xfrm>
          <a:prstGeom prst="rect">
            <a:avLst/>
          </a:prstGeom>
        </p:spPr>
        <p:txBody>
          <a:bodyPr anchorCtr="0" anchor="t" bIns="34275" lIns="68575" spcFirstLastPara="1" rIns="68575" wrap="square" tIns="34275">
            <a:normAutofit lnSpcReduction="10000"/>
          </a:bodyPr>
          <a:lstStyle/>
          <a:p>
            <a:pPr indent="0" lvl="0" marL="0" rtl="0" algn="l">
              <a:spcBef>
                <a:spcPts val="800"/>
              </a:spcBef>
              <a:spcAft>
                <a:spcPts val="0"/>
              </a:spcAft>
              <a:buNone/>
            </a:pPr>
            <a:r>
              <a:rPr lang="en-GB"/>
              <a:t>As a team, we used Scrum to deliver a product to a client.</a:t>
            </a:r>
            <a:endParaRPr/>
          </a:p>
          <a:p>
            <a:pPr indent="0" lvl="0" marL="0" rtl="0" algn="l">
              <a:spcBef>
                <a:spcPts val="1200"/>
              </a:spcBef>
              <a:spcAft>
                <a:spcPts val="0"/>
              </a:spcAft>
              <a:buNone/>
            </a:pPr>
            <a:r>
              <a:rPr lang="en-GB"/>
              <a:t>As per the Scrum methodology, we held many stand-up meetings to ensure we are all up to speed and allow team members to get </a:t>
            </a:r>
            <a:r>
              <a:rPr lang="en-GB"/>
              <a:t>assistance</a:t>
            </a:r>
            <a:r>
              <a:rPr lang="en-GB"/>
              <a:t> if needed.</a:t>
            </a:r>
            <a:endParaRPr/>
          </a:p>
          <a:p>
            <a:pPr indent="0" lvl="0" marL="0" rtl="0" algn="l">
              <a:spcBef>
                <a:spcPts val="1200"/>
              </a:spcBef>
              <a:spcAft>
                <a:spcPts val="1200"/>
              </a:spcAft>
              <a:buNone/>
            </a:pPr>
            <a:r>
              <a:rPr lang="en-GB"/>
              <a:t>Everyone in our team had the opportunity to be a Scrum Master, lead the stand-ups and gain insightful knowledge into how it works in a professional setting.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54"/>
          <p:cNvSpPr txBox="1"/>
          <p:nvPr>
            <p:ph type="title"/>
          </p:nvPr>
        </p:nvSpPr>
        <p:spPr>
          <a:xfrm>
            <a:off x="1088684" y="603389"/>
            <a:ext cx="7202400" cy="786900"/>
          </a:xfrm>
          <a:prstGeom prst="rect">
            <a:avLst/>
          </a:prstGeom>
        </p:spPr>
        <p:txBody>
          <a:bodyPr anchorCtr="0" anchor="t" bIns="34275" lIns="68575" spcFirstLastPara="1" rIns="68575" wrap="square" tIns="34275">
            <a:normAutofit/>
          </a:bodyPr>
          <a:lstStyle/>
          <a:p>
            <a:pPr indent="0" lvl="0" marL="0" rtl="0" algn="l">
              <a:spcBef>
                <a:spcPts val="0"/>
              </a:spcBef>
              <a:spcAft>
                <a:spcPts val="0"/>
              </a:spcAft>
              <a:buNone/>
            </a:pPr>
            <a:r>
              <a:rPr lang="en-GB"/>
              <a:t>Scrum - Was it a success?</a:t>
            </a:r>
            <a:endParaRPr/>
          </a:p>
        </p:txBody>
      </p:sp>
      <p:pic>
        <p:nvPicPr>
          <p:cNvPr id="329" name="Google Shape;329;p54" title="ok emoticon | Thumb up emoticon | Totoffff | Flickr"/>
          <p:cNvPicPr preferRelativeResize="0"/>
          <p:nvPr/>
        </p:nvPicPr>
        <p:blipFill>
          <a:blip r:embed="rId3">
            <a:alphaModFix/>
          </a:blip>
          <a:stretch>
            <a:fillRect/>
          </a:stretch>
        </p:blipFill>
        <p:spPr>
          <a:xfrm>
            <a:off x="6573000" y="3400550"/>
            <a:ext cx="2402625" cy="1669825"/>
          </a:xfrm>
          <a:prstGeom prst="rect">
            <a:avLst/>
          </a:prstGeom>
          <a:noFill/>
          <a:ln>
            <a:noFill/>
          </a:ln>
        </p:spPr>
      </p:pic>
      <p:sp>
        <p:nvSpPr>
          <p:cNvPr id="330" name="Google Shape;330;p54"/>
          <p:cNvSpPr txBox="1"/>
          <p:nvPr>
            <p:ph idx="1" type="body"/>
          </p:nvPr>
        </p:nvSpPr>
        <p:spPr>
          <a:xfrm>
            <a:off x="1088684" y="1511799"/>
            <a:ext cx="7202400" cy="25881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None/>
            </a:pPr>
            <a:r>
              <a:rPr lang="en-GB"/>
              <a:t>In the end, we were able to deliver a high quality product, before the deadline.</a:t>
            </a:r>
            <a:endParaRPr/>
          </a:p>
          <a:p>
            <a:pPr indent="0" lvl="0" marL="0" rtl="0" algn="l">
              <a:spcBef>
                <a:spcPts val="1200"/>
              </a:spcBef>
              <a:spcAft>
                <a:spcPts val="0"/>
              </a:spcAft>
              <a:buNone/>
            </a:pPr>
            <a:r>
              <a:rPr lang="en-GB"/>
              <a:t>Everyone was able to contribute thoroughly to their respective tasks and assignments.</a:t>
            </a:r>
            <a:endParaRPr/>
          </a:p>
          <a:p>
            <a:pPr indent="0" lvl="0" marL="0" rtl="0" algn="l">
              <a:spcBef>
                <a:spcPts val="1200"/>
              </a:spcBef>
              <a:spcAft>
                <a:spcPts val="1200"/>
              </a:spcAft>
              <a:buNone/>
            </a:pPr>
            <a:r>
              <a:rPr lang="en-GB"/>
              <a:t>This is thanks to stand-up meetings and other Scrum events that allowed us to work together efficiently.</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1088684" y="603389"/>
            <a:ext cx="7202400" cy="786900"/>
          </a:xfrm>
          <a:prstGeom prst="rect">
            <a:avLst/>
          </a:prstGeom>
          <a:noFill/>
          <a:ln>
            <a:noFill/>
          </a:ln>
        </p:spPr>
        <p:txBody>
          <a:bodyPr anchorCtr="0" anchor="ctr" bIns="34275" lIns="68575" spcFirstLastPara="1" rIns="68575" wrap="square" tIns="34275">
            <a:normAutofit/>
          </a:bodyPr>
          <a:lstStyle/>
          <a:p>
            <a:pPr indent="0" lvl="0" marL="0" rtl="0" algn="ctr">
              <a:lnSpc>
                <a:spcPct val="90000"/>
              </a:lnSpc>
              <a:spcBef>
                <a:spcPts val="0"/>
              </a:spcBef>
              <a:spcAft>
                <a:spcPts val="0"/>
              </a:spcAft>
              <a:buClr>
                <a:schemeClr val="dk1"/>
              </a:buClr>
              <a:buSzPts val="2700"/>
              <a:buFont typeface="Twentieth Century"/>
              <a:buNone/>
            </a:pPr>
            <a:r>
              <a:rPr lang="en-GB"/>
              <a:t>AIMS</a:t>
            </a:r>
            <a:endParaRPr/>
          </a:p>
        </p:txBody>
      </p:sp>
      <p:sp>
        <p:nvSpPr>
          <p:cNvPr id="96" name="Google Shape;96;p19"/>
          <p:cNvSpPr txBox="1"/>
          <p:nvPr>
            <p:ph idx="1" type="body"/>
          </p:nvPr>
        </p:nvSpPr>
        <p:spPr>
          <a:xfrm>
            <a:off x="1088684" y="1511799"/>
            <a:ext cx="7202400" cy="2588100"/>
          </a:xfrm>
          <a:prstGeom prst="rect">
            <a:avLst/>
          </a:prstGeom>
          <a:noFill/>
          <a:ln>
            <a:noFill/>
          </a:ln>
        </p:spPr>
        <p:txBody>
          <a:bodyPr anchorCtr="0" anchor="t" bIns="34275" lIns="68575" spcFirstLastPara="1" rIns="68575" wrap="square" tIns="34275">
            <a:normAutofit fontScale="92500" lnSpcReduction="20000"/>
          </a:bodyPr>
          <a:lstStyle/>
          <a:p>
            <a:pPr indent="-367506" lvl="0" marL="381000" rtl="0" algn="l">
              <a:lnSpc>
                <a:spcPct val="120000"/>
              </a:lnSpc>
              <a:spcBef>
                <a:spcPts val="0"/>
              </a:spcBef>
              <a:spcAft>
                <a:spcPts val="0"/>
              </a:spcAft>
              <a:buSzPct val="83333"/>
              <a:buFont typeface="Twentieth Century"/>
              <a:buAutoNum type="arabicPeriod"/>
            </a:pPr>
            <a:r>
              <a:rPr lang="en-GB"/>
              <a:t> PROMOTING IBM SKILLSBUILD </a:t>
            </a:r>
            <a:endParaRPr/>
          </a:p>
          <a:p>
            <a:pPr indent="-367506" lvl="0" marL="381000" rtl="0" algn="l">
              <a:lnSpc>
                <a:spcPct val="120000"/>
              </a:lnSpc>
              <a:spcBef>
                <a:spcPts val="800"/>
              </a:spcBef>
              <a:spcAft>
                <a:spcPts val="0"/>
              </a:spcAft>
              <a:buSzPct val="83333"/>
              <a:buFont typeface="Twentieth Century"/>
              <a:buAutoNum type="arabicPeriod"/>
            </a:pPr>
            <a:r>
              <a:rPr lang="en-GB"/>
              <a:t> ENHANCING USER ENGAGEMENT </a:t>
            </a:r>
            <a:endParaRPr/>
          </a:p>
          <a:p>
            <a:pPr indent="-367506" lvl="0" marL="381000" rtl="0" algn="l">
              <a:lnSpc>
                <a:spcPct val="120000"/>
              </a:lnSpc>
              <a:spcBef>
                <a:spcPts val="800"/>
              </a:spcBef>
              <a:spcAft>
                <a:spcPts val="0"/>
              </a:spcAft>
              <a:buSzPct val="83333"/>
              <a:buFont typeface="Twentieth Century"/>
              <a:buAutoNum type="arabicPeriod"/>
            </a:pPr>
            <a:r>
              <a:rPr lang="en-GB"/>
              <a:t>ENCOURAGING CONTINUOUS LEARNING </a:t>
            </a:r>
            <a:endParaRPr/>
          </a:p>
          <a:p>
            <a:pPr indent="-367506" lvl="0" marL="381000" rtl="0" algn="l">
              <a:lnSpc>
                <a:spcPct val="120000"/>
              </a:lnSpc>
              <a:spcBef>
                <a:spcPts val="800"/>
              </a:spcBef>
              <a:spcAft>
                <a:spcPts val="0"/>
              </a:spcAft>
              <a:buSzPct val="83333"/>
              <a:buFont typeface="Twentieth Century"/>
              <a:buAutoNum type="arabicPeriod"/>
            </a:pPr>
            <a:r>
              <a:rPr lang="en-GB"/>
              <a:t> FOSTERING A SENSE OF ACHIEVEMENT </a:t>
            </a:r>
            <a:endParaRPr/>
          </a:p>
          <a:p>
            <a:pPr indent="-367506" lvl="0" marL="381000" rtl="0" algn="l">
              <a:lnSpc>
                <a:spcPct val="120000"/>
              </a:lnSpc>
              <a:spcBef>
                <a:spcPts val="800"/>
              </a:spcBef>
              <a:spcAft>
                <a:spcPts val="0"/>
              </a:spcAft>
              <a:buSzPct val="83333"/>
              <a:buFont typeface="Twentieth Century"/>
              <a:buAutoNum type="arabicPeriod"/>
            </a:pPr>
            <a:r>
              <a:rPr lang="en-GB"/>
              <a:t> FACILITATING SOCIAL INTERACTION </a:t>
            </a:r>
            <a:endParaRPr/>
          </a:p>
          <a:p>
            <a:pPr indent="-367506" lvl="0" marL="381000" rtl="0" algn="l">
              <a:lnSpc>
                <a:spcPct val="120000"/>
              </a:lnSpc>
              <a:spcBef>
                <a:spcPts val="800"/>
              </a:spcBef>
              <a:spcAft>
                <a:spcPts val="0"/>
              </a:spcAft>
              <a:buSzPct val="83333"/>
              <a:buFont typeface="Twentieth Century"/>
              <a:buAutoNum type="arabicPeriod"/>
            </a:pPr>
            <a:r>
              <a:rPr lang="en-GB"/>
              <a:t> PROVIDING INSIGHTS FOR IMPROVEMENT </a:t>
            </a:r>
            <a:endParaRPr/>
          </a:p>
          <a:p>
            <a:pPr indent="0" lvl="0" marL="0" rtl="0" algn="l">
              <a:lnSpc>
                <a:spcPct val="120000"/>
              </a:lnSpc>
              <a:spcBef>
                <a:spcPts val="800"/>
              </a:spcBef>
              <a:spcAft>
                <a:spcPts val="1200"/>
              </a:spcAft>
              <a:buSzPct val="83333"/>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0"/>
          <p:cNvSpPr txBox="1"/>
          <p:nvPr>
            <p:ph type="title"/>
          </p:nvPr>
        </p:nvSpPr>
        <p:spPr>
          <a:xfrm>
            <a:off x="1088684" y="603389"/>
            <a:ext cx="7202400" cy="786900"/>
          </a:xfrm>
          <a:prstGeom prst="rect">
            <a:avLst/>
          </a:prstGeom>
          <a:noFill/>
          <a:ln>
            <a:noFill/>
          </a:ln>
        </p:spPr>
        <p:txBody>
          <a:bodyPr anchorCtr="0" anchor="ctr" bIns="34275" lIns="68575" spcFirstLastPara="1" rIns="68575" wrap="square" tIns="34275">
            <a:normAutofit/>
          </a:bodyPr>
          <a:lstStyle/>
          <a:p>
            <a:pPr indent="0" lvl="0" marL="0" rtl="0" algn="ctr">
              <a:lnSpc>
                <a:spcPct val="90000"/>
              </a:lnSpc>
              <a:spcBef>
                <a:spcPts val="0"/>
              </a:spcBef>
              <a:spcAft>
                <a:spcPts val="0"/>
              </a:spcAft>
              <a:buClr>
                <a:schemeClr val="dk1"/>
              </a:buClr>
              <a:buSzPts val="2700"/>
              <a:buFont typeface="Twentieth Century"/>
              <a:buNone/>
            </a:pPr>
            <a:r>
              <a:rPr lang="en-GB"/>
              <a:t>PROMOTING IBM SKILLSBUILD </a:t>
            </a:r>
            <a:endParaRPr/>
          </a:p>
        </p:txBody>
      </p:sp>
      <p:sp>
        <p:nvSpPr>
          <p:cNvPr id="103" name="Google Shape;103;p20"/>
          <p:cNvSpPr txBox="1"/>
          <p:nvPr>
            <p:ph idx="1" type="body"/>
          </p:nvPr>
        </p:nvSpPr>
        <p:spPr>
          <a:xfrm>
            <a:off x="1088684" y="1511799"/>
            <a:ext cx="7202400" cy="2588100"/>
          </a:xfrm>
          <a:prstGeom prst="rect">
            <a:avLst/>
          </a:prstGeom>
          <a:noFill/>
          <a:ln>
            <a:noFill/>
          </a:ln>
        </p:spPr>
        <p:txBody>
          <a:bodyPr anchorCtr="0" anchor="t" bIns="34275" lIns="68575" spcFirstLastPara="1" rIns="68575" wrap="square" tIns="34275">
            <a:normAutofit/>
          </a:bodyPr>
          <a:lstStyle/>
          <a:p>
            <a:pPr indent="-171450" lvl="0" marL="177800" rtl="0" algn="l">
              <a:lnSpc>
                <a:spcPct val="120000"/>
              </a:lnSpc>
              <a:spcBef>
                <a:spcPts val="0"/>
              </a:spcBef>
              <a:spcAft>
                <a:spcPts val="0"/>
              </a:spcAft>
              <a:buSzPts val="1500"/>
              <a:buChar char="●"/>
            </a:pPr>
            <a:r>
              <a:rPr lang="en-GB"/>
              <a:t>OFFER AN INTERACTIVE PLATFORM FOR ACCESSING RESOURCES AND COURSES.</a:t>
            </a:r>
            <a:endParaRPr/>
          </a:p>
          <a:p>
            <a:pPr indent="-171450" lvl="0" marL="177800" rtl="0" algn="l">
              <a:lnSpc>
                <a:spcPct val="120000"/>
              </a:lnSpc>
              <a:spcBef>
                <a:spcPts val="800"/>
              </a:spcBef>
              <a:spcAft>
                <a:spcPts val="0"/>
              </a:spcAft>
              <a:buSzPts val="1500"/>
              <a:buChar char="●"/>
            </a:pPr>
            <a:r>
              <a:rPr lang="en-GB"/>
              <a:t>ENCOURAGE STUDENT USAGE OF THE WEB APP </a:t>
            </a:r>
            <a:endParaRPr/>
          </a:p>
          <a:p>
            <a:pPr indent="-171450" lvl="0" marL="177800" rtl="0" algn="l">
              <a:lnSpc>
                <a:spcPct val="120000"/>
              </a:lnSpc>
              <a:spcBef>
                <a:spcPts val="800"/>
              </a:spcBef>
              <a:spcAft>
                <a:spcPts val="1200"/>
              </a:spcAft>
              <a:buSzPts val="1500"/>
              <a:buChar char="●"/>
            </a:pPr>
            <a:r>
              <a:rPr lang="en-GB"/>
              <a:t> SHOWCASE THE BENEFITS OF IBM SKILLSBUILD: VARIETY OF COURSE OPTIONS. </a:t>
            </a:r>
            <a:endParaRPr/>
          </a:p>
        </p:txBody>
      </p:sp>
      <p:sp>
        <p:nvSpPr>
          <p:cNvPr id="104" name="Google Shape;104;p20"/>
          <p:cNvSpPr txBox="1"/>
          <p:nvPr/>
        </p:nvSpPr>
        <p:spPr>
          <a:xfrm>
            <a:off x="2606040" y="1673352"/>
            <a:ext cx="138548" cy="276999"/>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t/>
            </a:r>
            <a:endParaRPr sz="1400">
              <a:solidFill>
                <a:schemeClr val="dk1"/>
              </a:solidFill>
              <a:latin typeface="Twentieth Century"/>
              <a:ea typeface="Twentieth Century"/>
              <a:cs typeface="Twentieth Century"/>
              <a:sym typeface="Twentieth Century"/>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1"/>
          <p:cNvSpPr txBox="1"/>
          <p:nvPr>
            <p:ph type="title"/>
          </p:nvPr>
        </p:nvSpPr>
        <p:spPr>
          <a:xfrm>
            <a:off x="1088684" y="603389"/>
            <a:ext cx="7202400" cy="786900"/>
          </a:xfrm>
          <a:prstGeom prst="rect">
            <a:avLst/>
          </a:prstGeom>
          <a:noFill/>
          <a:ln>
            <a:noFill/>
          </a:ln>
        </p:spPr>
        <p:txBody>
          <a:bodyPr anchorCtr="0" anchor="ctr" bIns="34275" lIns="68575" spcFirstLastPara="1" rIns="68575" wrap="square" tIns="34275">
            <a:normAutofit/>
          </a:bodyPr>
          <a:lstStyle/>
          <a:p>
            <a:pPr indent="0" lvl="0" marL="0" rtl="0" algn="ctr">
              <a:lnSpc>
                <a:spcPct val="90000"/>
              </a:lnSpc>
              <a:spcBef>
                <a:spcPts val="0"/>
              </a:spcBef>
              <a:spcAft>
                <a:spcPts val="0"/>
              </a:spcAft>
              <a:buClr>
                <a:schemeClr val="dk1"/>
              </a:buClr>
              <a:buSzPts val="2700"/>
              <a:buFont typeface="Twentieth Century"/>
              <a:buNone/>
            </a:pPr>
            <a:r>
              <a:rPr lang="en-GB"/>
              <a:t>ENHANCING USER ENGAGEMENT</a:t>
            </a:r>
            <a:endParaRPr/>
          </a:p>
        </p:txBody>
      </p:sp>
      <p:sp>
        <p:nvSpPr>
          <p:cNvPr id="110" name="Google Shape;110;p21"/>
          <p:cNvSpPr txBox="1"/>
          <p:nvPr>
            <p:ph idx="1" type="body"/>
          </p:nvPr>
        </p:nvSpPr>
        <p:spPr>
          <a:xfrm>
            <a:off x="1088684" y="1511799"/>
            <a:ext cx="7202400" cy="2588100"/>
          </a:xfrm>
          <a:prstGeom prst="rect">
            <a:avLst/>
          </a:prstGeom>
          <a:noFill/>
          <a:ln>
            <a:noFill/>
          </a:ln>
        </p:spPr>
        <p:txBody>
          <a:bodyPr anchorCtr="0" anchor="t" bIns="34275" lIns="68575" spcFirstLastPara="1" rIns="68575" wrap="square" tIns="34275">
            <a:normAutofit/>
          </a:bodyPr>
          <a:lstStyle/>
          <a:p>
            <a:pPr indent="-171450" lvl="0" marL="177800" rtl="0" algn="l">
              <a:lnSpc>
                <a:spcPct val="120000"/>
              </a:lnSpc>
              <a:spcBef>
                <a:spcPts val="0"/>
              </a:spcBef>
              <a:spcAft>
                <a:spcPts val="0"/>
              </a:spcAft>
              <a:buSzPts val="1500"/>
              <a:buChar char="●"/>
            </a:pPr>
            <a:r>
              <a:rPr lang="en-GB"/>
              <a:t> BOOSTS USERS ENGAGEMENT WITH IBM SKILLSBUILD</a:t>
            </a:r>
            <a:endParaRPr/>
          </a:p>
          <a:p>
            <a:pPr indent="-171450" lvl="0" marL="177800" rtl="0" algn="l">
              <a:lnSpc>
                <a:spcPct val="120000"/>
              </a:lnSpc>
              <a:spcBef>
                <a:spcPts val="800"/>
              </a:spcBef>
              <a:spcAft>
                <a:spcPts val="0"/>
              </a:spcAft>
              <a:buSzPts val="1500"/>
              <a:buChar char="●"/>
            </a:pPr>
            <a:r>
              <a:rPr lang="en-GB"/>
              <a:t>GAMIFICATION ELEMENTS: INTERACTIVE FEATURES, BADGES, LEADERBOARDS.</a:t>
            </a:r>
            <a:endParaRPr/>
          </a:p>
          <a:p>
            <a:pPr indent="-171450" lvl="0" marL="177800" rtl="0" algn="l">
              <a:lnSpc>
                <a:spcPct val="120000"/>
              </a:lnSpc>
              <a:spcBef>
                <a:spcPts val="800"/>
              </a:spcBef>
              <a:spcAft>
                <a:spcPts val="0"/>
              </a:spcAft>
              <a:buSzPts val="1500"/>
              <a:buChar char="●"/>
            </a:pPr>
            <a:r>
              <a:rPr lang="en-GB"/>
              <a:t> MAKE LEARNING ENJOYABLE AND MOTIVATING </a:t>
            </a:r>
            <a:endParaRPr/>
          </a:p>
          <a:p>
            <a:pPr indent="-76200" lvl="0" marL="177800" rtl="0" algn="l">
              <a:lnSpc>
                <a:spcPct val="120000"/>
              </a:lnSpc>
              <a:spcBef>
                <a:spcPts val="800"/>
              </a:spcBef>
              <a:spcAft>
                <a:spcPts val="1200"/>
              </a:spcAft>
              <a:buSzPts val="1500"/>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2"/>
          <p:cNvSpPr txBox="1"/>
          <p:nvPr>
            <p:ph type="title"/>
          </p:nvPr>
        </p:nvSpPr>
        <p:spPr>
          <a:xfrm>
            <a:off x="1088684" y="603389"/>
            <a:ext cx="7202400" cy="786900"/>
          </a:xfrm>
          <a:prstGeom prst="rect">
            <a:avLst/>
          </a:prstGeom>
          <a:noFill/>
          <a:ln>
            <a:noFill/>
          </a:ln>
        </p:spPr>
        <p:txBody>
          <a:bodyPr anchorCtr="0" anchor="ctr" bIns="34275" lIns="68575" spcFirstLastPara="1" rIns="68575" wrap="square" tIns="34275">
            <a:normAutofit fontScale="90000"/>
          </a:bodyPr>
          <a:lstStyle/>
          <a:p>
            <a:pPr indent="0" lvl="0" marL="0" rtl="0" algn="ctr">
              <a:lnSpc>
                <a:spcPct val="90000"/>
              </a:lnSpc>
              <a:spcBef>
                <a:spcPts val="0"/>
              </a:spcBef>
              <a:spcAft>
                <a:spcPts val="0"/>
              </a:spcAft>
              <a:buClr>
                <a:schemeClr val="dk1"/>
              </a:buClr>
              <a:buSzPct val="96428"/>
              <a:buFont typeface="Twentieth Century"/>
              <a:buNone/>
            </a:pPr>
            <a:r>
              <a:rPr lang="en-GB"/>
              <a:t>ENCOURAGING CONTINUOUS LEARNING</a:t>
            </a:r>
            <a:endParaRPr/>
          </a:p>
        </p:txBody>
      </p:sp>
      <p:sp>
        <p:nvSpPr>
          <p:cNvPr id="116" name="Google Shape;116;p22"/>
          <p:cNvSpPr txBox="1"/>
          <p:nvPr>
            <p:ph idx="1" type="body"/>
          </p:nvPr>
        </p:nvSpPr>
        <p:spPr>
          <a:xfrm>
            <a:off x="1088684" y="1511799"/>
            <a:ext cx="7202400" cy="2588100"/>
          </a:xfrm>
          <a:prstGeom prst="rect">
            <a:avLst/>
          </a:prstGeom>
          <a:noFill/>
          <a:ln>
            <a:noFill/>
          </a:ln>
        </p:spPr>
        <p:txBody>
          <a:bodyPr anchorCtr="0" anchor="t" bIns="34275" lIns="68575" spcFirstLastPara="1" rIns="68575" wrap="square" tIns="34275">
            <a:normAutofit/>
          </a:bodyPr>
          <a:lstStyle/>
          <a:p>
            <a:pPr indent="-171450" lvl="0" marL="177800" rtl="0" algn="l">
              <a:lnSpc>
                <a:spcPct val="120000"/>
              </a:lnSpc>
              <a:spcBef>
                <a:spcPts val="0"/>
              </a:spcBef>
              <a:spcAft>
                <a:spcPts val="0"/>
              </a:spcAft>
              <a:buSzPts val="1500"/>
              <a:buChar char="●"/>
            </a:pPr>
            <a:r>
              <a:rPr lang="en-GB"/>
              <a:t> INSPIRE STUDENTS TO PERSIST IN THEIR LEARNING JOURNEY </a:t>
            </a:r>
            <a:endParaRPr/>
          </a:p>
          <a:p>
            <a:pPr indent="-171450" lvl="0" marL="177800" rtl="0" algn="l">
              <a:lnSpc>
                <a:spcPct val="120000"/>
              </a:lnSpc>
              <a:spcBef>
                <a:spcPts val="800"/>
              </a:spcBef>
              <a:spcAft>
                <a:spcPts val="0"/>
              </a:spcAft>
              <a:buSzPts val="1500"/>
              <a:buChar char="●"/>
            </a:pPr>
            <a:r>
              <a:rPr lang="en-GB"/>
              <a:t> INTEGRATE PROGRESS TRACKING, BADGES, LEADERBOARD COMPETITIONS. </a:t>
            </a:r>
            <a:endParaRPr/>
          </a:p>
          <a:p>
            <a:pPr indent="-171450" lvl="0" marL="177800" rtl="0" algn="l">
              <a:lnSpc>
                <a:spcPct val="120000"/>
              </a:lnSpc>
              <a:spcBef>
                <a:spcPts val="800"/>
              </a:spcBef>
              <a:spcAft>
                <a:spcPts val="1200"/>
              </a:spcAft>
              <a:buSzPts val="1500"/>
              <a:buChar char="●"/>
            </a:pPr>
            <a:r>
              <a:rPr lang="en-GB"/>
              <a:t> INCENTIVIZE COMPLETION OF MORE COURSES OVER TIME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3"/>
          <p:cNvSpPr txBox="1"/>
          <p:nvPr>
            <p:ph type="title"/>
          </p:nvPr>
        </p:nvSpPr>
        <p:spPr>
          <a:xfrm>
            <a:off x="1088684" y="603389"/>
            <a:ext cx="7202400" cy="786900"/>
          </a:xfrm>
          <a:prstGeom prst="rect">
            <a:avLst/>
          </a:prstGeom>
          <a:noFill/>
          <a:ln>
            <a:noFill/>
          </a:ln>
        </p:spPr>
        <p:txBody>
          <a:bodyPr anchorCtr="0" anchor="ctr" bIns="34275" lIns="68575" spcFirstLastPara="1" rIns="68575" wrap="square" tIns="34275">
            <a:normAutofit/>
          </a:bodyPr>
          <a:lstStyle/>
          <a:p>
            <a:pPr indent="0" lvl="0" marL="0" rtl="0" algn="ctr">
              <a:lnSpc>
                <a:spcPct val="90000"/>
              </a:lnSpc>
              <a:spcBef>
                <a:spcPts val="0"/>
              </a:spcBef>
              <a:spcAft>
                <a:spcPts val="0"/>
              </a:spcAft>
              <a:buClr>
                <a:schemeClr val="dk1"/>
              </a:buClr>
              <a:buSzPts val="2700"/>
              <a:buFont typeface="Twentieth Century"/>
              <a:buNone/>
            </a:pPr>
            <a:r>
              <a:rPr lang="en-GB"/>
              <a:t>FOSTERING A SENSE OF ACHIEVEMENT </a:t>
            </a:r>
            <a:endParaRPr/>
          </a:p>
        </p:txBody>
      </p:sp>
      <p:sp>
        <p:nvSpPr>
          <p:cNvPr id="122" name="Google Shape;122;p23"/>
          <p:cNvSpPr txBox="1"/>
          <p:nvPr>
            <p:ph idx="1" type="body"/>
          </p:nvPr>
        </p:nvSpPr>
        <p:spPr>
          <a:xfrm>
            <a:off x="1088684" y="1511799"/>
            <a:ext cx="7202400" cy="2588100"/>
          </a:xfrm>
          <a:prstGeom prst="rect">
            <a:avLst/>
          </a:prstGeom>
          <a:noFill/>
          <a:ln>
            <a:noFill/>
          </a:ln>
        </p:spPr>
        <p:txBody>
          <a:bodyPr anchorCtr="0" anchor="t" bIns="34275" lIns="68575" spcFirstLastPara="1" rIns="68575" wrap="square" tIns="34275">
            <a:normAutofit/>
          </a:bodyPr>
          <a:lstStyle/>
          <a:p>
            <a:pPr indent="-171450" lvl="0" marL="177800" rtl="0" algn="l">
              <a:lnSpc>
                <a:spcPct val="120000"/>
              </a:lnSpc>
              <a:spcBef>
                <a:spcPts val="0"/>
              </a:spcBef>
              <a:spcAft>
                <a:spcPts val="0"/>
              </a:spcAft>
              <a:buSzPts val="1500"/>
              <a:buChar char="●"/>
            </a:pPr>
            <a:r>
              <a:rPr lang="en-GB"/>
              <a:t> ENCOURAGE A SENSE OF ACCOMPLISHMENT AMONG STUDENTS OF THEIR ACHIEVEMENTS. </a:t>
            </a:r>
            <a:endParaRPr/>
          </a:p>
          <a:p>
            <a:pPr indent="-171450" lvl="0" marL="177800" rtl="0" algn="l">
              <a:lnSpc>
                <a:spcPct val="120000"/>
              </a:lnSpc>
              <a:spcBef>
                <a:spcPts val="800"/>
              </a:spcBef>
              <a:spcAft>
                <a:spcPts val="0"/>
              </a:spcAft>
              <a:buSzPts val="1500"/>
              <a:buChar char="●"/>
            </a:pPr>
            <a:r>
              <a:rPr lang="en-GB"/>
              <a:t> ACHIEVE MILESTONES AND AWARD BADGES FOR ACCOMPLISHMENTS </a:t>
            </a:r>
            <a:endParaRPr/>
          </a:p>
          <a:p>
            <a:pPr indent="-171450" lvl="0" marL="177800" rtl="0" algn="l">
              <a:lnSpc>
                <a:spcPct val="120000"/>
              </a:lnSpc>
              <a:spcBef>
                <a:spcPts val="800"/>
              </a:spcBef>
              <a:spcAft>
                <a:spcPts val="1200"/>
              </a:spcAft>
              <a:buSzPts val="1500"/>
              <a:buChar char="●"/>
            </a:pPr>
            <a:r>
              <a:rPr lang="en-GB"/>
              <a:t>MONITOR LEARNING DEVELOPMENT, PROVIDE SIGNALS OF PROGRESSION.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4"/>
          <p:cNvSpPr txBox="1"/>
          <p:nvPr>
            <p:ph type="title"/>
          </p:nvPr>
        </p:nvSpPr>
        <p:spPr>
          <a:xfrm>
            <a:off x="1088684" y="603389"/>
            <a:ext cx="7202400" cy="786900"/>
          </a:xfrm>
          <a:prstGeom prst="rect">
            <a:avLst/>
          </a:prstGeom>
          <a:noFill/>
          <a:ln>
            <a:noFill/>
          </a:ln>
        </p:spPr>
        <p:txBody>
          <a:bodyPr anchorCtr="0" anchor="ctr" bIns="34275" lIns="68575" spcFirstLastPara="1" rIns="68575" wrap="square" tIns="34275">
            <a:normAutofit/>
          </a:bodyPr>
          <a:lstStyle/>
          <a:p>
            <a:pPr indent="0" lvl="0" marL="0" rtl="0" algn="ctr">
              <a:lnSpc>
                <a:spcPct val="90000"/>
              </a:lnSpc>
              <a:spcBef>
                <a:spcPts val="0"/>
              </a:spcBef>
              <a:spcAft>
                <a:spcPts val="0"/>
              </a:spcAft>
              <a:buClr>
                <a:schemeClr val="dk1"/>
              </a:buClr>
              <a:buSzPts val="2700"/>
              <a:buFont typeface="Twentieth Century"/>
              <a:buNone/>
            </a:pPr>
            <a:r>
              <a:rPr lang="en-GB"/>
              <a:t>FACILITATING SOCIAL INTERACTION</a:t>
            </a:r>
            <a:endParaRPr/>
          </a:p>
        </p:txBody>
      </p:sp>
      <p:sp>
        <p:nvSpPr>
          <p:cNvPr id="128" name="Google Shape;128;p24"/>
          <p:cNvSpPr txBox="1"/>
          <p:nvPr>
            <p:ph idx="1" type="body"/>
          </p:nvPr>
        </p:nvSpPr>
        <p:spPr>
          <a:xfrm>
            <a:off x="1088684" y="1511799"/>
            <a:ext cx="7202400" cy="2588100"/>
          </a:xfrm>
          <a:prstGeom prst="rect">
            <a:avLst/>
          </a:prstGeom>
          <a:noFill/>
          <a:ln>
            <a:noFill/>
          </a:ln>
        </p:spPr>
        <p:txBody>
          <a:bodyPr anchorCtr="0" anchor="t" bIns="34275" lIns="68575" spcFirstLastPara="1" rIns="68575" wrap="square" tIns="34275">
            <a:normAutofit/>
          </a:bodyPr>
          <a:lstStyle/>
          <a:p>
            <a:pPr indent="-171450" lvl="0" marL="177800" rtl="0" algn="l">
              <a:lnSpc>
                <a:spcPct val="120000"/>
              </a:lnSpc>
              <a:spcBef>
                <a:spcPts val="0"/>
              </a:spcBef>
              <a:spcAft>
                <a:spcPts val="0"/>
              </a:spcAft>
              <a:buSzPts val="1500"/>
              <a:buChar char="●"/>
            </a:pPr>
            <a:r>
              <a:rPr lang="en-GB"/>
              <a:t> PROMOTE COLLABORATION AND SOCIAL INTERACTION AMONG STUDENTS </a:t>
            </a:r>
            <a:endParaRPr/>
          </a:p>
          <a:p>
            <a:pPr indent="-171450" lvl="0" marL="177800" rtl="0" algn="l">
              <a:lnSpc>
                <a:spcPct val="120000"/>
              </a:lnSpc>
              <a:spcBef>
                <a:spcPts val="800"/>
              </a:spcBef>
              <a:spcAft>
                <a:spcPts val="0"/>
              </a:spcAft>
              <a:buSzPts val="1500"/>
              <a:buChar char="●"/>
            </a:pPr>
            <a:r>
              <a:rPr lang="en-GB"/>
              <a:t> IMPLEMENT FRIEND COMPETITIONS </a:t>
            </a:r>
            <a:endParaRPr/>
          </a:p>
          <a:p>
            <a:pPr indent="-171450" lvl="0" marL="177800" rtl="0" algn="l">
              <a:lnSpc>
                <a:spcPct val="120000"/>
              </a:lnSpc>
              <a:spcBef>
                <a:spcPts val="800"/>
              </a:spcBef>
              <a:spcAft>
                <a:spcPts val="1200"/>
              </a:spcAft>
              <a:buSzPts val="1500"/>
              <a:buChar char="●"/>
            </a:pPr>
            <a:r>
              <a:rPr lang="en-GB"/>
              <a:t> ENCOURAGE SUPPORTING EACH OTHERS PROGRESS AND LEARNING WITH EACH OTHER.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