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71" r:id="rId4"/>
    <p:sldId id="270" r:id="rId5"/>
    <p:sldId id="260" r:id="rId6"/>
    <p:sldId id="265" r:id="rId7"/>
    <p:sldId id="274" r:id="rId8"/>
    <p:sldId id="281" r:id="rId9"/>
    <p:sldId id="263" r:id="rId10"/>
    <p:sldId id="275" r:id="rId11"/>
    <p:sldId id="276" r:id="rId12"/>
    <p:sldId id="277" r:id="rId13"/>
    <p:sldId id="278" r:id="rId14"/>
    <p:sldId id="279" r:id="rId15"/>
    <p:sldId id="28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FFFDDD"/>
    <a:srgbClr val="800040"/>
    <a:srgbClr val="FF0080"/>
    <a:srgbClr val="5D7E9D"/>
    <a:srgbClr val="191919"/>
    <a:srgbClr val="CEC339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2965" autoAdjust="0"/>
  </p:normalViewPr>
  <p:slideViewPr>
    <p:cSldViewPr snapToObjects="1">
      <p:cViewPr varScale="1">
        <p:scale>
          <a:sx n="140" d="100"/>
          <a:sy n="140" d="100"/>
        </p:scale>
        <p:origin x="2008" y="192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7C2FA3-FE04-4AB7-A5CF-98D5A50CE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FBA17-F77E-4D4A-A313-0092102A1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8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094B09-5B37-4D5C-AFD2-D2D3F1C3D1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789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8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48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34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65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14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094B09-5B37-4D5C-AFD2-D2D3F1C3D1A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52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094B09-5B37-4D5C-AFD2-D2D3F1C3D1A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0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B59D07-1A73-4E02-95D0-1694D08BD4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53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6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B59D07-1A73-4E02-95D0-1694D08BD4D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26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8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B59D07-1A73-4E02-95D0-1694D08BD4D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65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B59D07-1A73-4E02-95D0-1694D08BD4D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75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B59D07-1A73-4E02-95D0-1694D08BD4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3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06C70D-C0A5-430D-A2A1-DD9061B06C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3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28B1-33C0-4633-8A05-F20DC6FCB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C8B2B-0614-43B4-B0C5-97E142154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E138-3DB1-427D-99B2-C3412A1D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69ED9-CE66-4F67-8996-E03B21C57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A3D9-0F89-4D75-889A-A7A4C5A79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C702-D406-4042-B7DF-D74571A8A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EE1E5-C51F-47A4-8251-D2F3646CC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B422A-A82F-44A2-83DA-C3299F76C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6BD55-9D09-4C7D-9638-45B9C7EF7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78F53-DB0B-455D-BD88-8BFF8B967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9445-3D97-484A-B83A-E69DED21D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2C709-0B81-4AC4-AFD7-7637845EA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D270-3D19-4540-8A11-9FA83C963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31E11C7-852F-462A-97E4-D07222573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pic>
        <p:nvPicPr>
          <p:cNvPr id="1026" name="Picture 2" descr="Scientists studying neural connections. programmers writing codes for machine brain Free Vector">
            <a:extLst>
              <a:ext uri="{FF2B5EF4-FFF2-40B4-BE49-F238E27FC236}">
                <a16:creationId xmlns:a16="http://schemas.microsoft.com/office/drawing/2014/main" id="{E3DE8EBF-A5C5-C648-8933-B9CAE3BB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73163"/>
            <a:ext cx="8534072" cy="56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08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9" descr="card5"/>
          <p:cNvPicPr>
            <a:picLocks noChangeAspect="1" noChangeArrowheads="1"/>
          </p:cNvPicPr>
          <p:nvPr/>
        </p:nvPicPr>
        <p:blipFill rotWithShape="1">
          <a:blip r:embed="rId4"/>
          <a:srcRect r="2745"/>
          <a:stretch/>
        </p:blipFill>
        <p:spPr bwMode="auto">
          <a:xfrm>
            <a:off x="-1588" y="0"/>
            <a:ext cx="893007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60" descr="card4"/>
          <p:cNvPicPr>
            <a:picLocks noChangeAspect="1" noChangeArrowheads="1"/>
          </p:cNvPicPr>
          <p:nvPr/>
        </p:nvPicPr>
        <p:blipFill rotWithShape="1">
          <a:blip r:embed="rId5"/>
          <a:srcRect l="1" r="4987"/>
          <a:stretch/>
        </p:blipFill>
        <p:spPr bwMode="auto">
          <a:xfrm>
            <a:off x="-508" y="0"/>
            <a:ext cx="874636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6"/>
          <a:srcRect l="79668"/>
          <a:stretch>
            <a:fillRect/>
          </a:stretch>
        </p:blipFill>
        <p:spPr bwMode="auto">
          <a:xfrm>
            <a:off x="-302693" y="0"/>
            <a:ext cx="133580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 Box 72"/>
          <p:cNvSpPr txBox="1">
            <a:spLocks noChangeArrowheads="1"/>
          </p:cNvSpPr>
          <p:nvPr/>
        </p:nvSpPr>
        <p:spPr bwMode="auto">
          <a:xfrm>
            <a:off x="7206067" y="188410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en-US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151620" y="409807"/>
            <a:ext cx="5583237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algn="ctr"/>
            <a:r>
              <a:rPr lang="en-US" sz="3200" b="1">
                <a:solidFill>
                  <a:srgbClr val="FFFDDD"/>
                </a:solidFill>
              </a:rPr>
              <a:t>STATE &amp; PROPS</a:t>
            </a:r>
          </a:p>
        </p:txBody>
      </p:sp>
      <p:sp>
        <p:nvSpPr>
          <p:cNvPr id="12" name="Google Shape;97;p15">
            <a:extLst>
              <a:ext uri="{FF2B5EF4-FFF2-40B4-BE49-F238E27FC236}">
                <a16:creationId xmlns:a16="http://schemas.microsoft.com/office/drawing/2014/main" id="{4FBEA1A3-EB44-4B85-A777-886D9077244B}"/>
              </a:ext>
            </a:extLst>
          </p:cNvPr>
          <p:cNvSpPr txBox="1">
            <a:spLocks/>
          </p:cNvSpPr>
          <p:nvPr/>
        </p:nvSpPr>
        <p:spPr bwMode="auto">
          <a:xfrm>
            <a:off x="833989" y="1415649"/>
            <a:ext cx="82296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kern="0"/>
              <a:t>Là 2 thành phần cơ bản xử lý logic trong component</a:t>
            </a:r>
          </a:p>
        </p:txBody>
      </p:sp>
      <p:pic>
        <p:nvPicPr>
          <p:cNvPr id="15" name="Google Shape;122;p18">
            <a:extLst>
              <a:ext uri="{FF2B5EF4-FFF2-40B4-BE49-F238E27FC236}">
                <a16:creationId xmlns:a16="http://schemas.microsoft.com/office/drawing/2014/main" id="{E2DE2CC9-0E6D-4D14-A939-ECE438C02F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9768" y="2863850"/>
            <a:ext cx="7591425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55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4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9" descr="card5">
            <a:extLst>
              <a:ext uri="{FF2B5EF4-FFF2-40B4-BE49-F238E27FC236}">
                <a16:creationId xmlns:a16="http://schemas.microsoft.com/office/drawing/2014/main" id="{C342121F-F986-44DA-9B19-5913323FD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r="2745"/>
          <a:stretch/>
        </p:blipFill>
        <p:spPr bwMode="auto">
          <a:xfrm>
            <a:off x="142428" y="0"/>
            <a:ext cx="893007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5"/>
          <a:srcRect l="79668"/>
          <a:stretch>
            <a:fillRect/>
          </a:stretch>
        </p:blipFill>
        <p:spPr bwMode="auto">
          <a:xfrm>
            <a:off x="-144524" y="0"/>
            <a:ext cx="1350963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2" descr="card1"/>
          <p:cNvPicPr>
            <a:picLocks noChangeAspect="1" noChangeArrowheads="1"/>
          </p:cNvPicPr>
          <p:nvPr/>
        </p:nvPicPr>
        <p:blipFill rotWithShape="1">
          <a:blip r:embed="rId6"/>
          <a:srcRect l="80498" r="9492"/>
          <a:stretch/>
        </p:blipFill>
        <p:spPr bwMode="auto">
          <a:xfrm>
            <a:off x="-351928" y="-14288"/>
            <a:ext cx="771717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>
                <a:solidFill>
                  <a:schemeClr val="bg2"/>
                </a:solidFill>
              </a:rPr>
              <a:t>1. PROPS</a:t>
            </a:r>
          </a:p>
        </p:txBody>
      </p:sp>
      <p:pic>
        <p:nvPicPr>
          <p:cNvPr id="12" name="Google Shape;105;p16">
            <a:extLst>
              <a:ext uri="{FF2B5EF4-FFF2-40B4-BE49-F238E27FC236}">
                <a16:creationId xmlns:a16="http://schemas.microsoft.com/office/drawing/2014/main" id="{93F991EF-ED74-446C-B1D6-9A638787F50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-7560" r="7560"/>
          <a:stretch/>
        </p:blipFill>
        <p:spPr>
          <a:xfrm>
            <a:off x="910524" y="2744925"/>
            <a:ext cx="3319284" cy="30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6;p16">
            <a:extLst>
              <a:ext uri="{FF2B5EF4-FFF2-40B4-BE49-F238E27FC236}">
                <a16:creationId xmlns:a16="http://schemas.microsoft.com/office/drawing/2014/main" id="{0CC5D30A-345E-428F-AFC3-148F66F20D1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4008" y="2744925"/>
            <a:ext cx="3708521" cy="29732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7;p15">
            <a:extLst>
              <a:ext uri="{FF2B5EF4-FFF2-40B4-BE49-F238E27FC236}">
                <a16:creationId xmlns:a16="http://schemas.microsoft.com/office/drawing/2014/main" id="{F0EFC231-A2B1-40E3-B81A-0E7F23507CE1}"/>
              </a:ext>
            </a:extLst>
          </p:cNvPr>
          <p:cNvSpPr txBox="1">
            <a:spLocks/>
          </p:cNvSpPr>
          <p:nvPr/>
        </p:nvSpPr>
        <p:spPr bwMode="auto">
          <a:xfrm>
            <a:off x="833989" y="1415649"/>
            <a:ext cx="8229600" cy="114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/>
              <a:t>Props go down!</a:t>
            </a:r>
          </a:p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kern="0"/>
          </a:p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kern="0"/>
              <a:t>Props chỉ đi 1 chiều từ component cha xuống con</a:t>
            </a:r>
          </a:p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kern="0"/>
          </a:p>
        </p:txBody>
      </p:sp>
    </p:spTree>
    <p:extLst>
      <p:ext uri="{BB962C8B-B14F-4D97-AF65-F5344CB8AC3E}">
        <p14:creationId xmlns:p14="http://schemas.microsoft.com/office/powerpoint/2010/main" val="302192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4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9" descr="card5">
            <a:extLst>
              <a:ext uri="{FF2B5EF4-FFF2-40B4-BE49-F238E27FC236}">
                <a16:creationId xmlns:a16="http://schemas.microsoft.com/office/drawing/2014/main" id="{C342121F-F986-44DA-9B19-5913323FD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r="2745"/>
          <a:stretch/>
        </p:blipFill>
        <p:spPr bwMode="auto">
          <a:xfrm>
            <a:off x="142428" y="0"/>
            <a:ext cx="893007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5"/>
          <a:srcRect l="79668"/>
          <a:stretch>
            <a:fillRect/>
          </a:stretch>
        </p:blipFill>
        <p:spPr bwMode="auto">
          <a:xfrm>
            <a:off x="-144524" y="0"/>
            <a:ext cx="1350963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2" descr="card1"/>
          <p:cNvPicPr>
            <a:picLocks noChangeAspect="1" noChangeArrowheads="1"/>
          </p:cNvPicPr>
          <p:nvPr/>
        </p:nvPicPr>
        <p:blipFill>
          <a:blip r:embed="rId6"/>
          <a:srcRect l="80498"/>
          <a:stretch>
            <a:fillRect/>
          </a:stretch>
        </p:blipFill>
        <p:spPr bwMode="auto">
          <a:xfrm>
            <a:off x="-423936" y="-14288"/>
            <a:ext cx="150354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>
                <a:solidFill>
                  <a:schemeClr val="bg2"/>
                </a:solidFill>
              </a:rPr>
              <a:t>2. PROPS</a:t>
            </a:r>
          </a:p>
        </p:txBody>
      </p:sp>
      <p:sp>
        <p:nvSpPr>
          <p:cNvPr id="14" name="Google Shape;97;p15">
            <a:extLst>
              <a:ext uri="{FF2B5EF4-FFF2-40B4-BE49-F238E27FC236}">
                <a16:creationId xmlns:a16="http://schemas.microsoft.com/office/drawing/2014/main" id="{F0EFC231-A2B1-40E3-B81A-0E7F23507CE1}"/>
              </a:ext>
            </a:extLst>
          </p:cNvPr>
          <p:cNvSpPr txBox="1">
            <a:spLocks/>
          </p:cNvSpPr>
          <p:nvPr/>
        </p:nvSpPr>
        <p:spPr bwMode="auto">
          <a:xfrm>
            <a:off x="851776" y="1546465"/>
            <a:ext cx="8229600" cy="5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/>
              <a:t>Props go down! Event go up!</a:t>
            </a:r>
          </a:p>
        </p:txBody>
      </p:sp>
      <p:pic>
        <p:nvPicPr>
          <p:cNvPr id="1026" name="Picture 2" descr="Best Practices for Passing Props in React | by Sean LaFlam | JavaScript in  Plain English">
            <a:extLst>
              <a:ext uri="{FF2B5EF4-FFF2-40B4-BE49-F238E27FC236}">
                <a16:creationId xmlns:a16="http://schemas.microsoft.com/office/drawing/2014/main" id="{8E8EC8DE-BEE6-4B82-AA2B-9374C1259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17" y="2579192"/>
            <a:ext cx="3952166" cy="32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0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4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9" descr="card5">
            <a:extLst>
              <a:ext uri="{FF2B5EF4-FFF2-40B4-BE49-F238E27FC236}">
                <a16:creationId xmlns:a16="http://schemas.microsoft.com/office/drawing/2014/main" id="{C342121F-F986-44DA-9B19-5913323FD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r="2745"/>
          <a:stretch/>
        </p:blipFill>
        <p:spPr bwMode="auto">
          <a:xfrm>
            <a:off x="142428" y="0"/>
            <a:ext cx="893007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5"/>
          <a:srcRect l="79668"/>
          <a:stretch>
            <a:fillRect/>
          </a:stretch>
        </p:blipFill>
        <p:spPr bwMode="auto">
          <a:xfrm>
            <a:off x="-144524" y="0"/>
            <a:ext cx="1350963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2" descr="card1"/>
          <p:cNvPicPr>
            <a:picLocks noChangeAspect="1" noChangeArrowheads="1"/>
          </p:cNvPicPr>
          <p:nvPr/>
        </p:nvPicPr>
        <p:blipFill>
          <a:blip r:embed="rId6"/>
          <a:srcRect l="80498"/>
          <a:stretch>
            <a:fillRect/>
          </a:stretch>
        </p:blipFill>
        <p:spPr bwMode="auto">
          <a:xfrm>
            <a:off x="-423936" y="-14288"/>
            <a:ext cx="150354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>
                <a:solidFill>
                  <a:schemeClr val="bg2"/>
                </a:solidFill>
              </a:rPr>
              <a:t>1. PROPS</a:t>
            </a:r>
          </a:p>
        </p:txBody>
      </p:sp>
      <p:sp>
        <p:nvSpPr>
          <p:cNvPr id="14" name="Google Shape;97;p15">
            <a:extLst>
              <a:ext uri="{FF2B5EF4-FFF2-40B4-BE49-F238E27FC236}">
                <a16:creationId xmlns:a16="http://schemas.microsoft.com/office/drawing/2014/main" id="{F0EFC231-A2B1-40E3-B81A-0E7F23507CE1}"/>
              </a:ext>
            </a:extLst>
          </p:cNvPr>
          <p:cNvSpPr txBox="1">
            <a:spLocks/>
          </p:cNvSpPr>
          <p:nvPr/>
        </p:nvSpPr>
        <p:spPr bwMode="auto">
          <a:xfrm>
            <a:off x="851776" y="1546465"/>
            <a:ext cx="8229600" cy="5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/>
              <a:t>Ví dụ về 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8A8AB-B0C5-4ACB-A3BF-619782F8DA79}"/>
              </a:ext>
            </a:extLst>
          </p:cNvPr>
          <p:cNvSpPr txBox="1"/>
          <p:nvPr/>
        </p:nvSpPr>
        <p:spPr>
          <a:xfrm>
            <a:off x="953598" y="2348880"/>
            <a:ext cx="7236804" cy="34932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endParaRPr lang="en-US" sz="130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={`</a:t>
            </a:r>
            <a:r>
              <a:rPr lang="en-US" sz="1300" b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btn-outline-success`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data-placement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dataPlacement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&gt;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Hello! World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)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0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4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9" descr="card5">
            <a:extLst>
              <a:ext uri="{FF2B5EF4-FFF2-40B4-BE49-F238E27FC236}">
                <a16:creationId xmlns:a16="http://schemas.microsoft.com/office/drawing/2014/main" id="{C342121F-F986-44DA-9B19-5913323FD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r="2745"/>
          <a:stretch/>
        </p:blipFill>
        <p:spPr bwMode="auto">
          <a:xfrm>
            <a:off x="142428" y="0"/>
            <a:ext cx="893007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5"/>
          <a:srcRect l="79668"/>
          <a:stretch>
            <a:fillRect/>
          </a:stretch>
        </p:blipFill>
        <p:spPr bwMode="auto">
          <a:xfrm>
            <a:off x="-144524" y="0"/>
            <a:ext cx="1350963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2" descr="card1"/>
          <p:cNvPicPr>
            <a:picLocks noChangeAspect="1" noChangeArrowheads="1"/>
          </p:cNvPicPr>
          <p:nvPr/>
        </p:nvPicPr>
        <p:blipFill>
          <a:blip r:embed="rId6"/>
          <a:srcRect l="80498"/>
          <a:stretch>
            <a:fillRect/>
          </a:stretch>
        </p:blipFill>
        <p:spPr bwMode="auto">
          <a:xfrm>
            <a:off x="-423936" y="-14288"/>
            <a:ext cx="150354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>
                <a:solidFill>
                  <a:schemeClr val="bg2"/>
                </a:solidFill>
              </a:rPr>
              <a:t>2. STATE</a:t>
            </a:r>
          </a:p>
        </p:txBody>
      </p:sp>
      <p:pic>
        <p:nvPicPr>
          <p:cNvPr id="10" name="Google Shape;185;p27">
            <a:extLst>
              <a:ext uri="{FF2B5EF4-FFF2-40B4-BE49-F238E27FC236}">
                <a16:creationId xmlns:a16="http://schemas.microsoft.com/office/drawing/2014/main" id="{42979972-09BB-4E65-B0B1-1086F221929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6181" y="2996952"/>
            <a:ext cx="716875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22;p18">
            <a:extLst>
              <a:ext uri="{FF2B5EF4-FFF2-40B4-BE49-F238E27FC236}">
                <a16:creationId xmlns:a16="http://schemas.microsoft.com/office/drawing/2014/main" id="{7B89F632-B130-4A42-9987-4822A198769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5272" y="1373455"/>
            <a:ext cx="5030571" cy="1464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6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4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9" descr="card5">
            <a:extLst>
              <a:ext uri="{FF2B5EF4-FFF2-40B4-BE49-F238E27FC236}">
                <a16:creationId xmlns:a16="http://schemas.microsoft.com/office/drawing/2014/main" id="{C342121F-F986-44DA-9B19-5913323FD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r="2745"/>
          <a:stretch/>
        </p:blipFill>
        <p:spPr bwMode="auto">
          <a:xfrm>
            <a:off x="142428" y="0"/>
            <a:ext cx="893007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5"/>
          <a:srcRect l="79668"/>
          <a:stretch>
            <a:fillRect/>
          </a:stretch>
        </p:blipFill>
        <p:spPr bwMode="auto">
          <a:xfrm>
            <a:off x="-144524" y="0"/>
            <a:ext cx="1350963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2" descr="card1"/>
          <p:cNvPicPr>
            <a:picLocks noChangeAspect="1" noChangeArrowheads="1"/>
          </p:cNvPicPr>
          <p:nvPr/>
        </p:nvPicPr>
        <p:blipFill>
          <a:blip r:embed="rId6"/>
          <a:srcRect l="80498"/>
          <a:stretch>
            <a:fillRect/>
          </a:stretch>
        </p:blipFill>
        <p:spPr bwMode="auto">
          <a:xfrm>
            <a:off x="-423936" y="-14288"/>
            <a:ext cx="150354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>
                <a:solidFill>
                  <a:schemeClr val="bg2"/>
                </a:solidFill>
              </a:rPr>
              <a:t>2. STATE</a:t>
            </a:r>
          </a:p>
        </p:txBody>
      </p:sp>
      <p:sp>
        <p:nvSpPr>
          <p:cNvPr id="9" name="Google Shape;97;p15">
            <a:extLst>
              <a:ext uri="{FF2B5EF4-FFF2-40B4-BE49-F238E27FC236}">
                <a16:creationId xmlns:a16="http://schemas.microsoft.com/office/drawing/2014/main" id="{74174059-716F-4DA0-AA00-E6F9C12A30E3}"/>
              </a:ext>
            </a:extLst>
          </p:cNvPr>
          <p:cNvSpPr txBox="1">
            <a:spLocks/>
          </p:cNvSpPr>
          <p:nvPr/>
        </p:nvSpPr>
        <p:spPr bwMode="auto">
          <a:xfrm>
            <a:off x="916905" y="1440244"/>
            <a:ext cx="8229600" cy="188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/>
              <a:t>1. State thay đổi thì UI thay đổi</a:t>
            </a:r>
          </a:p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kern="0"/>
          </a:p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/>
              <a:t>2. Luôn sử dụng hàm setState để thay đổi giá trị của state</a:t>
            </a:r>
          </a:p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kern="0"/>
          </a:p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/>
              <a:t>3. Hàm setState là hàm async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CB39B-99CA-4FF0-9F28-F7C273E88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270" y="3337068"/>
            <a:ext cx="6219989" cy="25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101" descr="card5"/>
          <p:cNvPicPr>
            <a:picLocks noChangeAspect="1" noChangeArrowheads="1"/>
          </p:cNvPicPr>
          <p:nvPr/>
        </p:nvPicPr>
        <p:blipFill rotWithShape="1">
          <a:blip r:embed="rId3"/>
          <a:srcRect r="1422"/>
          <a:stretch/>
        </p:blipFill>
        <p:spPr bwMode="auto">
          <a:xfrm>
            <a:off x="-10240168" y="166687"/>
            <a:ext cx="905152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428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424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98" descr="card1"/>
          <p:cNvPicPr>
            <a:picLocks noChangeAspect="1" noChangeArrowheads="1"/>
          </p:cNvPicPr>
          <p:nvPr/>
        </p:nvPicPr>
        <p:blipFill rotWithShape="1">
          <a:blip r:embed="rId7"/>
          <a:srcRect r="9162"/>
          <a:stretch/>
        </p:blipFill>
        <p:spPr bwMode="auto">
          <a:xfrm>
            <a:off x="-11257694" y="80628"/>
            <a:ext cx="834086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83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en-US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61" descr="card2">
            <a:extLst>
              <a:ext uri="{FF2B5EF4-FFF2-40B4-BE49-F238E27FC236}">
                <a16:creationId xmlns:a16="http://schemas.microsoft.com/office/drawing/2014/main" id="{F75EC6D8-A5CD-46F9-9134-129026C8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 l="79668"/>
          <a:stretch>
            <a:fillRect/>
          </a:stretch>
        </p:blipFill>
        <p:spPr bwMode="auto">
          <a:xfrm>
            <a:off x="-302693" y="0"/>
            <a:ext cx="133580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E1F1392E-26D3-4046-91DC-B8725BE310A0}"/>
              </a:ext>
            </a:extLst>
          </p:cNvPr>
          <p:cNvSpPr txBox="1">
            <a:spLocks noChangeArrowheads="1"/>
          </p:cNvSpPr>
          <p:nvPr/>
        </p:nvSpPr>
        <p:spPr>
          <a:xfrm>
            <a:off x="1151620" y="409807"/>
            <a:ext cx="5583237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algn="ctr"/>
            <a:r>
              <a:rPr lang="en-US" sz="3200" b="1">
                <a:solidFill>
                  <a:srgbClr val="FFFDDD"/>
                </a:solidFill>
              </a:rPr>
              <a:t>HTML BUILD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9B520F2-D967-7A42-B19B-620BD3E8D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56" y="1731466"/>
            <a:ext cx="5912925" cy="38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166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pic>
        <p:nvPicPr>
          <p:cNvPr id="11266" name="Picture 2" descr="Image result for thank yo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73163"/>
            <a:ext cx="8316924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162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55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6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7" descr="card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145610" y="2703468"/>
            <a:ext cx="6774991" cy="1052630"/>
            <a:chOff x="1783667" y="1177026"/>
            <a:chExt cx="5402581" cy="1734456"/>
          </a:xfrm>
        </p:grpSpPr>
        <p:grpSp>
          <p:nvGrpSpPr>
            <p:cNvPr id="62" name="Group 27"/>
            <p:cNvGrpSpPr>
              <a:grpSpLocks/>
            </p:cNvGrpSpPr>
            <p:nvPr/>
          </p:nvGrpSpPr>
          <p:grpSpPr bwMode="auto">
            <a:xfrm>
              <a:off x="1783667" y="1455925"/>
              <a:ext cx="5402581" cy="1455557"/>
              <a:chOff x="1783667" y="1455925"/>
              <a:chExt cx="5402581" cy="1455557"/>
            </a:xfrm>
          </p:grpSpPr>
          <p:pic>
            <p:nvPicPr>
              <p:cNvPr id="67" name="Picture 345" descr="shadow_1_m"/>
              <p:cNvPicPr>
                <a:picLocks noChangeAspect="1" noChangeArrowheads="1"/>
              </p:cNvPicPr>
              <p:nvPr/>
            </p:nvPicPr>
            <p:blipFill>
              <a:blip r:embed="rId7"/>
              <a:srcRect t="1518" b="2"/>
              <a:stretch>
                <a:fillRect/>
              </a:stretch>
            </p:blipFill>
            <p:spPr bwMode="gray">
              <a:xfrm>
                <a:off x="1783667" y="2599068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2204949" y="1455925"/>
                <a:ext cx="4836235" cy="11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3" name="Group 28"/>
            <p:cNvGrpSpPr>
              <a:grpSpLocks/>
            </p:cNvGrpSpPr>
            <p:nvPr/>
          </p:nvGrpSpPr>
          <p:grpSpPr bwMode="auto">
            <a:xfrm>
              <a:off x="1812314" y="1177026"/>
              <a:ext cx="1165851" cy="1338810"/>
              <a:chOff x="1812314" y="1177026"/>
              <a:chExt cx="1165851" cy="1338810"/>
            </a:xfrm>
          </p:grpSpPr>
          <p:sp>
            <p:nvSpPr>
              <p:cNvPr id="64" name="Right Triangle 63"/>
              <p:cNvSpPr/>
              <p:nvPr/>
            </p:nvSpPr>
            <p:spPr>
              <a:xfrm flipH="1">
                <a:off x="2029015" y="2322963"/>
                <a:ext cx="205244" cy="19287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5" name="Right Triangle 64"/>
              <p:cNvSpPr/>
              <p:nvPr/>
            </p:nvSpPr>
            <p:spPr>
              <a:xfrm flipH="1">
                <a:off x="2562399" y="1177026"/>
                <a:ext cx="276386" cy="27890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6" name="Trapezoid 2"/>
              <p:cNvSpPr/>
              <p:nvPr/>
            </p:nvSpPr>
            <p:spPr>
              <a:xfrm rot="19191503">
                <a:off x="1812314" y="1383043"/>
                <a:ext cx="1165851" cy="562963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076250" y="1505476"/>
            <a:ext cx="6869549" cy="1110377"/>
            <a:chOff x="241860" y="1298477"/>
            <a:chExt cx="8628991" cy="1530010"/>
          </a:xfrm>
        </p:grpSpPr>
        <p:grpSp>
          <p:nvGrpSpPr>
            <p:cNvPr id="46" name="Group 17"/>
            <p:cNvGrpSpPr>
              <a:grpSpLocks/>
            </p:cNvGrpSpPr>
            <p:nvPr/>
          </p:nvGrpSpPr>
          <p:grpSpPr bwMode="auto">
            <a:xfrm>
              <a:off x="241860" y="1298477"/>
              <a:ext cx="8628991" cy="1530010"/>
              <a:chOff x="1823578" y="1221714"/>
              <a:chExt cx="5402581" cy="1777107"/>
            </a:xfrm>
          </p:grpSpPr>
          <p:grpSp>
            <p:nvGrpSpPr>
              <p:cNvPr id="48" name="Group 18"/>
              <p:cNvGrpSpPr>
                <a:grpSpLocks/>
              </p:cNvGrpSpPr>
              <p:nvPr/>
            </p:nvGrpSpPr>
            <p:grpSpPr bwMode="auto">
              <a:xfrm>
                <a:off x="1823578" y="1473597"/>
                <a:ext cx="5402581" cy="1525224"/>
                <a:chOff x="1823578" y="1473597"/>
                <a:chExt cx="5402581" cy="1525224"/>
              </a:xfrm>
            </p:grpSpPr>
            <p:pic>
              <p:nvPicPr>
                <p:cNvPr id="5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 t="1518" b="2"/>
                <a:stretch>
                  <a:fillRect/>
                </a:stretch>
              </p:blipFill>
              <p:spPr bwMode="gray">
                <a:xfrm>
                  <a:off x="1823578" y="2686408"/>
                  <a:ext cx="5402581" cy="312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4" name="Rectangle 53"/>
                <p:cNvSpPr/>
                <p:nvPr/>
              </p:nvSpPr>
              <p:spPr>
                <a:xfrm>
                  <a:off x="2286492" y="1473597"/>
                  <a:ext cx="4776783" cy="127547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19"/>
              <p:cNvGrpSpPr>
                <a:grpSpLocks/>
              </p:cNvGrpSpPr>
              <p:nvPr/>
            </p:nvGrpSpPr>
            <p:grpSpPr bwMode="auto">
              <a:xfrm>
                <a:off x="1840223" y="1221714"/>
                <a:ext cx="1266654" cy="1318139"/>
                <a:chOff x="1840223" y="1221714"/>
                <a:chExt cx="1266654" cy="1318139"/>
              </a:xfrm>
            </p:grpSpPr>
            <p:sp>
              <p:nvSpPr>
                <p:cNvPr id="50" name="Right Triangle 49"/>
                <p:cNvSpPr/>
                <p:nvPr/>
              </p:nvSpPr>
              <p:spPr>
                <a:xfrm flipH="1">
                  <a:off x="2120097" y="2284744"/>
                  <a:ext cx="172264" cy="255109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1" name="Right Triangle 50"/>
                <p:cNvSpPr/>
                <p:nvPr/>
              </p:nvSpPr>
              <p:spPr>
                <a:xfrm flipH="1">
                  <a:off x="2741555" y="1221714"/>
                  <a:ext cx="199279" cy="234345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2" name="Trapezoid 2"/>
                <p:cNvSpPr/>
                <p:nvPr/>
              </p:nvSpPr>
              <p:spPr>
                <a:xfrm rot="19191503">
                  <a:off x="1840223" y="1442490"/>
                  <a:ext cx="1266654" cy="556435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1950870" y="1823377"/>
              <a:ext cx="5521028" cy="55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rgbClr val="FFFDDD"/>
                  </a:solidFill>
                </a:rPr>
                <a:t>COMPONENT</a:t>
              </a:r>
            </a:p>
          </p:txBody>
        </p:sp>
      </p:grp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1883880" y="3055448"/>
            <a:ext cx="5434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FFFDDD"/>
                </a:solidFill>
              </a:rPr>
              <a:t>STATE &amp; PROPS</a:t>
            </a:r>
          </a:p>
        </p:txBody>
      </p:sp>
      <p:sp>
        <p:nvSpPr>
          <p:cNvPr id="32" name="Rectangle 31"/>
          <p:cNvSpPr/>
          <p:nvPr/>
        </p:nvSpPr>
        <p:spPr>
          <a:xfrm rot="19126099">
            <a:off x="1137280" y="1671662"/>
            <a:ext cx="1455910" cy="4295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 rot="19126099">
            <a:off x="1132334" y="2824262"/>
            <a:ext cx="1455910" cy="4295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143253" y="4137415"/>
            <a:ext cx="6822066" cy="1066086"/>
            <a:chOff x="1799521" y="1327953"/>
            <a:chExt cx="5412745" cy="1338643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1809685" y="1530020"/>
              <a:ext cx="5402581" cy="1136576"/>
              <a:chOff x="1809685" y="1530020"/>
              <a:chExt cx="5402581" cy="1136576"/>
            </a:xfrm>
          </p:grpSpPr>
          <p:pic>
            <p:nvPicPr>
              <p:cNvPr id="44" name="Picture 345" descr="shadow_1_m"/>
              <p:cNvPicPr>
                <a:picLocks noChangeAspect="1" noChangeArrowheads="1"/>
              </p:cNvPicPr>
              <p:nvPr/>
            </p:nvPicPr>
            <p:blipFill>
              <a:blip r:embed="rId7"/>
              <a:srcRect t="1518" b="2"/>
              <a:stretch>
                <a:fillRect/>
              </a:stretch>
            </p:blipFill>
            <p:spPr bwMode="gray">
              <a:xfrm>
                <a:off x="1809685" y="2485057"/>
                <a:ext cx="5402581" cy="181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2237093" y="1530020"/>
                <a:ext cx="4830840" cy="992246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40" name="Group 37"/>
            <p:cNvGrpSpPr>
              <a:grpSpLocks/>
            </p:cNvGrpSpPr>
            <p:nvPr/>
          </p:nvGrpSpPr>
          <p:grpSpPr bwMode="auto">
            <a:xfrm>
              <a:off x="1799521" y="1327953"/>
              <a:ext cx="1296697" cy="1157105"/>
              <a:chOff x="1799521" y="1327953"/>
              <a:chExt cx="1296697" cy="1157105"/>
            </a:xfrm>
          </p:grpSpPr>
          <p:sp>
            <p:nvSpPr>
              <p:cNvPr id="41" name="Right Triangle 40"/>
              <p:cNvSpPr/>
              <p:nvPr/>
            </p:nvSpPr>
            <p:spPr>
              <a:xfrm flipH="1">
                <a:off x="2062250" y="2333447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2" name="Right Triangle 41"/>
              <p:cNvSpPr/>
              <p:nvPr/>
            </p:nvSpPr>
            <p:spPr>
              <a:xfrm flipH="1">
                <a:off x="2788031" y="1327953"/>
                <a:ext cx="172532" cy="21160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3" name="Trapezoid 2"/>
              <p:cNvSpPr/>
              <p:nvPr/>
            </p:nvSpPr>
            <p:spPr>
              <a:xfrm rot="19191503">
                <a:off x="1799521" y="1478470"/>
                <a:ext cx="1296697" cy="50053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37" name="Rectangle 36"/>
          <p:cNvSpPr/>
          <p:nvPr/>
        </p:nvSpPr>
        <p:spPr>
          <a:xfrm rot="19126099">
            <a:off x="1354764" y="4247292"/>
            <a:ext cx="116497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8" name="Rectangle 57"/>
          <p:cNvSpPr>
            <a:spLocks noChangeArrowheads="1"/>
          </p:cNvSpPr>
          <p:nvPr/>
        </p:nvSpPr>
        <p:spPr bwMode="auto">
          <a:xfrm>
            <a:off x="1983146" y="4531226"/>
            <a:ext cx="5155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BUIILDING FROM HTML</a:t>
            </a:r>
            <a:endParaRPr lang="en-US" b="1"/>
          </a:p>
        </p:txBody>
      </p:sp>
      <p:grpSp>
        <p:nvGrpSpPr>
          <p:cNvPr id="15" name="Shape 539"/>
          <p:cNvGrpSpPr/>
          <p:nvPr/>
        </p:nvGrpSpPr>
        <p:grpSpPr>
          <a:xfrm>
            <a:off x="7154310" y="4476498"/>
            <a:ext cx="507965" cy="356658"/>
            <a:chOff x="4790627" y="3703750"/>
            <a:chExt cx="453050" cy="332175"/>
          </a:xfrm>
          <a:solidFill>
            <a:schemeClr val="bg1"/>
          </a:solidFill>
        </p:grpSpPr>
        <p:sp>
          <p:nvSpPr>
            <p:cNvPr id="26" name="Shape 540"/>
            <p:cNvSpPr/>
            <p:nvPr/>
          </p:nvSpPr>
          <p:spPr>
            <a:xfrm>
              <a:off x="4790627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7" name="Shape 541"/>
            <p:cNvSpPr/>
            <p:nvPr/>
          </p:nvSpPr>
          <p:spPr>
            <a:xfrm>
              <a:off x="4854127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6" name="Shape 529"/>
          <p:cNvGrpSpPr/>
          <p:nvPr/>
        </p:nvGrpSpPr>
        <p:grpSpPr>
          <a:xfrm>
            <a:off x="7116785" y="2979488"/>
            <a:ext cx="483837" cy="452525"/>
            <a:chOff x="3430038" y="3652947"/>
            <a:chExt cx="398249" cy="399609"/>
          </a:xfrm>
          <a:solidFill>
            <a:schemeClr val="bg1"/>
          </a:solidFill>
        </p:grpSpPr>
        <p:sp>
          <p:nvSpPr>
            <p:cNvPr id="23" name="Shape 530"/>
            <p:cNvSpPr/>
            <p:nvPr/>
          </p:nvSpPr>
          <p:spPr>
            <a:xfrm>
              <a:off x="3430038" y="3676430"/>
              <a:ext cx="376150" cy="376126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" name="Shape 531"/>
            <p:cNvSpPr/>
            <p:nvPr/>
          </p:nvSpPr>
          <p:spPr>
            <a:xfrm>
              <a:off x="3640212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" name="Shape 532"/>
            <p:cNvSpPr/>
            <p:nvPr/>
          </p:nvSpPr>
          <p:spPr>
            <a:xfrm>
              <a:off x="3626558" y="3652947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8" name="Shape 552"/>
          <p:cNvGrpSpPr/>
          <p:nvPr/>
        </p:nvGrpSpPr>
        <p:grpSpPr>
          <a:xfrm>
            <a:off x="6996998" y="1794840"/>
            <a:ext cx="631676" cy="472702"/>
            <a:chOff x="581250" y="4311850"/>
            <a:chExt cx="590311" cy="443325"/>
          </a:xfrm>
          <a:solidFill>
            <a:schemeClr val="bg1"/>
          </a:solidFill>
        </p:grpSpPr>
        <p:sp>
          <p:nvSpPr>
            <p:cNvPr id="19" name="Shape 553"/>
            <p:cNvSpPr/>
            <p:nvPr/>
          </p:nvSpPr>
          <p:spPr>
            <a:xfrm>
              <a:off x="728261" y="43118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" name="Shape 55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Shape 55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2" name="Shape 55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9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6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6"/>
          <a:srcRect l="79668"/>
          <a:stretch>
            <a:fillRect/>
          </a:stretch>
        </p:blipFill>
        <p:spPr bwMode="auto">
          <a:xfrm>
            <a:off x="-302693" y="0"/>
            <a:ext cx="133580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 Box 72"/>
          <p:cNvSpPr txBox="1">
            <a:spLocks noChangeArrowheads="1"/>
          </p:cNvSpPr>
          <p:nvPr/>
        </p:nvSpPr>
        <p:spPr bwMode="auto">
          <a:xfrm>
            <a:off x="7206067" y="188410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en-US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151620" y="409807"/>
            <a:ext cx="5583237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algn="ctr"/>
            <a:r>
              <a:rPr lang="en-US" sz="3200" b="1">
                <a:solidFill>
                  <a:srgbClr val="FFFDDD"/>
                </a:solidFill>
              </a:rPr>
              <a:t>COMPONENTS</a:t>
            </a:r>
          </a:p>
        </p:txBody>
      </p:sp>
      <p:pic>
        <p:nvPicPr>
          <p:cNvPr id="10" name="Google Shape;98;p15">
            <a:extLst>
              <a:ext uri="{FF2B5EF4-FFF2-40B4-BE49-F238E27FC236}">
                <a16:creationId xmlns:a16="http://schemas.microsoft.com/office/drawing/2014/main" id="{E0CE5943-2F7B-4269-895E-B3B9B6E401D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5596" y="2969962"/>
            <a:ext cx="3517574" cy="2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9;p15">
            <a:extLst>
              <a:ext uri="{FF2B5EF4-FFF2-40B4-BE49-F238E27FC236}">
                <a16:creationId xmlns:a16="http://schemas.microsoft.com/office/drawing/2014/main" id="{1F2BD940-3C5C-4ACF-8337-7C30A57B8C4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9140" y="2997562"/>
            <a:ext cx="2851406" cy="25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15">
            <a:extLst>
              <a:ext uri="{FF2B5EF4-FFF2-40B4-BE49-F238E27FC236}">
                <a16:creationId xmlns:a16="http://schemas.microsoft.com/office/drawing/2014/main" id="{4FBEA1A3-EB44-4B85-A777-886D9077244B}"/>
              </a:ext>
            </a:extLst>
          </p:cNvPr>
          <p:cNvSpPr txBox="1">
            <a:spLocks/>
          </p:cNvSpPr>
          <p:nvPr/>
        </p:nvSpPr>
        <p:spPr bwMode="auto">
          <a:xfrm>
            <a:off x="833989" y="1415649"/>
            <a:ext cx="8229600" cy="117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kern="0" err="1"/>
              <a:t>Là</a:t>
            </a:r>
            <a:r>
              <a:rPr lang="en-US" sz="1800" kern="0"/>
              <a:t> thanh </a:t>
            </a:r>
            <a:r>
              <a:rPr lang="en-US" sz="1800" kern="0" err="1"/>
              <a:t>phần</a:t>
            </a:r>
            <a:r>
              <a:rPr lang="en-US" sz="1800" kern="0"/>
              <a:t> </a:t>
            </a:r>
            <a:r>
              <a:rPr lang="en-US" sz="1800" kern="0" err="1"/>
              <a:t>cơ</a:t>
            </a:r>
            <a:r>
              <a:rPr lang="en-US" sz="1800" kern="0"/>
              <a:t> </a:t>
            </a:r>
            <a:r>
              <a:rPr lang="en-US" sz="1800" kern="0" err="1"/>
              <a:t>bản</a:t>
            </a:r>
            <a:r>
              <a:rPr lang="en-US" sz="1800" kern="0"/>
              <a:t> </a:t>
            </a:r>
            <a:r>
              <a:rPr lang="en-US" sz="1800" kern="0" err="1"/>
              <a:t>xây</a:t>
            </a:r>
            <a:r>
              <a:rPr lang="en-US" sz="1800" kern="0"/>
              <a:t> </a:t>
            </a:r>
            <a:r>
              <a:rPr lang="en-US" sz="1800" kern="0" err="1"/>
              <a:t>dựng</a:t>
            </a:r>
            <a:r>
              <a:rPr lang="en-US" sz="1800" kern="0"/>
              <a:t> </a:t>
            </a:r>
            <a:r>
              <a:rPr lang="en-US" sz="1800" kern="0" err="1"/>
              <a:t>lên</a:t>
            </a:r>
            <a:r>
              <a:rPr lang="en-US" sz="1800" kern="0"/>
              <a:t> </a:t>
            </a:r>
            <a:r>
              <a:rPr lang="en-US" sz="1800" kern="0" err="1"/>
              <a:t>giao</a:t>
            </a:r>
            <a:r>
              <a:rPr lang="en-US" sz="1800" kern="0"/>
              <a:t> </a:t>
            </a:r>
            <a:r>
              <a:rPr lang="en-US" sz="1800" kern="0" err="1"/>
              <a:t>diện</a:t>
            </a:r>
            <a:r>
              <a:rPr lang="en-US" sz="1800" kern="0"/>
              <a:t> </a:t>
            </a:r>
            <a:r>
              <a:rPr lang="en-US" sz="1800" kern="0" err="1"/>
              <a:t>trong</a:t>
            </a:r>
            <a:r>
              <a:rPr lang="en-US" sz="1800" kern="0"/>
              <a:t> React. </a:t>
            </a:r>
          </a:p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kern="0"/>
          </a:p>
          <a:p>
            <a:pPr marL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Components are one of the pieces that make React, well, React!</a:t>
            </a: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311311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oogle Shape;122;p18">
            <a:extLst>
              <a:ext uri="{FF2B5EF4-FFF2-40B4-BE49-F238E27FC236}">
                <a16:creationId xmlns:a16="http://schemas.microsoft.com/office/drawing/2014/main" id="{F8E94857-3404-4B64-AAE5-2D364C9FFC3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768" y="2863850"/>
            <a:ext cx="75914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6A6F90-66CB-4B1C-BAA0-CED69DDFC640}"/>
              </a:ext>
            </a:extLst>
          </p:cNvPr>
          <p:cNvSpPr txBox="1"/>
          <p:nvPr/>
        </p:nvSpPr>
        <p:spPr>
          <a:xfrm>
            <a:off x="1043608" y="1463749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Component </a:t>
            </a:r>
            <a:r>
              <a:rPr lang="en-US" sz="1800" err="1"/>
              <a:t>là</a:t>
            </a:r>
            <a:r>
              <a:rPr lang="en-US" sz="1800"/>
              <a:t> </a:t>
            </a:r>
            <a:r>
              <a:rPr lang="en-US" sz="1800" err="1"/>
              <a:t>các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code JS </a:t>
            </a: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thể</a:t>
            </a:r>
            <a:r>
              <a:rPr lang="en-US" sz="1800"/>
              <a:t> </a:t>
            </a:r>
            <a:r>
              <a:rPr lang="en-US" sz="1800" err="1"/>
              <a:t>tái</a:t>
            </a:r>
            <a:r>
              <a:rPr lang="en-US" sz="1800"/>
              <a:t> </a:t>
            </a:r>
            <a:r>
              <a:rPr lang="en-US" sz="1800" err="1"/>
              <a:t>sử</a:t>
            </a:r>
            <a:r>
              <a:rPr lang="en-US" sz="1800"/>
              <a:t> </a:t>
            </a:r>
            <a:r>
              <a:rPr lang="en-US" sz="1800" err="1"/>
              <a:t>dụng</a:t>
            </a:r>
            <a:r>
              <a:rPr lang="en-US" sz="1800"/>
              <a:t> </a:t>
            </a:r>
            <a:r>
              <a:rPr lang="en-US" sz="1800" err="1"/>
              <a:t>được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nó</a:t>
            </a:r>
            <a:r>
              <a:rPr lang="en-US" sz="1800"/>
              <a:t> render ra </a:t>
            </a:r>
            <a:r>
              <a:rPr lang="en-US" sz="1800" err="1"/>
              <a:t>các</a:t>
            </a:r>
            <a:r>
              <a:rPr lang="en-US" sz="1800"/>
              <a:t> </a:t>
            </a:r>
            <a:r>
              <a:rPr lang="en-US" sz="1800" err="1"/>
              <a:t>thành</a:t>
            </a:r>
            <a:r>
              <a:rPr lang="en-US" sz="1800"/>
              <a:t> </a:t>
            </a:r>
            <a:r>
              <a:rPr lang="en-US" sz="1800" err="1"/>
              <a:t>phần</a:t>
            </a:r>
            <a:r>
              <a:rPr lang="en-US" sz="1800"/>
              <a:t> HTML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ABA234-7812-454B-8D99-77F2A9FDE7A3}"/>
              </a:ext>
            </a:extLst>
          </p:cNvPr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>
                <a:solidFill>
                  <a:schemeClr val="bg2"/>
                </a:solidFill>
              </a:rPr>
              <a:t>1. COMPONENT</a:t>
            </a:r>
          </a:p>
        </p:txBody>
      </p:sp>
      <p:pic>
        <p:nvPicPr>
          <p:cNvPr id="12" name="Picture 61" descr="card2">
            <a:extLst>
              <a:ext uri="{FF2B5EF4-FFF2-40B4-BE49-F238E27FC236}">
                <a16:creationId xmlns:a16="http://schemas.microsoft.com/office/drawing/2014/main" id="{904850DF-7E70-4483-8091-A2A3BC54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79668"/>
          <a:stretch>
            <a:fillRect/>
          </a:stretch>
        </p:blipFill>
        <p:spPr bwMode="auto">
          <a:xfrm>
            <a:off x="0" y="0"/>
            <a:ext cx="133580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8" descr="card1"/>
          <p:cNvPicPr>
            <a:picLocks noChangeAspect="1" noChangeArrowheads="1"/>
          </p:cNvPicPr>
          <p:nvPr/>
        </p:nvPicPr>
        <p:blipFill>
          <a:blip r:embed="rId6"/>
          <a:srcRect l="78838"/>
          <a:stretch>
            <a:fillRect/>
          </a:stretch>
        </p:blipFill>
        <p:spPr bwMode="auto">
          <a:xfrm>
            <a:off x="-473559" y="-14288"/>
            <a:ext cx="1943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13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4"/>
          <a:srcRect l="79668"/>
          <a:stretch>
            <a:fillRect/>
          </a:stretch>
        </p:blipFill>
        <p:spPr bwMode="auto">
          <a:xfrm>
            <a:off x="-144524" y="0"/>
            <a:ext cx="1350963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2" descr="card1"/>
          <p:cNvPicPr>
            <a:picLocks noChangeAspect="1" noChangeArrowheads="1"/>
          </p:cNvPicPr>
          <p:nvPr/>
        </p:nvPicPr>
        <p:blipFill>
          <a:blip r:embed="rId5"/>
          <a:srcRect l="80498"/>
          <a:stretch>
            <a:fillRect/>
          </a:stretch>
        </p:blipFill>
        <p:spPr bwMode="auto">
          <a:xfrm>
            <a:off x="-423936" y="-14288"/>
            <a:ext cx="150354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>
                <a:solidFill>
                  <a:schemeClr val="bg2"/>
                </a:solidFill>
              </a:rPr>
              <a:t>2.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E6050-16BA-4F6A-B206-B4733F815273}"/>
              </a:ext>
            </a:extLst>
          </p:cNvPr>
          <p:cNvSpPr txBox="1"/>
          <p:nvPr/>
        </p:nvSpPr>
        <p:spPr>
          <a:xfrm>
            <a:off x="953598" y="2348880"/>
            <a:ext cx="7236804" cy="34932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endParaRPr lang="en-US" sz="130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={`</a:t>
            </a:r>
            <a:r>
              <a:rPr lang="en-US" sz="1300" b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btn-outline-success`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data-placement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dataPlacement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&gt;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Hello! World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)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9F25E-F2A3-480E-A036-74928129781D}"/>
              </a:ext>
            </a:extLst>
          </p:cNvPr>
          <p:cNvSpPr txBox="1"/>
          <p:nvPr/>
        </p:nvSpPr>
        <p:spPr>
          <a:xfrm>
            <a:off x="953598" y="1453396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Ví dụ về component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3200" b="1" i="1" kern="0">
                <a:solidFill>
                  <a:schemeClr val="accent5">
                    <a:lumMod val="20000"/>
                    <a:lumOff val="80000"/>
                  </a:schemeClr>
                </a:solidFill>
              </a:rPr>
              <a:t>3. COMPONENT</a:t>
            </a:r>
            <a:endParaRPr lang="en-US" sz="28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E561C-B61A-4171-8ACA-59E825DCFD55}"/>
              </a:ext>
            </a:extLst>
          </p:cNvPr>
          <p:cNvSpPr txBox="1"/>
          <p:nvPr/>
        </p:nvSpPr>
        <p:spPr>
          <a:xfrm>
            <a:off x="866346" y="2144301"/>
            <a:ext cx="7236804" cy="389337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endParaRPr lang="en-US" sz="130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={`</a:t>
            </a:r>
            <a:r>
              <a:rPr lang="en-US" sz="1300" b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btn-outline-success`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data-placement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dataPlacement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&gt;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={`</a:t>
            </a:r>
            <a:r>
              <a:rPr lang="en-US" sz="1300" b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iconSize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iconSize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""}`}&gt;&lt;/</a:t>
            </a:r>
            <a:r>
              <a:rPr lang="en-US" sz="1300" b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null}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300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)</a:t>
            </a:r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3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3C9F0-83F9-456F-943D-952F0546FE5D}"/>
              </a:ext>
            </a:extLst>
          </p:cNvPr>
          <p:cNvSpPr txBox="1"/>
          <p:nvPr/>
        </p:nvSpPr>
        <p:spPr>
          <a:xfrm>
            <a:off x="863588" y="1396685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Xử lý khi có children con</a:t>
            </a:r>
          </a:p>
        </p:txBody>
      </p:sp>
      <p:pic>
        <p:nvPicPr>
          <p:cNvPr id="11" name="Picture 62" descr="card2">
            <a:extLst>
              <a:ext uri="{FF2B5EF4-FFF2-40B4-BE49-F238E27FC236}">
                <a16:creationId xmlns:a16="http://schemas.microsoft.com/office/drawing/2014/main" id="{CDA6B462-D67E-4A55-A554-5E7FAC75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81328" r="6224"/>
          <a:stretch>
            <a:fillRect/>
          </a:stretch>
        </p:blipFill>
        <p:spPr bwMode="auto">
          <a:xfrm>
            <a:off x="-228171" y="0"/>
            <a:ext cx="11430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8" descr="card1"/>
          <p:cNvPicPr>
            <a:picLocks noChangeAspect="1" noChangeArrowheads="1"/>
          </p:cNvPicPr>
          <p:nvPr/>
        </p:nvPicPr>
        <p:blipFill>
          <a:blip r:embed="rId5"/>
          <a:srcRect l="78838"/>
          <a:stretch>
            <a:fillRect/>
          </a:stretch>
        </p:blipFill>
        <p:spPr bwMode="auto">
          <a:xfrm>
            <a:off x="-346074" y="-10687"/>
            <a:ext cx="11779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841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3200" b="1" i="1" kern="0">
                <a:solidFill>
                  <a:schemeClr val="accent5">
                    <a:lumMod val="20000"/>
                    <a:lumOff val="80000"/>
                  </a:schemeClr>
                </a:solidFill>
              </a:rPr>
              <a:t>3. COMPONENT</a:t>
            </a:r>
            <a:endParaRPr lang="en-US" sz="28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62" descr="card2">
            <a:extLst>
              <a:ext uri="{FF2B5EF4-FFF2-40B4-BE49-F238E27FC236}">
                <a16:creationId xmlns:a16="http://schemas.microsoft.com/office/drawing/2014/main" id="{CDA6B462-D67E-4A55-A554-5E7FAC75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81328" r="6224"/>
          <a:stretch>
            <a:fillRect/>
          </a:stretch>
        </p:blipFill>
        <p:spPr bwMode="auto">
          <a:xfrm>
            <a:off x="-228171" y="0"/>
            <a:ext cx="11430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8" descr="card1"/>
          <p:cNvPicPr>
            <a:picLocks noChangeAspect="1" noChangeArrowheads="1"/>
          </p:cNvPicPr>
          <p:nvPr/>
        </p:nvPicPr>
        <p:blipFill>
          <a:blip r:embed="rId5"/>
          <a:srcRect l="78838"/>
          <a:stretch>
            <a:fillRect/>
          </a:stretch>
        </p:blipFill>
        <p:spPr bwMode="auto">
          <a:xfrm>
            <a:off x="-346074" y="-10687"/>
            <a:ext cx="11779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oogle Shape;126;p19">
            <a:extLst>
              <a:ext uri="{FF2B5EF4-FFF2-40B4-BE49-F238E27FC236}">
                <a16:creationId xmlns:a16="http://schemas.microsoft.com/office/drawing/2014/main" id="{C1250BFD-17B1-469F-933D-4D63EF004CB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8149" y="3863571"/>
            <a:ext cx="5534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8">
            <a:extLst>
              <a:ext uri="{FF2B5EF4-FFF2-40B4-BE49-F238E27FC236}">
                <a16:creationId xmlns:a16="http://schemas.microsoft.com/office/drawing/2014/main" id="{7EDE8D77-3B70-4ADB-9F15-E3E8B76D262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1826" y="1520788"/>
            <a:ext cx="2484468" cy="234278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89BA8B-C3DE-402F-8D56-07EF7C1F2145}"/>
              </a:ext>
            </a:extLst>
          </p:cNvPr>
          <p:cNvSpPr txBox="1"/>
          <p:nvPr/>
        </p:nvSpPr>
        <p:spPr>
          <a:xfrm>
            <a:off x="3968958" y="2272582"/>
            <a:ext cx="4464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&lt; ---------------- &gt;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Ít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667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3200" b="1" i="1" kern="0">
                <a:solidFill>
                  <a:schemeClr val="accent5">
                    <a:lumMod val="20000"/>
                    <a:lumOff val="80000"/>
                  </a:schemeClr>
                </a:solidFill>
              </a:rPr>
              <a:t>3. COMPONENT</a:t>
            </a:r>
            <a:endParaRPr lang="en-US" sz="28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62" descr="card2">
            <a:extLst>
              <a:ext uri="{FF2B5EF4-FFF2-40B4-BE49-F238E27FC236}">
                <a16:creationId xmlns:a16="http://schemas.microsoft.com/office/drawing/2014/main" id="{CDA6B462-D67E-4A55-A554-5E7FAC75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81328" r="6224"/>
          <a:stretch>
            <a:fillRect/>
          </a:stretch>
        </p:blipFill>
        <p:spPr bwMode="auto">
          <a:xfrm>
            <a:off x="-228171" y="0"/>
            <a:ext cx="11430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8" descr="card1"/>
          <p:cNvPicPr>
            <a:picLocks noChangeAspect="1" noChangeArrowheads="1"/>
          </p:cNvPicPr>
          <p:nvPr/>
        </p:nvPicPr>
        <p:blipFill>
          <a:blip r:embed="rId5"/>
          <a:srcRect l="78838"/>
          <a:stretch>
            <a:fillRect/>
          </a:stretch>
        </p:blipFill>
        <p:spPr bwMode="auto">
          <a:xfrm>
            <a:off x="-346074" y="-10687"/>
            <a:ext cx="11779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iagram showing nesting of components">
            <a:extLst>
              <a:ext uri="{FF2B5EF4-FFF2-40B4-BE49-F238E27FC236}">
                <a16:creationId xmlns:a16="http://schemas.microsoft.com/office/drawing/2014/main" id="{719A38BA-79A0-2A4D-B355-A1EBE8B5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01" y="2023079"/>
            <a:ext cx="6073998" cy="392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971538-E1F3-E746-AAE9-7474692E8E90}"/>
              </a:ext>
            </a:extLst>
          </p:cNvPr>
          <p:cNvSpPr txBox="1"/>
          <p:nvPr/>
        </p:nvSpPr>
        <p:spPr>
          <a:xfrm>
            <a:off x="863588" y="1479618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b="1" dirty="0"/>
              <a:t>Thinking in React!</a:t>
            </a:r>
          </a:p>
        </p:txBody>
      </p:sp>
    </p:spTree>
    <p:extLst>
      <p:ext uri="{BB962C8B-B14F-4D97-AF65-F5344CB8AC3E}">
        <p14:creationId xmlns:p14="http://schemas.microsoft.com/office/powerpoint/2010/main" val="222559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9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61" descr="card4"/>
          <p:cNvPicPr>
            <a:picLocks noChangeAspect="1" noChangeArrowheads="1"/>
          </p:cNvPicPr>
          <p:nvPr/>
        </p:nvPicPr>
        <p:blipFill>
          <a:blip r:embed="rId4"/>
          <a:srcRect l="80498"/>
          <a:stretch>
            <a:fillRect/>
          </a:stretch>
        </p:blipFill>
        <p:spPr bwMode="auto">
          <a:xfrm>
            <a:off x="-504564" y="0"/>
            <a:ext cx="17907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62" descr="card2"/>
          <p:cNvPicPr>
            <a:picLocks noChangeAspect="1" noChangeArrowheads="1"/>
          </p:cNvPicPr>
          <p:nvPr/>
        </p:nvPicPr>
        <p:blipFill>
          <a:blip r:embed="rId5"/>
          <a:srcRect l="81328" r="6224"/>
          <a:stretch>
            <a:fillRect/>
          </a:stretch>
        </p:blipFill>
        <p:spPr bwMode="auto">
          <a:xfrm>
            <a:off x="-648580" y="0"/>
            <a:ext cx="11430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350963" y="400050"/>
            <a:ext cx="5165253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3200" b="1" i="1" kern="0">
                <a:solidFill>
                  <a:schemeClr val="bg2"/>
                </a:solidFill>
              </a:rPr>
              <a:t>4. COMPONENT DESIGN</a:t>
            </a:r>
          </a:p>
        </p:txBody>
      </p:sp>
      <p:pic>
        <p:nvPicPr>
          <p:cNvPr id="11" name="Google Shape;133;p20">
            <a:extLst>
              <a:ext uri="{FF2B5EF4-FFF2-40B4-BE49-F238E27FC236}">
                <a16:creationId xmlns:a16="http://schemas.microsoft.com/office/drawing/2014/main" id="{2C415D0A-53C3-4F4A-BDAF-297336B1453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2072" y="2634389"/>
            <a:ext cx="3624191" cy="33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F3CA18-978A-4760-A477-56C73B965EA5}"/>
              </a:ext>
            </a:extLst>
          </p:cNvPr>
          <p:cNvSpPr txBox="1"/>
          <p:nvPr/>
        </p:nvSpPr>
        <p:spPr>
          <a:xfrm>
            <a:off x="863588" y="1479618"/>
            <a:ext cx="741682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/>
              <a:t>Đứng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1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design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luôn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ra </a:t>
            </a:r>
            <a:r>
              <a:rPr lang="en-US" sz="1800" dirty="0" err="1"/>
              <a:t>là</a:t>
            </a:r>
            <a:r>
              <a:rPr lang="en-US" sz="1800" dirty="0"/>
              <a:t>: 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b="1" dirty="0"/>
              <a:t>Chia ra bao </a:t>
            </a:r>
            <a:r>
              <a:rPr lang="en-US" sz="1800" b="1" dirty="0" err="1"/>
              <a:t>nhiêu</a:t>
            </a:r>
            <a:r>
              <a:rPr lang="en-US" sz="1800" b="1" dirty="0"/>
              <a:t> component </a:t>
            </a:r>
            <a:r>
              <a:rPr lang="en-US" sz="1800" b="1" dirty="0" err="1"/>
              <a:t>là</a:t>
            </a:r>
            <a:r>
              <a:rPr lang="en-US" sz="1800" b="1" dirty="0"/>
              <a:t> </a:t>
            </a:r>
            <a:r>
              <a:rPr lang="en-US" sz="1800" b="1" dirty="0" err="1"/>
              <a:t>đủ</a:t>
            </a:r>
            <a:r>
              <a:rPr lang="en-US" sz="1800" b="1" dirty="0"/>
              <a:t>?</a:t>
            </a:r>
          </a:p>
        </p:txBody>
      </p:sp>
      <p:pic>
        <p:nvPicPr>
          <p:cNvPr id="13" name="Google Shape;105;p16">
            <a:extLst>
              <a:ext uri="{FF2B5EF4-FFF2-40B4-BE49-F238E27FC236}">
                <a16:creationId xmlns:a16="http://schemas.microsoft.com/office/drawing/2014/main" id="{194F290B-29C6-4F3A-9DD9-8564DD63F75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5051" y="2266892"/>
            <a:ext cx="3171611" cy="3775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2011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496</Words>
  <Application>Microsoft Macintosh PowerPoint</Application>
  <PresentationFormat>On-screen Show (4:3)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Coloured slides template background</dc:title>
  <dc:creator>Presentation Magazine</dc:creator>
  <cp:lastModifiedBy>Nguyen Quang Hieu</cp:lastModifiedBy>
  <cp:revision>189</cp:revision>
  <dcterms:modified xsi:type="dcterms:W3CDTF">2021-11-21T01:33:27Z</dcterms:modified>
</cp:coreProperties>
</file>