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CAB352-2943-1C4B-AA81-41DC927DC4F1}">
          <p14:sldIdLst/>
        </p14:section>
        <p14:section name="section 1" id="{0B608FE4-01AB-5745-B5DB-C43C5720BE75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8"/>
    <p:restoredTop sz="94696"/>
  </p:normalViewPr>
  <p:slideViewPr>
    <p:cSldViewPr snapToGrid="0" snapToObjects="1">
      <p:cViewPr varScale="1">
        <p:scale>
          <a:sx n="66" d="100"/>
          <a:sy n="66" d="100"/>
        </p:scale>
        <p:origin x="1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EBDA-E6CD-4841-85AD-49CF9A13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D046-FB70-F042-9142-D7601862F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B9BF-804D-0C48-BD48-964F79E2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9458-BACE-5142-B614-5E5EB58A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DECE-B0EC-4747-9B4E-31D68691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F9A-BDDE-A44F-B7B2-3825F3A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5D269-C55D-154F-997F-28553019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4ABB-1600-5C40-9CAD-268E075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60CA-8692-CB40-AC5A-97F10BFC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7C4B-80CE-8848-83A9-9E9336F3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552CA-FAE9-AC47-ADB3-722069854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9CDB-81CA-2540-8213-162938213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74BB-805F-CB4E-908B-11BEB59C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D6CD8-86EC-BB40-8865-D5794E5F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0A27B-D3D7-C64F-8B31-1E8299D3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13CA-CDD2-D44C-893D-9189FC3E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4A17-710D-C74A-BBC0-E6436B7E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40B7A-C924-6241-A275-14F2C1C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6512B-31F0-EB46-98EF-7FDD1D10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D86F-6497-5B49-8B2F-D7B677AE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AA55-2511-D040-97A7-08D77587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D04D6-EEF9-884C-8A56-C51BAC323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292C-1008-4E49-93BB-F5C4334E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5F97-274F-B849-B36F-70D28622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4392-2343-0A4A-BC66-94200FB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3DD1-BBB8-8848-B8CC-66F7CA55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98D8-404A-3748-A9F6-772434B9B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92AEE-A285-3B45-840F-6E8019CEF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8530-FE47-3F42-9992-A7089182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4663E-CE0A-0843-BB2F-49891EC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65FA-B8D3-8049-8AF5-97DE2BC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D250-E802-4A49-8609-53D85433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3A085-7DF2-9247-9010-45E0B051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999DF-FA2C-E74B-BDB8-E3CA31237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D2537-73F1-6049-8660-A754B8462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3C005-4241-1F47-B4AE-15FF1375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655B8-F5D6-7740-816F-DE9BEC98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8F2CA-282A-B74D-8BC3-44C2F77A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70A71-FE70-0A49-9709-1FF360D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0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456A-C404-584D-B786-5996AAC7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AB32D-1100-DC45-B1C9-33133D29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2708C-1CEF-B440-9233-9B268C8A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E1442-FF04-B843-8F60-99964D38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ED631-78EF-DF49-A069-BD999F75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ECD16-BE69-5644-BEA2-345A6335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7FC5-9228-3441-9F18-0297B869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1AD3-3D7E-D64A-8BC5-F6E563D1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19F-E358-4645-861A-2C39DEEF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8EF68-9F9E-5E46-B85C-6625B27B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B22DC-6DE9-6C44-A06F-9197F6D4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8A16-8AED-A24E-8EB5-FFF72CB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E2AF7-47B4-1346-8DF3-731F1DAC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83F8-1C1D-B645-94C5-1F5F5A20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E43FE-AEEE-A447-98CD-4EBCB3834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2F785-6055-FF4B-8FED-FCEDD27A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B2EA-A912-8A4B-9BF9-D4C8409A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50F3-486D-1D4F-8B44-908C7D6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90559-17AD-374A-AB08-D2D1B185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5B58D-0D75-1E42-BBCB-A5564E9D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0F6F3-22F1-0E43-8CE7-A232D004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5CE6-728E-BE40-B63D-6FB71F715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FA13-A27B-D543-A708-040B178C2104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A730-92BF-0241-B42E-46C62E660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500C-55D3-9D44-8163-E16B9F118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70D4F-6138-6049-BD58-0CF7003D1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CA77-D051-2D4D-A7CC-D26892AED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574E9-B1E2-BA42-B85A-7558DAFC5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</p:spTree>
    <p:extLst>
      <p:ext uri="{BB962C8B-B14F-4D97-AF65-F5344CB8AC3E}">
        <p14:creationId xmlns:p14="http://schemas.microsoft.com/office/powerpoint/2010/main" val="31270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8055-CBBA-DF44-B6AC-525356D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8064-F271-254C-85E8-58635C7D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understand with google documents</a:t>
            </a:r>
          </a:p>
          <a:p>
            <a:r>
              <a:rPr lang="en-US" dirty="0"/>
              <a:t>Final current state</a:t>
            </a:r>
          </a:p>
          <a:p>
            <a:r>
              <a:rPr lang="en-US" dirty="0"/>
              <a:t>Changelog</a:t>
            </a:r>
          </a:p>
          <a:p>
            <a:r>
              <a:rPr lang="en-US" dirty="0"/>
              <a:t>Keeps track who modified the document</a:t>
            </a:r>
          </a:p>
          <a:p>
            <a:r>
              <a:rPr lang="en-US" dirty="0"/>
              <a:t>What , Who, When the changes made</a:t>
            </a:r>
          </a:p>
          <a:p>
            <a:r>
              <a:rPr lang="en-US" dirty="0"/>
              <a:t>Final/Current state as an account</a:t>
            </a:r>
          </a:p>
        </p:txBody>
      </p:sp>
    </p:spTree>
    <p:extLst>
      <p:ext uri="{BB962C8B-B14F-4D97-AF65-F5344CB8AC3E}">
        <p14:creationId xmlns:p14="http://schemas.microsoft.com/office/powerpoint/2010/main" val="93891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F30B-FFFC-4A49-B2BA-D338887F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data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10E5D3-085A-1A40-BB35-E7EC64717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780708"/>
              </p:ext>
            </p:extLst>
          </p:nvPr>
        </p:nvGraphicFramePr>
        <p:xfrm>
          <a:off x="838200" y="1825625"/>
          <a:ext cx="12518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57">
                  <a:extLst>
                    <a:ext uri="{9D8B030D-6E8A-4147-A177-3AD203B41FA5}">
                      <a16:colId xmlns:a16="http://schemas.microsoft.com/office/drawing/2014/main" val="255868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15762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C8B27D4-160C-CE4E-A13C-250FBE86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14583"/>
              </p:ext>
            </p:extLst>
          </p:nvPr>
        </p:nvGraphicFramePr>
        <p:xfrm>
          <a:off x="2425959" y="1825624"/>
          <a:ext cx="3303038" cy="441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038">
                  <a:extLst>
                    <a:ext uri="{9D8B030D-6E8A-4147-A177-3AD203B41FA5}">
                      <a16:colId xmlns:a16="http://schemas.microsoft.com/office/drawing/2014/main" val="4284820537"/>
                    </a:ext>
                  </a:extLst>
                </a:gridCol>
              </a:tblGrid>
              <a:tr h="2722744">
                <a:tc>
                  <a:txBody>
                    <a:bodyPr/>
                    <a:lstStyle/>
                    <a:p>
                      <a:r>
                        <a:rPr lang="en-US" dirty="0"/>
                        <a:t>Timestamp- 10:49 PM</a:t>
                      </a:r>
                    </a:p>
                    <a:p>
                      <a:r>
                        <a:rPr lang="en-US" dirty="0"/>
                        <a:t>Hash of previous block header- contains hash of block header of previous block</a:t>
                      </a:r>
                    </a:p>
                    <a:p>
                      <a:r>
                        <a:rPr lang="en-US" dirty="0"/>
                        <a:t>Hash of transactions- Hash function result(applied to data section transactions)</a:t>
                      </a:r>
                    </a:p>
                    <a:p>
                      <a:r>
                        <a:rPr lang="en-US" dirty="0"/>
                        <a:t>Nonce- 3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11376"/>
                  </a:ext>
                </a:extLst>
              </a:tr>
              <a:tr h="1690055">
                <a:tc>
                  <a:txBody>
                    <a:bodyPr/>
                    <a:lstStyle/>
                    <a:p>
                      <a:r>
                        <a:rPr lang="en-US" dirty="0"/>
                        <a:t>Alice to Bob 1BTC</a:t>
                      </a:r>
                    </a:p>
                    <a:p>
                      <a:r>
                        <a:rPr lang="en-US" dirty="0"/>
                        <a:t>John to Mike 2BTC</a:t>
                      </a:r>
                    </a:p>
                    <a:p>
                      <a:r>
                        <a:rPr lang="en-US" dirty="0"/>
                        <a:t>Hash Functions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3032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21454F-D1F6-4343-8D74-5BF4B74DD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65177"/>
              </p:ext>
            </p:extLst>
          </p:nvPr>
        </p:nvGraphicFramePr>
        <p:xfrm>
          <a:off x="7035282" y="1825625"/>
          <a:ext cx="3124718" cy="4668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718">
                  <a:extLst>
                    <a:ext uri="{9D8B030D-6E8A-4147-A177-3AD203B41FA5}">
                      <a16:colId xmlns:a16="http://schemas.microsoft.com/office/drawing/2014/main" val="859891197"/>
                    </a:ext>
                  </a:extLst>
                </a:gridCol>
              </a:tblGrid>
              <a:tr h="1852480">
                <a:tc>
                  <a:txBody>
                    <a:bodyPr/>
                    <a:lstStyle/>
                    <a:p>
                      <a:r>
                        <a:rPr lang="en-US" dirty="0"/>
                        <a:t>Timestamp- 10:49 PM</a:t>
                      </a:r>
                    </a:p>
                    <a:p>
                      <a:r>
                        <a:rPr lang="en-US" dirty="0"/>
                        <a:t>Hash of previous block header- contains hash of block header of previous block</a:t>
                      </a:r>
                    </a:p>
                    <a:p>
                      <a:r>
                        <a:rPr lang="en-US" dirty="0"/>
                        <a:t>Hash of transactions- Hash function result(applied to data section transactions)</a:t>
                      </a:r>
                    </a:p>
                    <a:p>
                      <a:r>
                        <a:rPr lang="en-US" dirty="0"/>
                        <a:t>Nonce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48165"/>
                  </a:ext>
                </a:extLst>
              </a:tr>
              <a:tr h="2108161">
                <a:tc>
                  <a:txBody>
                    <a:bodyPr/>
                    <a:lstStyle/>
                    <a:p>
                      <a:r>
                        <a:rPr lang="en-US" dirty="0"/>
                        <a:t>Alice to Bob 1BTC</a:t>
                      </a:r>
                    </a:p>
                    <a:p>
                      <a:r>
                        <a:rPr lang="en-US" dirty="0"/>
                        <a:t>John to Mike 2BTC</a:t>
                      </a:r>
                    </a:p>
                    <a:p>
                      <a:r>
                        <a:rPr lang="en-US" dirty="0"/>
                        <a:t>Hash Functions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99967"/>
                  </a:ext>
                </a:extLst>
              </a:tr>
            </a:tbl>
          </a:graphicData>
        </a:graphic>
      </p:graphicFrame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942C968-30E8-E848-8841-DC438F53C184}"/>
              </a:ext>
            </a:extLst>
          </p:cNvPr>
          <p:cNvCxnSpPr>
            <a:cxnSpLocks/>
          </p:cNvCxnSpPr>
          <p:nvPr/>
        </p:nvCxnSpPr>
        <p:spPr>
          <a:xfrm rot="10800000">
            <a:off x="5728998" y="1996752"/>
            <a:ext cx="1306289" cy="1997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4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4F61-A9EE-AF43-BCBE-03C109D1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and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F91D-76E9-C84F-A1A2-AD586BBB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Mining is the mechanism to systematically give rights to add data to blockchain</a:t>
            </a:r>
          </a:p>
          <a:p>
            <a:r>
              <a:rPr lang="en-US" dirty="0"/>
              <a:t>Steps- Validate transactions</a:t>
            </a:r>
          </a:p>
          <a:p>
            <a:r>
              <a:rPr lang="en-US" dirty="0"/>
              <a:t>Propagate transactions</a:t>
            </a:r>
          </a:p>
          <a:p>
            <a:r>
              <a:rPr lang="en-US" dirty="0"/>
              <a:t>Validate blocks</a:t>
            </a:r>
          </a:p>
          <a:p>
            <a:r>
              <a:rPr lang="en-US" dirty="0"/>
              <a:t>Propagate blocks</a:t>
            </a:r>
          </a:p>
          <a:p>
            <a:r>
              <a:rPr lang="en-US" dirty="0"/>
              <a:t>Store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F847-A4C7-2B40-9075-90171409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incentive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A37A-04C0-484C-BA72-77A0CB73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miner of each block a block reward</a:t>
            </a:r>
          </a:p>
          <a:p>
            <a:r>
              <a:rPr lang="en-US" dirty="0"/>
              <a:t>Giving the miner transactions fees which are paid by those conducting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2544-C688-CF44-908E-DDC6A56F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438B-B8E8-AA4D-B361-0B1858D2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right to add block by creating a game that requires miners to solve a complex mathematical puzzle(produce work)</a:t>
            </a:r>
          </a:p>
          <a:p>
            <a:r>
              <a:rPr lang="en-US" dirty="0"/>
              <a:t>Mining difficulty rate can thought as the hash of block header must contain a certain number of 0s at the beginning</a:t>
            </a:r>
          </a:p>
          <a:p>
            <a:r>
              <a:rPr lang="en-US" dirty="0"/>
              <a:t>Keep changing the nonce value in Slide 3 for block headers until we get – 0000 3b122222 meaning leading 0’s</a:t>
            </a:r>
          </a:p>
          <a:p>
            <a:r>
              <a:rPr lang="en-US" dirty="0"/>
              <a:t>Put the value in next block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7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CAD7-6349-2B4D-8EED-029E687E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A105-A26E-E94B-B4E0-E4552F219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ability for all honest participants to come to </a:t>
            </a:r>
            <a:r>
              <a:rPr lang="en-US" dirty="0" err="1"/>
              <a:t>aggrements</a:t>
            </a:r>
            <a:r>
              <a:rPr lang="en-US" dirty="0"/>
              <a:t> over single truthful version of the blockchain in a trustless manner</a:t>
            </a:r>
          </a:p>
          <a:p>
            <a:r>
              <a:rPr lang="en-US" dirty="0"/>
              <a:t>Consensus algorithm is the process in which a blockchain network </a:t>
            </a:r>
            <a:r>
              <a:rPr lang="en-US"/>
              <a:t>achieves consensus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283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Blockchain</vt:lpstr>
      <vt:lpstr>What is blockchain</vt:lpstr>
      <vt:lpstr>Blockchain data structure</vt:lpstr>
      <vt:lpstr>Mining and Consensus</vt:lpstr>
      <vt:lpstr>Mining incentive</vt:lpstr>
      <vt:lpstr>Pow mining</vt:lpstr>
      <vt:lpstr>Consensus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Gaurav Priyanjali</dc:creator>
  <cp:lastModifiedBy>Gaurav Priyanjali</cp:lastModifiedBy>
  <cp:revision>1</cp:revision>
  <dcterms:created xsi:type="dcterms:W3CDTF">2024-04-29T15:02:39Z</dcterms:created>
  <dcterms:modified xsi:type="dcterms:W3CDTF">2024-04-29T15:53:14Z</dcterms:modified>
</cp:coreProperties>
</file>