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2" r:id="rId27"/>
    <p:sldId id="283" r:id="rId28"/>
    <p:sldId id="284" r:id="rId29"/>
    <p:sldId id="281"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CAB352-2943-1C4B-AA81-41DC927DC4F1}">
          <p14:sldIdLst/>
        </p14:section>
        <p14:section name="section 1" id="{0B608FE4-01AB-5745-B5DB-C43C5720BE75}">
          <p14:sldIdLst>
            <p14:sldId id="256"/>
            <p14:sldId id="257"/>
            <p14:sldId id="258"/>
            <p14:sldId id="259"/>
            <p14:sldId id="260"/>
            <p14:sldId id="262"/>
            <p14:sldId id="261"/>
            <p14:sldId id="263"/>
            <p14:sldId id="264"/>
          </p14:sldIdLst>
        </p14:section>
        <p14:section name="Section 2" id="{7B8895E5-38DB-C443-9FB1-25F818166B99}">
          <p14:sldIdLst>
            <p14:sldId id="265"/>
            <p14:sldId id="266"/>
            <p14:sldId id="267"/>
            <p14:sldId id="268"/>
            <p14:sldId id="269"/>
            <p14:sldId id="270"/>
            <p14:sldId id="271"/>
            <p14:sldId id="272"/>
            <p14:sldId id="273"/>
            <p14:sldId id="274"/>
            <p14:sldId id="275"/>
            <p14:sldId id="277"/>
            <p14:sldId id="276"/>
          </p14:sldIdLst>
        </p14:section>
        <p14:section name="Transactions on blockchain" id="{B3F7D861-AFBF-094B-9378-8B3FFC2F5B0B}">
          <p14:sldIdLst>
            <p14:sldId id="278"/>
            <p14:sldId id="279"/>
            <p14:sldId id="280"/>
            <p14:sldId id="282"/>
            <p14:sldId id="283"/>
            <p14:sldId id="284"/>
            <p14:sldId id="281"/>
            <p14:sldId id="285"/>
            <p14:sldId id="286"/>
            <p14:sldId id="287"/>
            <p14:sldId id="288"/>
            <p14:sldId id="289"/>
            <p14:sldId id="290"/>
            <p14:sldId id="291"/>
            <p14:sldId id="292"/>
          </p14:sldIdLst>
        </p14:section>
        <p14:section name="Mining" id="{CD8C84FD-9B89-DC43-9A05-83A4286B0109}">
          <p14:sldIdLst>
            <p14:sldId id="293"/>
            <p14:sldId id="294"/>
            <p14:sldId id="295"/>
            <p14:sldId id="296"/>
            <p14:sldId id="297"/>
            <p14:sldId id="298"/>
            <p14:sldId id="299"/>
            <p14:sldId id="300"/>
            <p14:sldId id="301"/>
            <p14:sldId id="302"/>
            <p14:sldId id="303"/>
            <p14:sldId id="304"/>
            <p14:sldId id="305"/>
            <p14:sldId id="306"/>
            <p14:sldId id="307"/>
          </p14:sldIdLst>
        </p14:section>
        <p14:section name="Blockchain concensus" id="{81BB445A-8E7F-E44E-8737-FB168ED955C6}">
          <p14:sldIdLst>
            <p14:sldId id="308"/>
            <p14:sldId id="309"/>
            <p14:sldId id="310"/>
            <p14:sldId id="311"/>
            <p14:sldId id="312"/>
            <p14:sldId id="313"/>
            <p14:sldId id="314"/>
            <p14:sldId id="315"/>
            <p14:sldId id="316"/>
            <p14:sldId id="317"/>
            <p14:sldId id="318"/>
            <p14:sldId id="319"/>
            <p14:sldId id="320"/>
            <p14:sldId id="321"/>
            <p14:sldId id="322"/>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8"/>
    <p:restoredTop sz="94578"/>
  </p:normalViewPr>
  <p:slideViewPr>
    <p:cSldViewPr snapToGrid="0" snapToObjects="1">
      <p:cViewPr varScale="1">
        <p:scale>
          <a:sx n="103" d="100"/>
          <a:sy n="103" d="100"/>
        </p:scale>
        <p:origin x="16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EBDA-E6CD-4841-85AD-49CF9A13C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99D046-FB70-F042-9142-D7601862F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0B9BF-804D-0C48-BD48-964F79E251EB}"/>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E91A9458-BACE-5142-B614-5E5EB58A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DDECE-B0EC-4747-9B4E-31D6869195C7}"/>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86497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5F9A-BDDE-A44F-B7B2-3825F3AF1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35D269-C55D-154F-997F-285530199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64ABB-1600-5C40-9CAD-268E07578190}"/>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CF9360CA-8692-CB40-AC5A-97F10BFCB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7C4B-80CE-8848-83A9-9E9336F35BAE}"/>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420117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552CA-FAE9-AC47-ADB3-722069854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179CDB-81CA-2540-8213-162938213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D74BB-805F-CB4E-908B-11BEB59CD1EC}"/>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97CD6CD8-86EC-BB40-8865-D5794E5FF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0A27B-D3D7-C64F-8B31-1E8299D3D759}"/>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81274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13CA-CDD2-D44C-893D-9189FC3E1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A4A17-710D-C74A-BBC0-E6436B7E39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40B7A-C924-6241-A275-14F2C1C0E7AD}"/>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4E76512B-31F0-EB46-98EF-7FDD1D108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1D86F-6497-5B49-8B2F-D7B677AEB531}"/>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365130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AA55-2511-D040-97A7-08D77587B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D04D6-EEF9-884C-8A56-C51BAC323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C292C-1008-4E49-93BB-F5C4334E6BD9}"/>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08905F97-274F-B849-B36F-70D28622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04392-2343-0A4A-BC66-94200FBBC0B9}"/>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378001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3DD1-BBB8-8848-B8CC-66F7CA557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E98D8-404A-3748-A9F6-772434B9B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392AEE-A285-3B45-840F-6E8019CE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28530-FE47-3F42-9992-A70891824C37}"/>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6" name="Footer Placeholder 5">
            <a:extLst>
              <a:ext uri="{FF2B5EF4-FFF2-40B4-BE49-F238E27FC236}">
                <a16:creationId xmlns:a16="http://schemas.microsoft.com/office/drawing/2014/main" id="{41E4663E-CE0A-0843-BB2F-49891EC11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F65FA-B8D3-8049-8AF5-97DE2BC096AC}"/>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320901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D250-E802-4A49-8609-53D8543318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43A085-7DF2-9247-9010-45E0B051E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999DF-FA2C-E74B-BDB8-E3CA31237D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D2537-73F1-6049-8660-A754B8462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3C005-4241-1F47-B4AE-15FF1375E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655B8-F5D6-7740-816F-DE9BEC986AF8}"/>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8" name="Footer Placeholder 7">
            <a:extLst>
              <a:ext uri="{FF2B5EF4-FFF2-40B4-BE49-F238E27FC236}">
                <a16:creationId xmlns:a16="http://schemas.microsoft.com/office/drawing/2014/main" id="{A3E8F2CA-282A-B74D-8BC3-44C2F77A4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70A71-FE70-0A49-9709-1FF360DC3598}"/>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238790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456A-C404-584D-B786-5996AAC7F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AB32D-1100-DC45-B1C9-33133D29154B}"/>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4" name="Footer Placeholder 3">
            <a:extLst>
              <a:ext uri="{FF2B5EF4-FFF2-40B4-BE49-F238E27FC236}">
                <a16:creationId xmlns:a16="http://schemas.microsoft.com/office/drawing/2014/main" id="{8892708C-1CEF-B440-9233-9B268C8AB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2E1442-FF04-B843-8F60-99964D38FE3F}"/>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249645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ED631-78EF-DF49-A069-BD999F75827F}"/>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3" name="Footer Placeholder 2">
            <a:extLst>
              <a:ext uri="{FF2B5EF4-FFF2-40B4-BE49-F238E27FC236}">
                <a16:creationId xmlns:a16="http://schemas.microsoft.com/office/drawing/2014/main" id="{8E6ECD16-BE69-5644-BEA2-345A6335A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D7FC5-9228-3441-9F18-0297B86967B0}"/>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296645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1AD3-3D7E-D64A-8BC5-F6E563D1D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46919F-E358-4645-861A-2C39DEEFE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8EF68-9F9E-5E46-B85C-6625B27BF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B22DC-6DE9-6C44-A06F-9197F6D42809}"/>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6" name="Footer Placeholder 5">
            <a:extLst>
              <a:ext uri="{FF2B5EF4-FFF2-40B4-BE49-F238E27FC236}">
                <a16:creationId xmlns:a16="http://schemas.microsoft.com/office/drawing/2014/main" id="{87788A16-8AED-A24E-8EB5-FFF72CB53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E2AF7-47B4-1346-8DF3-731F1DAC634D}"/>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290668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83F8-1C1D-B645-94C5-1F5F5A202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2E43FE-AEEE-A447-98CD-4EBCB3834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2F785-6055-FF4B-8FED-FCEDD27AC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CB2EA-A912-8A4B-9BF9-D4C8409A2A9A}"/>
              </a:ext>
            </a:extLst>
          </p:cNvPr>
          <p:cNvSpPr>
            <a:spLocks noGrp="1"/>
          </p:cNvSpPr>
          <p:nvPr>
            <p:ph type="dt" sz="half" idx="10"/>
          </p:nvPr>
        </p:nvSpPr>
        <p:spPr/>
        <p:txBody>
          <a:bodyPr/>
          <a:lstStyle/>
          <a:p>
            <a:fld id="{3DD5FA13-A27B-D543-A708-040B178C2104}" type="datetimeFigureOut">
              <a:rPr lang="en-US" smtClean="0"/>
              <a:t>5/3/24</a:t>
            </a:fld>
            <a:endParaRPr lang="en-US"/>
          </a:p>
        </p:txBody>
      </p:sp>
      <p:sp>
        <p:nvSpPr>
          <p:cNvPr id="6" name="Footer Placeholder 5">
            <a:extLst>
              <a:ext uri="{FF2B5EF4-FFF2-40B4-BE49-F238E27FC236}">
                <a16:creationId xmlns:a16="http://schemas.microsoft.com/office/drawing/2014/main" id="{9B8E50F3-486D-1D4F-8B44-908C7D661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90559-17AD-374A-AB08-D2D1B1851FCA}"/>
              </a:ext>
            </a:extLst>
          </p:cNvPr>
          <p:cNvSpPr>
            <a:spLocks noGrp="1"/>
          </p:cNvSpPr>
          <p:nvPr>
            <p:ph type="sldNum" sz="quarter" idx="12"/>
          </p:nvPr>
        </p:nvSpPr>
        <p:spPr/>
        <p:txBody>
          <a:bodyPr/>
          <a:lstStyle/>
          <a:p>
            <a:fld id="{73B70D4F-6138-6049-BD58-0CF7003D183B}" type="slidenum">
              <a:rPr lang="en-US" smtClean="0"/>
              <a:t>‹#›</a:t>
            </a:fld>
            <a:endParaRPr lang="en-US"/>
          </a:p>
        </p:txBody>
      </p:sp>
    </p:spTree>
    <p:extLst>
      <p:ext uri="{BB962C8B-B14F-4D97-AF65-F5344CB8AC3E}">
        <p14:creationId xmlns:p14="http://schemas.microsoft.com/office/powerpoint/2010/main" val="392454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5B58D-0D75-1E42-BBCB-A5564E9DF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0F6F3-22F1-0E43-8CE7-A232D0045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B5CE6-728E-BE40-B63D-6FB71F715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5FA13-A27B-D543-A708-040B178C2104}" type="datetimeFigureOut">
              <a:rPr lang="en-US" smtClean="0"/>
              <a:t>5/3/24</a:t>
            </a:fld>
            <a:endParaRPr lang="en-US"/>
          </a:p>
        </p:txBody>
      </p:sp>
      <p:sp>
        <p:nvSpPr>
          <p:cNvPr id="5" name="Footer Placeholder 4">
            <a:extLst>
              <a:ext uri="{FF2B5EF4-FFF2-40B4-BE49-F238E27FC236}">
                <a16:creationId xmlns:a16="http://schemas.microsoft.com/office/drawing/2014/main" id="{D505A730-92BF-0241-B42E-46C62E660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7500C-55D3-9D44-8163-E16B9F118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70D4F-6138-6049-BD58-0CF7003D183B}" type="slidenum">
              <a:rPr lang="en-US" smtClean="0"/>
              <a:t>‹#›</a:t>
            </a:fld>
            <a:endParaRPr lang="en-US"/>
          </a:p>
        </p:txBody>
      </p:sp>
    </p:spTree>
    <p:extLst>
      <p:ext uri="{BB962C8B-B14F-4D97-AF65-F5344CB8AC3E}">
        <p14:creationId xmlns:p14="http://schemas.microsoft.com/office/powerpoint/2010/main" val="421589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CA77-D051-2D4D-A7CC-D26892AED660}"/>
              </a:ext>
            </a:extLst>
          </p:cNvPr>
          <p:cNvSpPr>
            <a:spLocks noGrp="1"/>
          </p:cNvSpPr>
          <p:nvPr>
            <p:ph type="ctrTitle"/>
          </p:nvPr>
        </p:nvSpPr>
        <p:spPr/>
        <p:txBody>
          <a:bodyPr/>
          <a:lstStyle/>
          <a:p>
            <a:r>
              <a:rPr lang="en-US" dirty="0"/>
              <a:t>Blockchain</a:t>
            </a:r>
          </a:p>
        </p:txBody>
      </p:sp>
      <p:sp>
        <p:nvSpPr>
          <p:cNvPr id="3" name="Subtitle 2">
            <a:extLst>
              <a:ext uri="{FF2B5EF4-FFF2-40B4-BE49-F238E27FC236}">
                <a16:creationId xmlns:a16="http://schemas.microsoft.com/office/drawing/2014/main" id="{FFA574E9-B1E2-BA42-B85A-7558DAFC5539}"/>
              </a:ext>
            </a:extLst>
          </p:cNvPr>
          <p:cNvSpPr>
            <a:spLocks noGrp="1"/>
          </p:cNvSpPr>
          <p:nvPr>
            <p:ph type="subTitle" idx="1"/>
          </p:nvPr>
        </p:nvSpPr>
        <p:spPr/>
        <p:txBody>
          <a:bodyPr/>
          <a:lstStyle/>
          <a:p>
            <a:r>
              <a:rPr lang="en-US" dirty="0"/>
              <a:t>What is blockchain?</a:t>
            </a:r>
          </a:p>
        </p:txBody>
      </p:sp>
    </p:spTree>
    <p:extLst>
      <p:ext uri="{BB962C8B-B14F-4D97-AF65-F5344CB8AC3E}">
        <p14:creationId xmlns:p14="http://schemas.microsoft.com/office/powerpoint/2010/main" val="312709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2CFC-B9F4-4341-B439-1C441CAC26C5}"/>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71532863-4AB6-1347-A017-5B0A46021B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780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10D7-324F-FD44-9C76-392161E64EA8}"/>
              </a:ext>
            </a:extLst>
          </p:cNvPr>
          <p:cNvSpPr>
            <a:spLocks noGrp="1"/>
          </p:cNvSpPr>
          <p:nvPr>
            <p:ph type="title"/>
          </p:nvPr>
        </p:nvSpPr>
        <p:spPr/>
        <p:txBody>
          <a:bodyPr/>
          <a:lstStyle/>
          <a:p>
            <a:r>
              <a:rPr lang="en-US" b="1" i="0" dirty="0">
                <a:solidFill>
                  <a:srgbClr val="2D3B45"/>
                </a:solidFill>
                <a:effectLst/>
                <a:latin typeface="Lato Extended"/>
              </a:rPr>
              <a:t>Introduction to Hash Functions</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18963091-91C3-F04D-B2F1-3B878010C5A4}"/>
              </a:ext>
            </a:extLst>
          </p:cNvPr>
          <p:cNvSpPr>
            <a:spLocks noGrp="1"/>
          </p:cNvSpPr>
          <p:nvPr>
            <p:ph idx="1"/>
          </p:nvPr>
        </p:nvSpPr>
        <p:spPr/>
        <p:txBody>
          <a:bodyPr/>
          <a:lstStyle/>
          <a:p>
            <a:r>
              <a:rPr lang="en-US" b="0" i="0" dirty="0">
                <a:solidFill>
                  <a:srgbClr val="2D3B45"/>
                </a:solidFill>
                <a:effectLst/>
                <a:latin typeface="Roboto" panose="02000000000000000000" pitchFamily="2" charset="0"/>
              </a:rPr>
              <a:t>Hash functions allow us to produce what is basically a digital fingerprint of data. The data could be a file, text, or any other type. More specifically, hash functions allow individuals to prove the existence of data--without divulging data. Hash functions, for example, can be used to secure passwords and to verify that a file is the intended file. Hash functions are therefore very useful for identifying malware.</a:t>
            </a:r>
          </a:p>
          <a:p>
            <a:endParaRPr lang="en-US" dirty="0"/>
          </a:p>
        </p:txBody>
      </p:sp>
    </p:spTree>
    <p:extLst>
      <p:ext uri="{BB962C8B-B14F-4D97-AF65-F5344CB8AC3E}">
        <p14:creationId xmlns:p14="http://schemas.microsoft.com/office/powerpoint/2010/main" val="150707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5798-9CB7-8A4C-B4E4-151507E64C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6D435-E542-4E43-BB38-B72B10212DF4}"/>
              </a:ext>
            </a:extLst>
          </p:cNvPr>
          <p:cNvSpPr>
            <a:spLocks noGrp="1"/>
          </p:cNvSpPr>
          <p:nvPr>
            <p:ph idx="1"/>
          </p:nvPr>
        </p:nvSpPr>
        <p:spPr/>
        <p:txBody>
          <a:bodyPr>
            <a:normAutofit fontScale="92500"/>
          </a:bodyPr>
          <a:lstStyle/>
          <a:p>
            <a:pPr algn="l"/>
            <a:r>
              <a:rPr lang="en-US" sz="1700" b="0" i="0" dirty="0">
                <a:solidFill>
                  <a:srgbClr val="2D3B45"/>
                </a:solidFill>
                <a:effectLst/>
                <a:latin typeface="Roboto" panose="02000000000000000000" pitchFamily="2" charset="0"/>
              </a:rPr>
              <a:t>On blockchain networks, hash functions are used in several places, but most importantly is that they give the blockchain its chain property, because transactions are indexed by their hash, and the hash of a previous block header is included in the next block header. Other uses of hash functions for the blockchain include:</a:t>
            </a:r>
          </a:p>
          <a:p>
            <a:pPr algn="l">
              <a:buFont typeface="Arial" panose="020B0604020202020204" pitchFamily="34" charset="0"/>
              <a:buChar char="•"/>
            </a:pPr>
            <a:r>
              <a:rPr lang="en-US" sz="1700" b="0" i="0" dirty="0">
                <a:solidFill>
                  <a:srgbClr val="2D3B45"/>
                </a:solidFill>
                <a:effectLst/>
                <a:latin typeface="Roboto" panose="02000000000000000000" pitchFamily="2" charset="0"/>
              </a:rPr>
              <a:t>increasing the difficulty of including the next block on the chain</a:t>
            </a:r>
          </a:p>
          <a:p>
            <a:pPr algn="l">
              <a:buFont typeface="Arial" panose="020B0604020202020204" pitchFamily="34" charset="0"/>
              <a:buChar char="•"/>
            </a:pPr>
            <a:r>
              <a:rPr lang="en-US" sz="1700" b="0" i="0" dirty="0">
                <a:solidFill>
                  <a:srgbClr val="2D3B45"/>
                </a:solidFill>
                <a:effectLst/>
                <a:latin typeface="Roboto" panose="02000000000000000000" pitchFamily="2" charset="0"/>
              </a:rPr>
              <a:t>efficiently and securely reference the list of transactions in a block</a:t>
            </a:r>
          </a:p>
          <a:p>
            <a:pPr algn="l">
              <a:buFont typeface="Arial" panose="020B0604020202020204" pitchFamily="34" charset="0"/>
              <a:buChar char="•"/>
            </a:pPr>
            <a:r>
              <a:rPr lang="en-US" sz="1700" b="0" i="0" dirty="0">
                <a:solidFill>
                  <a:srgbClr val="2D3B45"/>
                </a:solidFill>
                <a:effectLst/>
                <a:latin typeface="Roboto" panose="02000000000000000000" pitchFamily="2" charset="0"/>
              </a:rPr>
              <a:t>the creation of data structures such as Bloom Filters, which are used to provide some privacy to Simplified Payment Verification (SPV) wallets, as well as in Xtreme thin (</a:t>
            </a:r>
            <a:r>
              <a:rPr lang="en-US" sz="1700" b="0" i="0" dirty="0" err="1">
                <a:solidFill>
                  <a:srgbClr val="2D3B45"/>
                </a:solidFill>
                <a:effectLst/>
                <a:latin typeface="Roboto" panose="02000000000000000000" pitchFamily="2" charset="0"/>
              </a:rPr>
              <a:t>xthin</a:t>
            </a:r>
            <a:r>
              <a:rPr lang="en-US" sz="1700" b="0" i="0" dirty="0">
                <a:solidFill>
                  <a:srgbClr val="2D3B45"/>
                </a:solidFill>
                <a:effectLst/>
                <a:latin typeface="Roboto" panose="02000000000000000000" pitchFamily="2" charset="0"/>
              </a:rPr>
              <a:t>) block propagation</a:t>
            </a:r>
          </a:p>
          <a:p>
            <a:pPr algn="l">
              <a:buFont typeface="Arial" panose="020B0604020202020204" pitchFamily="34" charset="0"/>
              <a:buChar char="•"/>
            </a:pPr>
            <a:r>
              <a:rPr lang="en-US" sz="1700" b="0" i="0" dirty="0">
                <a:solidFill>
                  <a:srgbClr val="2D3B45"/>
                </a:solidFill>
                <a:effectLst/>
                <a:latin typeface="Roboto" panose="02000000000000000000" pitchFamily="2" charset="0"/>
              </a:rPr>
              <a:t>forming Inverse Bloom Lookup Tables (IBLTs), which are used in the graphene block propagation protocol</a:t>
            </a:r>
          </a:p>
          <a:p>
            <a:pPr algn="l"/>
            <a:r>
              <a:rPr lang="en-US" b="0" i="0" dirty="0">
                <a:solidFill>
                  <a:srgbClr val="2D3B45"/>
                </a:solidFill>
                <a:effectLst/>
                <a:latin typeface="Roboto" panose="02000000000000000000" pitchFamily="2" charset="0"/>
              </a:rPr>
              <a:t>Topics covered are:</a:t>
            </a:r>
          </a:p>
          <a:p>
            <a:pPr algn="l">
              <a:buFont typeface="+mj-lt"/>
              <a:buAutoNum type="arabicPeriod"/>
            </a:pPr>
            <a:r>
              <a:rPr lang="en-US" b="0" i="0" dirty="0">
                <a:solidFill>
                  <a:srgbClr val="2D3B45"/>
                </a:solidFill>
                <a:effectLst/>
                <a:latin typeface="Roboto" panose="02000000000000000000" pitchFamily="2" charset="0"/>
              </a:rPr>
              <a:t>Introduction to Hash Functions</a:t>
            </a:r>
          </a:p>
          <a:p>
            <a:pPr algn="l">
              <a:buFont typeface="+mj-lt"/>
              <a:buAutoNum type="arabicPeriod"/>
            </a:pPr>
            <a:r>
              <a:rPr lang="en-US" b="0" i="0" dirty="0">
                <a:solidFill>
                  <a:srgbClr val="2D3B45"/>
                </a:solidFill>
                <a:effectLst/>
                <a:latin typeface="Roboto" panose="02000000000000000000" pitchFamily="2" charset="0"/>
              </a:rPr>
              <a:t>Hash Functions for Password Handling</a:t>
            </a:r>
          </a:p>
          <a:p>
            <a:pPr algn="l">
              <a:buFont typeface="+mj-lt"/>
              <a:buAutoNum type="arabicPeriod"/>
            </a:pPr>
            <a:r>
              <a:rPr lang="en-US" b="0" i="0" dirty="0">
                <a:solidFill>
                  <a:srgbClr val="2D3B45"/>
                </a:solidFill>
                <a:effectLst/>
                <a:latin typeface="Roboto" panose="02000000000000000000" pitchFamily="2" charset="0"/>
              </a:rPr>
              <a:t>Merkle Trees and Merkle Proofs</a:t>
            </a:r>
          </a:p>
          <a:p>
            <a:endParaRPr lang="en-US" dirty="0"/>
          </a:p>
        </p:txBody>
      </p:sp>
    </p:spTree>
    <p:extLst>
      <p:ext uri="{BB962C8B-B14F-4D97-AF65-F5344CB8AC3E}">
        <p14:creationId xmlns:p14="http://schemas.microsoft.com/office/powerpoint/2010/main" val="148601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9A86-6ED7-3744-804D-30681A21D0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90008B5-C880-F141-9467-EF4344628F8D}"/>
              </a:ext>
            </a:extLst>
          </p:cNvPr>
          <p:cNvSpPr>
            <a:spLocks noGrp="1"/>
          </p:cNvSpPr>
          <p:nvPr>
            <p:ph idx="1"/>
          </p:nvPr>
        </p:nvSpPr>
        <p:spPr/>
        <p:txBody>
          <a:bodyPr/>
          <a:lstStyle/>
          <a:p>
            <a:r>
              <a:rPr lang="en-US" dirty="0"/>
              <a:t>Hash function- for a given input generates unique output</a:t>
            </a:r>
          </a:p>
          <a:p>
            <a:r>
              <a:rPr lang="en-US" dirty="0"/>
              <a:t>In hash function data goes in a number comes out</a:t>
            </a:r>
          </a:p>
          <a:p>
            <a:r>
              <a:rPr lang="en-US" dirty="0"/>
              <a:t>Data can be string, file </a:t>
            </a:r>
            <a:r>
              <a:rPr lang="en-US" dirty="0" err="1"/>
              <a:t>etc</a:t>
            </a:r>
            <a:endParaRPr lang="en-US" dirty="0"/>
          </a:p>
          <a:p>
            <a:r>
              <a:rPr lang="en-US" dirty="0"/>
              <a:t>Three properties : Pre-image resistance- Given a hash value h it should be difficult to find an input with </a:t>
            </a:r>
            <a:r>
              <a:rPr lang="en-US"/>
              <a:t>the given </a:t>
            </a:r>
            <a:r>
              <a:rPr lang="en-US" dirty="0"/>
              <a:t>output</a:t>
            </a:r>
          </a:p>
          <a:p>
            <a:r>
              <a:rPr lang="en-US" dirty="0"/>
              <a:t>Second pre-image resistance- Given an input m_1 it should be difficult to find input m_2 such that hash(m_1) = hash(m_2)</a:t>
            </a:r>
          </a:p>
          <a:p>
            <a:r>
              <a:rPr lang="en-US" dirty="0"/>
              <a:t>Collision resistance: it should be difficult to find two different input m1 and m2 such that hash(m1) = hash(m2)</a:t>
            </a:r>
          </a:p>
        </p:txBody>
      </p:sp>
    </p:spTree>
    <p:extLst>
      <p:ext uri="{BB962C8B-B14F-4D97-AF65-F5344CB8AC3E}">
        <p14:creationId xmlns:p14="http://schemas.microsoft.com/office/powerpoint/2010/main" val="149722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0893-F2A7-0545-BF3B-5D3967BE23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DBE9AE-36A1-AC42-A207-822527AE93A3}"/>
              </a:ext>
            </a:extLst>
          </p:cNvPr>
          <p:cNvSpPr>
            <a:spLocks noGrp="1"/>
          </p:cNvSpPr>
          <p:nvPr>
            <p:ph idx="1"/>
          </p:nvPr>
        </p:nvSpPr>
        <p:spPr/>
        <p:txBody>
          <a:bodyPr/>
          <a:lstStyle/>
          <a:p>
            <a:r>
              <a:rPr lang="en-US" dirty="0"/>
              <a:t>SHA1 is a hash function- Do not use</a:t>
            </a:r>
          </a:p>
          <a:p>
            <a:r>
              <a:rPr lang="en-US" dirty="0"/>
              <a:t>Lets say we have </a:t>
            </a:r>
            <a:r>
              <a:rPr lang="en-US" dirty="0" err="1"/>
              <a:t>photo.exe</a:t>
            </a:r>
            <a:r>
              <a:rPr lang="en-US" dirty="0"/>
              <a:t> software, SHA256 hash of </a:t>
            </a:r>
            <a:r>
              <a:rPr lang="en-US" dirty="0" err="1"/>
              <a:t>photo.exe</a:t>
            </a:r>
            <a:r>
              <a:rPr lang="en-US" dirty="0"/>
              <a:t> is available</a:t>
            </a:r>
          </a:p>
          <a:p>
            <a:r>
              <a:rPr lang="en-US" dirty="0"/>
              <a:t>Sha256sum </a:t>
            </a:r>
            <a:r>
              <a:rPr lang="en-US" dirty="0" err="1"/>
              <a:t>photo.exe</a:t>
            </a:r>
            <a:r>
              <a:rPr lang="en-US" dirty="0"/>
              <a:t>- will display hash of </a:t>
            </a:r>
            <a:r>
              <a:rPr lang="en-US" dirty="0" err="1"/>
              <a:t>photo.exe</a:t>
            </a:r>
            <a:endParaRPr lang="en-US" dirty="0"/>
          </a:p>
          <a:p>
            <a:r>
              <a:rPr lang="en-US" dirty="0"/>
              <a:t>If published hash and hash using above does not match , The file is not the intended one </a:t>
            </a:r>
          </a:p>
          <a:p>
            <a:r>
              <a:rPr lang="en-US" dirty="0"/>
              <a:t>Output of sha256 is 256 bits</a:t>
            </a:r>
          </a:p>
          <a:p>
            <a:r>
              <a:rPr lang="en-US" dirty="0"/>
              <a:t>2^256 possible outputs or hash value</a:t>
            </a:r>
          </a:p>
          <a:p>
            <a:endParaRPr lang="en-US" dirty="0"/>
          </a:p>
          <a:p>
            <a:endParaRPr lang="en-US" dirty="0"/>
          </a:p>
          <a:p>
            <a:endParaRPr lang="en-US" dirty="0"/>
          </a:p>
        </p:txBody>
      </p:sp>
    </p:spTree>
    <p:extLst>
      <p:ext uri="{BB962C8B-B14F-4D97-AF65-F5344CB8AC3E}">
        <p14:creationId xmlns:p14="http://schemas.microsoft.com/office/powerpoint/2010/main" val="427051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BED-7EDE-9540-B6CF-416C095448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998884-9794-3342-A615-96FD92246EAB}"/>
              </a:ext>
            </a:extLst>
          </p:cNvPr>
          <p:cNvSpPr>
            <a:spLocks noGrp="1"/>
          </p:cNvSpPr>
          <p:nvPr>
            <p:ph idx="1"/>
          </p:nvPr>
        </p:nvSpPr>
        <p:spPr/>
        <p:txBody>
          <a:bodyPr/>
          <a:lstStyle/>
          <a:p>
            <a:r>
              <a:rPr lang="en-US" dirty="0"/>
              <a:t>If I can generate trillion hash a seconds 2^256/trillion seconds then it would take 1.158 * 10^56 seconds to get the hashes</a:t>
            </a:r>
          </a:p>
          <a:p>
            <a:r>
              <a:rPr lang="en-US" dirty="0"/>
              <a:t>Even half of the time 5.789*10^64 seconds this will take 1.836*10^57 years to get half the space</a:t>
            </a:r>
          </a:p>
          <a:p>
            <a:r>
              <a:rPr lang="en-US" dirty="0"/>
              <a:t>At that time you will get one collision or repeat</a:t>
            </a:r>
          </a:p>
          <a:p>
            <a:r>
              <a:rPr lang="en-US" dirty="0"/>
              <a:t>Any kind of attack would need those many years</a:t>
            </a:r>
          </a:p>
          <a:p>
            <a:r>
              <a:rPr lang="en-US" dirty="0"/>
              <a:t>This is the security of hash function</a:t>
            </a:r>
          </a:p>
          <a:p>
            <a:endParaRPr lang="en-US" dirty="0"/>
          </a:p>
          <a:p>
            <a:endParaRPr lang="en-US" dirty="0"/>
          </a:p>
        </p:txBody>
      </p:sp>
    </p:spTree>
    <p:extLst>
      <p:ext uri="{BB962C8B-B14F-4D97-AF65-F5344CB8AC3E}">
        <p14:creationId xmlns:p14="http://schemas.microsoft.com/office/powerpoint/2010/main" val="233012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50C1-D476-4A49-9C55-03E64DF79D92}"/>
              </a:ext>
            </a:extLst>
          </p:cNvPr>
          <p:cNvSpPr>
            <a:spLocks noGrp="1"/>
          </p:cNvSpPr>
          <p:nvPr>
            <p:ph type="title"/>
          </p:nvPr>
        </p:nvSpPr>
        <p:spPr/>
        <p:txBody>
          <a:bodyPr/>
          <a:lstStyle/>
          <a:p>
            <a:r>
              <a:rPr lang="en-US" dirty="0"/>
              <a:t>Birthday attack</a:t>
            </a:r>
          </a:p>
        </p:txBody>
      </p:sp>
      <p:sp>
        <p:nvSpPr>
          <p:cNvPr id="3" name="Content Placeholder 2">
            <a:extLst>
              <a:ext uri="{FF2B5EF4-FFF2-40B4-BE49-F238E27FC236}">
                <a16:creationId xmlns:a16="http://schemas.microsoft.com/office/drawing/2014/main" id="{0331BC6F-37BC-4446-AF2A-AEDF584D7B81}"/>
              </a:ext>
            </a:extLst>
          </p:cNvPr>
          <p:cNvSpPr>
            <a:spLocks noGrp="1"/>
          </p:cNvSpPr>
          <p:nvPr>
            <p:ph idx="1"/>
          </p:nvPr>
        </p:nvSpPr>
        <p:spPr/>
        <p:txBody>
          <a:bodyPr/>
          <a:lstStyle/>
          <a:p>
            <a:r>
              <a:rPr lang="en-US" dirty="0"/>
              <a:t>In terms of hash functions</a:t>
            </a:r>
          </a:p>
          <a:p>
            <a:r>
              <a:rPr lang="en-US" dirty="0"/>
              <a:t>Given a hash value h find x so that H(x) = h, Pre-image attack</a:t>
            </a:r>
          </a:p>
          <a:p>
            <a:r>
              <a:rPr lang="en-US" dirty="0"/>
              <a:t>Find x and y such that H(x) = H(y), collision attack</a:t>
            </a:r>
          </a:p>
          <a:p>
            <a:r>
              <a:rPr lang="en-US" dirty="0"/>
              <a:t>If H(x) is a 8 byte output</a:t>
            </a:r>
          </a:p>
          <a:p>
            <a:r>
              <a:rPr lang="en-US" dirty="0"/>
              <a:t>Brute force pre image – 12.7 </a:t>
            </a:r>
            <a:r>
              <a:rPr lang="en-US" dirty="0" err="1"/>
              <a:t>exahashes</a:t>
            </a:r>
            <a:endParaRPr lang="en-US" dirty="0"/>
          </a:p>
          <a:p>
            <a:r>
              <a:rPr lang="en-US" dirty="0"/>
              <a:t>Brute force collision- 5.1 </a:t>
            </a:r>
            <a:r>
              <a:rPr lang="en-US" dirty="0" err="1"/>
              <a:t>gigahashes</a:t>
            </a:r>
            <a:endParaRPr lang="en-US" dirty="0"/>
          </a:p>
          <a:p>
            <a:r>
              <a:rPr lang="en-US" dirty="0" err="1"/>
              <a:t>Xthin</a:t>
            </a:r>
            <a:r>
              <a:rPr lang="en-US" dirty="0"/>
              <a:t> block propagation uses cheap hashes which are 8 bytes</a:t>
            </a:r>
          </a:p>
          <a:p>
            <a:endParaRPr lang="en-US" dirty="0"/>
          </a:p>
        </p:txBody>
      </p:sp>
    </p:spTree>
    <p:extLst>
      <p:ext uri="{BB962C8B-B14F-4D97-AF65-F5344CB8AC3E}">
        <p14:creationId xmlns:p14="http://schemas.microsoft.com/office/powerpoint/2010/main" val="277735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8E91-E3D5-FE42-B0A2-5B763AFCFA76}"/>
              </a:ext>
            </a:extLst>
          </p:cNvPr>
          <p:cNvSpPr>
            <a:spLocks noGrp="1"/>
          </p:cNvSpPr>
          <p:nvPr>
            <p:ph type="title"/>
          </p:nvPr>
        </p:nvSpPr>
        <p:spPr/>
        <p:txBody>
          <a:bodyPr/>
          <a:lstStyle/>
          <a:p>
            <a:r>
              <a:rPr lang="en-US" dirty="0"/>
              <a:t>Hash to secure Authentication</a:t>
            </a:r>
          </a:p>
        </p:txBody>
      </p:sp>
      <p:sp>
        <p:nvSpPr>
          <p:cNvPr id="3" name="Content Placeholder 2">
            <a:extLst>
              <a:ext uri="{FF2B5EF4-FFF2-40B4-BE49-F238E27FC236}">
                <a16:creationId xmlns:a16="http://schemas.microsoft.com/office/drawing/2014/main" id="{DE6BA9BA-5106-7E44-8A52-3B87F4EB254A}"/>
              </a:ext>
            </a:extLst>
          </p:cNvPr>
          <p:cNvSpPr>
            <a:spLocks noGrp="1"/>
          </p:cNvSpPr>
          <p:nvPr>
            <p:ph idx="1"/>
          </p:nvPr>
        </p:nvSpPr>
        <p:spPr/>
        <p:txBody>
          <a:bodyPr/>
          <a:lstStyle/>
          <a:p>
            <a:r>
              <a:rPr lang="en-US" dirty="0"/>
              <a:t>Password handling scheme</a:t>
            </a:r>
          </a:p>
          <a:p>
            <a:r>
              <a:rPr lang="en-US" dirty="0"/>
              <a:t>Naïve and Naïve hash function</a:t>
            </a:r>
          </a:p>
          <a:p>
            <a:r>
              <a:rPr lang="en-US" dirty="0"/>
              <a:t>Password is stored in database and matched with typed user password</a:t>
            </a:r>
          </a:p>
          <a:p>
            <a:r>
              <a:rPr lang="en-US" dirty="0"/>
              <a:t>Naïve hash- hash the password and send the hash to server, compare the value with stored hash</a:t>
            </a:r>
          </a:p>
          <a:p>
            <a:r>
              <a:rPr lang="en-US" dirty="0"/>
              <a:t>Rainbow Attack is possible on naïve hash</a:t>
            </a:r>
          </a:p>
          <a:p>
            <a:r>
              <a:rPr lang="en-US" dirty="0"/>
              <a:t>Rainbow table will have common passwords hash and then can be compared with stored hash</a:t>
            </a:r>
          </a:p>
          <a:p>
            <a:endParaRPr lang="en-US" dirty="0"/>
          </a:p>
        </p:txBody>
      </p:sp>
    </p:spTree>
    <p:extLst>
      <p:ext uri="{BB962C8B-B14F-4D97-AF65-F5344CB8AC3E}">
        <p14:creationId xmlns:p14="http://schemas.microsoft.com/office/powerpoint/2010/main" val="189083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7A42-2788-C64C-9FDC-2EEFD78AC7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B7CFF7-6341-8243-BBAE-9811BB65B961}"/>
              </a:ext>
            </a:extLst>
          </p:cNvPr>
          <p:cNvSpPr>
            <a:spLocks noGrp="1"/>
          </p:cNvSpPr>
          <p:nvPr>
            <p:ph idx="1"/>
          </p:nvPr>
        </p:nvSpPr>
        <p:spPr/>
        <p:txBody>
          <a:bodyPr/>
          <a:lstStyle/>
          <a:p>
            <a:r>
              <a:rPr lang="en-US" dirty="0"/>
              <a:t>A salt is the data is seemingly random. It is combined with other information before hashing</a:t>
            </a:r>
          </a:p>
          <a:p>
            <a:r>
              <a:rPr lang="en-US" dirty="0"/>
              <a:t>Salt should allow enough entropy</a:t>
            </a:r>
          </a:p>
          <a:p>
            <a:r>
              <a:rPr lang="en-US" dirty="0"/>
              <a:t>Compact block protocol uses a salt to prevent an attacker creating collisions during block propagation</a:t>
            </a:r>
          </a:p>
          <a:p>
            <a:r>
              <a:rPr lang="en-US" dirty="0"/>
              <a:t>Some hash function</a:t>
            </a:r>
          </a:p>
          <a:p>
            <a:r>
              <a:rPr lang="en-US" dirty="0"/>
              <a:t>Sha256</a:t>
            </a:r>
          </a:p>
          <a:p>
            <a:r>
              <a:rPr lang="en-US" dirty="0"/>
              <a:t>Sha512, rpemd-160, pbkdf2</a:t>
            </a:r>
          </a:p>
          <a:p>
            <a:endParaRPr lang="en-US" dirty="0"/>
          </a:p>
        </p:txBody>
      </p:sp>
    </p:spTree>
    <p:extLst>
      <p:ext uri="{BB962C8B-B14F-4D97-AF65-F5344CB8AC3E}">
        <p14:creationId xmlns:p14="http://schemas.microsoft.com/office/powerpoint/2010/main" val="402778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ED2D-C193-C543-9EBB-DBB29A010B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DBB7CA-DDA9-B24B-8F59-E27E5547A310}"/>
              </a:ext>
            </a:extLst>
          </p:cNvPr>
          <p:cNvSpPr>
            <a:spLocks noGrp="1"/>
          </p:cNvSpPr>
          <p:nvPr>
            <p:ph idx="1"/>
          </p:nvPr>
        </p:nvSpPr>
        <p:spPr/>
        <p:txBody>
          <a:bodyPr/>
          <a:lstStyle/>
          <a:p>
            <a:pPr marL="0" indent="0">
              <a:buNone/>
            </a:pPr>
            <a:r>
              <a:rPr lang="en-US" dirty="0"/>
              <a:t>Salt is seemingly random</a:t>
            </a:r>
          </a:p>
          <a:p>
            <a:pPr marL="0" indent="0">
              <a:buNone/>
            </a:pPr>
            <a:r>
              <a:rPr lang="en-US" dirty="0"/>
              <a:t>Sha 256</a:t>
            </a:r>
          </a:p>
          <a:p>
            <a:pPr marL="0" indent="0">
              <a:buNone/>
            </a:pPr>
            <a:r>
              <a:rPr lang="en-US" dirty="0"/>
              <a:t>RPEMD-160 </a:t>
            </a:r>
          </a:p>
          <a:p>
            <a:pPr marL="0" indent="0">
              <a:buNone/>
            </a:pPr>
            <a:r>
              <a:rPr lang="en-US" dirty="0"/>
              <a:t>These two hash function are used by bitcoin</a:t>
            </a:r>
          </a:p>
          <a:p>
            <a:pPr marL="0" indent="0">
              <a:buNone/>
            </a:pPr>
            <a:r>
              <a:rPr lang="en-US" dirty="0"/>
              <a:t>PBKDF-2 takes 5 arguments , two of those arguments tune how difficult this function is to compute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7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8055-CBBA-DF44-B6AC-525356DE4694}"/>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91BE8064-F271-254C-85E8-58635C7D2010}"/>
              </a:ext>
            </a:extLst>
          </p:cNvPr>
          <p:cNvSpPr>
            <a:spLocks noGrp="1"/>
          </p:cNvSpPr>
          <p:nvPr>
            <p:ph idx="1"/>
          </p:nvPr>
        </p:nvSpPr>
        <p:spPr/>
        <p:txBody>
          <a:bodyPr/>
          <a:lstStyle/>
          <a:p>
            <a:r>
              <a:rPr lang="en-US" dirty="0"/>
              <a:t>Lets understand with google documents</a:t>
            </a:r>
          </a:p>
          <a:p>
            <a:r>
              <a:rPr lang="en-US" dirty="0"/>
              <a:t>Final current state</a:t>
            </a:r>
          </a:p>
          <a:p>
            <a:r>
              <a:rPr lang="en-US" dirty="0"/>
              <a:t>Changelog</a:t>
            </a:r>
          </a:p>
          <a:p>
            <a:r>
              <a:rPr lang="en-US" dirty="0"/>
              <a:t>Keeps track who modified the document</a:t>
            </a:r>
          </a:p>
          <a:p>
            <a:r>
              <a:rPr lang="en-US" dirty="0"/>
              <a:t>What , Who, When the changes made</a:t>
            </a:r>
          </a:p>
          <a:p>
            <a:r>
              <a:rPr lang="en-US" dirty="0"/>
              <a:t>Final/Current state as an account</a:t>
            </a:r>
          </a:p>
        </p:txBody>
      </p:sp>
    </p:spTree>
    <p:extLst>
      <p:ext uri="{BB962C8B-B14F-4D97-AF65-F5344CB8AC3E}">
        <p14:creationId xmlns:p14="http://schemas.microsoft.com/office/powerpoint/2010/main" val="93891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E555-AC03-CE47-9C86-FC7F915FC9D3}"/>
              </a:ext>
            </a:extLst>
          </p:cNvPr>
          <p:cNvSpPr>
            <a:spLocks noGrp="1"/>
          </p:cNvSpPr>
          <p:nvPr>
            <p:ph type="title"/>
          </p:nvPr>
        </p:nvSpPr>
        <p:spPr/>
        <p:txBody>
          <a:bodyPr/>
          <a:lstStyle/>
          <a:p>
            <a:r>
              <a:rPr lang="en-US" dirty="0"/>
              <a:t>Side channel attacks</a:t>
            </a:r>
          </a:p>
        </p:txBody>
      </p:sp>
      <p:sp>
        <p:nvSpPr>
          <p:cNvPr id="3" name="Content Placeholder 2">
            <a:extLst>
              <a:ext uri="{FF2B5EF4-FFF2-40B4-BE49-F238E27FC236}">
                <a16:creationId xmlns:a16="http://schemas.microsoft.com/office/drawing/2014/main" id="{6CBA7F1B-1D4B-784A-9692-BF2A3170A140}"/>
              </a:ext>
            </a:extLst>
          </p:cNvPr>
          <p:cNvSpPr>
            <a:spLocks noGrp="1"/>
          </p:cNvSpPr>
          <p:nvPr>
            <p:ph idx="1"/>
          </p:nvPr>
        </p:nvSpPr>
        <p:spPr/>
        <p:txBody>
          <a:bodyPr/>
          <a:lstStyle/>
          <a:p>
            <a:pPr marL="0" indent="0">
              <a:buNone/>
            </a:pPr>
            <a:r>
              <a:rPr lang="en-US" dirty="0"/>
              <a:t>Measure signal between device &gt; computer</a:t>
            </a:r>
          </a:p>
          <a:p>
            <a:pPr marL="0" indent="0">
              <a:buNone/>
            </a:pPr>
            <a:r>
              <a:rPr lang="en-US" dirty="0"/>
              <a:t>Attacker can get the private key</a:t>
            </a:r>
          </a:p>
          <a:p>
            <a:pPr marL="0" indent="0">
              <a:buNone/>
            </a:pPr>
            <a:r>
              <a:rPr lang="en-US" dirty="0"/>
              <a:t>This will physical access of the device</a:t>
            </a:r>
          </a:p>
          <a:p>
            <a:pPr marL="0" indent="0">
              <a:buNone/>
            </a:pPr>
            <a:r>
              <a:rPr lang="en-US" dirty="0"/>
              <a:t>Listen to sound can also compromise private keys</a:t>
            </a:r>
          </a:p>
          <a:p>
            <a:pPr marL="0" indent="0">
              <a:buNone/>
            </a:pPr>
            <a:r>
              <a:rPr lang="en-US" dirty="0"/>
              <a:t>Scripting attack on PGP(Pretty good privacy) using GNU privacy guard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8387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D48C-AA13-DB49-9FB3-77B1D0D4D5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5A4050-8704-9042-8427-8CF1EF958501}"/>
              </a:ext>
            </a:extLst>
          </p:cNvPr>
          <p:cNvSpPr>
            <a:spLocks noGrp="1"/>
          </p:cNvSpPr>
          <p:nvPr>
            <p:ph idx="1"/>
          </p:nvPr>
        </p:nvSpPr>
        <p:spPr/>
        <p:txBody>
          <a:bodyPr>
            <a:normAutofit fontScale="92500" lnSpcReduction="20000"/>
          </a:bodyPr>
          <a:lstStyle/>
          <a:p>
            <a:pPr algn="l"/>
            <a:r>
              <a:rPr lang="en-US" b="0" i="0" dirty="0">
                <a:solidFill>
                  <a:srgbClr val="2D3B45"/>
                </a:solidFill>
                <a:effectLst/>
                <a:latin typeface="Roboto" panose="02000000000000000000" pitchFamily="2" charset="0"/>
              </a:rPr>
              <a:t>We addressed these topics:</a:t>
            </a:r>
          </a:p>
          <a:p>
            <a:pPr algn="l">
              <a:buFont typeface="Arial" panose="020B0604020202020204" pitchFamily="34" charset="0"/>
              <a:buChar char="•"/>
            </a:pPr>
            <a:r>
              <a:rPr lang="en-US" b="0" i="0" dirty="0">
                <a:solidFill>
                  <a:srgbClr val="2D3B45"/>
                </a:solidFill>
                <a:effectLst/>
                <a:latin typeface="Roboto" panose="02000000000000000000" pitchFamily="2" charset="0"/>
              </a:rPr>
              <a:t>Introduction to Hash Functions</a:t>
            </a:r>
          </a:p>
          <a:p>
            <a:pPr algn="l">
              <a:buFont typeface="Arial" panose="020B0604020202020204" pitchFamily="34" charset="0"/>
              <a:buChar char="•"/>
            </a:pPr>
            <a:r>
              <a:rPr lang="en-US" b="0" i="0" dirty="0">
                <a:solidFill>
                  <a:srgbClr val="2D3B45"/>
                </a:solidFill>
                <a:effectLst/>
                <a:latin typeface="Roboto" panose="02000000000000000000" pitchFamily="2" charset="0"/>
              </a:rPr>
              <a:t>Hash Functions for Password Handling</a:t>
            </a:r>
          </a:p>
          <a:p>
            <a:pPr algn="l">
              <a:buFont typeface="Arial" panose="020B0604020202020204" pitchFamily="34" charset="0"/>
              <a:buChar char="•"/>
            </a:pPr>
            <a:r>
              <a:rPr lang="en-US" b="0" i="0" dirty="0">
                <a:solidFill>
                  <a:srgbClr val="2D3B45"/>
                </a:solidFill>
                <a:effectLst/>
                <a:latin typeface="Roboto" panose="02000000000000000000" pitchFamily="2" charset="0"/>
              </a:rPr>
              <a:t>Merkle Trees and Merkle Proofs</a:t>
            </a:r>
          </a:p>
          <a:p>
            <a:pPr algn="l"/>
            <a:r>
              <a:rPr lang="en-US" b="0" i="0" dirty="0">
                <a:solidFill>
                  <a:srgbClr val="2D3B45"/>
                </a:solidFill>
                <a:effectLst/>
                <a:latin typeface="Roboto" panose="02000000000000000000" pitchFamily="2" charset="0"/>
              </a:rPr>
              <a:t>Now, you should be able to:</a:t>
            </a:r>
          </a:p>
          <a:p>
            <a:pPr algn="l">
              <a:buFont typeface="Arial" panose="020B0604020202020204" pitchFamily="34" charset="0"/>
              <a:buChar char="•"/>
            </a:pPr>
            <a:r>
              <a:rPr lang="en-US" b="1" i="0" dirty="0">
                <a:solidFill>
                  <a:srgbClr val="2D3B45"/>
                </a:solidFill>
                <a:effectLst/>
                <a:latin typeface="Roboto" panose="02000000000000000000" pitchFamily="2" charset="0"/>
              </a:rPr>
              <a:t>2.1</a:t>
            </a:r>
            <a:r>
              <a:rPr lang="en-US" b="0" i="0" dirty="0">
                <a:solidFill>
                  <a:srgbClr val="2D3B45"/>
                </a:solidFill>
                <a:effectLst/>
                <a:latin typeface="Roboto" panose="02000000000000000000" pitchFamily="2" charset="0"/>
              </a:rPr>
              <a:t>: Recognize possible malware by comparing the hashes of software packages</a:t>
            </a:r>
          </a:p>
          <a:p>
            <a:pPr algn="l">
              <a:buFont typeface="Arial" panose="020B0604020202020204" pitchFamily="34" charset="0"/>
              <a:buChar char="•"/>
            </a:pPr>
            <a:r>
              <a:rPr lang="en-US" b="1" i="0" dirty="0">
                <a:solidFill>
                  <a:srgbClr val="2D3B45"/>
                </a:solidFill>
                <a:effectLst/>
                <a:latin typeface="Roboto" panose="02000000000000000000" pitchFamily="2" charset="0"/>
              </a:rPr>
              <a:t>2.2</a:t>
            </a:r>
            <a:r>
              <a:rPr lang="en-US" b="0" i="0" dirty="0">
                <a:solidFill>
                  <a:srgbClr val="2D3B45"/>
                </a:solidFill>
                <a:effectLst/>
                <a:latin typeface="Roboto" panose="02000000000000000000" pitchFamily="2" charset="0"/>
              </a:rPr>
              <a:t>: Identify proper password handling practices</a:t>
            </a:r>
          </a:p>
          <a:p>
            <a:pPr algn="l">
              <a:buFont typeface="Arial" panose="020B0604020202020204" pitchFamily="34" charset="0"/>
              <a:buChar char="•"/>
            </a:pPr>
            <a:r>
              <a:rPr lang="en-US" b="1" i="0" dirty="0">
                <a:solidFill>
                  <a:srgbClr val="2D3B45"/>
                </a:solidFill>
                <a:effectLst/>
                <a:latin typeface="Roboto" panose="02000000000000000000" pitchFamily="2" charset="0"/>
              </a:rPr>
              <a:t>2.3</a:t>
            </a:r>
            <a:r>
              <a:rPr lang="en-US" b="0" i="0" dirty="0">
                <a:solidFill>
                  <a:srgbClr val="2D3B45"/>
                </a:solidFill>
                <a:effectLst/>
                <a:latin typeface="Roboto" panose="02000000000000000000" pitchFamily="2" charset="0"/>
              </a:rPr>
              <a:t>: Estimate expected time required for brute forcing a collision of secure hash functions</a:t>
            </a:r>
          </a:p>
          <a:p>
            <a:pPr algn="l">
              <a:buFont typeface="Arial" panose="020B0604020202020204" pitchFamily="34" charset="0"/>
              <a:buChar char="•"/>
            </a:pPr>
            <a:r>
              <a:rPr lang="en-US" b="1" i="0" dirty="0">
                <a:solidFill>
                  <a:srgbClr val="2D3B45"/>
                </a:solidFill>
                <a:effectLst/>
                <a:latin typeface="Roboto" panose="02000000000000000000" pitchFamily="2" charset="0"/>
              </a:rPr>
              <a:t>2.4</a:t>
            </a:r>
            <a:r>
              <a:rPr lang="en-US" b="0" i="0" dirty="0">
                <a:solidFill>
                  <a:srgbClr val="2D3B45"/>
                </a:solidFill>
                <a:effectLst/>
                <a:latin typeface="Roboto" panose="02000000000000000000" pitchFamily="2" charset="0"/>
              </a:rPr>
              <a:t>: Evaluate the validity of a Merkle proof as applied to SPV wallets</a:t>
            </a:r>
          </a:p>
          <a:p>
            <a:endParaRPr lang="en-US" dirty="0"/>
          </a:p>
        </p:txBody>
      </p:sp>
    </p:spTree>
    <p:extLst>
      <p:ext uri="{BB962C8B-B14F-4D97-AF65-F5344CB8AC3E}">
        <p14:creationId xmlns:p14="http://schemas.microsoft.com/office/powerpoint/2010/main" val="369384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9227-BD19-4D42-A56E-B1FA0D8287E0}"/>
              </a:ext>
            </a:extLst>
          </p:cNvPr>
          <p:cNvSpPr>
            <a:spLocks noGrp="1"/>
          </p:cNvSpPr>
          <p:nvPr>
            <p:ph type="title"/>
          </p:nvPr>
        </p:nvSpPr>
        <p:spPr/>
        <p:txBody>
          <a:bodyPr/>
          <a:lstStyle/>
          <a:p>
            <a:r>
              <a:rPr lang="en-US" dirty="0"/>
              <a:t>Merkle Tree</a:t>
            </a:r>
          </a:p>
        </p:txBody>
      </p:sp>
      <p:sp>
        <p:nvSpPr>
          <p:cNvPr id="3" name="Content Placeholder 2">
            <a:extLst>
              <a:ext uri="{FF2B5EF4-FFF2-40B4-BE49-F238E27FC236}">
                <a16:creationId xmlns:a16="http://schemas.microsoft.com/office/drawing/2014/main" id="{3074A72E-9C5B-B94B-A796-CF82EA3B9FA5}"/>
              </a:ext>
            </a:extLst>
          </p:cNvPr>
          <p:cNvSpPr>
            <a:spLocks noGrp="1"/>
          </p:cNvSpPr>
          <p:nvPr>
            <p:ph idx="1"/>
          </p:nvPr>
        </p:nvSpPr>
        <p:spPr/>
        <p:txBody>
          <a:bodyPr/>
          <a:lstStyle/>
          <a:p>
            <a:r>
              <a:rPr lang="en-US" sz="1800" dirty="0">
                <a:effectLst/>
                <a:latin typeface="TimesNewRomanPSMT"/>
              </a:rPr>
              <a:t>Once the latest transaction in a coin is buried under enough blocks, the spent transactions before it can be discarded to save disk space. To facilitate this without breaking the block's hash, transactions are hashed in a Merkle Tree [7][2][5], with only the root included in the block's hash. Old blocks can then be compacted by stubbing off branches of the tree. The interior hashes do not need to be stored. </a:t>
            </a:r>
            <a:endParaRPr lang="en-US" dirty="0"/>
          </a:p>
          <a:p>
            <a:r>
              <a:rPr lang="en-US" sz="1800" dirty="0">
                <a:effectLst/>
                <a:latin typeface="TimesNewRomanPSMT"/>
              </a:rPr>
              <a:t>A block header with no transactions would be about 80 bytes. If we suppose blocks are generated every 10 minutes, 80 bytes * 6 * 24 * 365 = 4.2MB per year. With computer systems typically selling with 2GB of RAM as of 2008, and Moore's Law predicting current growth of 1.2GB per year, storage should not be a problem even if the block headers must be kept in memory. </a:t>
            </a:r>
            <a:endParaRPr lang="en-US" dirty="0"/>
          </a:p>
          <a:p>
            <a:r>
              <a:rPr lang="en-US" dirty="0"/>
              <a:t>Types- Binary or Tertiary </a:t>
            </a:r>
          </a:p>
          <a:p>
            <a:r>
              <a:rPr lang="en-US" dirty="0"/>
              <a:t>Most of time we will use binary </a:t>
            </a:r>
            <a:r>
              <a:rPr lang="en-US" dirty="0" err="1"/>
              <a:t>merkle</a:t>
            </a:r>
            <a:r>
              <a:rPr lang="en-US" dirty="0"/>
              <a:t> tree</a:t>
            </a:r>
          </a:p>
          <a:p>
            <a:r>
              <a:rPr lang="en-US" dirty="0"/>
              <a:t>In bitcoin it is used to verify batches of transactions</a:t>
            </a:r>
          </a:p>
          <a:p>
            <a:endParaRPr lang="en-US" dirty="0"/>
          </a:p>
          <a:p>
            <a:endParaRPr lang="en-US" dirty="0"/>
          </a:p>
        </p:txBody>
      </p:sp>
    </p:spTree>
    <p:extLst>
      <p:ext uri="{BB962C8B-B14F-4D97-AF65-F5344CB8AC3E}">
        <p14:creationId xmlns:p14="http://schemas.microsoft.com/office/powerpoint/2010/main" val="427943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3108-D11B-8A6B-0B58-4D9B53BA11B2}"/>
              </a:ext>
            </a:extLst>
          </p:cNvPr>
          <p:cNvSpPr>
            <a:spLocks noGrp="1"/>
          </p:cNvSpPr>
          <p:nvPr>
            <p:ph type="ctrTitle"/>
          </p:nvPr>
        </p:nvSpPr>
        <p:spPr/>
        <p:txBody>
          <a:bodyPr/>
          <a:lstStyle/>
          <a:p>
            <a:r>
              <a:rPr lang="en-US" dirty="0"/>
              <a:t>Transactions</a:t>
            </a:r>
          </a:p>
        </p:txBody>
      </p:sp>
      <p:sp>
        <p:nvSpPr>
          <p:cNvPr id="3" name="Subtitle 2">
            <a:extLst>
              <a:ext uri="{FF2B5EF4-FFF2-40B4-BE49-F238E27FC236}">
                <a16:creationId xmlns:a16="http://schemas.microsoft.com/office/drawing/2014/main" id="{C9122C5E-273F-301D-FB31-30326349C27C}"/>
              </a:ext>
            </a:extLst>
          </p:cNvPr>
          <p:cNvSpPr>
            <a:spLocks noGrp="1"/>
          </p:cNvSpPr>
          <p:nvPr>
            <p:ph type="subTitle" idx="1"/>
          </p:nvPr>
        </p:nvSpPr>
        <p:spPr/>
        <p:txBody>
          <a:bodyPr/>
          <a:lstStyle/>
          <a:p>
            <a:r>
              <a:rPr lang="en-US" dirty="0"/>
              <a:t>Bitcoin blockchain</a:t>
            </a:r>
          </a:p>
        </p:txBody>
      </p:sp>
    </p:spTree>
    <p:extLst>
      <p:ext uri="{BB962C8B-B14F-4D97-AF65-F5344CB8AC3E}">
        <p14:creationId xmlns:p14="http://schemas.microsoft.com/office/powerpoint/2010/main" val="285387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35B-B204-5D0A-B39F-0FE16919ED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D7AF86-F48A-3383-367A-EC7897CBB54C}"/>
              </a:ext>
            </a:extLst>
          </p:cNvPr>
          <p:cNvSpPr>
            <a:spLocks noGrp="1"/>
          </p:cNvSpPr>
          <p:nvPr>
            <p:ph idx="1"/>
          </p:nvPr>
        </p:nvSpPr>
        <p:spPr/>
        <p:txBody>
          <a:bodyPr/>
          <a:lstStyle/>
          <a:p>
            <a:r>
              <a:rPr lang="en-US" dirty="0"/>
              <a:t>UTXO model</a:t>
            </a:r>
          </a:p>
          <a:p>
            <a:r>
              <a:rPr lang="en-US" dirty="0"/>
              <a:t>Giving the rights to next owner</a:t>
            </a:r>
          </a:p>
          <a:p>
            <a:r>
              <a:rPr lang="en-US" dirty="0"/>
              <a:t>Mia to Tammy – 10BTC</a:t>
            </a:r>
          </a:p>
          <a:p>
            <a:r>
              <a:rPr lang="en-US" dirty="0" err="1"/>
              <a:t>Blockcypher.com</a:t>
            </a:r>
            <a:endParaRPr lang="en-US" dirty="0"/>
          </a:p>
          <a:p>
            <a:r>
              <a:rPr lang="en-US" dirty="0" err="1"/>
              <a:t>Chainquery.com</a:t>
            </a:r>
            <a:endParaRPr lang="en-US" dirty="0"/>
          </a:p>
        </p:txBody>
      </p:sp>
    </p:spTree>
    <p:extLst>
      <p:ext uri="{BB962C8B-B14F-4D97-AF65-F5344CB8AC3E}">
        <p14:creationId xmlns:p14="http://schemas.microsoft.com/office/powerpoint/2010/main" val="355526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98B2-97E8-3BB6-E667-8FF8082A45C2}"/>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6EF2360D-3EB5-5942-BA28-64FE8BB83C57}"/>
              </a:ext>
            </a:extLst>
          </p:cNvPr>
          <p:cNvSpPr>
            <a:spLocks noGrp="1"/>
          </p:cNvSpPr>
          <p:nvPr>
            <p:ph idx="1"/>
          </p:nvPr>
        </p:nvSpPr>
        <p:spPr/>
        <p:txBody>
          <a:bodyPr/>
          <a:lstStyle/>
          <a:p>
            <a:r>
              <a:rPr lang="en-US" sz="1800" dirty="0">
                <a:solidFill>
                  <a:srgbClr val="232323"/>
                </a:solidFill>
                <a:effectLst/>
                <a:highlight>
                  <a:srgbClr val="FFFFFF"/>
                </a:highlight>
                <a:latin typeface="ArialMT"/>
              </a:rPr>
              <a:t>Stack-based with reverse-polish notation </a:t>
            </a:r>
          </a:p>
          <a:p>
            <a:r>
              <a:rPr lang="en-US" sz="1800" dirty="0">
                <a:solidFill>
                  <a:srgbClr val="232323"/>
                </a:solidFill>
                <a:effectLst/>
                <a:highlight>
                  <a:srgbClr val="FFFFFF"/>
                </a:highlight>
                <a:latin typeface="ArialMT"/>
              </a:rPr>
              <a:t>“Turning Incomplete </a:t>
            </a:r>
            <a:r>
              <a:rPr lang="en-US" sz="1800" dirty="0">
                <a:solidFill>
                  <a:srgbClr val="5B666D"/>
                </a:solidFill>
                <a:effectLst/>
                <a:highlight>
                  <a:srgbClr val="FFFFFF"/>
                </a:highlight>
                <a:latin typeface="ArialMT"/>
              </a:rPr>
              <a:t>• </a:t>
            </a:r>
            <a:r>
              <a:rPr lang="en-US" sz="1800" dirty="0">
                <a:solidFill>
                  <a:srgbClr val="232323"/>
                </a:solidFill>
                <a:effectLst/>
                <a:highlight>
                  <a:srgbClr val="FFFFFF"/>
                </a:highlight>
                <a:latin typeface="ArialMT"/>
              </a:rPr>
              <a:t>No loops Not for general use </a:t>
            </a:r>
          </a:p>
          <a:p>
            <a:r>
              <a:rPr lang="en-US" sz="1800" b="1" dirty="0">
                <a:solidFill>
                  <a:srgbClr val="5B666D"/>
                </a:solidFill>
                <a:effectLst/>
                <a:highlight>
                  <a:srgbClr val="FFFFFF"/>
                </a:highlight>
                <a:latin typeface="Arial" panose="020B0604020202020204" pitchFamily="34" charset="0"/>
              </a:rPr>
              <a:t>OP_DUP </a:t>
            </a:r>
            <a:r>
              <a:rPr lang="en-US" sz="1800" dirty="0">
                <a:solidFill>
                  <a:srgbClr val="5B666D"/>
                </a:solidFill>
                <a:effectLst/>
                <a:highlight>
                  <a:srgbClr val="FFFFFF"/>
                </a:highlight>
                <a:latin typeface="ArialMT"/>
              </a:rPr>
              <a:t>=&gt; Duplicates the top stack item </a:t>
            </a:r>
            <a:r>
              <a:rPr lang="en-US" sz="1800" b="1" dirty="0">
                <a:solidFill>
                  <a:srgbClr val="00A0DD"/>
                </a:solidFill>
                <a:effectLst/>
                <a:highlight>
                  <a:srgbClr val="FFFFFF"/>
                </a:highlight>
                <a:latin typeface="Arial" panose="020B0604020202020204" pitchFamily="34" charset="0"/>
              </a:rPr>
              <a:t>|</a:t>
            </a:r>
            <a:r>
              <a:rPr lang="en-US" sz="1800" b="1" dirty="0">
                <a:solidFill>
                  <a:srgbClr val="5B666D"/>
                </a:solidFill>
                <a:effectLst/>
                <a:highlight>
                  <a:srgbClr val="FFFFFF"/>
                </a:highlight>
                <a:latin typeface="Arial" panose="020B0604020202020204" pitchFamily="34" charset="0"/>
              </a:rPr>
              <a:t>OP_HASH160 </a:t>
            </a:r>
            <a:r>
              <a:rPr lang="en-US" sz="1800" dirty="0">
                <a:solidFill>
                  <a:srgbClr val="5B666D"/>
                </a:solidFill>
                <a:effectLst/>
                <a:highlight>
                  <a:srgbClr val="FFFFFF"/>
                </a:highlight>
                <a:latin typeface="ArialMT"/>
              </a:rPr>
              <a:t>=&gt; The input is hashed twice, first </a:t>
            </a:r>
            <a:endParaRPr lang="en-US" dirty="0">
              <a:effectLst/>
              <a:highlight>
                <a:srgbClr val="FFFFFF"/>
              </a:highlight>
            </a:endParaRPr>
          </a:p>
          <a:p>
            <a:r>
              <a:rPr lang="en-US" sz="1800" dirty="0">
                <a:solidFill>
                  <a:srgbClr val="5B666D"/>
                </a:solidFill>
                <a:effectLst/>
                <a:highlight>
                  <a:srgbClr val="FFFFFF"/>
                </a:highlight>
                <a:latin typeface="ArialMT"/>
              </a:rPr>
              <a:t>with SHA-256, then with RIPEMD-160 </a:t>
            </a:r>
            <a:endParaRPr lang="en-US" dirty="0">
              <a:effectLst/>
              <a:highlight>
                <a:srgbClr val="FFFFFF"/>
              </a:highlight>
            </a:endParaRPr>
          </a:p>
          <a:p>
            <a:r>
              <a:rPr lang="en-US" sz="1800" b="1" dirty="0">
                <a:solidFill>
                  <a:srgbClr val="00A0DD"/>
                </a:solidFill>
                <a:effectLst/>
                <a:highlight>
                  <a:srgbClr val="FFFFFF"/>
                </a:highlight>
                <a:latin typeface="Arial" panose="020B0604020202020204" pitchFamily="34" charset="0"/>
              </a:rPr>
              <a:t>|</a:t>
            </a:r>
            <a:r>
              <a:rPr lang="en-US" sz="1800" b="1" dirty="0">
                <a:solidFill>
                  <a:srgbClr val="5B666D"/>
                </a:solidFill>
                <a:effectLst/>
                <a:highlight>
                  <a:srgbClr val="FFFFFF"/>
                </a:highlight>
                <a:latin typeface="Arial" panose="020B0604020202020204" pitchFamily="34" charset="0"/>
              </a:rPr>
              <a:t>OP_EQUAL </a:t>
            </a:r>
            <a:r>
              <a:rPr lang="en-US" sz="1800" dirty="0">
                <a:solidFill>
                  <a:srgbClr val="5B666D"/>
                </a:solidFill>
                <a:effectLst/>
                <a:highlight>
                  <a:srgbClr val="FFFFFF"/>
                </a:highlight>
                <a:latin typeface="ArialMT"/>
              </a:rPr>
              <a:t>=&gt; Returns 1 if the inputs are exactly equal, otherwise 0 </a:t>
            </a:r>
            <a:endParaRPr lang="en-US" dirty="0">
              <a:effectLst/>
              <a:highlight>
                <a:srgbClr val="FFFFFF"/>
              </a:highlight>
            </a:endParaRPr>
          </a:p>
          <a:p>
            <a:r>
              <a:rPr lang="en-US" sz="1800" b="1" dirty="0">
                <a:solidFill>
                  <a:srgbClr val="00A0DD"/>
                </a:solidFill>
                <a:effectLst/>
                <a:highlight>
                  <a:srgbClr val="FFFFFF"/>
                </a:highlight>
                <a:latin typeface="Arial" panose="020B0604020202020204" pitchFamily="34" charset="0"/>
              </a:rPr>
              <a:t>|</a:t>
            </a:r>
            <a:r>
              <a:rPr lang="en-US" sz="1800" b="1" dirty="0">
                <a:solidFill>
                  <a:srgbClr val="5B666D"/>
                </a:solidFill>
                <a:effectLst/>
                <a:highlight>
                  <a:srgbClr val="FFFFFF"/>
                </a:highlight>
                <a:latin typeface="Arial" panose="020B0604020202020204" pitchFamily="34" charset="0"/>
              </a:rPr>
              <a:t>OP_VERIFY </a:t>
            </a:r>
            <a:r>
              <a:rPr lang="en-US" sz="1800" dirty="0">
                <a:solidFill>
                  <a:srgbClr val="5B666D"/>
                </a:solidFill>
                <a:effectLst/>
                <a:highlight>
                  <a:srgbClr val="FFFFFF"/>
                </a:highlight>
                <a:latin typeface="ArialMT"/>
              </a:rPr>
              <a:t>=&gt; Marks transaction as invalid if top stack value is not true (the top stack value is removed) </a:t>
            </a:r>
            <a:endParaRPr lang="en-US" dirty="0">
              <a:effectLst/>
              <a:highlight>
                <a:srgbClr val="FFFFFF"/>
              </a:highlight>
            </a:endParaRPr>
          </a:p>
          <a:p>
            <a:r>
              <a:rPr lang="en-US" sz="1800" b="1" dirty="0">
                <a:solidFill>
                  <a:srgbClr val="00A0DD"/>
                </a:solidFill>
                <a:effectLst/>
                <a:highlight>
                  <a:srgbClr val="FFFFFF"/>
                </a:highlight>
                <a:latin typeface="Arial" panose="020B0604020202020204" pitchFamily="34" charset="0"/>
              </a:rPr>
              <a:t>|</a:t>
            </a:r>
            <a:r>
              <a:rPr lang="en-US" sz="1800" b="1" dirty="0">
                <a:solidFill>
                  <a:srgbClr val="5B666D"/>
                </a:solidFill>
                <a:effectLst/>
                <a:highlight>
                  <a:srgbClr val="FFFFFF"/>
                </a:highlight>
                <a:latin typeface="Arial" panose="020B0604020202020204" pitchFamily="34" charset="0"/>
              </a:rPr>
              <a:t>OP_EQUALVERIFY </a:t>
            </a:r>
            <a:r>
              <a:rPr lang="en-US" sz="1800" dirty="0">
                <a:solidFill>
                  <a:srgbClr val="5B666D"/>
                </a:solidFill>
                <a:effectLst/>
                <a:highlight>
                  <a:srgbClr val="FFFFFF"/>
                </a:highlight>
                <a:latin typeface="ArialMT"/>
              </a:rPr>
              <a:t>=&gt; Same OP_EQUAL but runs OP_VERIFY afterward </a:t>
            </a:r>
          </a:p>
          <a:p>
            <a:r>
              <a:rPr lang="en-US" sz="1800" b="1" dirty="0">
                <a:solidFill>
                  <a:srgbClr val="5B666D"/>
                </a:solidFill>
                <a:effectLst/>
                <a:highlight>
                  <a:srgbClr val="FFFFFF"/>
                </a:highlight>
                <a:latin typeface="Arial" panose="020B0604020202020204" pitchFamily="34" charset="0"/>
              </a:rPr>
              <a:t>OP_CHECKSIG </a:t>
            </a:r>
            <a:r>
              <a:rPr lang="en-US" sz="1800" dirty="0">
                <a:solidFill>
                  <a:srgbClr val="5B666D"/>
                </a:solidFill>
                <a:effectLst/>
                <a:highlight>
                  <a:srgbClr val="FFFFFF"/>
                </a:highlight>
                <a:latin typeface="ArialMT"/>
              </a:rPr>
              <a:t>=&gt; The entire transaction’s outputs, inputs, and script (from the most recently </a:t>
            </a:r>
            <a:endParaRPr lang="en-US" dirty="0">
              <a:effectLst/>
              <a:highlight>
                <a:srgbClr val="FFFFFF"/>
              </a:highlight>
            </a:endParaRPr>
          </a:p>
          <a:p>
            <a:r>
              <a:rPr lang="en-US" sz="1800" dirty="0">
                <a:solidFill>
                  <a:srgbClr val="5B666D"/>
                </a:solidFill>
                <a:effectLst/>
                <a:highlight>
                  <a:srgbClr val="FFFFFF"/>
                </a:highlight>
                <a:latin typeface="ArialMT"/>
              </a:rPr>
              <a:t>executed OP_CODESEPARATOR to the end) are hashed.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The signature used by OP_CHECKSIG must be a valid signature for this hash and public key. </a:t>
            </a:r>
            <a:endParaRPr lang="en-US" dirty="0">
              <a:effectLst/>
              <a:highlight>
                <a:srgbClr val="FFFFFF"/>
              </a:highlight>
            </a:endParaRPr>
          </a:p>
          <a:p>
            <a:r>
              <a:rPr lang="en-US" sz="1800" dirty="0">
                <a:solidFill>
                  <a:srgbClr val="5B666D"/>
                </a:solidFill>
                <a:effectLst/>
                <a:highlight>
                  <a:srgbClr val="FFFFFF"/>
                </a:highlight>
                <a:latin typeface="ArialMT"/>
              </a:rPr>
              <a:t>• </a:t>
            </a:r>
            <a:r>
              <a:rPr lang="en-US" sz="1800" dirty="0">
                <a:solidFill>
                  <a:srgbClr val="232323"/>
                </a:solidFill>
                <a:effectLst/>
                <a:highlight>
                  <a:srgbClr val="FFFFFF"/>
                </a:highlight>
                <a:latin typeface="ArialMT"/>
              </a:rPr>
              <a:t>If valid, 1 is returned </a:t>
            </a:r>
            <a:r>
              <a:rPr lang="en-US" sz="1800" dirty="0">
                <a:solidFill>
                  <a:srgbClr val="5B666D"/>
                </a:solidFill>
                <a:effectLst/>
                <a:highlight>
                  <a:srgbClr val="FFFFFF"/>
                </a:highlight>
                <a:latin typeface="ArialMT"/>
              </a:rPr>
              <a:t>• </a:t>
            </a:r>
            <a:r>
              <a:rPr lang="en-US" sz="1800" dirty="0">
                <a:solidFill>
                  <a:srgbClr val="232323"/>
                </a:solidFill>
                <a:effectLst/>
                <a:highlight>
                  <a:srgbClr val="FFFFFF"/>
                </a:highlight>
                <a:latin typeface="ArialMT"/>
              </a:rPr>
              <a:t>Otherwise, 0 </a:t>
            </a:r>
            <a:endParaRPr lang="en-US" dirty="0">
              <a:effectLst/>
              <a:highlight>
                <a:srgbClr val="FFFFFF"/>
              </a:highlight>
            </a:endParaRPr>
          </a:p>
          <a:p>
            <a:endParaRPr lang="en-US" dirty="0">
              <a:effectLst/>
              <a:highlight>
                <a:srgbClr val="FFFFFF"/>
              </a:highlight>
            </a:endParaRPr>
          </a:p>
          <a:p>
            <a:endParaRPr lang="en-US" dirty="0">
              <a:effectLst/>
              <a:highlight>
                <a:srgbClr val="FFFFFF"/>
              </a:highlight>
            </a:endParaRPr>
          </a:p>
          <a:p>
            <a:endParaRPr lang="en-US" dirty="0">
              <a:effectLst/>
              <a:highlight>
                <a:srgbClr val="FFFFFF"/>
              </a:highlight>
            </a:endParaRPr>
          </a:p>
          <a:p>
            <a:endParaRPr lang="en-US" dirty="0"/>
          </a:p>
        </p:txBody>
      </p:sp>
    </p:spTree>
    <p:extLst>
      <p:ext uri="{BB962C8B-B14F-4D97-AF65-F5344CB8AC3E}">
        <p14:creationId xmlns:p14="http://schemas.microsoft.com/office/powerpoint/2010/main" val="3651644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832-F400-E921-3A73-CF6E2D2A4B1B}"/>
              </a:ext>
            </a:extLst>
          </p:cNvPr>
          <p:cNvSpPr>
            <a:spLocks noGrp="1"/>
          </p:cNvSpPr>
          <p:nvPr>
            <p:ph type="title"/>
          </p:nvPr>
        </p:nvSpPr>
        <p:spPr/>
        <p:txBody>
          <a:bodyPr/>
          <a:lstStyle/>
          <a:p>
            <a:r>
              <a:rPr lang="en-US" dirty="0"/>
              <a:t>Pay to public key hash</a:t>
            </a:r>
          </a:p>
        </p:txBody>
      </p:sp>
      <p:sp>
        <p:nvSpPr>
          <p:cNvPr id="3" name="Content Placeholder 2">
            <a:extLst>
              <a:ext uri="{FF2B5EF4-FFF2-40B4-BE49-F238E27FC236}">
                <a16:creationId xmlns:a16="http://schemas.microsoft.com/office/drawing/2014/main" id="{4AAAA118-D45B-F239-182F-BA4DA4434554}"/>
              </a:ext>
            </a:extLst>
          </p:cNvPr>
          <p:cNvSpPr>
            <a:spLocks noGrp="1"/>
          </p:cNvSpPr>
          <p:nvPr>
            <p:ph idx="1"/>
          </p:nvPr>
        </p:nvSpPr>
        <p:spPr/>
        <p:txBody>
          <a:bodyPr/>
          <a:lstStyle/>
          <a:p>
            <a:r>
              <a:rPr lang="en-US" dirty="0"/>
              <a:t>Output script- locking script, script pub key</a:t>
            </a:r>
          </a:p>
          <a:p>
            <a:r>
              <a:rPr lang="en-US" dirty="0"/>
              <a:t>Input script – unlocking script, </a:t>
            </a:r>
            <a:r>
              <a:rPr lang="en-US" dirty="0" err="1"/>
              <a:t>scriptsig</a:t>
            </a:r>
            <a:endParaRPr lang="en-US" dirty="0"/>
          </a:p>
          <a:p>
            <a:r>
              <a:rPr lang="en-US" dirty="0"/>
              <a:t>Combine – Input – Output</a:t>
            </a:r>
          </a:p>
          <a:p>
            <a:r>
              <a:rPr lang="en-US" dirty="0"/>
              <a:t>When the stack is left with true then we have correct locking-unlocking script</a:t>
            </a:r>
          </a:p>
          <a:p>
            <a:endParaRPr lang="en-US" dirty="0"/>
          </a:p>
          <a:p>
            <a:endParaRPr lang="en-US" dirty="0"/>
          </a:p>
        </p:txBody>
      </p:sp>
    </p:spTree>
    <p:extLst>
      <p:ext uri="{BB962C8B-B14F-4D97-AF65-F5344CB8AC3E}">
        <p14:creationId xmlns:p14="http://schemas.microsoft.com/office/powerpoint/2010/main" val="273059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52DD-9750-28B2-AD8C-10076B5BEC3C}"/>
              </a:ext>
            </a:extLst>
          </p:cNvPr>
          <p:cNvSpPr>
            <a:spLocks noGrp="1"/>
          </p:cNvSpPr>
          <p:nvPr>
            <p:ph type="title"/>
          </p:nvPr>
        </p:nvSpPr>
        <p:spPr/>
        <p:txBody>
          <a:bodyPr/>
          <a:lstStyle/>
          <a:p>
            <a:r>
              <a:rPr lang="en-US" dirty="0" err="1"/>
              <a:t>Multisignature</a:t>
            </a:r>
            <a:r>
              <a:rPr lang="en-US" dirty="0"/>
              <a:t> script</a:t>
            </a:r>
          </a:p>
        </p:txBody>
      </p:sp>
      <p:sp>
        <p:nvSpPr>
          <p:cNvPr id="3" name="Content Placeholder 2">
            <a:extLst>
              <a:ext uri="{FF2B5EF4-FFF2-40B4-BE49-F238E27FC236}">
                <a16:creationId xmlns:a16="http://schemas.microsoft.com/office/drawing/2014/main" id="{8BA24EC2-EE3C-7A06-5F4E-958C4F43D54F}"/>
              </a:ext>
            </a:extLst>
          </p:cNvPr>
          <p:cNvSpPr>
            <a:spLocks noGrp="1"/>
          </p:cNvSpPr>
          <p:nvPr>
            <p:ph idx="1"/>
          </p:nvPr>
        </p:nvSpPr>
        <p:spPr/>
        <p:txBody>
          <a:bodyPr/>
          <a:lstStyle/>
          <a:p>
            <a:r>
              <a:rPr lang="en-US" dirty="0" err="1"/>
              <a:t>Op_checkMultisig</a:t>
            </a:r>
            <a:r>
              <a:rPr lang="en-US" dirty="0"/>
              <a:t> would come in picture</a:t>
            </a:r>
          </a:p>
          <a:p>
            <a:r>
              <a:rPr lang="en-US" dirty="0"/>
              <a:t>0 is put in front of input script as there is a bug in </a:t>
            </a:r>
            <a:r>
              <a:rPr lang="en-US" dirty="0" err="1"/>
              <a:t>multisig</a:t>
            </a:r>
            <a:r>
              <a:rPr lang="en-US" dirty="0"/>
              <a:t> script</a:t>
            </a:r>
          </a:p>
          <a:p>
            <a:endParaRPr lang="en-US" dirty="0"/>
          </a:p>
        </p:txBody>
      </p:sp>
    </p:spTree>
    <p:extLst>
      <p:ext uri="{BB962C8B-B14F-4D97-AF65-F5344CB8AC3E}">
        <p14:creationId xmlns:p14="http://schemas.microsoft.com/office/powerpoint/2010/main" val="368740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2178-18D6-5E9D-0873-76CEB7AF85A0}"/>
              </a:ext>
            </a:extLst>
          </p:cNvPr>
          <p:cNvSpPr>
            <a:spLocks noGrp="1"/>
          </p:cNvSpPr>
          <p:nvPr>
            <p:ph type="title"/>
          </p:nvPr>
        </p:nvSpPr>
        <p:spPr/>
        <p:txBody>
          <a:bodyPr/>
          <a:lstStyle/>
          <a:p>
            <a:r>
              <a:rPr lang="en-US" dirty="0"/>
              <a:t>Pay to script hash(p2sh)</a:t>
            </a:r>
          </a:p>
        </p:txBody>
      </p:sp>
      <p:sp>
        <p:nvSpPr>
          <p:cNvPr id="3" name="Content Placeholder 2">
            <a:extLst>
              <a:ext uri="{FF2B5EF4-FFF2-40B4-BE49-F238E27FC236}">
                <a16:creationId xmlns:a16="http://schemas.microsoft.com/office/drawing/2014/main" id="{F60824C0-5766-101B-E6C1-C7B6DB8929B1}"/>
              </a:ext>
            </a:extLst>
          </p:cNvPr>
          <p:cNvSpPr>
            <a:spLocks noGrp="1"/>
          </p:cNvSpPr>
          <p:nvPr>
            <p:ph idx="1"/>
          </p:nvPr>
        </p:nvSpPr>
        <p:spPr/>
        <p:txBody>
          <a:bodyPr/>
          <a:lstStyle/>
          <a:p>
            <a:r>
              <a:rPr lang="en-US" dirty="0"/>
              <a:t>Allows more functionality for the output script</a:t>
            </a:r>
          </a:p>
          <a:p>
            <a:r>
              <a:rPr lang="en-US" dirty="0"/>
              <a:t>Can we condense the output script</a:t>
            </a:r>
          </a:p>
          <a:p>
            <a:r>
              <a:rPr lang="en-US" dirty="0"/>
              <a:t>With OP_HASH160&lt;20bytehash&gt;</a:t>
            </a:r>
            <a:r>
              <a:rPr lang="en-US" dirty="0" err="1"/>
              <a:t>OP_Equal</a:t>
            </a:r>
            <a:endParaRPr lang="en-US" dirty="0"/>
          </a:p>
          <a:p>
            <a:r>
              <a:rPr lang="en-US" dirty="0"/>
              <a:t>Redeem script similar to </a:t>
            </a:r>
            <a:r>
              <a:rPr lang="en-US" dirty="0" err="1"/>
              <a:t>multisig</a:t>
            </a:r>
            <a:r>
              <a:rPr lang="en-US" dirty="0"/>
              <a:t> transaction is executed eventually</a:t>
            </a:r>
          </a:p>
          <a:p>
            <a:endParaRPr lang="en-US" dirty="0"/>
          </a:p>
        </p:txBody>
      </p:sp>
    </p:spTree>
    <p:extLst>
      <p:ext uri="{BB962C8B-B14F-4D97-AF65-F5344CB8AC3E}">
        <p14:creationId xmlns:p14="http://schemas.microsoft.com/office/powerpoint/2010/main" val="205828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234A-9CCA-4882-3DBF-F7CC62AA0335}"/>
              </a:ext>
            </a:extLst>
          </p:cNvPr>
          <p:cNvSpPr>
            <a:spLocks noGrp="1"/>
          </p:cNvSpPr>
          <p:nvPr>
            <p:ph type="title"/>
          </p:nvPr>
        </p:nvSpPr>
        <p:spPr/>
        <p:txBody>
          <a:bodyPr/>
          <a:lstStyle/>
          <a:p>
            <a:r>
              <a:rPr lang="en-US" dirty="0"/>
              <a:t>Advanced scripts</a:t>
            </a:r>
          </a:p>
        </p:txBody>
      </p:sp>
      <p:graphicFrame>
        <p:nvGraphicFramePr>
          <p:cNvPr id="4" name="Content Placeholder 3">
            <a:extLst>
              <a:ext uri="{FF2B5EF4-FFF2-40B4-BE49-F238E27FC236}">
                <a16:creationId xmlns:a16="http://schemas.microsoft.com/office/drawing/2014/main" id="{6B5011B5-A4DF-9ADB-017E-07FD97B250CD}"/>
              </a:ext>
            </a:extLst>
          </p:cNvPr>
          <p:cNvGraphicFramePr>
            <a:graphicFrameLocks noGrp="1"/>
          </p:cNvGraphicFramePr>
          <p:nvPr>
            <p:ph idx="1"/>
          </p:nvPr>
        </p:nvGraphicFramePr>
        <p:xfrm>
          <a:off x="838200" y="2660174"/>
          <a:ext cx="10515600" cy="2682240"/>
        </p:xfrm>
        <a:graphic>
          <a:graphicData uri="http://schemas.openxmlformats.org/drawingml/2006/table">
            <a:tbl>
              <a:tblPr/>
              <a:tblGrid>
                <a:gridCol w="10515600">
                  <a:extLst>
                    <a:ext uri="{9D8B030D-6E8A-4147-A177-3AD203B41FA5}">
                      <a16:colId xmlns:a16="http://schemas.microsoft.com/office/drawing/2014/main" val="176621503"/>
                    </a:ext>
                  </a:extLst>
                </a:gridCol>
              </a:tblGrid>
              <a:tr h="0">
                <a:tc>
                  <a:txBody>
                    <a:bodyPr/>
                    <a:lstStyle/>
                    <a:p>
                      <a:r>
                        <a:rPr lang="en-US" sz="3600" b="1">
                          <a:solidFill>
                            <a:srgbClr val="5B666D"/>
                          </a:solidFill>
                          <a:effectLst/>
                          <a:highlight>
                            <a:srgbClr val="FFFFFF"/>
                          </a:highlight>
                          <a:latin typeface="Arial" panose="020B0604020202020204" pitchFamily="34" charset="0"/>
                        </a:rPr>
                        <a:t>Time Locks </a:t>
                      </a:r>
                      <a:endParaRPr lang="en-US">
                        <a:effectLst/>
                        <a:highlight>
                          <a:srgbClr val="FFFFFF"/>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30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3719237"/>
                  </a:ext>
                </a:extLst>
              </a:tr>
              <a:tr h="0">
                <a:tc>
                  <a:txBody>
                    <a:bodyPr/>
                    <a:lstStyle/>
                    <a:p>
                      <a:endParaRPr lang="en-US">
                        <a:effectLst/>
                        <a:highlight>
                          <a:srgbClr val="000000"/>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3025" cap="flat" cmpd="sng" algn="ctr">
                      <a:solidFill>
                        <a:srgbClr val="000000"/>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4205852910"/>
                  </a:ext>
                </a:extLst>
              </a:tr>
              <a:tr h="0">
                <a:tc>
                  <a:txBody>
                    <a:bodyPr/>
                    <a:lstStyle/>
                    <a:p>
                      <a:r>
                        <a:rPr lang="en-US" sz="2900" b="1" dirty="0">
                          <a:solidFill>
                            <a:srgbClr val="00A0DD"/>
                          </a:solidFill>
                          <a:effectLst/>
                          <a:highlight>
                            <a:srgbClr val="FFFFFF"/>
                          </a:highlight>
                          <a:latin typeface="Arial" panose="020B0604020202020204" pitchFamily="34" charset="0"/>
                        </a:rPr>
                        <a:t>|</a:t>
                      </a:r>
                      <a:r>
                        <a:rPr lang="en-US" sz="2400" b="1" dirty="0" err="1">
                          <a:solidFill>
                            <a:srgbClr val="5B666D"/>
                          </a:solidFill>
                          <a:effectLst/>
                          <a:highlight>
                            <a:srgbClr val="FFFFFF"/>
                          </a:highlight>
                          <a:latin typeface="Arial" panose="020B0604020202020204" pitchFamily="34" charset="0"/>
                        </a:rPr>
                        <a:t>nLockTime</a:t>
                      </a:r>
                      <a:r>
                        <a:rPr lang="en-US" sz="2400" b="1" dirty="0">
                          <a:solidFill>
                            <a:srgbClr val="5B666D"/>
                          </a:solidFill>
                          <a:effectLst/>
                          <a:highlight>
                            <a:srgbClr val="FFFFFF"/>
                          </a:highlight>
                          <a:latin typeface="Arial" panose="020B0604020202020204" pitchFamily="34" charset="0"/>
                        </a:rPr>
                        <a:t> </a:t>
                      </a:r>
                      <a:endParaRPr lang="en-US" dirty="0">
                        <a:effectLst/>
                        <a:highlight>
                          <a:srgbClr val="FFFFFF"/>
                        </a:highlight>
                      </a:endParaRPr>
                    </a:p>
                    <a:p>
                      <a:r>
                        <a:rPr lang="en-US" sz="2900" b="1" dirty="0">
                          <a:solidFill>
                            <a:srgbClr val="00A0DD"/>
                          </a:solidFill>
                          <a:effectLst/>
                          <a:highlight>
                            <a:srgbClr val="FFFFFF"/>
                          </a:highlight>
                          <a:latin typeface="Arial" panose="020B0604020202020204" pitchFamily="34" charset="0"/>
                        </a:rPr>
                        <a:t>|</a:t>
                      </a:r>
                      <a:r>
                        <a:rPr lang="en-US" sz="2400" b="1" dirty="0" err="1">
                          <a:solidFill>
                            <a:srgbClr val="5B666D"/>
                          </a:solidFill>
                          <a:effectLst/>
                          <a:highlight>
                            <a:srgbClr val="FFFFFF"/>
                          </a:highlight>
                          <a:latin typeface="Arial" panose="020B0604020202020204" pitchFamily="34" charset="0"/>
                        </a:rPr>
                        <a:t>nSequence</a:t>
                      </a:r>
                      <a:r>
                        <a:rPr lang="en-US" sz="2400" b="1" dirty="0">
                          <a:solidFill>
                            <a:srgbClr val="5B666D"/>
                          </a:solidFill>
                          <a:effectLst/>
                          <a:highlight>
                            <a:srgbClr val="FFFFFF"/>
                          </a:highlight>
                          <a:latin typeface="Arial" panose="020B0604020202020204" pitchFamily="34" charset="0"/>
                        </a:rPr>
                        <a:t> </a:t>
                      </a:r>
                      <a:endParaRPr lang="en-US" dirty="0">
                        <a:effectLst/>
                        <a:highlight>
                          <a:srgbClr val="FFFFFF"/>
                        </a:highlight>
                      </a:endParaRPr>
                    </a:p>
                    <a:p>
                      <a:r>
                        <a:rPr lang="en-US" sz="2900" b="1" dirty="0">
                          <a:solidFill>
                            <a:srgbClr val="00A0DD"/>
                          </a:solidFill>
                          <a:effectLst/>
                          <a:highlight>
                            <a:srgbClr val="FFFFFF"/>
                          </a:highlight>
                          <a:latin typeface="Arial" panose="020B0604020202020204" pitchFamily="34" charset="0"/>
                        </a:rPr>
                        <a:t>|</a:t>
                      </a:r>
                      <a:r>
                        <a:rPr lang="en-US" sz="2400" b="1" dirty="0">
                          <a:solidFill>
                            <a:srgbClr val="5B666D"/>
                          </a:solidFill>
                          <a:effectLst/>
                          <a:highlight>
                            <a:srgbClr val="FFFFFF"/>
                          </a:highlight>
                          <a:latin typeface="Arial" panose="020B0604020202020204" pitchFamily="34" charset="0"/>
                        </a:rPr>
                        <a:t>OP_CODES</a:t>
                      </a:r>
                      <a:br>
                        <a:rPr lang="en-US" sz="2400" b="1" dirty="0">
                          <a:solidFill>
                            <a:srgbClr val="5B666D"/>
                          </a:solidFill>
                          <a:effectLst/>
                          <a:highlight>
                            <a:srgbClr val="FFFFFF"/>
                          </a:highlight>
                          <a:latin typeface="Arial" panose="020B0604020202020204" pitchFamily="34" charset="0"/>
                        </a:rPr>
                      </a:br>
                      <a:r>
                        <a:rPr lang="en-US" sz="1700" dirty="0">
                          <a:solidFill>
                            <a:srgbClr val="5B666D"/>
                          </a:solidFill>
                          <a:effectLst/>
                          <a:highlight>
                            <a:srgbClr val="FFFFFF"/>
                          </a:highlight>
                          <a:latin typeface="CourierNew"/>
                        </a:rPr>
                        <a:t>- </a:t>
                      </a:r>
                      <a:r>
                        <a:rPr lang="en-US" sz="1700" dirty="0">
                          <a:solidFill>
                            <a:srgbClr val="232323"/>
                          </a:solidFill>
                          <a:effectLst/>
                          <a:highlight>
                            <a:srgbClr val="FFFFFF"/>
                          </a:highlight>
                          <a:latin typeface="ArialMT"/>
                        </a:rPr>
                        <a:t>CHECKLOCKTIMEVERIFY </a:t>
                      </a:r>
                      <a:r>
                        <a:rPr lang="en-US" sz="1700" dirty="0">
                          <a:solidFill>
                            <a:srgbClr val="5B666D"/>
                          </a:solidFill>
                          <a:effectLst/>
                          <a:highlight>
                            <a:srgbClr val="FFFFFF"/>
                          </a:highlight>
                          <a:latin typeface="CourierNew"/>
                        </a:rPr>
                        <a:t>- </a:t>
                      </a:r>
                      <a:r>
                        <a:rPr lang="en-US" sz="1700" dirty="0">
                          <a:solidFill>
                            <a:srgbClr val="232323"/>
                          </a:solidFill>
                          <a:effectLst/>
                          <a:highlight>
                            <a:srgbClr val="FFFFFF"/>
                          </a:highlight>
                          <a:latin typeface="ArialMT"/>
                        </a:rPr>
                        <a:t>CHECKSEQUENCEVERIFY </a:t>
                      </a:r>
                      <a:endParaRPr lang="en-US" dirty="0">
                        <a:effectLst/>
                        <a:highlight>
                          <a:srgbClr val="FFFFFF"/>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81880313"/>
                  </a:ext>
                </a:extLst>
              </a:tr>
            </a:tbl>
          </a:graphicData>
        </a:graphic>
      </p:graphicFrame>
    </p:spTree>
    <p:extLst>
      <p:ext uri="{BB962C8B-B14F-4D97-AF65-F5344CB8AC3E}">
        <p14:creationId xmlns:p14="http://schemas.microsoft.com/office/powerpoint/2010/main" val="144148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F30B-FFFC-4A49-B2BA-D338887F9B43}"/>
              </a:ext>
            </a:extLst>
          </p:cNvPr>
          <p:cNvSpPr>
            <a:spLocks noGrp="1"/>
          </p:cNvSpPr>
          <p:nvPr>
            <p:ph type="title"/>
          </p:nvPr>
        </p:nvSpPr>
        <p:spPr/>
        <p:txBody>
          <a:bodyPr/>
          <a:lstStyle/>
          <a:p>
            <a:r>
              <a:rPr lang="en-US" dirty="0"/>
              <a:t>Blockchain data structure</a:t>
            </a:r>
          </a:p>
        </p:txBody>
      </p:sp>
      <p:graphicFrame>
        <p:nvGraphicFramePr>
          <p:cNvPr id="4" name="Table 4">
            <a:extLst>
              <a:ext uri="{FF2B5EF4-FFF2-40B4-BE49-F238E27FC236}">
                <a16:creationId xmlns:a16="http://schemas.microsoft.com/office/drawing/2014/main" id="{5710E5D3-085A-1A40-BB35-E7EC64717740}"/>
              </a:ext>
            </a:extLst>
          </p:cNvPr>
          <p:cNvGraphicFramePr>
            <a:graphicFrameLocks noGrp="1"/>
          </p:cNvGraphicFramePr>
          <p:nvPr>
            <p:ph idx="1"/>
            <p:extLst>
              <p:ext uri="{D42A27DB-BD31-4B8C-83A1-F6EECF244321}">
                <p14:modId xmlns:p14="http://schemas.microsoft.com/office/powerpoint/2010/main" val="1478780708"/>
              </p:ext>
            </p:extLst>
          </p:nvPr>
        </p:nvGraphicFramePr>
        <p:xfrm>
          <a:off x="838200" y="1825625"/>
          <a:ext cx="1251857" cy="741680"/>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255868449"/>
                    </a:ext>
                  </a:extLst>
                </a:gridCol>
              </a:tblGrid>
              <a:tr h="370840">
                <a:tc>
                  <a:txBody>
                    <a:bodyPr/>
                    <a:lstStyle/>
                    <a:p>
                      <a:r>
                        <a:rPr lang="en-US" dirty="0"/>
                        <a:t>Header</a:t>
                      </a:r>
                    </a:p>
                  </a:txBody>
                  <a:tcPr/>
                </a:tc>
                <a:extLst>
                  <a:ext uri="{0D108BD9-81ED-4DB2-BD59-A6C34878D82A}">
                    <a16:rowId xmlns:a16="http://schemas.microsoft.com/office/drawing/2014/main" val="2703803516"/>
                  </a:ext>
                </a:extLst>
              </a:tr>
              <a:tr h="370840">
                <a:tc>
                  <a:txBody>
                    <a:bodyPr/>
                    <a:lstStyle/>
                    <a:p>
                      <a:r>
                        <a:rPr lang="en-US" dirty="0"/>
                        <a:t>Data</a:t>
                      </a:r>
                    </a:p>
                  </a:txBody>
                  <a:tcPr/>
                </a:tc>
                <a:extLst>
                  <a:ext uri="{0D108BD9-81ED-4DB2-BD59-A6C34878D82A}">
                    <a16:rowId xmlns:a16="http://schemas.microsoft.com/office/drawing/2014/main" val="2949157628"/>
                  </a:ext>
                </a:extLst>
              </a:tr>
            </a:tbl>
          </a:graphicData>
        </a:graphic>
      </p:graphicFrame>
      <p:graphicFrame>
        <p:nvGraphicFramePr>
          <p:cNvPr id="5" name="Table 5">
            <a:extLst>
              <a:ext uri="{FF2B5EF4-FFF2-40B4-BE49-F238E27FC236}">
                <a16:creationId xmlns:a16="http://schemas.microsoft.com/office/drawing/2014/main" id="{EC8B27D4-160C-CE4E-A13C-250FBE865026}"/>
              </a:ext>
            </a:extLst>
          </p:cNvPr>
          <p:cNvGraphicFramePr>
            <a:graphicFrameLocks noGrp="1"/>
          </p:cNvGraphicFramePr>
          <p:nvPr>
            <p:extLst>
              <p:ext uri="{D42A27DB-BD31-4B8C-83A1-F6EECF244321}">
                <p14:modId xmlns:p14="http://schemas.microsoft.com/office/powerpoint/2010/main" val="1303614583"/>
              </p:ext>
            </p:extLst>
          </p:nvPr>
        </p:nvGraphicFramePr>
        <p:xfrm>
          <a:off x="2425959" y="1825624"/>
          <a:ext cx="3303038" cy="4412799"/>
        </p:xfrm>
        <a:graphic>
          <a:graphicData uri="http://schemas.openxmlformats.org/drawingml/2006/table">
            <a:tbl>
              <a:tblPr firstRow="1" bandRow="1">
                <a:tableStyleId>{5C22544A-7EE6-4342-B048-85BDC9FD1C3A}</a:tableStyleId>
              </a:tblPr>
              <a:tblGrid>
                <a:gridCol w="3303038">
                  <a:extLst>
                    <a:ext uri="{9D8B030D-6E8A-4147-A177-3AD203B41FA5}">
                      <a16:colId xmlns:a16="http://schemas.microsoft.com/office/drawing/2014/main" val="4284820537"/>
                    </a:ext>
                  </a:extLst>
                </a:gridCol>
              </a:tblGrid>
              <a:tr h="2722744">
                <a:tc>
                  <a:txBody>
                    <a:bodyPr/>
                    <a:lstStyle/>
                    <a:p>
                      <a:r>
                        <a:rPr lang="en-US" dirty="0"/>
                        <a:t>Timestamp- 10:49 PM</a:t>
                      </a:r>
                    </a:p>
                    <a:p>
                      <a:r>
                        <a:rPr lang="en-US" dirty="0"/>
                        <a:t>Hash of previous block header- contains hash of block header of previous block</a:t>
                      </a:r>
                    </a:p>
                    <a:p>
                      <a:r>
                        <a:rPr lang="en-US" dirty="0"/>
                        <a:t>Hash of transactions- Hash function result(applied to data section transactions)</a:t>
                      </a:r>
                    </a:p>
                    <a:p>
                      <a:r>
                        <a:rPr lang="en-US" dirty="0"/>
                        <a:t>Nonce- 3</a:t>
                      </a:r>
                    </a:p>
                  </a:txBody>
                  <a:tcPr/>
                </a:tc>
                <a:extLst>
                  <a:ext uri="{0D108BD9-81ED-4DB2-BD59-A6C34878D82A}">
                    <a16:rowId xmlns:a16="http://schemas.microsoft.com/office/drawing/2014/main" val="434111376"/>
                  </a:ext>
                </a:extLst>
              </a:tr>
              <a:tr h="1690055">
                <a:tc>
                  <a:txBody>
                    <a:bodyPr/>
                    <a:lstStyle/>
                    <a:p>
                      <a:r>
                        <a:rPr lang="en-US" dirty="0"/>
                        <a:t>Alice to Bob 1BTC</a:t>
                      </a:r>
                    </a:p>
                    <a:p>
                      <a:r>
                        <a:rPr lang="en-US" dirty="0"/>
                        <a:t>John to Mike 2BTC</a:t>
                      </a:r>
                    </a:p>
                    <a:p>
                      <a:r>
                        <a:rPr lang="en-US" dirty="0"/>
                        <a:t>Hash Functions</a:t>
                      </a:r>
                    </a:p>
                    <a:p>
                      <a:endParaRPr lang="en-US" dirty="0"/>
                    </a:p>
                  </a:txBody>
                  <a:tcPr/>
                </a:tc>
                <a:extLst>
                  <a:ext uri="{0D108BD9-81ED-4DB2-BD59-A6C34878D82A}">
                    <a16:rowId xmlns:a16="http://schemas.microsoft.com/office/drawing/2014/main" val="1486630329"/>
                  </a:ext>
                </a:extLst>
              </a:tr>
            </a:tbl>
          </a:graphicData>
        </a:graphic>
      </p:graphicFrame>
      <p:graphicFrame>
        <p:nvGraphicFramePr>
          <p:cNvPr id="6" name="Table 6">
            <a:extLst>
              <a:ext uri="{FF2B5EF4-FFF2-40B4-BE49-F238E27FC236}">
                <a16:creationId xmlns:a16="http://schemas.microsoft.com/office/drawing/2014/main" id="{BE21454F-D1F6-4343-8D74-5BF4B74DD81D}"/>
              </a:ext>
            </a:extLst>
          </p:cNvPr>
          <p:cNvGraphicFramePr>
            <a:graphicFrameLocks noGrp="1"/>
          </p:cNvGraphicFramePr>
          <p:nvPr>
            <p:extLst>
              <p:ext uri="{D42A27DB-BD31-4B8C-83A1-F6EECF244321}">
                <p14:modId xmlns:p14="http://schemas.microsoft.com/office/powerpoint/2010/main" val="2031865177"/>
              </p:ext>
            </p:extLst>
          </p:nvPr>
        </p:nvGraphicFramePr>
        <p:xfrm>
          <a:off x="7035282" y="1825625"/>
          <a:ext cx="3124718" cy="4668481"/>
        </p:xfrm>
        <a:graphic>
          <a:graphicData uri="http://schemas.openxmlformats.org/drawingml/2006/table">
            <a:tbl>
              <a:tblPr firstRow="1" bandRow="1">
                <a:tableStyleId>{5C22544A-7EE6-4342-B048-85BDC9FD1C3A}</a:tableStyleId>
              </a:tblPr>
              <a:tblGrid>
                <a:gridCol w="3124718">
                  <a:extLst>
                    <a:ext uri="{9D8B030D-6E8A-4147-A177-3AD203B41FA5}">
                      <a16:colId xmlns:a16="http://schemas.microsoft.com/office/drawing/2014/main" val="859891197"/>
                    </a:ext>
                  </a:extLst>
                </a:gridCol>
              </a:tblGrid>
              <a:tr h="1852480">
                <a:tc>
                  <a:txBody>
                    <a:bodyPr/>
                    <a:lstStyle/>
                    <a:p>
                      <a:r>
                        <a:rPr lang="en-US" dirty="0"/>
                        <a:t>Timestamp- 10:49 PM</a:t>
                      </a:r>
                    </a:p>
                    <a:p>
                      <a:r>
                        <a:rPr lang="en-US" dirty="0"/>
                        <a:t>Hash of previous block header- contains hash of block header of previous block</a:t>
                      </a:r>
                    </a:p>
                    <a:p>
                      <a:r>
                        <a:rPr lang="en-US" dirty="0"/>
                        <a:t>Hash of transactions- Hash function result(applied to data section transactions)</a:t>
                      </a:r>
                    </a:p>
                    <a:p>
                      <a:r>
                        <a:rPr lang="en-US" dirty="0"/>
                        <a:t>Nonce</a:t>
                      </a:r>
                    </a:p>
                    <a:p>
                      <a:endParaRPr lang="en-US" dirty="0"/>
                    </a:p>
                  </a:txBody>
                  <a:tcPr/>
                </a:tc>
                <a:extLst>
                  <a:ext uri="{0D108BD9-81ED-4DB2-BD59-A6C34878D82A}">
                    <a16:rowId xmlns:a16="http://schemas.microsoft.com/office/drawing/2014/main" val="1008648165"/>
                  </a:ext>
                </a:extLst>
              </a:tr>
              <a:tr h="2108161">
                <a:tc>
                  <a:txBody>
                    <a:bodyPr/>
                    <a:lstStyle/>
                    <a:p>
                      <a:r>
                        <a:rPr lang="en-US" dirty="0"/>
                        <a:t>Alice to Bob 1BTC</a:t>
                      </a:r>
                    </a:p>
                    <a:p>
                      <a:r>
                        <a:rPr lang="en-US" dirty="0"/>
                        <a:t>John to Mike 2BTC</a:t>
                      </a:r>
                    </a:p>
                    <a:p>
                      <a:r>
                        <a:rPr lang="en-US" dirty="0"/>
                        <a:t>Hash Functions</a:t>
                      </a:r>
                    </a:p>
                    <a:p>
                      <a:endParaRPr lang="en-US" dirty="0"/>
                    </a:p>
                  </a:txBody>
                  <a:tcPr/>
                </a:tc>
                <a:extLst>
                  <a:ext uri="{0D108BD9-81ED-4DB2-BD59-A6C34878D82A}">
                    <a16:rowId xmlns:a16="http://schemas.microsoft.com/office/drawing/2014/main" val="1859999967"/>
                  </a:ext>
                </a:extLst>
              </a:tr>
            </a:tbl>
          </a:graphicData>
        </a:graphic>
      </p:graphicFrame>
      <p:cxnSp>
        <p:nvCxnSpPr>
          <p:cNvPr id="8" name="Elbow Connector 7">
            <a:extLst>
              <a:ext uri="{FF2B5EF4-FFF2-40B4-BE49-F238E27FC236}">
                <a16:creationId xmlns:a16="http://schemas.microsoft.com/office/drawing/2014/main" id="{E942C968-30E8-E848-8841-DC438F53C184}"/>
              </a:ext>
            </a:extLst>
          </p:cNvPr>
          <p:cNvCxnSpPr>
            <a:cxnSpLocks/>
          </p:cNvCxnSpPr>
          <p:nvPr/>
        </p:nvCxnSpPr>
        <p:spPr>
          <a:xfrm rot="10800000">
            <a:off x="5728998" y="1996752"/>
            <a:ext cx="1306289" cy="1997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448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F395-EC34-9764-64E9-4BAB2C7019E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9FB8741-8A32-C21F-4B6E-39027D11D056}"/>
              </a:ext>
            </a:extLst>
          </p:cNvPr>
          <p:cNvGraphicFramePr>
            <a:graphicFrameLocks noGrp="1"/>
          </p:cNvGraphicFramePr>
          <p:nvPr>
            <p:ph idx="1"/>
          </p:nvPr>
        </p:nvGraphicFramePr>
        <p:xfrm>
          <a:off x="838200" y="2934494"/>
          <a:ext cx="10515600" cy="2133600"/>
        </p:xfrm>
        <a:graphic>
          <a:graphicData uri="http://schemas.openxmlformats.org/drawingml/2006/table">
            <a:tbl>
              <a:tblPr/>
              <a:tblGrid>
                <a:gridCol w="10515600">
                  <a:extLst>
                    <a:ext uri="{9D8B030D-6E8A-4147-A177-3AD203B41FA5}">
                      <a16:colId xmlns:a16="http://schemas.microsoft.com/office/drawing/2014/main" val="2513569339"/>
                    </a:ext>
                  </a:extLst>
                </a:gridCol>
              </a:tblGrid>
              <a:tr h="0">
                <a:tc>
                  <a:txBody>
                    <a:bodyPr/>
                    <a:lstStyle/>
                    <a:p>
                      <a:r>
                        <a:rPr lang="en-US" sz="3600" b="1">
                          <a:solidFill>
                            <a:srgbClr val="5B666D"/>
                          </a:solidFill>
                          <a:effectLst/>
                          <a:highlight>
                            <a:srgbClr val="FFFFFF"/>
                          </a:highlight>
                          <a:latin typeface="Arial" panose="020B0604020202020204" pitchFamily="34" charset="0"/>
                        </a:rPr>
                        <a:t>nLockTime </a:t>
                      </a:r>
                      <a:endParaRPr lang="en-US">
                        <a:effectLst/>
                        <a:highlight>
                          <a:srgbClr val="FFFFFF"/>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30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6062027"/>
                  </a:ext>
                </a:extLst>
              </a:tr>
              <a:tr h="0">
                <a:tc>
                  <a:txBody>
                    <a:bodyPr/>
                    <a:lstStyle/>
                    <a:p>
                      <a:endParaRPr lang="en-US">
                        <a:effectLst/>
                        <a:highlight>
                          <a:srgbClr val="000000"/>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3025" cap="flat" cmpd="sng" algn="ctr">
                      <a:solidFill>
                        <a:srgbClr val="000000"/>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2676989828"/>
                  </a:ext>
                </a:extLst>
              </a:tr>
              <a:tr h="0">
                <a:tc>
                  <a:txBody>
                    <a:bodyPr/>
                    <a:lstStyle/>
                    <a:p>
                      <a:r>
                        <a:rPr lang="en-US" sz="2400" b="1" dirty="0">
                          <a:solidFill>
                            <a:srgbClr val="00A0DD"/>
                          </a:solidFill>
                          <a:effectLst/>
                          <a:highlight>
                            <a:srgbClr val="FFFFFF"/>
                          </a:highlight>
                          <a:latin typeface="Arial" panose="020B0604020202020204" pitchFamily="34" charset="0"/>
                        </a:rPr>
                        <a:t>|</a:t>
                      </a:r>
                      <a:r>
                        <a:rPr lang="en-US" sz="2000" b="1" dirty="0">
                          <a:solidFill>
                            <a:srgbClr val="5B666D"/>
                          </a:solidFill>
                          <a:effectLst/>
                          <a:highlight>
                            <a:srgbClr val="FFFFFF"/>
                          </a:highlight>
                          <a:latin typeface="Arial" panose="020B0604020202020204" pitchFamily="34" charset="0"/>
                        </a:rPr>
                        <a:t>Transaction-level setting (a field in the transaction data structure) </a:t>
                      </a:r>
                      <a:endParaRPr lang="en-US" dirty="0">
                        <a:effectLst/>
                        <a:highlight>
                          <a:srgbClr val="FFFFFF"/>
                        </a:highlight>
                      </a:endParaRPr>
                    </a:p>
                    <a:p>
                      <a:r>
                        <a:rPr lang="en-US" sz="2400" b="1" dirty="0">
                          <a:solidFill>
                            <a:srgbClr val="00A0DD"/>
                          </a:solidFill>
                          <a:effectLst/>
                          <a:highlight>
                            <a:srgbClr val="FFFFFF"/>
                          </a:highlight>
                          <a:latin typeface="Arial" panose="020B0604020202020204" pitchFamily="34" charset="0"/>
                        </a:rPr>
                        <a:t>|</a:t>
                      </a:r>
                      <a:r>
                        <a:rPr lang="en-US" sz="2000" b="1" dirty="0">
                          <a:solidFill>
                            <a:srgbClr val="5B666D"/>
                          </a:solidFill>
                          <a:effectLst/>
                          <a:highlight>
                            <a:srgbClr val="FFFFFF"/>
                          </a:highlight>
                          <a:latin typeface="Arial" panose="020B0604020202020204" pitchFamily="34" charset="0"/>
                        </a:rPr>
                        <a:t>Defines the earliest time that a transaction is valid and can be relayed on the network or added to the blockchain </a:t>
                      </a:r>
                      <a:endParaRPr lang="en-US" dirty="0">
                        <a:effectLst/>
                        <a:highlight>
                          <a:srgbClr val="FFFFFF"/>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77283844"/>
                  </a:ext>
                </a:extLst>
              </a:tr>
            </a:tbl>
          </a:graphicData>
        </a:graphic>
      </p:graphicFrame>
    </p:spTree>
    <p:extLst>
      <p:ext uri="{BB962C8B-B14F-4D97-AF65-F5344CB8AC3E}">
        <p14:creationId xmlns:p14="http://schemas.microsoft.com/office/powerpoint/2010/main" val="236004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441C-F893-A625-6BC0-9C29E67668F2}"/>
              </a:ext>
            </a:extLst>
          </p:cNvPr>
          <p:cNvSpPr>
            <a:spLocks noGrp="1"/>
          </p:cNvSpPr>
          <p:nvPr>
            <p:ph type="title"/>
          </p:nvPr>
        </p:nvSpPr>
        <p:spPr/>
        <p:txBody>
          <a:bodyPr/>
          <a:lstStyle/>
          <a:p>
            <a:r>
              <a:rPr lang="en-US" dirty="0"/>
              <a:t>State channels</a:t>
            </a:r>
          </a:p>
        </p:txBody>
      </p:sp>
      <p:sp>
        <p:nvSpPr>
          <p:cNvPr id="3" name="Content Placeholder 2">
            <a:extLst>
              <a:ext uri="{FF2B5EF4-FFF2-40B4-BE49-F238E27FC236}">
                <a16:creationId xmlns:a16="http://schemas.microsoft.com/office/drawing/2014/main" id="{3693EFF4-B2B4-9A78-D3F3-0549B99B226C}"/>
              </a:ext>
            </a:extLst>
          </p:cNvPr>
          <p:cNvSpPr>
            <a:spLocks noGrp="1"/>
          </p:cNvSpPr>
          <p:nvPr>
            <p:ph idx="1"/>
          </p:nvPr>
        </p:nvSpPr>
        <p:spPr/>
        <p:txBody>
          <a:bodyPr/>
          <a:lstStyle/>
          <a:p>
            <a:r>
              <a:rPr lang="en-US" dirty="0"/>
              <a:t>Recording only first and last transactions</a:t>
            </a:r>
          </a:p>
          <a:p>
            <a:r>
              <a:rPr lang="en-US" dirty="0"/>
              <a:t>Unidirectional state channels- Funds sent to only one party</a:t>
            </a:r>
          </a:p>
          <a:p>
            <a:r>
              <a:rPr lang="en-US" dirty="0"/>
              <a:t>Alice send bob Refund transaction to sign</a:t>
            </a:r>
          </a:p>
          <a:p>
            <a:r>
              <a:rPr lang="en-US" dirty="0"/>
              <a:t>Alice verify the transactions</a:t>
            </a:r>
          </a:p>
          <a:p>
            <a:r>
              <a:rPr lang="en-US" dirty="0"/>
              <a:t>And broadcast initial transaction</a:t>
            </a:r>
          </a:p>
          <a:p>
            <a:r>
              <a:rPr lang="en-US" dirty="0"/>
              <a:t>Refund transactions are </a:t>
            </a:r>
            <a:r>
              <a:rPr lang="en-US" dirty="0" err="1"/>
              <a:t>Timelocked</a:t>
            </a:r>
            <a:endParaRPr lang="en-US" dirty="0"/>
          </a:p>
          <a:p>
            <a:r>
              <a:rPr lang="en-US" dirty="0"/>
              <a:t>Bob can discontinue at any time after signing the transaction</a:t>
            </a:r>
          </a:p>
          <a:p>
            <a:endParaRPr lang="en-US" dirty="0"/>
          </a:p>
          <a:p>
            <a:endParaRPr lang="en-US" dirty="0"/>
          </a:p>
          <a:p>
            <a:endParaRPr lang="en-US" dirty="0"/>
          </a:p>
        </p:txBody>
      </p:sp>
    </p:spTree>
    <p:extLst>
      <p:ext uri="{BB962C8B-B14F-4D97-AF65-F5344CB8AC3E}">
        <p14:creationId xmlns:p14="http://schemas.microsoft.com/office/powerpoint/2010/main" val="2432065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BF5C-9C82-BF3C-2DD8-A7726D5A21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EB974C-DE74-8943-A791-C29673A8C964}"/>
              </a:ext>
            </a:extLst>
          </p:cNvPr>
          <p:cNvSpPr>
            <a:spLocks noGrp="1"/>
          </p:cNvSpPr>
          <p:nvPr>
            <p:ph idx="1"/>
          </p:nvPr>
        </p:nvSpPr>
        <p:spPr/>
        <p:txBody>
          <a:bodyPr/>
          <a:lstStyle/>
          <a:p>
            <a:r>
              <a:rPr lang="en-US" dirty="0"/>
              <a:t>Bidirectional state channel</a:t>
            </a:r>
          </a:p>
          <a:p>
            <a:r>
              <a:rPr lang="en-US" sz="1800" dirty="0">
                <a:solidFill>
                  <a:srgbClr val="5B666D"/>
                </a:solidFill>
                <a:effectLst/>
                <a:highlight>
                  <a:srgbClr val="FFFFFF"/>
                </a:highlight>
                <a:latin typeface="ArialMT"/>
              </a:rPr>
              <a:t>Funds sent to and from two parties </a:t>
            </a:r>
            <a:endParaRPr lang="en-US" dirty="0">
              <a:effectLst/>
              <a:highlight>
                <a:srgbClr val="FFFFFF"/>
              </a:highlight>
            </a:endParaRPr>
          </a:p>
          <a:p>
            <a:r>
              <a:rPr lang="en-US" sz="1800" dirty="0">
                <a:solidFill>
                  <a:srgbClr val="5B666D"/>
                </a:solidFill>
                <a:effectLst/>
                <a:highlight>
                  <a:srgbClr val="FFFFFF"/>
                </a:highlight>
                <a:latin typeface="ArialMT"/>
              </a:rPr>
              <a:t>All intermediary transactions </a:t>
            </a:r>
            <a:r>
              <a:rPr lang="en-US" sz="1800" dirty="0" err="1">
                <a:solidFill>
                  <a:srgbClr val="5B666D"/>
                </a:solidFill>
                <a:effectLst/>
                <a:highlight>
                  <a:srgbClr val="FFFFFF"/>
                </a:highlight>
                <a:latin typeface="ArialMT"/>
              </a:rPr>
              <a:t>TimeLocked</a:t>
            </a:r>
            <a:r>
              <a:rPr lang="en-US" sz="1800" dirty="0">
                <a:solidFill>
                  <a:srgbClr val="5B666D"/>
                </a:solidFill>
                <a:effectLst/>
                <a:highlight>
                  <a:srgbClr val="FFFFFF"/>
                </a:highlight>
                <a:latin typeface="ArialMT"/>
              </a:rPr>
              <a:t> </a:t>
            </a:r>
            <a:endParaRPr lang="en-US" dirty="0">
              <a:effectLst/>
              <a:highlight>
                <a:srgbClr val="FFFFFF"/>
              </a:highlight>
            </a:endParaRPr>
          </a:p>
          <a:p>
            <a:r>
              <a:rPr lang="en-US" sz="1800" dirty="0">
                <a:solidFill>
                  <a:srgbClr val="5B666D"/>
                </a:solidFill>
                <a:effectLst/>
                <a:highlight>
                  <a:srgbClr val="FFFFFF"/>
                </a:highlight>
                <a:latin typeface="ArialMT"/>
              </a:rPr>
              <a:t>Required use of </a:t>
            </a:r>
            <a:r>
              <a:rPr lang="en-US" sz="1800" dirty="0" err="1">
                <a:solidFill>
                  <a:srgbClr val="5B666D"/>
                </a:solidFill>
                <a:effectLst/>
                <a:highlight>
                  <a:srgbClr val="FFFFFF"/>
                </a:highlight>
                <a:latin typeface="ArialMT"/>
              </a:rPr>
              <a:t>TimeLocks</a:t>
            </a:r>
            <a:r>
              <a:rPr lang="en-US" sz="1800" dirty="0">
                <a:solidFill>
                  <a:srgbClr val="5B666D"/>
                </a:solidFill>
                <a:effectLst/>
                <a:highlight>
                  <a:srgbClr val="FFFFFF"/>
                </a:highlight>
                <a:latin typeface="ArialMT"/>
              </a:rPr>
              <a:t> </a:t>
            </a:r>
            <a:endParaRPr lang="en-US" dirty="0">
              <a:effectLst/>
              <a:highlight>
                <a:srgbClr val="FFFFFF"/>
              </a:highlight>
            </a:endParaRPr>
          </a:p>
          <a:p>
            <a:r>
              <a:rPr lang="en-US" sz="1800" dirty="0">
                <a:solidFill>
                  <a:srgbClr val="5B666D"/>
                </a:solidFill>
                <a:effectLst/>
                <a:highlight>
                  <a:srgbClr val="FFFFFF"/>
                </a:highlight>
                <a:latin typeface="ArialMT"/>
              </a:rPr>
              <a:t>Restrictions of time-nesting </a:t>
            </a:r>
            <a:endParaRPr lang="en-US" dirty="0">
              <a:effectLst/>
              <a:highlight>
                <a:srgbClr val="FFFFFF"/>
              </a:highlight>
            </a:endParaRPr>
          </a:p>
          <a:p>
            <a:endParaRPr lang="en-US" dirty="0"/>
          </a:p>
        </p:txBody>
      </p:sp>
    </p:spTree>
    <p:extLst>
      <p:ext uri="{BB962C8B-B14F-4D97-AF65-F5344CB8AC3E}">
        <p14:creationId xmlns:p14="http://schemas.microsoft.com/office/powerpoint/2010/main" val="289778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CA69-B134-66DD-1CA2-137297F59801}"/>
              </a:ext>
            </a:extLst>
          </p:cNvPr>
          <p:cNvSpPr>
            <a:spLocks noGrp="1"/>
          </p:cNvSpPr>
          <p:nvPr>
            <p:ph type="title"/>
          </p:nvPr>
        </p:nvSpPr>
        <p:spPr/>
        <p:txBody>
          <a:bodyPr/>
          <a:lstStyle/>
          <a:p>
            <a:r>
              <a:rPr lang="en-US" dirty="0"/>
              <a:t>Wallets</a:t>
            </a:r>
          </a:p>
        </p:txBody>
      </p:sp>
      <p:sp>
        <p:nvSpPr>
          <p:cNvPr id="3" name="Content Placeholder 2">
            <a:extLst>
              <a:ext uri="{FF2B5EF4-FFF2-40B4-BE49-F238E27FC236}">
                <a16:creationId xmlns:a16="http://schemas.microsoft.com/office/drawing/2014/main" id="{DC85103F-78CF-0F6B-C352-81F8D209AE56}"/>
              </a:ext>
            </a:extLst>
          </p:cNvPr>
          <p:cNvSpPr>
            <a:spLocks noGrp="1"/>
          </p:cNvSpPr>
          <p:nvPr>
            <p:ph idx="1"/>
          </p:nvPr>
        </p:nvSpPr>
        <p:spPr/>
        <p:txBody>
          <a:bodyPr/>
          <a:lstStyle/>
          <a:p>
            <a:r>
              <a:rPr lang="en-US" sz="1800" dirty="0">
                <a:solidFill>
                  <a:srgbClr val="5B666D"/>
                </a:solidFill>
                <a:effectLst/>
                <a:highlight>
                  <a:srgbClr val="FFFFFF"/>
                </a:highlight>
                <a:latin typeface="ArialMT"/>
              </a:rPr>
              <a:t>An application that stores and manages keys </a:t>
            </a:r>
            <a:endParaRPr lang="en-US" dirty="0">
              <a:effectLst/>
              <a:highlight>
                <a:srgbClr val="FFFFFF"/>
              </a:highlight>
            </a:endParaRPr>
          </a:p>
          <a:p>
            <a:r>
              <a:rPr lang="en-US" sz="1800" dirty="0">
                <a:solidFill>
                  <a:srgbClr val="5B666D"/>
                </a:solidFill>
                <a:effectLst/>
                <a:highlight>
                  <a:srgbClr val="FFFFFF"/>
                </a:highlight>
                <a:latin typeface="ArialMT"/>
              </a:rPr>
              <a:t>Secure storage and access to private and public keys crucial for signing messages/transactions </a:t>
            </a:r>
            <a:endParaRPr lang="en-US" dirty="0">
              <a:effectLst/>
              <a:highlight>
                <a:srgbClr val="FFFFFF"/>
              </a:highlight>
            </a:endParaRPr>
          </a:p>
          <a:p>
            <a:r>
              <a:rPr lang="en-US" sz="1800" dirty="0">
                <a:solidFill>
                  <a:srgbClr val="5B666D"/>
                </a:solidFill>
                <a:effectLst/>
                <a:highlight>
                  <a:srgbClr val="FFFFFF"/>
                </a:highlight>
                <a:latin typeface="ArialMT"/>
              </a:rPr>
              <a:t>Three main classes of wallets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Nondeterministic </a:t>
            </a: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Deterministic</a:t>
            </a:r>
            <a:br>
              <a:rPr lang="en-US" sz="1800" dirty="0">
                <a:solidFill>
                  <a:srgbClr val="232323"/>
                </a:solidFill>
                <a:effectLst/>
                <a:highlight>
                  <a:srgbClr val="FFFFFF"/>
                </a:highlight>
                <a:latin typeface="ArialMT"/>
              </a:rPr>
            </a:b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Hierarchical </a:t>
            </a:r>
            <a:endParaRPr lang="en-US" dirty="0">
              <a:effectLst/>
              <a:highlight>
                <a:srgbClr val="FFFFFF"/>
              </a:highlight>
            </a:endParaRPr>
          </a:p>
          <a:p>
            <a:endParaRPr lang="en-US" dirty="0"/>
          </a:p>
        </p:txBody>
      </p:sp>
    </p:spTree>
    <p:extLst>
      <p:ext uri="{BB962C8B-B14F-4D97-AF65-F5344CB8AC3E}">
        <p14:creationId xmlns:p14="http://schemas.microsoft.com/office/powerpoint/2010/main" val="356678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01A4-A876-15A7-3DF0-72A75C9DDE91}"/>
              </a:ext>
            </a:extLst>
          </p:cNvPr>
          <p:cNvSpPr>
            <a:spLocks noGrp="1"/>
          </p:cNvSpPr>
          <p:nvPr>
            <p:ph type="title"/>
          </p:nvPr>
        </p:nvSpPr>
        <p:spPr/>
        <p:txBody>
          <a:bodyPr/>
          <a:lstStyle/>
          <a:p>
            <a:r>
              <a:rPr lang="en-US" dirty="0"/>
              <a:t>Nondeterministic wallets</a:t>
            </a:r>
          </a:p>
        </p:txBody>
      </p:sp>
      <p:sp>
        <p:nvSpPr>
          <p:cNvPr id="3" name="Content Placeholder 2">
            <a:extLst>
              <a:ext uri="{FF2B5EF4-FFF2-40B4-BE49-F238E27FC236}">
                <a16:creationId xmlns:a16="http://schemas.microsoft.com/office/drawing/2014/main" id="{47873C6D-13EB-0AF6-E824-A624D91A9EC6}"/>
              </a:ext>
            </a:extLst>
          </p:cNvPr>
          <p:cNvSpPr>
            <a:spLocks noGrp="1"/>
          </p:cNvSpPr>
          <p:nvPr>
            <p:ph idx="1"/>
          </p:nvPr>
        </p:nvSpPr>
        <p:spPr/>
        <p:txBody>
          <a:bodyPr/>
          <a:lstStyle/>
          <a:p>
            <a:r>
              <a:rPr lang="en-US" sz="1800" dirty="0">
                <a:solidFill>
                  <a:srgbClr val="5B666D"/>
                </a:solidFill>
                <a:effectLst/>
                <a:highlight>
                  <a:srgbClr val="FFFFFF"/>
                </a:highlight>
                <a:latin typeface="ArialMT"/>
              </a:rPr>
              <a:t>Contain private keys (source of public keys)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Independently generated at random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Require frequent backups for every key generated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Value associated with the keys may become inaccessible </a:t>
            </a:r>
            <a:endParaRPr lang="en-US" dirty="0">
              <a:effectLst/>
              <a:highlight>
                <a:srgbClr val="FFFFFF"/>
              </a:highlight>
            </a:endParaRPr>
          </a:p>
          <a:p>
            <a:endParaRPr lang="en-US" dirty="0"/>
          </a:p>
        </p:txBody>
      </p:sp>
    </p:spTree>
    <p:extLst>
      <p:ext uri="{BB962C8B-B14F-4D97-AF65-F5344CB8AC3E}">
        <p14:creationId xmlns:p14="http://schemas.microsoft.com/office/powerpoint/2010/main" val="3281749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6BC-181D-82D8-0EC7-527E1C644AF9}"/>
              </a:ext>
            </a:extLst>
          </p:cNvPr>
          <p:cNvSpPr>
            <a:spLocks noGrp="1"/>
          </p:cNvSpPr>
          <p:nvPr>
            <p:ph type="title"/>
          </p:nvPr>
        </p:nvSpPr>
        <p:spPr/>
        <p:txBody>
          <a:bodyPr/>
          <a:lstStyle/>
          <a:p>
            <a:r>
              <a:rPr lang="en-US" dirty="0"/>
              <a:t>Deterministic wallets</a:t>
            </a:r>
          </a:p>
        </p:txBody>
      </p:sp>
      <p:sp>
        <p:nvSpPr>
          <p:cNvPr id="3" name="Content Placeholder 2">
            <a:extLst>
              <a:ext uri="{FF2B5EF4-FFF2-40B4-BE49-F238E27FC236}">
                <a16:creationId xmlns:a16="http://schemas.microsoft.com/office/drawing/2014/main" id="{C1623149-3DB1-169C-5970-457754DBB145}"/>
              </a:ext>
            </a:extLst>
          </p:cNvPr>
          <p:cNvSpPr>
            <a:spLocks noGrp="1"/>
          </p:cNvSpPr>
          <p:nvPr>
            <p:ph idx="1"/>
          </p:nvPr>
        </p:nvSpPr>
        <p:spPr/>
        <p:txBody>
          <a:bodyPr/>
          <a:lstStyle/>
          <a:p>
            <a:r>
              <a:rPr lang="en-US" sz="1800" dirty="0">
                <a:solidFill>
                  <a:srgbClr val="5B666D"/>
                </a:solidFill>
                <a:effectLst/>
                <a:highlight>
                  <a:srgbClr val="FFFFFF"/>
                </a:highlight>
                <a:latin typeface="ArialMT"/>
              </a:rPr>
              <a:t>Contain private keys collectively derived from an initial seed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Can be derived by a simple algorithm such as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Allow for easy backup and storage of keys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Industry standard for most end users </a:t>
            </a:r>
            <a:endParaRPr lang="en-US" dirty="0">
              <a:effectLst/>
              <a:highlight>
                <a:srgbClr val="FFFFFF"/>
              </a:highlight>
            </a:endParaRPr>
          </a:p>
          <a:p>
            <a:endParaRPr lang="en-US" dirty="0"/>
          </a:p>
        </p:txBody>
      </p:sp>
    </p:spTree>
    <p:extLst>
      <p:ext uri="{BB962C8B-B14F-4D97-AF65-F5344CB8AC3E}">
        <p14:creationId xmlns:p14="http://schemas.microsoft.com/office/powerpoint/2010/main" val="3625513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718-B879-91D7-38AD-585AD490C71C}"/>
              </a:ext>
            </a:extLst>
          </p:cNvPr>
          <p:cNvSpPr>
            <a:spLocks noGrp="1"/>
          </p:cNvSpPr>
          <p:nvPr>
            <p:ph type="title"/>
          </p:nvPr>
        </p:nvSpPr>
        <p:spPr/>
        <p:txBody>
          <a:bodyPr/>
          <a:lstStyle/>
          <a:p>
            <a:r>
              <a:rPr lang="en-US" dirty="0"/>
              <a:t>HD wallets</a:t>
            </a:r>
          </a:p>
        </p:txBody>
      </p:sp>
      <p:sp>
        <p:nvSpPr>
          <p:cNvPr id="3" name="Content Placeholder 2">
            <a:extLst>
              <a:ext uri="{FF2B5EF4-FFF2-40B4-BE49-F238E27FC236}">
                <a16:creationId xmlns:a16="http://schemas.microsoft.com/office/drawing/2014/main" id="{3D1D4990-BFFE-820E-2906-E730B942FF33}"/>
              </a:ext>
            </a:extLst>
          </p:cNvPr>
          <p:cNvSpPr>
            <a:spLocks noGrp="1"/>
          </p:cNvSpPr>
          <p:nvPr>
            <p:ph idx="1"/>
          </p:nvPr>
        </p:nvSpPr>
        <p:spPr/>
        <p:txBody>
          <a:bodyPr/>
          <a:lstStyle/>
          <a:p>
            <a:r>
              <a:rPr lang="en-US" sz="1800" dirty="0">
                <a:solidFill>
                  <a:srgbClr val="5B666D"/>
                </a:solidFill>
                <a:effectLst/>
                <a:highlight>
                  <a:srgbClr val="FFFFFF"/>
                </a:highlight>
                <a:latin typeface="ArialMT"/>
              </a:rPr>
              <a:t>A subset of deterministic wallets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Keys are derived from a single seed in a tree structure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Keys may be derived from parent keys, which can derive their own child keys, which can derive grandchildren keys...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Allows for more structure and varied uses within a single wallet application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Allows public keys to be generated without the associated private keys </a:t>
            </a:r>
            <a:endParaRPr lang="en-US" dirty="0">
              <a:effectLst/>
              <a:highlight>
                <a:srgbClr val="FFFFFF"/>
              </a:highlight>
            </a:endParaRPr>
          </a:p>
          <a:p>
            <a:endParaRPr lang="en-US" dirty="0"/>
          </a:p>
        </p:txBody>
      </p:sp>
    </p:spTree>
    <p:extLst>
      <p:ext uri="{BB962C8B-B14F-4D97-AF65-F5344CB8AC3E}">
        <p14:creationId xmlns:p14="http://schemas.microsoft.com/office/powerpoint/2010/main" val="4094549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E966-593C-E78A-349B-16B446D5BC58}"/>
              </a:ext>
            </a:extLst>
          </p:cNvPr>
          <p:cNvSpPr>
            <a:spLocks noGrp="1"/>
          </p:cNvSpPr>
          <p:nvPr>
            <p:ph type="title"/>
          </p:nvPr>
        </p:nvSpPr>
        <p:spPr/>
        <p:txBody>
          <a:bodyPr/>
          <a:lstStyle/>
          <a:p>
            <a:r>
              <a:rPr lang="en-US" dirty="0"/>
              <a:t>Mnemonic codes</a:t>
            </a:r>
          </a:p>
        </p:txBody>
      </p:sp>
      <p:sp>
        <p:nvSpPr>
          <p:cNvPr id="3" name="Content Placeholder 2">
            <a:extLst>
              <a:ext uri="{FF2B5EF4-FFF2-40B4-BE49-F238E27FC236}">
                <a16:creationId xmlns:a16="http://schemas.microsoft.com/office/drawing/2014/main" id="{AA0F8AA7-07D9-19D2-4933-A23AF2C720BF}"/>
              </a:ext>
            </a:extLst>
          </p:cNvPr>
          <p:cNvSpPr>
            <a:spLocks noGrp="1"/>
          </p:cNvSpPr>
          <p:nvPr>
            <p:ph idx="1"/>
          </p:nvPr>
        </p:nvSpPr>
        <p:spPr/>
        <p:txBody>
          <a:bodyPr/>
          <a:lstStyle/>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A standard created in BIP 0039 </a:t>
            </a: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For initial seed generation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For human-readable representation of a seed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Easy-to-remember words that represent a seed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For seeds used in deterministic wallets </a:t>
            </a:r>
            <a:endParaRPr lang="en-US" dirty="0">
              <a:effectLst/>
              <a:highlight>
                <a:srgbClr val="FFFFFF"/>
              </a:highlight>
            </a:endParaRPr>
          </a:p>
          <a:p>
            <a:r>
              <a:rPr lang="en-US" sz="1800" dirty="0">
                <a:solidFill>
                  <a:srgbClr val="00A0DD"/>
                </a:solidFill>
                <a:effectLst/>
                <a:highlight>
                  <a:srgbClr val="FFFFFF"/>
                </a:highlight>
                <a:latin typeface="ArialMT"/>
              </a:rPr>
              <a:t>|</a:t>
            </a:r>
            <a:r>
              <a:rPr lang="en-US" sz="1800" dirty="0">
                <a:solidFill>
                  <a:srgbClr val="5B666D"/>
                </a:solidFill>
                <a:effectLst/>
                <a:highlight>
                  <a:srgbClr val="FFFFFF"/>
                </a:highlight>
                <a:latin typeface="ArialMT"/>
              </a:rPr>
              <a:t>Mnemonic code length can range from 12 to 24 words (depends on required entropy level) </a:t>
            </a:r>
            <a:endParaRPr lang="en-US" dirty="0">
              <a:effectLst/>
              <a:highlight>
                <a:srgbClr val="FFFFFF"/>
              </a:highlight>
            </a:endParaRPr>
          </a:p>
          <a:p>
            <a:endParaRPr lang="en-US" dirty="0"/>
          </a:p>
        </p:txBody>
      </p:sp>
    </p:spTree>
    <p:extLst>
      <p:ext uri="{BB962C8B-B14F-4D97-AF65-F5344CB8AC3E}">
        <p14:creationId xmlns:p14="http://schemas.microsoft.com/office/powerpoint/2010/main" val="923720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DD0-64A3-8683-A53C-B36BD7A9D932}"/>
              </a:ext>
            </a:extLst>
          </p:cNvPr>
          <p:cNvSpPr>
            <a:spLocks noGrp="1"/>
          </p:cNvSpPr>
          <p:nvPr>
            <p:ph type="ctrTitle"/>
          </p:nvPr>
        </p:nvSpPr>
        <p:spPr>
          <a:xfrm>
            <a:off x="1524000" y="1122363"/>
            <a:ext cx="9144000" cy="53294"/>
          </a:xfrm>
        </p:spPr>
        <p:txBody>
          <a:bodyPr>
            <a:normAutofit fontScale="90000"/>
          </a:bodyPr>
          <a:lstStyle/>
          <a:p>
            <a:endParaRPr lang="en-US" dirty="0"/>
          </a:p>
        </p:txBody>
      </p:sp>
      <p:sp>
        <p:nvSpPr>
          <p:cNvPr id="3" name="Subtitle 2">
            <a:extLst>
              <a:ext uri="{FF2B5EF4-FFF2-40B4-BE49-F238E27FC236}">
                <a16:creationId xmlns:a16="http://schemas.microsoft.com/office/drawing/2014/main" id="{BF40C157-5893-D1DF-C1E4-94D236B79A1C}"/>
              </a:ext>
            </a:extLst>
          </p:cNvPr>
          <p:cNvSpPr>
            <a:spLocks noGrp="1"/>
          </p:cNvSpPr>
          <p:nvPr>
            <p:ph type="subTitle" idx="1"/>
          </p:nvPr>
        </p:nvSpPr>
        <p:spPr>
          <a:xfrm>
            <a:off x="1524000" y="1175657"/>
            <a:ext cx="9144000" cy="5629049"/>
          </a:xfrm>
        </p:spPr>
        <p:txBody>
          <a:bodyPr>
            <a:normAutofit/>
          </a:bodyPr>
          <a:lstStyle/>
          <a:p>
            <a:pPr algn="l"/>
            <a:r>
              <a:rPr lang="en-US" b="0" i="0" dirty="0">
                <a:solidFill>
                  <a:srgbClr val="2D3B45"/>
                </a:solidFill>
                <a:effectLst/>
                <a:highlight>
                  <a:srgbClr val="FFFFFF"/>
                </a:highlight>
                <a:latin typeface="Roboto" panose="02000000000000000000" pitchFamily="2" charset="0"/>
              </a:rPr>
              <a:t>Blocks have a block header that includes a Merkle root of all transactions in the block. Block headers also contain a hash of the previous block header. Any computer, including your smartphone, can download all block headers and verify the proof of work. Because the computing power required to produce this proof of work is staggering, the chain of block headers can be relied on as accurate.</a:t>
            </a:r>
          </a:p>
          <a:p>
            <a:pPr algn="l"/>
            <a:r>
              <a:rPr lang="en-US" b="0" i="0" dirty="0">
                <a:solidFill>
                  <a:srgbClr val="2D3B45"/>
                </a:solidFill>
                <a:effectLst/>
                <a:highlight>
                  <a:srgbClr val="FFFFFF"/>
                </a:highlight>
                <a:latin typeface="Roboto" panose="02000000000000000000" pitchFamily="2" charset="0"/>
              </a:rPr>
              <a:t>Transactions in the block might carry a fee. This happens when the outputs of the transaction are of less value than the inputs. In this case, the miner can claim the difference as a fee provided for the service of mining.  A miner that finds a block can also claim extra new units of the currency, sometimes called a mining reward.</a:t>
            </a:r>
          </a:p>
          <a:p>
            <a:endParaRPr lang="en-US" dirty="0"/>
          </a:p>
        </p:txBody>
      </p:sp>
    </p:spTree>
    <p:extLst>
      <p:ext uri="{BB962C8B-B14F-4D97-AF65-F5344CB8AC3E}">
        <p14:creationId xmlns:p14="http://schemas.microsoft.com/office/powerpoint/2010/main" val="1601635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9102-01AA-C088-90D5-952ACCDC12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F5062B-EC1D-D5DF-F254-09469DC41776}"/>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The frequency at which blocks are mined can change as mining power is added to or removed from the network.  In order to regulate the frequency of blocks a difficulty parameter is adjusted to hit the established target. The difficulty is adjusted to target a block every 10 minutes on the Bitcoin network and every two and a half minutes on the Dash network.  Again, this time-period is a target and the actual time it takes to generate a block can vary, as only the probability that a miner finds a block is adjusted to provide for this target.</a:t>
            </a:r>
            <a:endParaRPr lang="en-US" dirty="0"/>
          </a:p>
        </p:txBody>
      </p:sp>
    </p:spTree>
    <p:extLst>
      <p:ext uri="{BB962C8B-B14F-4D97-AF65-F5344CB8AC3E}">
        <p14:creationId xmlns:p14="http://schemas.microsoft.com/office/powerpoint/2010/main" val="123707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4F61-A9EE-AF43-BCBE-03C109D19BDA}"/>
              </a:ext>
            </a:extLst>
          </p:cNvPr>
          <p:cNvSpPr>
            <a:spLocks noGrp="1"/>
          </p:cNvSpPr>
          <p:nvPr>
            <p:ph type="title"/>
          </p:nvPr>
        </p:nvSpPr>
        <p:spPr/>
        <p:txBody>
          <a:bodyPr/>
          <a:lstStyle/>
          <a:p>
            <a:r>
              <a:rPr lang="en-US" dirty="0"/>
              <a:t>Mining and Consensus</a:t>
            </a:r>
          </a:p>
        </p:txBody>
      </p:sp>
      <p:sp>
        <p:nvSpPr>
          <p:cNvPr id="3" name="Content Placeholder 2">
            <a:extLst>
              <a:ext uri="{FF2B5EF4-FFF2-40B4-BE49-F238E27FC236}">
                <a16:creationId xmlns:a16="http://schemas.microsoft.com/office/drawing/2014/main" id="{2C05F91D-76E9-C84F-A1A2-AD586BBB0049}"/>
              </a:ext>
            </a:extLst>
          </p:cNvPr>
          <p:cNvSpPr>
            <a:spLocks noGrp="1"/>
          </p:cNvSpPr>
          <p:nvPr>
            <p:ph idx="1"/>
          </p:nvPr>
        </p:nvSpPr>
        <p:spPr/>
        <p:txBody>
          <a:bodyPr/>
          <a:lstStyle/>
          <a:p>
            <a:r>
              <a:rPr lang="en-US" dirty="0"/>
              <a:t>Mining is the mechanism to systematically give rights to add data to blockchain</a:t>
            </a:r>
          </a:p>
          <a:p>
            <a:r>
              <a:rPr lang="en-US" dirty="0"/>
              <a:t>Steps- Validate transactions</a:t>
            </a:r>
          </a:p>
          <a:p>
            <a:r>
              <a:rPr lang="en-US" dirty="0"/>
              <a:t>Propagate transactions</a:t>
            </a:r>
          </a:p>
          <a:p>
            <a:r>
              <a:rPr lang="en-US" dirty="0"/>
              <a:t>Validate blocks</a:t>
            </a:r>
          </a:p>
          <a:p>
            <a:r>
              <a:rPr lang="en-US" dirty="0"/>
              <a:t>Propagate blocks</a:t>
            </a:r>
          </a:p>
          <a:p>
            <a:r>
              <a:rPr lang="en-US" dirty="0"/>
              <a:t>Store the data</a:t>
            </a:r>
          </a:p>
          <a:p>
            <a:endParaRPr lang="en-US" dirty="0"/>
          </a:p>
        </p:txBody>
      </p:sp>
    </p:spTree>
    <p:extLst>
      <p:ext uri="{BB962C8B-B14F-4D97-AF65-F5344CB8AC3E}">
        <p14:creationId xmlns:p14="http://schemas.microsoft.com/office/powerpoint/2010/main" val="4140444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8D8D-5D01-9AA8-3600-2B4E2175FC49}"/>
              </a:ext>
            </a:extLst>
          </p:cNvPr>
          <p:cNvSpPr>
            <a:spLocks noGrp="1"/>
          </p:cNvSpPr>
          <p:nvPr>
            <p:ph type="title"/>
          </p:nvPr>
        </p:nvSpPr>
        <p:spPr/>
        <p:txBody>
          <a:bodyPr/>
          <a:lstStyle/>
          <a:p>
            <a:r>
              <a:rPr lang="en-US" dirty="0"/>
              <a:t>How mining works</a:t>
            </a:r>
          </a:p>
        </p:txBody>
      </p:sp>
      <p:sp>
        <p:nvSpPr>
          <p:cNvPr id="3" name="Content Placeholder 2">
            <a:extLst>
              <a:ext uri="{FF2B5EF4-FFF2-40B4-BE49-F238E27FC236}">
                <a16:creationId xmlns:a16="http://schemas.microsoft.com/office/drawing/2014/main" id="{AE13CE40-2299-6BCA-0DD8-833679268942}"/>
              </a:ext>
            </a:extLst>
          </p:cNvPr>
          <p:cNvSpPr>
            <a:spLocks noGrp="1"/>
          </p:cNvSpPr>
          <p:nvPr>
            <p:ph idx="1"/>
          </p:nvPr>
        </p:nvSpPr>
        <p:spPr/>
        <p:txBody>
          <a:bodyPr/>
          <a:lstStyle/>
          <a:p>
            <a:pPr>
              <a:buFont typeface="Arial" panose="020B0604020202020204" pitchFamily="34" charset="0"/>
              <a:buChar char="•"/>
            </a:pPr>
            <a:r>
              <a:rPr lang="en-US" sz="1800" dirty="0">
                <a:solidFill>
                  <a:srgbClr val="5B666D"/>
                </a:solidFill>
                <a:effectLst/>
                <a:highlight>
                  <a:srgbClr val="FFFFFF"/>
                </a:highlight>
                <a:latin typeface="ArialMT"/>
              </a:rPr>
              <a:t>Uses hash functions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Iteratively hashing block header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Change the nonce and hash again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Hash has to be small enough (a low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ArialMT"/>
              </a:rPr>
              <a:t>enough number)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Valid block submitted to the network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Mining protocols </a:t>
            </a: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Difficulty parameter </a:t>
            </a:r>
            <a:endParaRPr lang="en-US" dirty="0">
              <a:effectLst/>
              <a:highlight>
                <a:srgbClr val="FFFFFF"/>
              </a:highlight>
            </a:endParaRPr>
          </a:p>
          <a:p>
            <a:r>
              <a:rPr lang="en-US" dirty="0"/>
              <a:t>Header is of 80 byte</a:t>
            </a:r>
          </a:p>
          <a:p>
            <a:r>
              <a:rPr lang="en-US" dirty="0"/>
              <a:t>Hash has a to a low enough number and to broadcasted to network</a:t>
            </a:r>
          </a:p>
          <a:p>
            <a:r>
              <a:rPr lang="en-US" dirty="0" err="1"/>
              <a:t>Exa</a:t>
            </a:r>
            <a:r>
              <a:rPr lang="en-US" dirty="0"/>
              <a:t> hashes per seconds is what bitcoin produce worldwide</a:t>
            </a:r>
          </a:p>
          <a:p>
            <a:endParaRPr lang="en-US" dirty="0"/>
          </a:p>
        </p:txBody>
      </p:sp>
    </p:spTree>
    <p:extLst>
      <p:ext uri="{BB962C8B-B14F-4D97-AF65-F5344CB8AC3E}">
        <p14:creationId xmlns:p14="http://schemas.microsoft.com/office/powerpoint/2010/main" val="3646840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D892-F649-00B5-D480-38F306CF89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0C4E74-E4D4-5485-6BF3-CDD33C4D1F2A}"/>
              </a:ext>
            </a:extLst>
          </p:cNvPr>
          <p:cNvSpPr>
            <a:spLocks noGrp="1"/>
          </p:cNvSpPr>
          <p:nvPr>
            <p:ph idx="1"/>
          </p:nvPr>
        </p:nvSpPr>
        <p:spPr/>
        <p:txBody>
          <a:bodyPr/>
          <a:lstStyle/>
          <a:p>
            <a:r>
              <a:rPr lang="en-US" dirty="0"/>
              <a:t>Difficulty parameter in the protocol network – every two weeks difficulty will change based on blocks coming out too slow or too fast</a:t>
            </a:r>
          </a:p>
          <a:p>
            <a:r>
              <a:rPr lang="en-US" dirty="0"/>
              <a:t>Dash uses gravity wave – this happens with every block adjust difficulty parameters</a:t>
            </a:r>
          </a:p>
          <a:p>
            <a:r>
              <a:rPr lang="en-US" dirty="0"/>
              <a:t>Bitcoin cash- it adjusted with every block and uses past day of block to determine difficulty level</a:t>
            </a:r>
          </a:p>
          <a:p>
            <a:r>
              <a:rPr lang="en-US" dirty="0"/>
              <a:t>Mining is guessing hashes</a:t>
            </a:r>
          </a:p>
          <a:p>
            <a:endParaRPr lang="en-US" dirty="0"/>
          </a:p>
        </p:txBody>
      </p:sp>
    </p:spTree>
    <p:extLst>
      <p:ext uri="{BB962C8B-B14F-4D97-AF65-F5344CB8AC3E}">
        <p14:creationId xmlns:p14="http://schemas.microsoft.com/office/powerpoint/2010/main" val="236431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D633-DC43-7186-87EE-BCE14819B731}"/>
              </a:ext>
            </a:extLst>
          </p:cNvPr>
          <p:cNvSpPr>
            <a:spLocks noGrp="1"/>
          </p:cNvSpPr>
          <p:nvPr>
            <p:ph type="title"/>
          </p:nvPr>
        </p:nvSpPr>
        <p:spPr/>
        <p:txBody>
          <a:bodyPr/>
          <a:lstStyle/>
          <a:p>
            <a:r>
              <a:rPr lang="en-US" dirty="0"/>
              <a:t>Mining and the Hash</a:t>
            </a:r>
          </a:p>
        </p:txBody>
      </p:sp>
      <p:sp>
        <p:nvSpPr>
          <p:cNvPr id="3" name="Content Placeholder 2">
            <a:extLst>
              <a:ext uri="{FF2B5EF4-FFF2-40B4-BE49-F238E27FC236}">
                <a16:creationId xmlns:a16="http://schemas.microsoft.com/office/drawing/2014/main" id="{7B513255-EAD4-3860-1C37-BA0B57EAE46F}"/>
              </a:ext>
            </a:extLst>
          </p:cNvPr>
          <p:cNvSpPr>
            <a:spLocks noGrp="1"/>
          </p:cNvSpPr>
          <p:nvPr>
            <p:ph idx="1"/>
          </p:nvPr>
        </p:nvSpPr>
        <p:spPr/>
        <p:txBody>
          <a:bodyPr/>
          <a:lstStyle/>
          <a:p>
            <a:r>
              <a:rPr lang="en-US" dirty="0"/>
              <a:t>Every time we change the nonce will change hash</a:t>
            </a:r>
          </a:p>
          <a:p>
            <a:r>
              <a:rPr lang="en-US" dirty="0"/>
              <a:t>Make architecture diagram in this section</a:t>
            </a:r>
          </a:p>
          <a:p>
            <a:r>
              <a:rPr lang="en-US" dirty="0"/>
              <a:t>Timestamp is not cryptographically secure</a:t>
            </a:r>
          </a:p>
          <a:p>
            <a:endParaRPr lang="en-US" dirty="0"/>
          </a:p>
          <a:p>
            <a:endParaRPr lang="en-US" dirty="0"/>
          </a:p>
        </p:txBody>
      </p:sp>
    </p:spTree>
    <p:extLst>
      <p:ext uri="{BB962C8B-B14F-4D97-AF65-F5344CB8AC3E}">
        <p14:creationId xmlns:p14="http://schemas.microsoft.com/office/powerpoint/2010/main" val="2373019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8023-0EB6-8805-67AB-3887B98DCF7A}"/>
              </a:ext>
            </a:extLst>
          </p:cNvPr>
          <p:cNvSpPr>
            <a:spLocks noGrp="1"/>
          </p:cNvSpPr>
          <p:nvPr>
            <p:ph type="title"/>
          </p:nvPr>
        </p:nvSpPr>
        <p:spPr/>
        <p:txBody>
          <a:bodyPr/>
          <a:lstStyle/>
          <a:p>
            <a:r>
              <a:rPr lang="en-US" dirty="0"/>
              <a:t>Mining Motivation</a:t>
            </a:r>
          </a:p>
        </p:txBody>
      </p:sp>
      <p:sp>
        <p:nvSpPr>
          <p:cNvPr id="3" name="Content Placeholder 2">
            <a:extLst>
              <a:ext uri="{FF2B5EF4-FFF2-40B4-BE49-F238E27FC236}">
                <a16:creationId xmlns:a16="http://schemas.microsoft.com/office/drawing/2014/main" id="{842EC56D-F613-2D63-9860-7217DA073318}"/>
              </a:ext>
            </a:extLst>
          </p:cNvPr>
          <p:cNvSpPr>
            <a:spLocks noGrp="1"/>
          </p:cNvSpPr>
          <p:nvPr>
            <p:ph idx="1"/>
          </p:nvPr>
        </p:nvSpPr>
        <p:spPr/>
        <p:txBody>
          <a:bodyPr/>
          <a:lstStyle/>
          <a:p>
            <a:pPr marL="0" indent="0">
              <a:buNone/>
            </a:pPr>
            <a:r>
              <a:rPr lang="en-US" dirty="0"/>
              <a:t>Send back the change to yourself</a:t>
            </a:r>
          </a:p>
          <a:p>
            <a:pPr marL="0" indent="0">
              <a:buNone/>
            </a:pPr>
            <a:r>
              <a:rPr lang="en-US" dirty="0"/>
              <a:t>Miner is going to hash the header block</a:t>
            </a:r>
          </a:p>
          <a:p>
            <a:pPr marL="0" indent="0">
              <a:buNone/>
            </a:pPr>
            <a:r>
              <a:rPr lang="en-US" dirty="0"/>
              <a:t>Output of that hash can be quite small</a:t>
            </a:r>
          </a:p>
          <a:p>
            <a:pPr marL="0" indent="0">
              <a:buNone/>
            </a:pPr>
            <a:r>
              <a:rPr lang="en-US" dirty="0"/>
              <a:t>Miner can claim extra transaction in Coinbase transaction(If output is less then input, total outputs – total inputs)</a:t>
            </a:r>
          </a:p>
          <a:p>
            <a:pPr marL="0" indent="0">
              <a:buNone/>
            </a:pPr>
            <a:r>
              <a:rPr lang="en-US" dirty="0"/>
              <a:t>What if two miners come at the same time with a block</a:t>
            </a:r>
          </a:p>
          <a:p>
            <a:pPr marL="0" indent="0">
              <a:buNone/>
            </a:pPr>
            <a:r>
              <a:rPr lang="en-US" dirty="0"/>
              <a:t>You can not change transaction without changing the Merkle root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74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EF81-8865-4699-B42E-D2C8AC3D11B6}"/>
              </a:ext>
            </a:extLst>
          </p:cNvPr>
          <p:cNvSpPr>
            <a:spLocks noGrp="1"/>
          </p:cNvSpPr>
          <p:nvPr>
            <p:ph type="title"/>
          </p:nvPr>
        </p:nvSpPr>
        <p:spPr/>
        <p:txBody>
          <a:bodyPr/>
          <a:lstStyle/>
          <a:p>
            <a:r>
              <a:rPr lang="en-US" dirty="0"/>
              <a:t>Mining and network attacks</a:t>
            </a:r>
          </a:p>
        </p:txBody>
      </p:sp>
      <p:sp>
        <p:nvSpPr>
          <p:cNvPr id="3" name="Content Placeholder 2">
            <a:extLst>
              <a:ext uri="{FF2B5EF4-FFF2-40B4-BE49-F238E27FC236}">
                <a16:creationId xmlns:a16="http://schemas.microsoft.com/office/drawing/2014/main" id="{F496315E-C525-5E7B-85FA-944BD1735484}"/>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We present several known blockchain attacks, but it does not cover unknown attacks, which may be the most severe. In particular, we cover the 51% attack, which has been known since the Bitcoin Whitepaper, as well as a new attack called a "selfish mining attack", something researchers have understood could be possible. Social attacks that could be aimed at users or developers are also covered.</a:t>
            </a:r>
            <a:endParaRPr lang="en-US" dirty="0"/>
          </a:p>
        </p:txBody>
      </p:sp>
    </p:spTree>
    <p:extLst>
      <p:ext uri="{BB962C8B-B14F-4D97-AF65-F5344CB8AC3E}">
        <p14:creationId xmlns:p14="http://schemas.microsoft.com/office/powerpoint/2010/main" val="987248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A6C8-3F2F-2763-4710-BE494EB548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A84BFB-8A3D-63B5-A7EA-E0F182CA7D8A}"/>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Even though we are discussing attacks against blockchains, blockchains are generally considered to be secure. A 51% attack requires an enormously expensive setup to pull off, and even if successful the damage an attacker could do is limited. A selfish mining attack could be carried out at a smaller cost than a 51% attack, but this attack will not disrupt the end user. Social attacks can take advantage of Bitcoin users who do not handle their security appropriately, not to mention cause strife within a development team.</a:t>
            </a:r>
            <a:endParaRPr lang="en-US" dirty="0"/>
          </a:p>
        </p:txBody>
      </p:sp>
    </p:spTree>
    <p:extLst>
      <p:ext uri="{BB962C8B-B14F-4D97-AF65-F5344CB8AC3E}">
        <p14:creationId xmlns:p14="http://schemas.microsoft.com/office/powerpoint/2010/main" val="54489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5788-5D93-AE32-BA94-81FDC5434F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B55614-46C9-7202-F71E-AD1DE3336458}"/>
              </a:ext>
            </a:extLst>
          </p:cNvPr>
          <p:cNvSpPr>
            <a:spLocks noGrp="1"/>
          </p:cNvSpPr>
          <p:nvPr>
            <p:ph idx="1"/>
          </p:nvPr>
        </p:nvSpPr>
        <p:spPr/>
        <p:txBody>
          <a:bodyPr/>
          <a:lstStyle/>
          <a:p>
            <a:r>
              <a:rPr lang="en-US" dirty="0"/>
              <a:t>51% attack- its more theoretical than practical as it would need immense usage of mining power</a:t>
            </a:r>
          </a:p>
          <a:p>
            <a:r>
              <a:rPr lang="en-US" dirty="0"/>
              <a:t>Expected reward is very low in above attack</a:t>
            </a:r>
          </a:p>
          <a:p>
            <a:r>
              <a:rPr lang="en-US" dirty="0"/>
              <a:t>Good idea is to mine with the network with rules and get the rewards</a:t>
            </a:r>
          </a:p>
          <a:p>
            <a:r>
              <a:rPr lang="en-US" dirty="0"/>
              <a:t>Selfish mining attack: when a miner has 33% of network, miners mines but delay announcing can increase their expected revenue</a:t>
            </a:r>
          </a:p>
          <a:p>
            <a:r>
              <a:rPr lang="en-US" dirty="0"/>
              <a:t>It will drive down the profit of other miners</a:t>
            </a:r>
          </a:p>
          <a:p>
            <a:r>
              <a:rPr lang="en-US" dirty="0"/>
              <a:t>Fewer miners can lead to 51% ATTACK</a:t>
            </a:r>
          </a:p>
          <a:p>
            <a:r>
              <a:rPr lang="en-US" dirty="0"/>
              <a:t>Social attack: </a:t>
            </a:r>
            <a:r>
              <a:rPr lang="en-US" dirty="0" err="1"/>
              <a:t>phising</a:t>
            </a:r>
            <a:r>
              <a:rPr lang="en-US" dirty="0"/>
              <a:t> website got username and password</a:t>
            </a:r>
          </a:p>
          <a:p>
            <a:endParaRPr lang="en-US" dirty="0"/>
          </a:p>
        </p:txBody>
      </p:sp>
    </p:spTree>
    <p:extLst>
      <p:ext uri="{BB962C8B-B14F-4D97-AF65-F5344CB8AC3E}">
        <p14:creationId xmlns:p14="http://schemas.microsoft.com/office/powerpoint/2010/main" val="1458468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37D2-8037-7056-5054-3DEE2D44C97A}"/>
              </a:ext>
            </a:extLst>
          </p:cNvPr>
          <p:cNvSpPr>
            <a:spLocks noGrp="1"/>
          </p:cNvSpPr>
          <p:nvPr>
            <p:ph type="title"/>
          </p:nvPr>
        </p:nvSpPr>
        <p:spPr/>
        <p:txBody>
          <a:bodyPr/>
          <a:lstStyle/>
          <a:p>
            <a:r>
              <a:rPr lang="en-US" dirty="0"/>
              <a:t>Mining POOLS</a:t>
            </a:r>
          </a:p>
        </p:txBody>
      </p:sp>
      <p:sp>
        <p:nvSpPr>
          <p:cNvPr id="3" name="Content Placeholder 2">
            <a:extLst>
              <a:ext uri="{FF2B5EF4-FFF2-40B4-BE49-F238E27FC236}">
                <a16:creationId xmlns:a16="http://schemas.microsoft.com/office/drawing/2014/main" id="{CB492F81-354A-473C-87B4-8580A9D69A29}"/>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As the network difficulty goes up, miners can pool their resources in order to have a more steady revenue stream.  It would seem that these economic incentives were not foreseen in the original Bitcoin Whitepaper.  In practice, most miners choose to contribute to mining pools, which distribute the mining rewards in proportion to miners' contribution of hash power. </a:t>
            </a:r>
            <a:endParaRPr lang="en-US" dirty="0"/>
          </a:p>
        </p:txBody>
      </p:sp>
    </p:spTree>
    <p:extLst>
      <p:ext uri="{BB962C8B-B14F-4D97-AF65-F5344CB8AC3E}">
        <p14:creationId xmlns:p14="http://schemas.microsoft.com/office/powerpoint/2010/main" val="1576895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DE2-30CE-288D-0CD8-02695A3FAF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651FB3-5E74-7930-9B0F-660EBE5D5BAA}"/>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Most mining pools are commercial, operated by one individual or a company at a profit.  There is also P2Pool software. P2Pool software allows miners to act like a pool in a more decentralized way. If miners choose to contribute to a P2Pool, they most likely will make a 51% attack more difficult for commercial pools.  However, compared to a P2Pool, commercial pools may be better capitalized and could offer a better profit margin as well as a more steady revenue stream. For these reasons, few P2Pool blocks are observed in practice.</a:t>
            </a:r>
            <a:endParaRPr lang="en-US" dirty="0"/>
          </a:p>
        </p:txBody>
      </p:sp>
    </p:spTree>
    <p:extLst>
      <p:ext uri="{BB962C8B-B14F-4D97-AF65-F5344CB8AC3E}">
        <p14:creationId xmlns:p14="http://schemas.microsoft.com/office/powerpoint/2010/main" val="1413496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6B97-44C6-4D74-2B5A-4CED50B80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3DCC91-BF18-959F-414B-C6439E8111ED}"/>
              </a:ext>
            </a:extLst>
          </p:cNvPr>
          <p:cNvSpPr>
            <a:spLocks noGrp="1"/>
          </p:cNvSpPr>
          <p:nvPr>
            <p:ph idx="1"/>
          </p:nvPr>
        </p:nvSpPr>
        <p:spPr/>
        <p:txBody>
          <a:bodyPr/>
          <a:lstStyle/>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Hardware </a:t>
            </a:r>
            <a:r>
              <a:rPr lang="en-US" sz="1800" dirty="0">
                <a:solidFill>
                  <a:srgbClr val="5B666D"/>
                </a:solidFill>
                <a:effectLst/>
                <a:highlight>
                  <a:srgbClr val="FFFFFF"/>
                </a:highlight>
                <a:latin typeface="CourierNewPSMT" panose="02070309020205020404" pitchFamily="49" charset="0"/>
              </a:rPr>
              <a:t>– </a:t>
            </a:r>
          </a:p>
          <a:p>
            <a:r>
              <a:rPr lang="en-US" sz="1800" dirty="0">
                <a:solidFill>
                  <a:srgbClr val="232323"/>
                </a:solidFill>
                <a:effectLst/>
                <a:highlight>
                  <a:srgbClr val="FFFFFF"/>
                </a:highlight>
                <a:latin typeface="ArialMT"/>
              </a:rPr>
              <a:t>CPUs</a:t>
            </a:r>
          </a:p>
          <a:p>
            <a:r>
              <a:rPr lang="en-US" sz="1800" dirty="0">
                <a:solidFill>
                  <a:srgbClr val="232323"/>
                </a:solidFill>
                <a:effectLst/>
                <a:highlight>
                  <a:srgbClr val="FFFFFF"/>
                </a:highlight>
                <a:latin typeface="ArialMT"/>
              </a:rPr>
              <a:t>GPUs </a:t>
            </a:r>
            <a:endParaRPr lang="en-US" dirty="0">
              <a:effectLst/>
              <a:highlight>
                <a:srgbClr val="FFFFFF"/>
              </a:highlight>
            </a:endParaRPr>
          </a:p>
          <a:p>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FPGAs </a:t>
            </a:r>
            <a:r>
              <a:rPr lang="en-US" sz="1800" dirty="0">
                <a:solidFill>
                  <a:srgbClr val="5B666D"/>
                </a:solidFill>
                <a:effectLst/>
                <a:highlight>
                  <a:srgbClr val="FFFFFF"/>
                </a:highlight>
                <a:latin typeface="CourierNewPSMT" panose="02070309020205020404" pitchFamily="49" charset="0"/>
              </a:rPr>
              <a:t>– </a:t>
            </a:r>
          </a:p>
          <a:p>
            <a:r>
              <a:rPr lang="en-US" sz="1800" dirty="0">
                <a:solidFill>
                  <a:srgbClr val="232323"/>
                </a:solidFill>
                <a:effectLst/>
                <a:highlight>
                  <a:srgbClr val="FFFFFF"/>
                </a:highlight>
                <a:latin typeface="ArialMT"/>
              </a:rPr>
              <a:t>ASICs – Application specific integrated circuit- hardware made for special purpose to just mine bitcoin</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Algorithms </a:t>
            </a: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Pools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Central commercial server </a:t>
            </a: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Owned by individual or company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Several miners </a:t>
            </a: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Prove contribution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Pool operator</a:t>
            </a:r>
            <a:br>
              <a:rPr lang="en-US" sz="1800" dirty="0">
                <a:solidFill>
                  <a:srgbClr val="5B666D"/>
                </a:solidFill>
                <a:effectLst/>
                <a:highlight>
                  <a:srgbClr val="FFFFFF"/>
                </a:highlight>
                <a:latin typeface="ArialMT"/>
              </a:rPr>
            </a:b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Pays for contributed hash power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Continuous revenue stream for miners </a:t>
            </a:r>
            <a:endParaRPr lang="en-US" dirty="0">
              <a:effectLst/>
              <a:highlight>
                <a:srgbClr val="FFFFFF"/>
              </a:highlight>
            </a:endParaRPr>
          </a:p>
          <a:p>
            <a:endParaRPr lang="en-US" dirty="0"/>
          </a:p>
        </p:txBody>
      </p:sp>
    </p:spTree>
    <p:extLst>
      <p:ext uri="{BB962C8B-B14F-4D97-AF65-F5344CB8AC3E}">
        <p14:creationId xmlns:p14="http://schemas.microsoft.com/office/powerpoint/2010/main" val="371053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F847-A4C7-2B40-9075-90171409B22D}"/>
              </a:ext>
            </a:extLst>
          </p:cNvPr>
          <p:cNvSpPr>
            <a:spLocks noGrp="1"/>
          </p:cNvSpPr>
          <p:nvPr>
            <p:ph type="title"/>
          </p:nvPr>
        </p:nvSpPr>
        <p:spPr/>
        <p:txBody>
          <a:bodyPr/>
          <a:lstStyle/>
          <a:p>
            <a:r>
              <a:rPr lang="en-US" dirty="0"/>
              <a:t>Mining incentive</a:t>
            </a:r>
          </a:p>
        </p:txBody>
      </p:sp>
      <p:sp>
        <p:nvSpPr>
          <p:cNvPr id="3" name="Content Placeholder 2">
            <a:extLst>
              <a:ext uri="{FF2B5EF4-FFF2-40B4-BE49-F238E27FC236}">
                <a16:creationId xmlns:a16="http://schemas.microsoft.com/office/drawing/2014/main" id="{E90FA37A-04C0-484C-BA72-77A0CB732A5D}"/>
              </a:ext>
            </a:extLst>
          </p:cNvPr>
          <p:cNvSpPr>
            <a:spLocks noGrp="1"/>
          </p:cNvSpPr>
          <p:nvPr>
            <p:ph idx="1"/>
          </p:nvPr>
        </p:nvSpPr>
        <p:spPr/>
        <p:txBody>
          <a:bodyPr/>
          <a:lstStyle/>
          <a:p>
            <a:r>
              <a:rPr lang="en-US" dirty="0"/>
              <a:t>Give the miner of each block a block reward</a:t>
            </a:r>
          </a:p>
          <a:p>
            <a:r>
              <a:rPr lang="en-US" dirty="0"/>
              <a:t>Giving the miner transactions fees which are paid by those conducting transactions</a:t>
            </a:r>
          </a:p>
          <a:p>
            <a:r>
              <a:rPr lang="en-US" sz="1800" dirty="0">
                <a:effectLst/>
                <a:latin typeface="TimesNewRomanPSMT"/>
              </a:rPr>
              <a:t>The incentive can also be funded with transaction fees. If the output value of a transaction is less than its input value, the difference is a transaction fee that is added to the incentive value of the block containing the transaction. Once a predetermined number of coins have entered circulation, the incentive can transition entirely to transaction fees and be completely inflation free. </a:t>
            </a:r>
            <a:endParaRPr lang="en-US" dirty="0"/>
          </a:p>
          <a:p>
            <a:r>
              <a:rPr lang="en-US" sz="1800" dirty="0">
                <a:effectLst/>
                <a:latin typeface="TimesNewRomanPSMT"/>
              </a:rPr>
              <a:t>The incentive may help encourage nodes to stay honest. If a greedy attacker is able to assemble more CPU power than all the honest nodes, he would have to choose between using it to defraud people by stealing back his payments, or using it to generate new coins. He ought to find it more profitable to play by the rules, such rules that </a:t>
            </a:r>
            <a:r>
              <a:rPr lang="en-US" sz="1800" dirty="0" err="1">
                <a:effectLst/>
                <a:latin typeface="TimesNewRomanPSMT"/>
              </a:rPr>
              <a:t>favour</a:t>
            </a:r>
            <a:r>
              <a:rPr lang="en-US" sz="1800" dirty="0">
                <a:effectLst/>
                <a:latin typeface="TimesNewRomanPSMT"/>
              </a:rPr>
              <a:t> him with more new coins than everyone else combined, than to undermine the system and the validity of his own wealth. </a:t>
            </a:r>
            <a:endParaRPr lang="en-US" dirty="0"/>
          </a:p>
          <a:p>
            <a:endParaRPr lang="en-US" dirty="0"/>
          </a:p>
          <a:p>
            <a:endParaRPr lang="en-US" dirty="0"/>
          </a:p>
        </p:txBody>
      </p:sp>
    </p:spTree>
    <p:extLst>
      <p:ext uri="{BB962C8B-B14F-4D97-AF65-F5344CB8AC3E}">
        <p14:creationId xmlns:p14="http://schemas.microsoft.com/office/powerpoint/2010/main" val="139737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6284-1838-6713-A64A-F072FA71A1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55BD8F-5503-9DD9-9809-12E43232E412}"/>
              </a:ext>
            </a:extLst>
          </p:cNvPr>
          <p:cNvSpPr>
            <a:spLocks noGrp="1"/>
          </p:cNvSpPr>
          <p:nvPr>
            <p:ph idx="1"/>
          </p:nvPr>
        </p:nvSpPr>
        <p:spPr/>
        <p:txBody>
          <a:bodyPr>
            <a:normAutofit lnSpcReduction="10000"/>
          </a:bodyPr>
          <a:lstStyle/>
          <a:p>
            <a:r>
              <a:rPr lang="en-US" sz="1800" dirty="0">
                <a:solidFill>
                  <a:srgbClr val="BF0000"/>
                </a:solidFill>
                <a:effectLst/>
                <a:highlight>
                  <a:srgbClr val="FFFFFF"/>
                </a:highlight>
                <a:latin typeface="ArialMT"/>
              </a:rPr>
              <a:t>Advantages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Sustainable business model for miners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Miners in pools can benefit from superior performance </a:t>
            </a:r>
            <a:endParaRPr lang="en-US" dirty="0">
              <a:effectLst/>
              <a:highlight>
                <a:srgbClr val="FFFFFF"/>
              </a:highlight>
            </a:endParaRPr>
          </a:p>
          <a:p>
            <a:r>
              <a:rPr lang="en-US" sz="1800" dirty="0">
                <a:solidFill>
                  <a:srgbClr val="BF0000"/>
                </a:solidFill>
                <a:effectLst/>
                <a:highlight>
                  <a:srgbClr val="FFFFFF"/>
                </a:highlight>
                <a:latin typeface="ArialMT"/>
              </a:rPr>
              <a:t>Disadvantages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Pool operator controls how hash power is used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Increases risk of 51% Attack </a:t>
            </a:r>
          </a:p>
          <a:p>
            <a:r>
              <a:rPr lang="en-US" sz="1800" dirty="0">
                <a:solidFill>
                  <a:srgbClr val="BF0000"/>
                </a:solidFill>
                <a:effectLst/>
                <a:highlight>
                  <a:srgbClr val="FFFFFF"/>
                </a:highlight>
                <a:latin typeface="ArialMT"/>
              </a:rPr>
              <a:t>P2Pools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Node software (currency/application- specific)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All contributors paid in a block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Not as competitive as commercial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ArialMT"/>
              </a:rPr>
              <a:t>pools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Likely inferior resources</a:t>
            </a:r>
            <a:br>
              <a:rPr lang="en-US" sz="1800" dirty="0">
                <a:solidFill>
                  <a:srgbClr val="232323"/>
                </a:solidFill>
                <a:effectLst/>
                <a:highlight>
                  <a:srgbClr val="FFFFFF"/>
                </a:highlight>
                <a:latin typeface="ArialMT"/>
              </a:rPr>
            </a:br>
            <a:r>
              <a:rPr lang="en-US" sz="1800" dirty="0">
                <a:solidFill>
                  <a:srgbClr val="5B666D"/>
                </a:solidFill>
                <a:effectLst/>
                <a:highlight>
                  <a:srgbClr val="FFFFFF"/>
                </a:highlight>
                <a:latin typeface="CourierNewPSMT" panose="02070309020205020404" pitchFamily="49" charset="0"/>
              </a:rPr>
              <a:t>- </a:t>
            </a:r>
            <a:r>
              <a:rPr lang="en-US" sz="1800" dirty="0">
                <a:solidFill>
                  <a:srgbClr val="232323"/>
                </a:solidFill>
                <a:effectLst/>
                <a:highlight>
                  <a:srgbClr val="FFFFFF"/>
                </a:highlight>
                <a:latin typeface="ArialMT"/>
              </a:rPr>
              <a:t>Less reliable revenue stream </a:t>
            </a:r>
            <a:endParaRPr lang="en-US" dirty="0">
              <a:effectLst/>
              <a:highlight>
                <a:srgbClr val="FFFFFF"/>
              </a:highlight>
            </a:endParaRPr>
          </a:p>
          <a:p>
            <a:endParaRPr lang="en-US" dirty="0">
              <a:effectLst/>
              <a:highlight>
                <a:srgbClr val="FFFFFF"/>
              </a:highlight>
            </a:endParaRPr>
          </a:p>
          <a:p>
            <a:endParaRPr lang="en-US" dirty="0"/>
          </a:p>
        </p:txBody>
      </p:sp>
    </p:spTree>
    <p:extLst>
      <p:ext uri="{BB962C8B-B14F-4D97-AF65-F5344CB8AC3E}">
        <p14:creationId xmlns:p14="http://schemas.microsoft.com/office/powerpoint/2010/main" val="3494216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3C9F-E540-C24F-E7D2-277C79AC7D3F}"/>
              </a:ext>
            </a:extLst>
          </p:cNvPr>
          <p:cNvSpPr>
            <a:spLocks noGrp="1"/>
          </p:cNvSpPr>
          <p:nvPr>
            <p:ph type="title"/>
          </p:nvPr>
        </p:nvSpPr>
        <p:spPr/>
        <p:txBody>
          <a:bodyPr/>
          <a:lstStyle/>
          <a:p>
            <a:r>
              <a:rPr lang="en-US" dirty="0"/>
              <a:t>Mining Considerations</a:t>
            </a:r>
          </a:p>
        </p:txBody>
      </p:sp>
      <p:sp>
        <p:nvSpPr>
          <p:cNvPr id="3" name="Content Placeholder 2">
            <a:extLst>
              <a:ext uri="{FF2B5EF4-FFF2-40B4-BE49-F238E27FC236}">
                <a16:creationId xmlns:a16="http://schemas.microsoft.com/office/drawing/2014/main" id="{926B89C0-72EA-018E-B3B3-558B285784DE}"/>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We will discuss both the advantages and disadvantages of mining.  For example, mining uses a lot of energy, which is generally considered a disadvantage. Therefore, the price of the asset being mined will determine how many resources are used for mining, so that, as the reward decreases, the energy usage can be expected to decrease as well. Dash, for example, pays out half the reward compared to Bitcoin, leading to a lower total energy cost for Dash compared to Bitcoin if they operate at similar scales. An advantage of using more energy for mining is that the cost of a 51% attack is higher. In this regard, increased power consumption allows for more security.</a:t>
            </a:r>
            <a:endParaRPr lang="en-US" dirty="0"/>
          </a:p>
        </p:txBody>
      </p:sp>
    </p:spTree>
    <p:extLst>
      <p:ext uri="{BB962C8B-B14F-4D97-AF65-F5344CB8AC3E}">
        <p14:creationId xmlns:p14="http://schemas.microsoft.com/office/powerpoint/2010/main" val="2320778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919-D7F6-ECA6-29F0-AD7F814344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4C5D14-52FE-A412-5F8F-AA805844A057}"/>
              </a:ext>
            </a:extLst>
          </p:cNvPr>
          <p:cNvSpPr>
            <a:spLocks noGrp="1"/>
          </p:cNvSpPr>
          <p:nvPr>
            <p:ph idx="1"/>
          </p:nvPr>
        </p:nvSpPr>
        <p:spPr/>
        <p:txBody>
          <a:bodyPr/>
          <a:lstStyle/>
          <a:p>
            <a:r>
              <a:rPr lang="en-US" sz="1800" dirty="0">
                <a:solidFill>
                  <a:srgbClr val="BF0000"/>
                </a:solidFill>
                <a:effectLst/>
                <a:highlight>
                  <a:srgbClr val="FFFFFF"/>
                </a:highlight>
                <a:latin typeface="ArialMT"/>
              </a:rPr>
              <a:t>Pros Cons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Immutable *</a:t>
            </a:r>
            <a:br>
              <a:rPr lang="en-US" sz="1800" dirty="0">
                <a:solidFill>
                  <a:srgbClr val="5B666D"/>
                </a:solidFill>
                <a:effectLst/>
                <a:highlight>
                  <a:srgbClr val="FFFFFF"/>
                </a:highlight>
                <a:latin typeface="ArialMT"/>
              </a:rPr>
            </a:b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When reward declines, energy </a:t>
            </a:r>
            <a:endParaRPr lang="en-US" dirty="0">
              <a:effectLst/>
              <a:highlight>
                <a:srgbClr val="FFFFFF"/>
              </a:highlight>
            </a:endParaRPr>
          </a:p>
          <a:p>
            <a:r>
              <a:rPr lang="en-US" sz="1800" dirty="0">
                <a:solidFill>
                  <a:srgbClr val="5B666D"/>
                </a:solidFill>
                <a:effectLst/>
                <a:highlight>
                  <a:srgbClr val="FFFFFF"/>
                </a:highlight>
                <a:latin typeface="ArialMT"/>
              </a:rPr>
              <a:t>use declines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High energy use </a:t>
            </a:r>
            <a:endParaRPr lang="en-US" dirty="0">
              <a:effectLst/>
              <a:highlight>
                <a:srgbClr val="FFFFFF"/>
              </a:highlight>
            </a:endParaRPr>
          </a:p>
          <a:p>
            <a:endParaRPr lang="en-US" dirty="0"/>
          </a:p>
        </p:txBody>
      </p:sp>
    </p:spTree>
    <p:extLst>
      <p:ext uri="{BB962C8B-B14F-4D97-AF65-F5344CB8AC3E}">
        <p14:creationId xmlns:p14="http://schemas.microsoft.com/office/powerpoint/2010/main" val="3881277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994A-7CDF-068C-997D-4A89140403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7B31F9-024B-ED6D-C8B9-B34C2ED9B120}"/>
              </a:ext>
            </a:extLst>
          </p:cNvPr>
          <p:cNvSpPr>
            <a:spLocks noGrp="1"/>
          </p:cNvSpPr>
          <p:nvPr>
            <p:ph idx="1"/>
          </p:nvPr>
        </p:nvSpPr>
        <p:spPr/>
        <p:txBody>
          <a:bodyPr/>
          <a:lstStyle/>
          <a:p>
            <a:r>
              <a:rPr lang="en-US" b="0" i="0" dirty="0">
                <a:solidFill>
                  <a:srgbClr val="2D3B45"/>
                </a:solidFill>
                <a:effectLst/>
                <a:highlight>
                  <a:srgbClr val="FFFFFF"/>
                </a:highlight>
                <a:latin typeface="Roboto" panose="02000000000000000000" pitchFamily="2" charset="0"/>
              </a:rPr>
              <a:t>We begin with the Byzantine Generals Problem (BGP), which is a problem that arises when a system needs to come to a consensus on a decision over an unreliable communication/computer network. A decentralized network of participants' ability to agree on a single shared history is at the core of public blockchains. We dissect the problem to understand the requirements necessary to attempt to solve it. In Module 2, we look at the Proof-of-Work (</a:t>
            </a:r>
            <a:r>
              <a:rPr lang="en-US" b="0" i="0" dirty="0" err="1">
                <a:solidFill>
                  <a:srgbClr val="2D3B45"/>
                </a:solidFill>
                <a:effectLst/>
                <a:highlight>
                  <a:srgbClr val="FFFFFF"/>
                </a:highlight>
                <a:latin typeface="Roboto" panose="02000000000000000000" pitchFamily="2" charset="0"/>
              </a:rPr>
              <a:t>PoW</a:t>
            </a:r>
            <a:r>
              <a:rPr lang="en-US" b="0" i="0" dirty="0">
                <a:solidFill>
                  <a:srgbClr val="2D3B45"/>
                </a:solidFill>
                <a:effectLst/>
                <a:highlight>
                  <a:srgbClr val="FFFFFF"/>
                </a:highlight>
                <a:latin typeface="Roboto" panose="02000000000000000000" pitchFamily="2" charset="0"/>
              </a:rPr>
              <a:t>) consensus process through the lens of the Byzantine Generals' Problem to identify how </a:t>
            </a:r>
            <a:r>
              <a:rPr lang="en-US" b="0" i="0" dirty="0" err="1">
                <a:solidFill>
                  <a:srgbClr val="2D3B45"/>
                </a:solidFill>
                <a:effectLst/>
                <a:highlight>
                  <a:srgbClr val="FFFFFF"/>
                </a:highlight>
                <a:latin typeface="Roboto" panose="02000000000000000000" pitchFamily="2" charset="0"/>
              </a:rPr>
              <a:t>PoW</a:t>
            </a:r>
            <a:r>
              <a:rPr lang="en-US" b="0" i="0" dirty="0">
                <a:solidFill>
                  <a:srgbClr val="2D3B45"/>
                </a:solidFill>
                <a:effectLst/>
                <a:highlight>
                  <a:srgbClr val="FFFFFF"/>
                </a:highlight>
                <a:latin typeface="Roboto" panose="02000000000000000000" pitchFamily="2" charset="0"/>
              </a:rPr>
              <a:t> consensus is a probabilistic solution to the BGP.</a:t>
            </a:r>
            <a:endParaRPr lang="en-US" dirty="0"/>
          </a:p>
        </p:txBody>
      </p:sp>
    </p:spTree>
    <p:extLst>
      <p:ext uri="{BB962C8B-B14F-4D97-AF65-F5344CB8AC3E}">
        <p14:creationId xmlns:p14="http://schemas.microsoft.com/office/powerpoint/2010/main" val="4064420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D948-8C2A-C977-8883-77B7443F7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F7C65-B5AA-06B6-DB36-B6ECF2ED8877}"/>
              </a:ext>
            </a:extLst>
          </p:cNvPr>
          <p:cNvSpPr>
            <a:spLocks noGrp="1"/>
          </p:cNvSpPr>
          <p:nvPr>
            <p:ph idx="1"/>
          </p:nvPr>
        </p:nvSpPr>
        <p:spPr/>
        <p:txBody>
          <a:bodyPr/>
          <a:lstStyle/>
          <a:p>
            <a:pPr>
              <a:buFont typeface="Arial" panose="020B0604020202020204" pitchFamily="34" charset="0"/>
              <a:buChar char="•"/>
            </a:pPr>
            <a:r>
              <a:rPr lang="en-US" sz="1900" dirty="0">
                <a:solidFill>
                  <a:srgbClr val="5B666D"/>
                </a:solidFill>
                <a:effectLst/>
                <a:highlight>
                  <a:srgbClr val="FFFFFF"/>
                </a:highlight>
                <a:latin typeface="ArialMT"/>
              </a:rPr>
              <a:t>The Byzantine Generals Problems </a:t>
            </a:r>
            <a:endParaRPr lang="en-US" dirty="0">
              <a:effectLst/>
              <a:highlight>
                <a:srgbClr val="FFFFFF"/>
              </a:highlight>
            </a:endParaRPr>
          </a:p>
          <a:p>
            <a:pPr marL="742950" lvl="1" indent="-285750">
              <a:buFont typeface="Arial" panose="020B0604020202020204" pitchFamily="34" charset="0"/>
              <a:buChar char="•"/>
            </a:pPr>
            <a:r>
              <a:rPr lang="en-US" sz="1700" dirty="0">
                <a:solidFill>
                  <a:srgbClr val="5B666D"/>
                </a:solidFill>
                <a:effectLst/>
                <a:highlight>
                  <a:srgbClr val="FFFFFF"/>
                </a:highlight>
                <a:latin typeface="CourierNew"/>
              </a:rPr>
              <a:t>-  </a:t>
            </a:r>
            <a:r>
              <a:rPr lang="en-US" sz="1700" dirty="0">
                <a:solidFill>
                  <a:srgbClr val="232323"/>
                </a:solidFill>
                <a:effectLst/>
                <a:highlight>
                  <a:srgbClr val="FFFFFF"/>
                </a:highlight>
                <a:latin typeface="ArialMT"/>
              </a:rPr>
              <a:t>Communicating only be messenger, the generals must agree upon a common battle plan. </a:t>
            </a:r>
            <a:endParaRPr lang="en-US" dirty="0">
              <a:effectLst/>
              <a:highlight>
                <a:srgbClr val="FFFFFF"/>
              </a:highlight>
            </a:endParaRPr>
          </a:p>
          <a:p>
            <a:pPr marL="742950" lvl="1" indent="-285750">
              <a:buFont typeface="Arial" panose="020B0604020202020204" pitchFamily="34" charset="0"/>
              <a:buChar char="•"/>
            </a:pPr>
            <a:r>
              <a:rPr lang="en-US" sz="1700" dirty="0">
                <a:solidFill>
                  <a:srgbClr val="5B666D"/>
                </a:solidFill>
                <a:effectLst/>
                <a:highlight>
                  <a:srgbClr val="FFFFFF"/>
                </a:highlight>
                <a:latin typeface="CourierNew"/>
              </a:rPr>
              <a:t>-  </a:t>
            </a:r>
            <a:r>
              <a:rPr lang="en-US" sz="1700" dirty="0">
                <a:solidFill>
                  <a:srgbClr val="232323"/>
                </a:solidFill>
                <a:effectLst/>
                <a:highlight>
                  <a:srgbClr val="FFFFFF"/>
                </a:highlight>
                <a:latin typeface="ArialMT"/>
              </a:rPr>
              <a:t>One or more of them may be traitors who will try to confuse the others. </a:t>
            </a:r>
            <a:endParaRPr lang="en-US" dirty="0">
              <a:effectLst/>
              <a:highlight>
                <a:srgbClr val="FFFFFF"/>
              </a:highlight>
            </a:endParaRPr>
          </a:p>
          <a:p>
            <a:pPr marL="742950" lvl="1" indent="-285750">
              <a:buFont typeface="Arial" panose="020B0604020202020204" pitchFamily="34" charset="0"/>
              <a:buChar char="•"/>
            </a:pPr>
            <a:r>
              <a:rPr lang="en-US" sz="1700" dirty="0">
                <a:solidFill>
                  <a:srgbClr val="5B666D"/>
                </a:solidFill>
                <a:effectLst/>
                <a:highlight>
                  <a:srgbClr val="FFFFFF"/>
                </a:highlight>
                <a:latin typeface="CourierNew"/>
              </a:rPr>
              <a:t>-  </a:t>
            </a:r>
            <a:r>
              <a:rPr lang="en-US" sz="1700" dirty="0">
                <a:solidFill>
                  <a:srgbClr val="232323"/>
                </a:solidFill>
                <a:effectLst/>
                <a:highlight>
                  <a:srgbClr val="FFFFFF"/>
                </a:highlight>
                <a:latin typeface="ArialMT"/>
              </a:rPr>
              <a:t>The problem is to find an algorithm to ensure that the loyal generals will reach agreement.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A problem common to any computer system relies on </a:t>
            </a:r>
            <a:r>
              <a:rPr lang="en-US" sz="1800" dirty="0" err="1">
                <a:solidFill>
                  <a:srgbClr val="5B666D"/>
                </a:solidFill>
                <a:effectLst/>
                <a:highlight>
                  <a:srgbClr val="FFFFFF"/>
                </a:highlight>
                <a:latin typeface="ArialMT"/>
              </a:rPr>
              <a:t>teh</a:t>
            </a:r>
            <a:r>
              <a:rPr lang="en-US" sz="1800" dirty="0">
                <a:solidFill>
                  <a:srgbClr val="5B666D"/>
                </a:solidFill>
                <a:effectLst/>
                <a:highlight>
                  <a:srgbClr val="FFFFFF"/>
                </a:highlight>
                <a:latin typeface="ArialMT"/>
              </a:rPr>
              <a:t> ability to come to consensus on a decision over an unreliable and distributed communication/computer network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Extremely relevant to blockchain technology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The generals represent the nodes within a computer system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Traitors represent faulty nodes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Messages corrupted during transport between the generals represent faulty communication channels </a:t>
            </a:r>
            <a:endParaRPr lang="en-US" dirty="0">
              <a:effectLst/>
              <a:highlight>
                <a:srgbClr val="FFFFFF"/>
              </a:highlight>
            </a:endParaRPr>
          </a:p>
          <a:p>
            <a:endParaRPr lang="en-US" dirty="0"/>
          </a:p>
        </p:txBody>
      </p:sp>
    </p:spTree>
    <p:extLst>
      <p:ext uri="{BB962C8B-B14F-4D97-AF65-F5344CB8AC3E}">
        <p14:creationId xmlns:p14="http://schemas.microsoft.com/office/powerpoint/2010/main" val="520180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61DB-0C23-1D3F-76F3-AAE6F57CEB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CDDDC2-DD2B-8875-38B0-F8B5A75DAA71}"/>
              </a:ext>
            </a:extLst>
          </p:cNvPr>
          <p:cNvSpPr>
            <a:spLocks noGrp="1"/>
          </p:cNvSpPr>
          <p:nvPr>
            <p:ph idx="1"/>
          </p:nvPr>
        </p:nvSpPr>
        <p:spPr/>
        <p:txBody>
          <a:bodyPr/>
          <a:lstStyle/>
          <a:p>
            <a:r>
              <a:rPr lang="en-US" sz="1800" dirty="0">
                <a:solidFill>
                  <a:srgbClr val="5B666D"/>
                </a:solidFill>
                <a:effectLst/>
                <a:highlight>
                  <a:srgbClr val="FFFFFF"/>
                </a:highlight>
                <a:latin typeface="ArialMT"/>
              </a:rPr>
              <a:t>All loyal generals decide on the same plan of action: </a:t>
            </a:r>
            <a:endParaRPr lang="en-US" dirty="0">
              <a:effectLst/>
              <a:highlight>
                <a:srgbClr val="FFFFFF"/>
              </a:highlight>
            </a:endParaRPr>
          </a:p>
          <a:p>
            <a:r>
              <a:rPr lang="en-US" sz="1800" dirty="0">
                <a:solidFill>
                  <a:srgbClr val="5B666D"/>
                </a:solidFill>
                <a:effectLst/>
                <a:highlight>
                  <a:srgbClr val="FFFFFF"/>
                </a:highlight>
                <a:latin typeface="ArialMT"/>
              </a:rPr>
              <a:t>A small number of traitors cannot cause the loyal generals to adopt a bad plan: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IC1: All loyal lieutenants obey the same order.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IC2: If the commanding general is loyal, then every loyal lieutenant obeys the order he sends.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IC1 and IC2 are known as the interactive consistency conditions. </a:t>
            </a:r>
            <a:endParaRPr lang="en-US" dirty="0">
              <a:effectLst/>
              <a:highlight>
                <a:srgbClr val="FFFFFF"/>
              </a:highlight>
            </a:endParaRPr>
          </a:p>
          <a:p>
            <a:endParaRPr lang="en-US" dirty="0"/>
          </a:p>
        </p:txBody>
      </p:sp>
    </p:spTree>
    <p:extLst>
      <p:ext uri="{BB962C8B-B14F-4D97-AF65-F5344CB8AC3E}">
        <p14:creationId xmlns:p14="http://schemas.microsoft.com/office/powerpoint/2010/main" val="3808586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E4E5-732D-971A-910C-A130F460DD51}"/>
              </a:ext>
            </a:extLst>
          </p:cNvPr>
          <p:cNvSpPr>
            <a:spLocks noGrp="1"/>
          </p:cNvSpPr>
          <p:nvPr>
            <p:ph type="title"/>
          </p:nvPr>
        </p:nvSpPr>
        <p:spPr/>
        <p:txBody>
          <a:bodyPr/>
          <a:lstStyle/>
          <a:p>
            <a:r>
              <a:rPr lang="en-US" dirty="0"/>
              <a:t>Pow in Byzantine generals problem</a:t>
            </a:r>
          </a:p>
        </p:txBody>
      </p:sp>
      <p:sp>
        <p:nvSpPr>
          <p:cNvPr id="3" name="Content Placeholder 2">
            <a:extLst>
              <a:ext uri="{FF2B5EF4-FFF2-40B4-BE49-F238E27FC236}">
                <a16:creationId xmlns:a16="http://schemas.microsoft.com/office/drawing/2014/main" id="{0DA79974-1B2A-949D-5125-5F64C8EF6F8F}"/>
              </a:ext>
            </a:extLst>
          </p:cNvPr>
          <p:cNvSpPr>
            <a:spLocks noGrp="1"/>
          </p:cNvSpPr>
          <p:nvPr>
            <p:ph idx="1"/>
          </p:nvPr>
        </p:nvSpPr>
        <p:spPr/>
        <p:txBody>
          <a:bodyPr/>
          <a:lstStyle/>
          <a:p>
            <a:r>
              <a:rPr lang="en-US" sz="1800" dirty="0">
                <a:solidFill>
                  <a:srgbClr val="5B666D"/>
                </a:solidFill>
                <a:effectLst/>
                <a:highlight>
                  <a:srgbClr val="FFFFFF"/>
                </a:highlight>
                <a:latin typeface="ArialMT"/>
              </a:rPr>
              <a:t>Probabilistic solution to Byzantine Generals Problem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Probability of a malicious node generating an alternate history quicker than honest history decreases per added block </a:t>
            </a:r>
            <a:endParaRPr lang="en-US" dirty="0">
              <a:effectLst/>
              <a:highlight>
                <a:srgbClr val="FFFFFF"/>
              </a:highlight>
            </a:endParaRPr>
          </a:p>
          <a:p>
            <a:r>
              <a:rPr lang="en-US" sz="1800" dirty="0">
                <a:effectLst/>
                <a:highlight>
                  <a:srgbClr val="FFFFFF"/>
                </a:highlight>
                <a:latin typeface="Calibri" panose="020F0502020204030204" pitchFamily="34" charset="0"/>
              </a:rPr>
              <a:t>EXAMPLE: If it takes an average of 10 minutes for a block with all generals’ computational power combined, and within an hour six blocks are produced, the generals can surmise that there is consensus on the plan of attack. </a:t>
            </a:r>
            <a:endParaRPr lang="en-US" dirty="0">
              <a:effectLst/>
              <a:highlight>
                <a:srgbClr val="FFFFFF"/>
              </a:highlight>
            </a:endParaRPr>
          </a:p>
          <a:p>
            <a:endParaRPr lang="en-US" dirty="0"/>
          </a:p>
        </p:txBody>
      </p:sp>
    </p:spTree>
    <p:extLst>
      <p:ext uri="{BB962C8B-B14F-4D97-AF65-F5344CB8AC3E}">
        <p14:creationId xmlns:p14="http://schemas.microsoft.com/office/powerpoint/2010/main" val="2858525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CE29-CF21-5F44-5C10-99F174A908B3}"/>
              </a:ext>
            </a:extLst>
          </p:cNvPr>
          <p:cNvSpPr>
            <a:spLocks noGrp="1"/>
          </p:cNvSpPr>
          <p:nvPr>
            <p:ph type="title"/>
          </p:nvPr>
        </p:nvSpPr>
        <p:spPr/>
        <p:txBody>
          <a:bodyPr/>
          <a:lstStyle/>
          <a:p>
            <a:r>
              <a:rPr lang="en-US" dirty="0"/>
              <a:t>Proof of stake</a:t>
            </a:r>
          </a:p>
        </p:txBody>
      </p:sp>
      <p:sp>
        <p:nvSpPr>
          <p:cNvPr id="3" name="Content Placeholder 2">
            <a:extLst>
              <a:ext uri="{FF2B5EF4-FFF2-40B4-BE49-F238E27FC236}">
                <a16:creationId xmlns:a16="http://schemas.microsoft.com/office/drawing/2014/main" id="{D668AA35-AABC-B74D-3DC6-7DEF92E7EB37}"/>
              </a:ext>
            </a:extLst>
          </p:cNvPr>
          <p:cNvSpPr>
            <a:spLocks noGrp="1"/>
          </p:cNvSpPr>
          <p:nvPr>
            <p:ph idx="1"/>
          </p:nvPr>
        </p:nvSpPr>
        <p:spPr/>
        <p:txBody>
          <a:bodyPr/>
          <a:lstStyle/>
          <a:p>
            <a:r>
              <a:rPr lang="en-US" dirty="0"/>
              <a:t>Chain based</a:t>
            </a:r>
          </a:p>
          <a:p>
            <a:r>
              <a:rPr lang="en-US" sz="1800" dirty="0">
                <a:solidFill>
                  <a:srgbClr val="5B666D"/>
                </a:solidFill>
                <a:effectLst/>
                <a:highlight>
                  <a:srgbClr val="FFFFFF"/>
                </a:highlight>
                <a:latin typeface="ArialMT"/>
              </a:rPr>
              <a:t>Protocol chooses block for next block producer to point to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Protocol randomly chooses </a:t>
            </a:r>
            <a:r>
              <a:rPr lang="en-US" sz="1800" b="1" dirty="0">
                <a:solidFill>
                  <a:srgbClr val="5B666D"/>
                </a:solidFill>
                <a:effectLst/>
                <a:highlight>
                  <a:srgbClr val="FFFFFF"/>
                </a:highlight>
                <a:latin typeface="Arial" panose="020B0604020202020204" pitchFamily="34" charset="0"/>
              </a:rPr>
              <a:t>block producer </a:t>
            </a:r>
            <a:r>
              <a:rPr lang="en-US" sz="1800" dirty="0">
                <a:solidFill>
                  <a:srgbClr val="5B666D"/>
                </a:solidFill>
                <a:effectLst/>
                <a:highlight>
                  <a:srgbClr val="FFFFFF"/>
                </a:highlight>
                <a:latin typeface="ArialMT"/>
              </a:rPr>
              <a:t>to produce during specified time period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Based on proportional economic stake within protocol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During this time, block producer must produce a valid block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Must point to the previous block chosen by the protocol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Block producer gets rewarded for producing a valid block </a:t>
            </a:r>
            <a:endParaRPr lang="en-US" dirty="0">
              <a:effectLst/>
              <a:highlight>
                <a:srgbClr val="FFFFFF"/>
              </a:highlight>
            </a:endParaRPr>
          </a:p>
          <a:p>
            <a:endParaRPr lang="en-US" dirty="0"/>
          </a:p>
        </p:txBody>
      </p:sp>
    </p:spTree>
    <p:extLst>
      <p:ext uri="{BB962C8B-B14F-4D97-AF65-F5344CB8AC3E}">
        <p14:creationId xmlns:p14="http://schemas.microsoft.com/office/powerpoint/2010/main" val="1698755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9DDE-185D-5C7D-1345-E9581626B9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73DCA8-A950-09B1-13FA-59D5576D1ECF}"/>
              </a:ext>
            </a:extLst>
          </p:cNvPr>
          <p:cNvSpPr>
            <a:spLocks noGrp="1"/>
          </p:cNvSpPr>
          <p:nvPr>
            <p:ph idx="1"/>
          </p:nvPr>
        </p:nvSpPr>
        <p:spPr/>
        <p:txBody>
          <a:bodyPr/>
          <a:lstStyle/>
          <a:p>
            <a:r>
              <a:rPr lang="en-US" dirty="0"/>
              <a:t>Byzantine Fault Tolerance</a:t>
            </a: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Protocol chooses block for next block producer to point to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Protocol randomly chooses </a:t>
            </a:r>
            <a:r>
              <a:rPr lang="en-US" sz="1800" b="1" dirty="0">
                <a:solidFill>
                  <a:srgbClr val="5B666D"/>
                </a:solidFill>
                <a:effectLst/>
                <a:highlight>
                  <a:srgbClr val="FFFFFF"/>
                </a:highlight>
                <a:latin typeface="Arial" panose="020B0604020202020204" pitchFamily="34" charset="0"/>
              </a:rPr>
              <a:t>block producer </a:t>
            </a:r>
            <a:r>
              <a:rPr lang="en-US" sz="1800" dirty="0">
                <a:solidFill>
                  <a:srgbClr val="5B666D"/>
                </a:solidFill>
                <a:effectLst/>
                <a:highlight>
                  <a:srgbClr val="FFFFFF"/>
                </a:highlight>
                <a:latin typeface="ArialMT"/>
              </a:rPr>
              <a:t>to produce during specified time period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Based on proportional economic stake within protocol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Block proposer must produce a block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ArialMT"/>
              </a:rPr>
              <a:t>during that time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Validity of proposed block voted on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Valid if two-thirds or more of votes say the block is valid </a:t>
            </a:r>
            <a:endParaRPr lang="en-US" dirty="0">
              <a:effectLst/>
              <a:highlight>
                <a:srgbClr val="FFFFFF"/>
              </a:highlight>
            </a:endParaRPr>
          </a:p>
          <a:p>
            <a:pPr>
              <a:buFont typeface="Arial" panose="020B0604020202020204" pitchFamily="34" charset="0"/>
              <a:buChar char="•"/>
            </a:pP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Block proposer rewarded </a:t>
            </a:r>
            <a:endParaRPr lang="en-US"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567685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6A0A-874F-B3A3-DA1F-52176E93EDB0}"/>
              </a:ext>
            </a:extLst>
          </p:cNvPr>
          <p:cNvSpPr>
            <a:spLocks noGrp="1"/>
          </p:cNvSpPr>
          <p:nvPr>
            <p:ph type="title"/>
          </p:nvPr>
        </p:nvSpPr>
        <p:spPr/>
        <p:txBody>
          <a:bodyPr/>
          <a:lstStyle/>
          <a:p>
            <a:r>
              <a:rPr lang="en-US" dirty="0"/>
              <a:t>Nothing at stake problem</a:t>
            </a:r>
          </a:p>
        </p:txBody>
      </p:sp>
      <p:sp>
        <p:nvSpPr>
          <p:cNvPr id="3" name="Content Placeholder 2">
            <a:extLst>
              <a:ext uri="{FF2B5EF4-FFF2-40B4-BE49-F238E27FC236}">
                <a16:creationId xmlns:a16="http://schemas.microsoft.com/office/drawing/2014/main" id="{3492FEEB-EE35-AF18-1F32-DD6C7427D4CF}"/>
              </a:ext>
            </a:extLst>
          </p:cNvPr>
          <p:cNvSpPr>
            <a:spLocks noGrp="1"/>
          </p:cNvSpPr>
          <p:nvPr>
            <p:ph idx="1"/>
          </p:nvPr>
        </p:nvSpPr>
        <p:spPr/>
        <p:txBody>
          <a:bodyPr/>
          <a:lstStyle/>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Owning tokens to stake will not disincentivize bad behavior </a:t>
            </a:r>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Major security concern in </a:t>
            </a:r>
            <a:r>
              <a:rPr lang="en-US" sz="1800" dirty="0" err="1">
                <a:solidFill>
                  <a:srgbClr val="5B666D"/>
                </a:solidFill>
                <a:effectLst/>
                <a:highlight>
                  <a:srgbClr val="FFFFFF"/>
                </a:highlight>
                <a:latin typeface="ArialMT"/>
              </a:rPr>
              <a:t>PoS</a:t>
            </a:r>
            <a:r>
              <a:rPr lang="en-US" sz="1800" dirty="0">
                <a:solidFill>
                  <a:srgbClr val="5B666D"/>
                </a:solidFill>
                <a:effectLst/>
                <a:highlight>
                  <a:srgbClr val="FFFFFF"/>
                </a:highlight>
                <a:latin typeface="ArialMT"/>
              </a:rPr>
              <a:t> </a:t>
            </a:r>
            <a:endParaRPr lang="en-US" dirty="0">
              <a:effectLst/>
              <a:highlight>
                <a:srgbClr val="FFFFFF"/>
              </a:highlight>
            </a:endParaRPr>
          </a:p>
          <a:p>
            <a:endParaRPr lang="en-US" dirty="0"/>
          </a:p>
        </p:txBody>
      </p:sp>
    </p:spTree>
    <p:extLst>
      <p:ext uri="{BB962C8B-B14F-4D97-AF65-F5344CB8AC3E}">
        <p14:creationId xmlns:p14="http://schemas.microsoft.com/office/powerpoint/2010/main" val="366221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AD7-6349-2B4D-8EED-029E687E1D87}"/>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E986A105-A26E-E94B-B4E0-E4552F2198C4}"/>
              </a:ext>
            </a:extLst>
          </p:cNvPr>
          <p:cNvSpPr>
            <a:spLocks noGrp="1"/>
          </p:cNvSpPr>
          <p:nvPr>
            <p:ph idx="1"/>
          </p:nvPr>
        </p:nvSpPr>
        <p:spPr/>
        <p:txBody>
          <a:bodyPr/>
          <a:lstStyle/>
          <a:p>
            <a:r>
              <a:rPr lang="en-US" dirty="0"/>
              <a:t>Is the ability for all honest participants to come to </a:t>
            </a:r>
            <a:r>
              <a:rPr lang="en-US" dirty="0" err="1"/>
              <a:t>aggrements</a:t>
            </a:r>
            <a:r>
              <a:rPr lang="en-US" dirty="0"/>
              <a:t> over single truthful version of the blockchain in a trustless manner</a:t>
            </a:r>
          </a:p>
          <a:p>
            <a:r>
              <a:rPr lang="en-US" dirty="0"/>
              <a:t>Consensus algorithm is the process in which a blockchain network achieves consensus</a:t>
            </a:r>
          </a:p>
          <a:p>
            <a:endParaRPr lang="en-US" dirty="0"/>
          </a:p>
        </p:txBody>
      </p:sp>
    </p:spTree>
    <p:extLst>
      <p:ext uri="{BB962C8B-B14F-4D97-AF65-F5344CB8AC3E}">
        <p14:creationId xmlns:p14="http://schemas.microsoft.com/office/powerpoint/2010/main" val="2583259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8C65-678D-D590-B33E-141731D9257C}"/>
              </a:ext>
            </a:extLst>
          </p:cNvPr>
          <p:cNvSpPr>
            <a:spLocks noGrp="1"/>
          </p:cNvSpPr>
          <p:nvPr>
            <p:ph type="title"/>
          </p:nvPr>
        </p:nvSpPr>
        <p:spPr/>
        <p:txBody>
          <a:bodyPr/>
          <a:lstStyle/>
          <a:p>
            <a:r>
              <a:rPr lang="en-US" dirty="0"/>
              <a:t>Delegated proof of stake</a:t>
            </a:r>
          </a:p>
        </p:txBody>
      </p:sp>
      <p:sp>
        <p:nvSpPr>
          <p:cNvPr id="3" name="Content Placeholder 2">
            <a:extLst>
              <a:ext uri="{FF2B5EF4-FFF2-40B4-BE49-F238E27FC236}">
                <a16:creationId xmlns:a16="http://schemas.microsoft.com/office/drawing/2014/main" id="{F8CCB09D-4C6B-9D10-27CE-5A043E57630A}"/>
              </a:ext>
            </a:extLst>
          </p:cNvPr>
          <p:cNvSpPr>
            <a:spLocks noGrp="1"/>
          </p:cNvSpPr>
          <p:nvPr>
            <p:ph idx="1"/>
          </p:nvPr>
        </p:nvSpPr>
        <p:spPr/>
        <p:txBody>
          <a:bodyPr/>
          <a:lstStyle/>
          <a:p>
            <a:r>
              <a:rPr lang="en-US" sz="1800" dirty="0">
                <a:solidFill>
                  <a:srgbClr val="5B666D"/>
                </a:solidFill>
                <a:effectLst/>
                <a:highlight>
                  <a:srgbClr val="FFFFFF"/>
                </a:highlight>
                <a:latin typeface="ArialMT"/>
              </a:rPr>
              <a:t>Consensus algorithm in which those with a stake in the network </a:t>
            </a:r>
            <a:endParaRPr lang="en-US" dirty="0">
              <a:effectLst/>
              <a:highlight>
                <a:srgbClr val="FFFFFF"/>
              </a:highlight>
            </a:endParaRPr>
          </a:p>
          <a:p>
            <a:r>
              <a:rPr lang="en-US" sz="1800" dirty="0">
                <a:solidFill>
                  <a:srgbClr val="5B666D"/>
                </a:solidFill>
                <a:effectLst/>
                <a:highlight>
                  <a:srgbClr val="FFFFFF"/>
                </a:highlight>
                <a:latin typeface="ArialMT"/>
              </a:rPr>
              <a:t>elect block producers to participate in the consensus process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Differs from traditional Proof-of-Stake, in which those with a stake in the network are the block producers </a:t>
            </a:r>
            <a:endParaRPr lang="en-US" dirty="0">
              <a:effectLst/>
              <a:highlight>
                <a:srgbClr val="FFFFFF"/>
              </a:highlight>
            </a:endParaRPr>
          </a:p>
          <a:p>
            <a:pPr>
              <a:buFont typeface="Arial" panose="020B0604020202020204" pitchFamily="34" charset="0"/>
              <a:buChar char="•"/>
            </a:pPr>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Created by Dan Larimer in 2013 for </a:t>
            </a:r>
            <a:r>
              <a:rPr lang="en-US" sz="1800" dirty="0" err="1">
                <a:solidFill>
                  <a:srgbClr val="232323"/>
                </a:solidFill>
                <a:effectLst/>
                <a:highlight>
                  <a:srgbClr val="FFFFFF"/>
                </a:highlight>
                <a:latin typeface="ArialMT"/>
              </a:rPr>
              <a:t>BitShares</a:t>
            </a:r>
            <a:r>
              <a:rPr lang="en-US" sz="1800" dirty="0">
                <a:solidFill>
                  <a:srgbClr val="232323"/>
                </a:solidFill>
                <a:effectLst/>
                <a:highlight>
                  <a:srgbClr val="FFFFFF"/>
                </a:highlight>
                <a:latin typeface="ArialMT"/>
              </a:rPr>
              <a:t> </a:t>
            </a:r>
            <a:endParaRPr lang="en-US" dirty="0">
              <a:effectLst/>
              <a:highlight>
                <a:srgbClr val="FFFFFF"/>
              </a:highlight>
            </a:endParaRPr>
          </a:p>
          <a:p>
            <a:pPr>
              <a:buFont typeface="+mj-lt"/>
              <a:buAutoNum type="arabicPeriod"/>
            </a:pPr>
            <a:r>
              <a:rPr lang="en-US" sz="1800" dirty="0">
                <a:solidFill>
                  <a:srgbClr val="5B666D"/>
                </a:solidFill>
                <a:effectLst/>
                <a:highlight>
                  <a:srgbClr val="FFFFFF"/>
                </a:highlight>
                <a:latin typeface="ArialMT"/>
              </a:rPr>
              <a:t>Two main components</a:t>
            </a:r>
            <a:br>
              <a:rPr lang="en-US" sz="1800" dirty="0">
                <a:solidFill>
                  <a:srgbClr val="5B666D"/>
                </a:solidFill>
                <a:effectLst/>
                <a:highlight>
                  <a:srgbClr val="FFFFFF"/>
                </a:highlight>
                <a:latin typeface="ArialMT"/>
              </a:rPr>
            </a:br>
            <a:r>
              <a:rPr lang="en-US" sz="1800" dirty="0">
                <a:solidFill>
                  <a:srgbClr val="5B666D"/>
                </a:solidFill>
                <a:effectLst/>
                <a:highlight>
                  <a:srgbClr val="FFFFFF"/>
                </a:highlight>
                <a:latin typeface="ArialMT"/>
              </a:rPr>
              <a:t>1. </a:t>
            </a:r>
            <a:r>
              <a:rPr lang="en-US" sz="1800" dirty="0">
                <a:solidFill>
                  <a:srgbClr val="232323"/>
                </a:solidFill>
                <a:effectLst/>
                <a:highlight>
                  <a:srgbClr val="FFFFFF"/>
                </a:highlight>
                <a:latin typeface="ArialMT"/>
              </a:rPr>
              <a:t>Process by which block producers get </a:t>
            </a:r>
            <a:endParaRPr lang="en-US" dirty="0">
              <a:effectLst/>
              <a:highlight>
                <a:srgbClr val="FFFFFF"/>
              </a:highlight>
            </a:endParaRPr>
          </a:p>
          <a:p>
            <a:pPr>
              <a:buFont typeface="+mj-lt"/>
              <a:buAutoNum type="arabicPeriod"/>
            </a:pPr>
            <a:r>
              <a:rPr lang="en-US" sz="1800" dirty="0">
                <a:solidFill>
                  <a:srgbClr val="232323"/>
                </a:solidFill>
                <a:effectLst/>
                <a:highlight>
                  <a:srgbClr val="FFFFFF"/>
                </a:highlight>
                <a:latin typeface="ArialMT"/>
              </a:rPr>
              <a:t>elected</a:t>
            </a:r>
            <a:br>
              <a:rPr lang="en-US" sz="1800" dirty="0">
                <a:solidFill>
                  <a:srgbClr val="232323"/>
                </a:solidFill>
                <a:effectLst/>
                <a:highlight>
                  <a:srgbClr val="FFFFFF"/>
                </a:highlight>
                <a:latin typeface="ArialMT"/>
              </a:rPr>
            </a:br>
            <a:r>
              <a:rPr lang="en-US" sz="1800" dirty="0">
                <a:solidFill>
                  <a:srgbClr val="5B666D"/>
                </a:solidFill>
                <a:effectLst/>
                <a:highlight>
                  <a:srgbClr val="FFFFFF"/>
                </a:highlight>
                <a:latin typeface="ArialMT"/>
              </a:rPr>
              <a:t>2. </a:t>
            </a:r>
            <a:r>
              <a:rPr lang="en-US" sz="1800" dirty="0">
                <a:solidFill>
                  <a:srgbClr val="232323"/>
                </a:solidFill>
                <a:effectLst/>
                <a:highlight>
                  <a:srgbClr val="FFFFFF"/>
                </a:highlight>
                <a:latin typeface="ArialMT"/>
              </a:rPr>
              <a:t>Process in which producers produce blocks </a:t>
            </a:r>
            <a:endParaRPr lang="en-US" dirty="0">
              <a:effectLst/>
              <a:highlight>
                <a:srgbClr val="FFFFFF"/>
              </a:highlight>
            </a:endParaRPr>
          </a:p>
          <a:p>
            <a:endParaRPr lang="en-US" dirty="0"/>
          </a:p>
        </p:txBody>
      </p:sp>
    </p:spTree>
    <p:extLst>
      <p:ext uri="{BB962C8B-B14F-4D97-AF65-F5344CB8AC3E}">
        <p14:creationId xmlns:p14="http://schemas.microsoft.com/office/powerpoint/2010/main" val="2252946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C37-F81F-7ED3-C80D-E48115143192}"/>
              </a:ext>
            </a:extLst>
          </p:cNvPr>
          <p:cNvSpPr>
            <a:spLocks noGrp="1"/>
          </p:cNvSpPr>
          <p:nvPr>
            <p:ph type="title"/>
          </p:nvPr>
        </p:nvSpPr>
        <p:spPr/>
        <p:txBody>
          <a:bodyPr/>
          <a:lstStyle/>
          <a:p>
            <a:r>
              <a:rPr lang="en-US" sz="4400" dirty="0" err="1">
                <a:solidFill>
                  <a:srgbClr val="5B666D"/>
                </a:solidFill>
                <a:effectLst/>
                <a:highlight>
                  <a:srgbClr val="FFFFFF"/>
                </a:highlight>
                <a:latin typeface="ArialMT"/>
              </a:rPr>
              <a:t>BitShares</a:t>
            </a:r>
            <a:r>
              <a:rPr lang="en-US" sz="4400" dirty="0">
                <a:solidFill>
                  <a:srgbClr val="5B666D"/>
                </a:solidFill>
                <a:effectLst/>
                <a:highlight>
                  <a:srgbClr val="FFFFFF"/>
                </a:highlight>
                <a:latin typeface="ArialMT"/>
              </a:rPr>
              <a:t> Implementation - Election </a:t>
            </a:r>
            <a:br>
              <a:rPr lang="en-US" dirty="0">
                <a:effectLst/>
                <a:highlight>
                  <a:srgbClr val="FFFFFF"/>
                </a:highlight>
              </a:rPr>
            </a:br>
            <a:endParaRPr lang="en-US" dirty="0"/>
          </a:p>
        </p:txBody>
      </p:sp>
      <p:graphicFrame>
        <p:nvGraphicFramePr>
          <p:cNvPr id="4" name="Content Placeholder 3">
            <a:extLst>
              <a:ext uri="{FF2B5EF4-FFF2-40B4-BE49-F238E27FC236}">
                <a16:creationId xmlns:a16="http://schemas.microsoft.com/office/drawing/2014/main" id="{6B492A11-3368-B02F-D8ED-C757924C529F}"/>
              </a:ext>
            </a:extLst>
          </p:cNvPr>
          <p:cNvGraphicFramePr>
            <a:graphicFrameLocks noGrp="1"/>
          </p:cNvGraphicFramePr>
          <p:nvPr>
            <p:ph idx="1"/>
            <p:extLst>
              <p:ext uri="{D42A27DB-BD31-4B8C-83A1-F6EECF244321}">
                <p14:modId xmlns:p14="http://schemas.microsoft.com/office/powerpoint/2010/main" val="4090984165"/>
              </p:ext>
            </p:extLst>
          </p:nvPr>
        </p:nvGraphicFramePr>
        <p:xfrm>
          <a:off x="838200" y="2446814"/>
          <a:ext cx="10515600" cy="2834640"/>
        </p:xfrm>
        <a:graphic>
          <a:graphicData uri="http://schemas.openxmlformats.org/drawingml/2006/table">
            <a:tbl>
              <a:tblPr/>
              <a:tblGrid>
                <a:gridCol w="10515600">
                  <a:extLst>
                    <a:ext uri="{9D8B030D-6E8A-4147-A177-3AD203B41FA5}">
                      <a16:colId xmlns:a16="http://schemas.microsoft.com/office/drawing/2014/main" val="2136248173"/>
                    </a:ext>
                  </a:extLst>
                </a:gridCol>
              </a:tblGrid>
              <a:tr h="0">
                <a:tc>
                  <a:txBody>
                    <a:bodyPr/>
                    <a:lstStyle/>
                    <a:p>
                      <a:endParaRPr lang="en-US" dirty="0">
                        <a:effectLst/>
                        <a:highlight>
                          <a:srgbClr val="FFFFFF"/>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30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4939252"/>
                  </a:ext>
                </a:extLst>
              </a:tr>
              <a:tr h="0">
                <a:tc>
                  <a:txBody>
                    <a:bodyPr/>
                    <a:lstStyle/>
                    <a:p>
                      <a:endParaRPr lang="en-US">
                        <a:effectLst/>
                        <a:highlight>
                          <a:srgbClr val="000000"/>
                        </a:highligh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3025" cap="flat" cmpd="sng" algn="ctr">
                      <a:solidFill>
                        <a:srgbClr val="000000"/>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3092567011"/>
                  </a:ext>
                </a:extLst>
              </a:tr>
              <a:tr h="0">
                <a:tc>
                  <a:txBody>
                    <a:bodyPr/>
                    <a:lstStyle/>
                    <a:p>
                      <a:r>
                        <a:rPr lang="en-US" sz="2200" b="1" dirty="0">
                          <a:solidFill>
                            <a:srgbClr val="00A0DD"/>
                          </a:solidFill>
                          <a:effectLst/>
                          <a:highlight>
                            <a:srgbClr val="FFFFFF"/>
                          </a:highlight>
                          <a:latin typeface="Arial" panose="020B0604020202020204" pitchFamily="34" charset="0"/>
                        </a:rPr>
                        <a:t>1. </a:t>
                      </a:r>
                      <a:r>
                        <a:rPr lang="en-US" sz="2200" b="1" dirty="0">
                          <a:solidFill>
                            <a:srgbClr val="5B666D"/>
                          </a:solidFill>
                          <a:effectLst/>
                          <a:highlight>
                            <a:srgbClr val="FFFFFF"/>
                          </a:highlight>
                          <a:latin typeface="Arial" panose="020B0604020202020204" pitchFamily="34" charset="0"/>
                        </a:rPr>
                        <a:t>Those who want to be delegated as a block producer </a:t>
                      </a:r>
                      <a:r>
                        <a:rPr lang="en-US" sz="2200" dirty="0">
                          <a:solidFill>
                            <a:srgbClr val="5B666D"/>
                          </a:solidFill>
                          <a:effectLst/>
                          <a:highlight>
                            <a:srgbClr val="FFFFFF"/>
                          </a:highlight>
                          <a:latin typeface="ArialMT"/>
                        </a:rPr>
                        <a:t>register with the network </a:t>
                      </a:r>
                      <a:endParaRPr lang="en-US" dirty="0">
                        <a:effectLst/>
                        <a:highlight>
                          <a:srgbClr val="FFFFFF"/>
                        </a:highlight>
                      </a:endParaRPr>
                    </a:p>
                    <a:p>
                      <a:pPr>
                        <a:buFont typeface="+mj-lt"/>
                        <a:buAutoNum type="arabicPeriod" startAt="2"/>
                      </a:pPr>
                      <a:r>
                        <a:rPr lang="en-US" sz="2200" b="1" dirty="0">
                          <a:solidFill>
                            <a:srgbClr val="5B666D"/>
                          </a:solidFill>
                          <a:effectLst/>
                          <a:highlight>
                            <a:srgbClr val="FFFFFF"/>
                          </a:highlight>
                          <a:latin typeface="Arial" panose="020B0604020202020204" pitchFamily="34" charset="0"/>
                        </a:rPr>
                        <a:t>Those with BTS Tokens </a:t>
                      </a:r>
                      <a:r>
                        <a:rPr lang="en-US" sz="2200" b="1" dirty="0">
                          <a:solidFill>
                            <a:srgbClr val="5B666D"/>
                          </a:solidFill>
                          <a:effectLst/>
                          <a:highlight>
                            <a:srgbClr val="FFFFFF"/>
                          </a:highlight>
                          <a:latin typeface="ArialMT"/>
                        </a:rPr>
                        <a:t>vote, proportionally to their stake of coins, on who they want to be block producers. </a:t>
                      </a:r>
                      <a:endParaRPr lang="en-US" sz="2200" b="1" dirty="0">
                        <a:solidFill>
                          <a:srgbClr val="00A0DD"/>
                        </a:solidFill>
                        <a:effectLst/>
                        <a:highlight>
                          <a:srgbClr val="FFFFFF"/>
                        </a:highlight>
                        <a:latin typeface="Arial" panose="020B0604020202020204" pitchFamily="34" charset="0"/>
                      </a:endParaRPr>
                    </a:p>
                    <a:p>
                      <a:pPr>
                        <a:buFont typeface="+mj-lt"/>
                        <a:buAutoNum type="arabicPeriod" startAt="2"/>
                      </a:pPr>
                      <a:r>
                        <a:rPr lang="en-US" sz="2200" b="1" dirty="0">
                          <a:solidFill>
                            <a:srgbClr val="5B666D"/>
                          </a:solidFill>
                          <a:effectLst/>
                          <a:highlight>
                            <a:srgbClr val="FFFFFF"/>
                          </a:highlight>
                          <a:latin typeface="Arial" panose="020B0604020202020204" pitchFamily="34" charset="0"/>
                        </a:rPr>
                        <a:t>The top 101 block producers with the most votes </a:t>
                      </a:r>
                      <a:r>
                        <a:rPr lang="en-US" sz="2200" b="1" dirty="0">
                          <a:solidFill>
                            <a:srgbClr val="5B666D"/>
                          </a:solidFill>
                          <a:effectLst/>
                          <a:highlight>
                            <a:srgbClr val="FFFFFF"/>
                          </a:highlight>
                          <a:latin typeface="ArialMT"/>
                        </a:rPr>
                        <a:t>from the network are the designated block producers for a single round of production. </a:t>
                      </a:r>
                      <a:endParaRPr lang="en-US" sz="2200" b="1" dirty="0">
                        <a:solidFill>
                          <a:srgbClr val="00A0DD"/>
                        </a:solidFill>
                        <a:effectLst/>
                        <a:highlight>
                          <a:srgbClr val="FFFFFF"/>
                        </a:highlight>
                        <a:latin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013433688"/>
                  </a:ext>
                </a:extLst>
              </a:tr>
            </a:tbl>
          </a:graphicData>
        </a:graphic>
      </p:graphicFrame>
    </p:spTree>
    <p:extLst>
      <p:ext uri="{BB962C8B-B14F-4D97-AF65-F5344CB8AC3E}">
        <p14:creationId xmlns:p14="http://schemas.microsoft.com/office/powerpoint/2010/main" val="1079952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A21C-F26F-8489-FE83-EEDC531F3BBB}"/>
              </a:ext>
            </a:extLst>
          </p:cNvPr>
          <p:cNvSpPr>
            <a:spLocks noGrp="1"/>
          </p:cNvSpPr>
          <p:nvPr>
            <p:ph type="title"/>
          </p:nvPr>
        </p:nvSpPr>
        <p:spPr/>
        <p:txBody>
          <a:bodyPr/>
          <a:lstStyle/>
          <a:p>
            <a:r>
              <a:rPr lang="en-US" dirty="0"/>
              <a:t>Practical Byzantine Fault Tolerance</a:t>
            </a:r>
          </a:p>
        </p:txBody>
      </p:sp>
      <p:sp>
        <p:nvSpPr>
          <p:cNvPr id="3" name="Content Placeholder 2">
            <a:extLst>
              <a:ext uri="{FF2B5EF4-FFF2-40B4-BE49-F238E27FC236}">
                <a16:creationId xmlns:a16="http://schemas.microsoft.com/office/drawing/2014/main" id="{A2304EEA-4EF8-721F-C8D2-0872C1F62E4C}"/>
              </a:ext>
            </a:extLst>
          </p:cNvPr>
          <p:cNvSpPr>
            <a:spLocks noGrp="1"/>
          </p:cNvSpPr>
          <p:nvPr>
            <p:ph idx="1"/>
          </p:nvPr>
        </p:nvSpPr>
        <p:spPr/>
        <p:txBody>
          <a:bodyPr/>
          <a:lstStyle/>
          <a:p>
            <a:r>
              <a:rPr lang="en-US" sz="1800" dirty="0">
                <a:solidFill>
                  <a:srgbClr val="5B666D"/>
                </a:solidFill>
                <a:effectLst/>
                <a:highlight>
                  <a:srgbClr val="FFFFFF"/>
                </a:highlight>
                <a:latin typeface="ArialMT"/>
              </a:rPr>
              <a:t>Requires minimum of 3</a:t>
            </a:r>
            <a:r>
              <a:rPr lang="en-US" sz="1800" i="1" dirty="0">
                <a:solidFill>
                  <a:srgbClr val="5B666D"/>
                </a:solidFill>
                <a:effectLst/>
                <a:highlight>
                  <a:srgbClr val="FFFFFF"/>
                </a:highlight>
                <a:latin typeface="Arial" panose="020B0604020202020204" pitchFamily="34" charset="0"/>
              </a:rPr>
              <a:t>f </a:t>
            </a:r>
            <a:r>
              <a:rPr lang="en-US" sz="1800" dirty="0">
                <a:solidFill>
                  <a:srgbClr val="5B666D"/>
                </a:solidFill>
                <a:effectLst/>
                <a:highlight>
                  <a:srgbClr val="FFFFFF"/>
                </a:highlight>
                <a:latin typeface="ArialMT"/>
              </a:rPr>
              <a:t>+ 1 nodes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Provides safety and liveness for up to </a:t>
            </a:r>
            <a:r>
              <a:rPr lang="en-US" sz="1800" i="1" dirty="0">
                <a:solidFill>
                  <a:srgbClr val="232323"/>
                </a:solidFill>
                <a:effectLst/>
                <a:highlight>
                  <a:srgbClr val="FFFFFF"/>
                </a:highlight>
                <a:latin typeface="Arial" panose="020B0604020202020204" pitchFamily="34" charset="0"/>
              </a:rPr>
              <a:t>f </a:t>
            </a:r>
            <a:r>
              <a:rPr lang="en-US" sz="1800" dirty="0">
                <a:solidFill>
                  <a:srgbClr val="232323"/>
                </a:solidFill>
                <a:effectLst/>
                <a:highlight>
                  <a:srgbClr val="FFFFFF"/>
                </a:highlight>
                <a:latin typeface="ArialMT"/>
              </a:rPr>
              <a:t>faulty nodes </a:t>
            </a:r>
            <a:endParaRPr lang="en-US" dirty="0">
              <a:effectLst/>
              <a:highlight>
                <a:srgbClr val="FFFFFF"/>
              </a:highlight>
            </a:endParaRPr>
          </a:p>
          <a:p>
            <a:r>
              <a:rPr lang="en-US" sz="1800" dirty="0">
                <a:solidFill>
                  <a:srgbClr val="00A0DD"/>
                </a:solidFill>
                <a:effectLst/>
                <a:highlight>
                  <a:srgbClr val="FFFFFF"/>
                </a:highlight>
                <a:latin typeface="ArialMT"/>
              </a:rPr>
              <a:t>| </a:t>
            </a:r>
            <a:r>
              <a:rPr lang="en-US" sz="1800" dirty="0">
                <a:solidFill>
                  <a:srgbClr val="5B666D"/>
                </a:solidFill>
                <a:effectLst/>
                <a:highlight>
                  <a:srgbClr val="FFFFFF"/>
                </a:highlight>
                <a:latin typeface="ArialMT"/>
              </a:rPr>
              <a:t>A form of </a:t>
            </a:r>
            <a:r>
              <a:rPr lang="en-US" sz="1800" b="1" dirty="0">
                <a:solidFill>
                  <a:srgbClr val="5B666D"/>
                </a:solidFill>
                <a:effectLst/>
                <a:highlight>
                  <a:srgbClr val="FFFFFF"/>
                </a:highlight>
                <a:latin typeface="Arial" panose="020B0604020202020204" pitchFamily="34" charset="0"/>
              </a:rPr>
              <a:t>state machine replication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The state machine is replicated across different nodes in a distributed system. </a:t>
            </a:r>
            <a:endParaRPr lang="en-US" dirty="0">
              <a:effectLst/>
              <a:highlight>
                <a:srgbClr val="FFFFFF"/>
              </a:highlight>
            </a:endParaRPr>
          </a:p>
          <a:p>
            <a:r>
              <a:rPr lang="en-US" sz="1800" dirty="0">
                <a:solidFill>
                  <a:srgbClr val="5B666D"/>
                </a:solidFill>
                <a:effectLst/>
                <a:highlight>
                  <a:srgbClr val="FFFFFF"/>
                </a:highlight>
                <a:latin typeface="CourierNew"/>
              </a:rPr>
              <a:t>- </a:t>
            </a:r>
            <a:r>
              <a:rPr lang="en-US" sz="1800" dirty="0">
                <a:solidFill>
                  <a:srgbClr val="232323"/>
                </a:solidFill>
                <a:effectLst/>
                <a:highlight>
                  <a:srgbClr val="FFFFFF"/>
                </a:highlight>
                <a:latin typeface="ArialMT"/>
              </a:rPr>
              <a:t>Each node maintains a copy of the state and implements operations. </a:t>
            </a:r>
            <a:endParaRPr lang="en-US" dirty="0">
              <a:effectLst/>
              <a:highlight>
                <a:srgbClr val="FFFFFF"/>
              </a:highlight>
            </a:endParaRPr>
          </a:p>
          <a:p>
            <a:endParaRPr lang="en-US" dirty="0"/>
          </a:p>
        </p:txBody>
      </p:sp>
    </p:spTree>
    <p:extLst>
      <p:ext uri="{BB962C8B-B14F-4D97-AF65-F5344CB8AC3E}">
        <p14:creationId xmlns:p14="http://schemas.microsoft.com/office/powerpoint/2010/main" val="1824917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22A3-FEDE-CDFF-15A4-5FB48120F905}"/>
              </a:ext>
            </a:extLst>
          </p:cNvPr>
          <p:cNvSpPr>
            <a:spLocks noGrp="1"/>
          </p:cNvSpPr>
          <p:nvPr>
            <p:ph type="title"/>
          </p:nvPr>
        </p:nvSpPr>
        <p:spPr/>
        <p:txBody>
          <a:bodyPr/>
          <a:lstStyle/>
          <a:p>
            <a:r>
              <a:rPr lang="en-US" dirty="0"/>
              <a:t>Decision making</a:t>
            </a:r>
          </a:p>
        </p:txBody>
      </p:sp>
      <p:sp>
        <p:nvSpPr>
          <p:cNvPr id="3" name="Content Placeholder 2">
            <a:extLst>
              <a:ext uri="{FF2B5EF4-FFF2-40B4-BE49-F238E27FC236}">
                <a16:creationId xmlns:a16="http://schemas.microsoft.com/office/drawing/2014/main" id="{6C7D3ABC-6631-3133-D7D4-F47641961475}"/>
              </a:ext>
            </a:extLst>
          </p:cNvPr>
          <p:cNvSpPr>
            <a:spLocks noGrp="1"/>
          </p:cNvSpPr>
          <p:nvPr>
            <p:ph idx="1"/>
          </p:nvPr>
        </p:nvSpPr>
        <p:spPr/>
        <p:txBody>
          <a:bodyPr/>
          <a:lstStyle/>
          <a:p>
            <a:pPr>
              <a:buFont typeface="Arial" panose="020B0604020202020204" pitchFamily="34" charset="0"/>
              <a:buChar char="•"/>
            </a:pPr>
            <a:r>
              <a:rPr lang="en-US" sz="2600" dirty="0">
                <a:solidFill>
                  <a:srgbClr val="00A0DD"/>
                </a:solidFill>
                <a:effectLst/>
                <a:highlight>
                  <a:srgbClr val="FFFFFF"/>
                </a:highlight>
                <a:latin typeface="ArialMT"/>
              </a:rPr>
              <a:t>|  </a:t>
            </a:r>
            <a:r>
              <a:rPr lang="en-US" sz="2200" dirty="0">
                <a:solidFill>
                  <a:srgbClr val="5B666D"/>
                </a:solidFill>
                <a:effectLst/>
                <a:highlight>
                  <a:srgbClr val="FFFFFF"/>
                </a:highlight>
                <a:latin typeface="ArialMT"/>
              </a:rPr>
              <a:t>Tool and system or process for decentralized networks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Adding or changing functionality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Available on GitHub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Vary by network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Anyone able to submit for consideration (possible approval and implementation) </a:t>
            </a:r>
            <a:endParaRPr lang="en-US" dirty="0">
              <a:effectLst/>
              <a:highlight>
                <a:srgbClr val="FFFFFF"/>
              </a:highlight>
            </a:endParaRPr>
          </a:p>
          <a:p>
            <a:pPr>
              <a:buFont typeface="Arial" panose="020B0604020202020204" pitchFamily="34" charset="0"/>
              <a:buChar char="•"/>
            </a:pPr>
            <a:r>
              <a:rPr lang="en-US" sz="2600" dirty="0">
                <a:solidFill>
                  <a:srgbClr val="00A0DD"/>
                </a:solidFill>
                <a:effectLst/>
                <a:highlight>
                  <a:srgbClr val="FFFFFF"/>
                </a:highlight>
                <a:latin typeface="ArialMT"/>
              </a:rPr>
              <a:t>|  </a:t>
            </a:r>
            <a:r>
              <a:rPr lang="en-US" sz="2200" dirty="0">
                <a:solidFill>
                  <a:srgbClr val="5B666D"/>
                </a:solidFill>
                <a:effectLst/>
                <a:highlight>
                  <a:srgbClr val="FFFFFF"/>
                </a:highlight>
                <a:latin typeface="ArialMT"/>
              </a:rPr>
              <a:t>First was Bitcoin Improvement Proposal </a:t>
            </a:r>
            <a:endParaRPr lang="en-US" dirty="0">
              <a:effectLst/>
              <a:highlight>
                <a:srgbClr val="FFFFFF"/>
              </a:highlight>
            </a:endParaRPr>
          </a:p>
          <a:p>
            <a:pPr>
              <a:buFont typeface="Arial" panose="020B0604020202020204" pitchFamily="34" charset="0"/>
              <a:buChar char="•"/>
            </a:pPr>
            <a:r>
              <a:rPr lang="en-US" sz="2600" dirty="0">
                <a:solidFill>
                  <a:srgbClr val="00A0DD"/>
                </a:solidFill>
                <a:effectLst/>
                <a:highlight>
                  <a:srgbClr val="FFFFFF"/>
                </a:highlight>
                <a:latin typeface="ArialMT"/>
              </a:rPr>
              <a:t>|  </a:t>
            </a:r>
            <a:r>
              <a:rPr lang="en-US" sz="2200" dirty="0">
                <a:solidFill>
                  <a:srgbClr val="5B666D"/>
                </a:solidFill>
                <a:effectLst/>
                <a:highlight>
                  <a:srgbClr val="FFFFFF"/>
                </a:highlight>
                <a:latin typeface="ArialMT"/>
              </a:rPr>
              <a:t>Reference manual for developers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Details backend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Reference other improvement proposals </a:t>
            </a:r>
            <a:endParaRPr lang="en-US" dirty="0">
              <a:effectLst/>
              <a:highlight>
                <a:srgbClr val="FFFFFF"/>
              </a:highlight>
            </a:endParaRPr>
          </a:p>
          <a:p>
            <a:pPr marL="742950" lvl="1" indent="-285750">
              <a:buFont typeface="Arial" panose="020B0604020202020204" pitchFamily="34" charset="0"/>
              <a:buChar char="•"/>
            </a:pPr>
            <a:r>
              <a:rPr lang="en-US" sz="1500" dirty="0">
                <a:solidFill>
                  <a:srgbClr val="5B666D"/>
                </a:solidFill>
                <a:effectLst/>
                <a:highlight>
                  <a:srgbClr val="FFFFFF"/>
                </a:highlight>
                <a:latin typeface="CourierNewPSMT" panose="02070309020205020404" pitchFamily="49" charset="0"/>
              </a:rPr>
              <a:t>-  </a:t>
            </a:r>
            <a:r>
              <a:rPr lang="en-US" sz="1500" dirty="0">
                <a:solidFill>
                  <a:srgbClr val="232323"/>
                </a:solidFill>
                <a:effectLst/>
                <a:highlight>
                  <a:srgbClr val="FFFFFF"/>
                </a:highlight>
                <a:latin typeface="ArialMT"/>
              </a:rPr>
              <a:t>Valuable for implementation and debugging </a:t>
            </a:r>
            <a:endParaRPr lang="en-US" dirty="0">
              <a:effectLst/>
              <a:highlight>
                <a:srgbClr val="FFFFFF"/>
              </a:highlight>
            </a:endParaRPr>
          </a:p>
          <a:p>
            <a:endParaRPr lang="en-US" dirty="0"/>
          </a:p>
        </p:txBody>
      </p:sp>
    </p:spTree>
    <p:extLst>
      <p:ext uri="{BB962C8B-B14F-4D97-AF65-F5344CB8AC3E}">
        <p14:creationId xmlns:p14="http://schemas.microsoft.com/office/powerpoint/2010/main" val="2171382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D67B-1093-B179-84F6-DF54AF7FE8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5E7D26-74B7-9AA4-1A38-8E0DBE9F63DA}"/>
              </a:ext>
            </a:extLst>
          </p:cNvPr>
          <p:cNvSpPr>
            <a:spLocks noGrp="1"/>
          </p:cNvSpPr>
          <p:nvPr>
            <p:ph idx="1"/>
          </p:nvPr>
        </p:nvSpPr>
        <p:spPr/>
        <p:txBody>
          <a:bodyPr>
            <a:normAutofit fontScale="85000" lnSpcReduction="20000"/>
          </a:bodyPr>
          <a:lstStyle/>
          <a:p>
            <a:pPr algn="l"/>
            <a:r>
              <a:rPr lang="en-US" b="0" i="0" dirty="0">
                <a:solidFill>
                  <a:srgbClr val="2D3B45"/>
                </a:solidFill>
                <a:effectLst/>
                <a:highlight>
                  <a:srgbClr val="FFFFFF"/>
                </a:highlight>
                <a:latin typeface="Roboto" panose="02000000000000000000" pitchFamily="2" charset="0"/>
              </a:rPr>
              <a:t>Bitcoin Improvement Proposals (BIPs) are documents intended to suggest changes to the Bitcoin network. Other projects have their own improvement proposal systems. Improvement proposals can be submitted by anyone, but are often submitted by developers actively working on the project. A good improvement proposal will have all the technical details of an implementation. Also, a good improvement proposal is typically considered a reference document that a third party should be able to follow to modify their software to be compatible with the improvement.  </a:t>
            </a:r>
          </a:p>
          <a:p>
            <a:pPr algn="l"/>
            <a:r>
              <a:rPr lang="en-US" b="0" i="0" dirty="0">
                <a:solidFill>
                  <a:srgbClr val="2D3B45"/>
                </a:solidFill>
                <a:effectLst/>
                <a:highlight>
                  <a:srgbClr val="FFFFFF"/>
                </a:highlight>
                <a:latin typeface="Roboto" panose="02000000000000000000" pitchFamily="2" charset="0"/>
              </a:rPr>
              <a:t>Some BIPs are most relevant to supporting software, while other improvement proposals recommend consensus changes.  A consensus change requires the whole network to change software to be compatible.  Improvement proposals that do not propose a consensus change can be adopted optionally by users. There can be contention about the decision to implement a specific Improvement.  For obvious reasons, that contention is likely to be most dramatic for consensus changes.</a:t>
            </a:r>
          </a:p>
          <a:p>
            <a:endParaRPr lang="en-US" dirty="0"/>
          </a:p>
        </p:txBody>
      </p:sp>
    </p:spTree>
    <p:extLst>
      <p:ext uri="{BB962C8B-B14F-4D97-AF65-F5344CB8AC3E}">
        <p14:creationId xmlns:p14="http://schemas.microsoft.com/office/powerpoint/2010/main" val="2137950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2AA9-3C70-1590-8FFE-8A44A8B2355A}"/>
              </a:ext>
            </a:extLst>
          </p:cNvPr>
          <p:cNvSpPr>
            <a:spLocks noGrp="1"/>
          </p:cNvSpPr>
          <p:nvPr>
            <p:ph type="title"/>
          </p:nvPr>
        </p:nvSpPr>
        <p:spPr/>
        <p:txBody>
          <a:bodyPr/>
          <a:lstStyle/>
          <a:p>
            <a:r>
              <a:rPr lang="en-US" dirty="0"/>
              <a:t>Hard and soft fork</a:t>
            </a:r>
          </a:p>
        </p:txBody>
      </p:sp>
      <p:sp>
        <p:nvSpPr>
          <p:cNvPr id="3" name="Content Placeholder 2">
            <a:extLst>
              <a:ext uri="{FF2B5EF4-FFF2-40B4-BE49-F238E27FC236}">
                <a16:creationId xmlns:a16="http://schemas.microsoft.com/office/drawing/2014/main" id="{66CE6401-61A9-6EF8-9889-3349F385C7E8}"/>
              </a:ext>
            </a:extLst>
          </p:cNvPr>
          <p:cNvSpPr>
            <a:spLocks noGrp="1"/>
          </p:cNvSpPr>
          <p:nvPr>
            <p:ph idx="1"/>
          </p:nvPr>
        </p:nvSpPr>
        <p:spPr/>
        <p:txBody>
          <a:bodyPr>
            <a:normAutofit fontScale="70000" lnSpcReduction="20000"/>
          </a:bodyPr>
          <a:lstStyle/>
          <a:p>
            <a:pPr algn="l"/>
            <a:r>
              <a:rPr lang="en-US" b="0" i="0" dirty="0">
                <a:solidFill>
                  <a:srgbClr val="2D3B45"/>
                </a:solidFill>
                <a:effectLst/>
                <a:highlight>
                  <a:srgbClr val="FFFFFF"/>
                </a:highlight>
                <a:latin typeface="Roboto" panose="02000000000000000000" pitchFamily="2" charset="0"/>
              </a:rPr>
              <a:t>A word that can be confusing in the blockchain ecosystem is </a:t>
            </a:r>
            <a:r>
              <a:rPr lang="en-US" b="0" i="1" dirty="0">
                <a:solidFill>
                  <a:srgbClr val="2D3B45"/>
                </a:solidFill>
                <a:effectLst/>
                <a:highlight>
                  <a:srgbClr val="FFFFFF"/>
                </a:highlight>
                <a:latin typeface="Roboto" panose="02000000000000000000" pitchFamily="2" charset="0"/>
              </a:rPr>
              <a:t>fork</a:t>
            </a:r>
            <a:r>
              <a:rPr lang="en-US" b="0" i="0" dirty="0">
                <a:solidFill>
                  <a:srgbClr val="2D3B45"/>
                </a:solidFill>
                <a:effectLst/>
                <a:highlight>
                  <a:srgbClr val="FFFFFF"/>
                </a:highlight>
                <a:latin typeface="Roboto" panose="02000000000000000000" pitchFamily="2" charset="0"/>
              </a:rPr>
              <a:t>. A fork can refer to a copy of a software repository. That is, a copy can be modified and the resulting software is a fork. Such a fork could be referred to as a </a:t>
            </a:r>
            <a:r>
              <a:rPr lang="en-US" b="0" i="1" dirty="0">
                <a:solidFill>
                  <a:srgbClr val="2D3B45"/>
                </a:solidFill>
                <a:effectLst/>
                <a:highlight>
                  <a:srgbClr val="FFFFFF"/>
                </a:highlight>
                <a:latin typeface="Roboto" panose="02000000000000000000" pitchFamily="2" charset="0"/>
              </a:rPr>
              <a:t>software</a:t>
            </a:r>
            <a:r>
              <a:rPr lang="en-US" b="0" i="0" dirty="0">
                <a:solidFill>
                  <a:srgbClr val="2D3B45"/>
                </a:solidFill>
                <a:effectLst/>
                <a:highlight>
                  <a:srgbClr val="FFFFFF"/>
                </a:highlight>
                <a:latin typeface="Roboto" panose="02000000000000000000" pitchFamily="2" charset="0"/>
              </a:rPr>
              <a:t> or a </a:t>
            </a:r>
            <a:r>
              <a:rPr lang="en-US" b="0" i="1" dirty="0">
                <a:solidFill>
                  <a:srgbClr val="2D3B45"/>
                </a:solidFill>
                <a:effectLst/>
                <a:highlight>
                  <a:srgbClr val="FFFFFF"/>
                </a:highlight>
                <a:latin typeface="Roboto" panose="02000000000000000000" pitchFamily="2" charset="0"/>
              </a:rPr>
              <a:t>code fork</a:t>
            </a:r>
            <a:r>
              <a:rPr lang="en-US" b="0" i="0" dirty="0">
                <a:solidFill>
                  <a:srgbClr val="2D3B45"/>
                </a:solidFill>
                <a:effectLst/>
                <a:highlight>
                  <a:srgbClr val="FFFFFF"/>
                </a:highlight>
                <a:latin typeface="Roboto" panose="02000000000000000000" pitchFamily="2" charset="0"/>
              </a:rPr>
              <a:t>. In the blockchain ecosystem, the word </a:t>
            </a:r>
            <a:r>
              <a:rPr lang="en-US" b="0" i="1" dirty="0">
                <a:solidFill>
                  <a:srgbClr val="2D3B45"/>
                </a:solidFill>
                <a:effectLst/>
                <a:highlight>
                  <a:srgbClr val="FFFFFF"/>
                </a:highlight>
                <a:latin typeface="Roboto" panose="02000000000000000000" pitchFamily="2" charset="0"/>
              </a:rPr>
              <a:t>fork</a:t>
            </a:r>
            <a:r>
              <a:rPr lang="en-US" b="0" i="0" dirty="0">
                <a:solidFill>
                  <a:srgbClr val="2D3B45"/>
                </a:solidFill>
                <a:effectLst/>
                <a:highlight>
                  <a:srgbClr val="FFFFFF"/>
                </a:highlight>
                <a:latin typeface="Roboto" panose="02000000000000000000" pitchFamily="2" charset="0"/>
              </a:rPr>
              <a:t> can also refer to a chain that enforces a different consensus protocol than a prior consensus protocol. We can call this type of fork a </a:t>
            </a:r>
            <a:r>
              <a:rPr lang="en-US" b="0" i="1" dirty="0">
                <a:solidFill>
                  <a:srgbClr val="2D3B45"/>
                </a:solidFill>
                <a:effectLst/>
                <a:highlight>
                  <a:srgbClr val="FFFFFF"/>
                </a:highlight>
                <a:latin typeface="Roboto" panose="02000000000000000000" pitchFamily="2" charset="0"/>
              </a:rPr>
              <a:t>protocol fork</a:t>
            </a:r>
            <a:r>
              <a:rPr lang="en-US" b="0" i="0" dirty="0">
                <a:solidFill>
                  <a:srgbClr val="2D3B45"/>
                </a:solidFill>
                <a:effectLst/>
                <a:highlight>
                  <a:srgbClr val="FFFFFF"/>
                </a:highlight>
                <a:latin typeface="Roboto" panose="02000000000000000000" pitchFamily="2" charset="0"/>
              </a:rPr>
              <a:t>. On occasion, there may be a dispute about which consensus rules will be applied. In such a case, one chain can lead to two chains with a common origin. We refer to such a case as a </a:t>
            </a:r>
            <a:r>
              <a:rPr lang="en-US" b="0" i="1" dirty="0">
                <a:solidFill>
                  <a:srgbClr val="2D3B45"/>
                </a:solidFill>
                <a:effectLst/>
                <a:highlight>
                  <a:srgbClr val="FFFFFF"/>
                </a:highlight>
                <a:latin typeface="Roboto" panose="02000000000000000000" pitchFamily="2" charset="0"/>
              </a:rPr>
              <a:t>chain fork</a:t>
            </a:r>
            <a:r>
              <a:rPr lang="en-US" b="0" i="0" dirty="0">
                <a:solidFill>
                  <a:srgbClr val="2D3B45"/>
                </a:solidFill>
                <a:effectLst/>
                <a:highlight>
                  <a:srgbClr val="FFFFFF"/>
                </a:highlight>
                <a:latin typeface="Roboto" panose="02000000000000000000" pitchFamily="2" charset="0"/>
              </a:rPr>
              <a:t>. Sometimes the fork with the least amount of hash power is called a </a:t>
            </a:r>
            <a:r>
              <a:rPr lang="en-US" b="0" i="1" dirty="0">
                <a:solidFill>
                  <a:srgbClr val="2D3B45"/>
                </a:solidFill>
                <a:effectLst/>
                <a:highlight>
                  <a:srgbClr val="FFFFFF"/>
                </a:highlight>
                <a:latin typeface="Roboto" panose="02000000000000000000" pitchFamily="2" charset="0"/>
              </a:rPr>
              <a:t>minority fork</a:t>
            </a:r>
            <a:r>
              <a:rPr lang="en-US" b="0" i="0" dirty="0">
                <a:solidFill>
                  <a:srgbClr val="2D3B45"/>
                </a:solidFill>
                <a:effectLst/>
                <a:highlight>
                  <a:srgbClr val="FFFFFF"/>
                </a:highlight>
                <a:latin typeface="Roboto" panose="02000000000000000000" pitchFamily="2" charset="0"/>
              </a:rPr>
              <a:t>.  </a:t>
            </a:r>
          </a:p>
          <a:p>
            <a:pPr algn="l"/>
            <a:r>
              <a:rPr lang="en-US" b="0" i="0" dirty="0">
                <a:solidFill>
                  <a:srgbClr val="2D3B45"/>
                </a:solidFill>
                <a:effectLst/>
                <a:highlight>
                  <a:srgbClr val="FFFFFF"/>
                </a:highlight>
                <a:latin typeface="Roboto" panose="02000000000000000000" pitchFamily="2" charset="0"/>
              </a:rPr>
              <a:t>The adjectives </a:t>
            </a:r>
            <a:r>
              <a:rPr lang="en-US" b="0" i="1" dirty="0">
                <a:solidFill>
                  <a:srgbClr val="2D3B45"/>
                </a:solidFill>
                <a:effectLst/>
                <a:highlight>
                  <a:srgbClr val="FFFFFF"/>
                </a:highlight>
                <a:latin typeface="Roboto" panose="02000000000000000000" pitchFamily="2" charset="0"/>
              </a:rPr>
              <a:t>hard</a:t>
            </a:r>
            <a:r>
              <a:rPr lang="en-US" b="0" i="0" dirty="0">
                <a:solidFill>
                  <a:srgbClr val="2D3B45"/>
                </a:solidFill>
                <a:effectLst/>
                <a:highlight>
                  <a:srgbClr val="FFFFFF"/>
                </a:highlight>
                <a:latin typeface="Roboto" panose="02000000000000000000" pitchFamily="2" charset="0"/>
              </a:rPr>
              <a:t> and </a:t>
            </a:r>
            <a:r>
              <a:rPr lang="en-US" b="0" i="1" dirty="0">
                <a:solidFill>
                  <a:srgbClr val="2D3B45"/>
                </a:solidFill>
                <a:effectLst/>
                <a:highlight>
                  <a:srgbClr val="FFFFFF"/>
                </a:highlight>
                <a:latin typeface="Roboto" panose="02000000000000000000" pitchFamily="2" charset="0"/>
              </a:rPr>
              <a:t>soft</a:t>
            </a:r>
            <a:r>
              <a:rPr lang="en-US" b="0" i="0" dirty="0">
                <a:solidFill>
                  <a:srgbClr val="2D3B45"/>
                </a:solidFill>
                <a:effectLst/>
                <a:highlight>
                  <a:srgbClr val="FFFFFF"/>
                </a:highlight>
                <a:latin typeface="Roboto" panose="02000000000000000000" pitchFamily="2" charset="0"/>
              </a:rPr>
              <a:t> are sometimes used in reference to protocol forks. They are the focus of this module but, in brief, a hard fork means that a protocol change is not backward compatible and nodes on the current protocol will not be able to process blocks with the new protocol.  A soft fork is backward compatible. A soft fork has the advantage that it does not require old nodes to upgrade, but it has the disadvantage of old nodes not consistently enforcing protocol rules.  The requirement to support old nodes could also slow development. A hard fork has the advantage of being more flexible but has the disadvantage of not supporting nodes with previous software.</a:t>
            </a:r>
          </a:p>
          <a:p>
            <a:endParaRPr lang="en-US" dirty="0"/>
          </a:p>
        </p:txBody>
      </p:sp>
    </p:spTree>
    <p:extLst>
      <p:ext uri="{BB962C8B-B14F-4D97-AF65-F5344CB8AC3E}">
        <p14:creationId xmlns:p14="http://schemas.microsoft.com/office/powerpoint/2010/main" val="1739882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C63D-1BAF-F321-2A01-0B83A8CCFB62}"/>
              </a:ext>
            </a:extLst>
          </p:cNvPr>
          <p:cNvSpPr>
            <a:spLocks noGrp="1"/>
          </p:cNvSpPr>
          <p:nvPr>
            <p:ph type="title"/>
          </p:nvPr>
        </p:nvSpPr>
        <p:spPr/>
        <p:txBody>
          <a:bodyPr/>
          <a:lstStyle/>
          <a:p>
            <a:r>
              <a:rPr lang="en-US" dirty="0"/>
              <a:t>Network Signaling</a:t>
            </a:r>
          </a:p>
        </p:txBody>
      </p:sp>
      <p:sp>
        <p:nvSpPr>
          <p:cNvPr id="3" name="Content Placeholder 2">
            <a:extLst>
              <a:ext uri="{FF2B5EF4-FFF2-40B4-BE49-F238E27FC236}">
                <a16:creationId xmlns:a16="http://schemas.microsoft.com/office/drawing/2014/main" id="{C74EB5A1-5E57-6628-15CA-C929964E4F26}"/>
              </a:ext>
            </a:extLst>
          </p:cNvPr>
          <p:cNvSpPr>
            <a:spLocks noGrp="1"/>
          </p:cNvSpPr>
          <p:nvPr>
            <p:ph idx="1"/>
          </p:nvPr>
        </p:nvSpPr>
        <p:spPr/>
        <p:txBody>
          <a:bodyPr>
            <a:normAutofit/>
          </a:bodyPr>
          <a:lstStyle/>
          <a:p>
            <a:pPr algn="l"/>
            <a:r>
              <a:rPr lang="en-US" b="0" i="0" dirty="0">
                <a:solidFill>
                  <a:srgbClr val="2D3B45"/>
                </a:solidFill>
                <a:effectLst/>
                <a:highlight>
                  <a:srgbClr val="FFFFFF"/>
                </a:highlight>
                <a:latin typeface="Roboto" panose="02000000000000000000" pitchFamily="2" charset="0"/>
              </a:rPr>
              <a:t>As you may recall from reading and discussing it, BIP009 presents one way that a hard fork can be done.  This method has new software signal through the version number in the block header which protocol the software is using.  The consensus rules will change after enough miners signal that they are ready for the given consensus rule change. There is a grace period so that nodes and miners who haven’t run the new software have time to switch.</a:t>
            </a:r>
          </a:p>
          <a:p>
            <a:pPr algn="l"/>
            <a:r>
              <a:rPr lang="en-US" b="0" i="0" dirty="0">
                <a:solidFill>
                  <a:srgbClr val="2D3B45"/>
                </a:solidFill>
                <a:effectLst/>
                <a:highlight>
                  <a:srgbClr val="FFFFFF"/>
                </a:highlight>
                <a:latin typeface="Roboto" panose="02000000000000000000" pitchFamily="2" charset="0"/>
              </a:rPr>
              <a:t>Take a look at the following diagram, which illustrates how a BIP0009 change works, before continuing.</a:t>
            </a:r>
          </a:p>
          <a:p>
            <a:endParaRPr lang="en-US" dirty="0"/>
          </a:p>
        </p:txBody>
      </p:sp>
    </p:spTree>
    <p:extLst>
      <p:ext uri="{BB962C8B-B14F-4D97-AF65-F5344CB8AC3E}">
        <p14:creationId xmlns:p14="http://schemas.microsoft.com/office/powerpoint/2010/main" val="35803577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BC29A8C8-BEE5-52BA-6687-9CD1278CEC6F}"/>
              </a:ext>
            </a:extLst>
          </p:cNvPr>
          <p:cNvPicPr>
            <a:picLocks noGrp="1" noChangeAspect="1"/>
          </p:cNvPicPr>
          <p:nvPr>
            <p:ph idx="1"/>
          </p:nvPr>
        </p:nvPicPr>
        <p:blipFill>
          <a:blip r:embed="rId2"/>
          <a:stretch>
            <a:fillRect/>
          </a:stretch>
        </p:blipFill>
        <p:spPr>
          <a:xfrm>
            <a:off x="1147123" y="918546"/>
            <a:ext cx="7376789" cy="4979334"/>
          </a:xfrm>
          <a:prstGeom prst="rect">
            <a:avLst/>
          </a:prstGeom>
        </p:spPr>
      </p:pic>
    </p:spTree>
    <p:extLst>
      <p:ext uri="{BB962C8B-B14F-4D97-AF65-F5344CB8AC3E}">
        <p14:creationId xmlns:p14="http://schemas.microsoft.com/office/powerpoint/2010/main" val="3804589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FC94-9CCF-3FBD-F6B8-1105CFBEFB9B}"/>
              </a:ext>
            </a:extLst>
          </p:cNvPr>
          <p:cNvSpPr>
            <a:spLocks noGrp="1"/>
          </p:cNvSpPr>
          <p:nvPr>
            <p:ph type="title"/>
          </p:nvPr>
        </p:nvSpPr>
        <p:spPr/>
        <p:txBody>
          <a:bodyPr/>
          <a:lstStyle/>
          <a:p>
            <a:r>
              <a:rPr lang="en-US" dirty="0"/>
              <a:t>Two-Tiered Network Governance</a:t>
            </a:r>
          </a:p>
        </p:txBody>
      </p:sp>
      <p:sp>
        <p:nvSpPr>
          <p:cNvPr id="3" name="Content Placeholder 2">
            <a:extLst>
              <a:ext uri="{FF2B5EF4-FFF2-40B4-BE49-F238E27FC236}">
                <a16:creationId xmlns:a16="http://schemas.microsoft.com/office/drawing/2014/main" id="{A064490D-3A89-8A84-AC4E-7F5BF2DA4A75}"/>
              </a:ext>
            </a:extLst>
          </p:cNvPr>
          <p:cNvSpPr>
            <a:spLocks noGrp="1"/>
          </p:cNvSpPr>
          <p:nvPr>
            <p:ph idx="1"/>
          </p:nvPr>
        </p:nvSpPr>
        <p:spPr/>
        <p:txBody>
          <a:bodyPr>
            <a:normAutofit fontScale="77500" lnSpcReduction="20000"/>
          </a:bodyPr>
          <a:lstStyle/>
          <a:p>
            <a:pPr algn="l"/>
            <a:r>
              <a:rPr lang="en-US" b="0" i="0" dirty="0">
                <a:solidFill>
                  <a:srgbClr val="2D3B45"/>
                </a:solidFill>
                <a:effectLst/>
                <a:highlight>
                  <a:srgbClr val="FFFFFF"/>
                </a:highlight>
                <a:latin typeface="Roboto" panose="02000000000000000000" pitchFamily="2" charset="0"/>
              </a:rPr>
              <a:t>Originally Nakamoto networks were flat. That is, every node played the same role for the network.  As more specialized hardware became available the mining function was only performed by nodes that had that hardware. Further developments by the Dash network introduced specialized nodes called master nodes. Around half of the mining reward is paid to these master nodes. This incentivizes master nodes to be online and reachable at all times. The existence of reliable nodes on the network means that these nodes can be relied on to provide extra services.  Two major services that master nodes provide are </a:t>
            </a:r>
            <a:r>
              <a:rPr lang="en-US" b="0" i="0" dirty="0" err="1">
                <a:solidFill>
                  <a:srgbClr val="2D3B45"/>
                </a:solidFill>
                <a:effectLst/>
                <a:highlight>
                  <a:srgbClr val="FFFFFF"/>
                </a:highlight>
                <a:latin typeface="Roboto" panose="02000000000000000000" pitchFamily="2" charset="0"/>
              </a:rPr>
              <a:t>PrivateSend</a:t>
            </a:r>
            <a:r>
              <a:rPr lang="en-US" b="0" i="0" dirty="0">
                <a:solidFill>
                  <a:srgbClr val="2D3B45"/>
                </a:solidFill>
                <a:effectLst/>
                <a:highlight>
                  <a:srgbClr val="FFFFFF"/>
                </a:highlight>
                <a:latin typeface="Roboto" panose="02000000000000000000" pitchFamily="2" charset="0"/>
              </a:rPr>
              <a:t> and </a:t>
            </a:r>
            <a:r>
              <a:rPr lang="en-US" b="0" i="0" dirty="0" err="1">
                <a:solidFill>
                  <a:srgbClr val="2D3B45"/>
                </a:solidFill>
                <a:effectLst/>
                <a:highlight>
                  <a:srgbClr val="FFFFFF"/>
                </a:highlight>
                <a:latin typeface="Roboto" panose="02000000000000000000" pitchFamily="2" charset="0"/>
              </a:rPr>
              <a:t>instantSend</a:t>
            </a:r>
            <a:r>
              <a:rPr lang="en-US" b="0" i="0" dirty="0">
                <a:solidFill>
                  <a:srgbClr val="2D3B45"/>
                </a:solidFill>
                <a:effectLst/>
                <a:highlight>
                  <a:srgbClr val="FFFFFF"/>
                </a:highlight>
                <a:latin typeface="Roboto" panose="02000000000000000000" pitchFamily="2" charset="0"/>
              </a:rPr>
              <a:t>. Master nodes can also curate spending on projects that are expected to advance the network, including development.  </a:t>
            </a:r>
          </a:p>
          <a:p>
            <a:pPr algn="l"/>
            <a:r>
              <a:rPr lang="en-US" b="0" i="0" dirty="0">
                <a:solidFill>
                  <a:srgbClr val="2D3B45"/>
                </a:solidFill>
                <a:effectLst/>
                <a:highlight>
                  <a:srgbClr val="FFFFFF"/>
                </a:highlight>
                <a:latin typeface="Roboto" panose="02000000000000000000" pitchFamily="2" charset="0"/>
              </a:rPr>
              <a:t>A very recent development is what is called chain locks. Once deployed, chain locks significantly reduce reliance on proof of work. In effect, chain locks convert a public blockchain to a blockchain that is essentially a hybrid of a public blockchain and a permissioned blockchain. This conversion happens without reliance on a central party. The result is a blockchain with some of the advantages of a permissioned blockchain while preserving the decentralized nature of a public blockchain.  </a:t>
            </a:r>
          </a:p>
          <a:p>
            <a:endParaRPr lang="en-US" dirty="0"/>
          </a:p>
        </p:txBody>
      </p:sp>
    </p:spTree>
    <p:extLst>
      <p:ext uri="{BB962C8B-B14F-4D97-AF65-F5344CB8AC3E}">
        <p14:creationId xmlns:p14="http://schemas.microsoft.com/office/powerpoint/2010/main" val="3395237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F7CF-696F-BB19-1350-45565BDDFE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8A18EE-700A-7BD0-50C2-7F556D29F881}"/>
              </a:ext>
            </a:extLst>
          </p:cNvPr>
          <p:cNvSpPr>
            <a:spLocks noGrp="1"/>
          </p:cNvSpPr>
          <p:nvPr>
            <p:ph idx="1"/>
          </p:nvPr>
        </p:nvSpPr>
        <p:spPr/>
        <p:txBody>
          <a:bodyPr/>
          <a:lstStyle/>
          <a:p>
            <a:r>
              <a:rPr lang="en-US" dirty="0"/>
              <a:t>Master nodes- Share some of the rewards and vote on proposals</a:t>
            </a:r>
          </a:p>
          <a:p>
            <a:r>
              <a:rPr lang="en-US" dirty="0"/>
              <a:t>Nodes- can ask master node to fund a project or many other different projects</a:t>
            </a:r>
          </a:p>
          <a:p>
            <a:r>
              <a:rPr lang="en-US" dirty="0"/>
              <a:t>To become master nodes you need to have 1000 Dash</a:t>
            </a:r>
          </a:p>
          <a:p>
            <a:r>
              <a:rPr lang="en-US" dirty="0"/>
              <a:t>Private send- node wants to send private send , contact master node and ask for that , master node send back transaction to sign to node and then once it gets back response add it to chain block </a:t>
            </a:r>
          </a:p>
          <a:p>
            <a:r>
              <a:rPr lang="en-US" dirty="0"/>
              <a:t>Instant send- Higher fee than usual. Master node sign the </a:t>
            </a:r>
            <a:r>
              <a:rPr lang="en-US" dirty="0" err="1"/>
              <a:t>tx</a:t>
            </a:r>
            <a:r>
              <a:rPr lang="en-US" dirty="0"/>
              <a:t> as instant send , block containing conflicting </a:t>
            </a:r>
            <a:r>
              <a:rPr lang="en-US" dirty="0" err="1"/>
              <a:t>tx</a:t>
            </a:r>
            <a:r>
              <a:rPr lang="en-US" dirty="0"/>
              <a:t> would be deemed invalid block</a:t>
            </a:r>
          </a:p>
          <a:p>
            <a:endParaRPr lang="en-US" dirty="0"/>
          </a:p>
        </p:txBody>
      </p:sp>
    </p:spTree>
    <p:extLst>
      <p:ext uri="{BB962C8B-B14F-4D97-AF65-F5344CB8AC3E}">
        <p14:creationId xmlns:p14="http://schemas.microsoft.com/office/powerpoint/2010/main" val="15886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2544-C688-CF44-908E-DDC6A56F8014}"/>
              </a:ext>
            </a:extLst>
          </p:cNvPr>
          <p:cNvSpPr>
            <a:spLocks noGrp="1"/>
          </p:cNvSpPr>
          <p:nvPr>
            <p:ph type="title"/>
          </p:nvPr>
        </p:nvSpPr>
        <p:spPr/>
        <p:txBody>
          <a:bodyPr/>
          <a:lstStyle/>
          <a:p>
            <a:r>
              <a:rPr lang="en-US" dirty="0"/>
              <a:t>Pow mining</a:t>
            </a:r>
          </a:p>
        </p:txBody>
      </p:sp>
      <p:sp>
        <p:nvSpPr>
          <p:cNvPr id="3" name="Content Placeholder 2">
            <a:extLst>
              <a:ext uri="{FF2B5EF4-FFF2-40B4-BE49-F238E27FC236}">
                <a16:creationId xmlns:a16="http://schemas.microsoft.com/office/drawing/2014/main" id="{4C87438B-B8E8-AA4D-B361-0B1858D20E30}"/>
              </a:ext>
            </a:extLst>
          </p:cNvPr>
          <p:cNvSpPr>
            <a:spLocks noGrp="1"/>
          </p:cNvSpPr>
          <p:nvPr>
            <p:ph idx="1"/>
          </p:nvPr>
        </p:nvSpPr>
        <p:spPr/>
        <p:txBody>
          <a:bodyPr>
            <a:normAutofit fontScale="92500" lnSpcReduction="10000"/>
          </a:bodyPr>
          <a:lstStyle/>
          <a:p>
            <a:r>
              <a:rPr lang="en-US" dirty="0"/>
              <a:t>Allows to right to add block by creating a game that requires miners to solve a complex mathematical puzzle(produce work)</a:t>
            </a:r>
          </a:p>
          <a:p>
            <a:r>
              <a:rPr lang="en-US" dirty="0"/>
              <a:t>Mining difficulty rate can thought as the hash of block header must contain a certain number of 0s at the beginning</a:t>
            </a:r>
          </a:p>
          <a:p>
            <a:r>
              <a:rPr lang="en-US" dirty="0"/>
              <a:t>Keep changing the nonce value in Slide 3 for block headers until we get – 0000 3b122222 meaning leading 0’s</a:t>
            </a:r>
          </a:p>
          <a:p>
            <a:r>
              <a:rPr lang="en-US" dirty="0"/>
              <a:t>Put the value in next block header</a:t>
            </a:r>
          </a:p>
          <a:p>
            <a:r>
              <a:rPr lang="en-US" sz="1800" dirty="0">
                <a:effectLst/>
                <a:latin typeface="TimesNewRomanPSMT"/>
              </a:rPr>
              <a:t>To modify a past block, an attacker would have to redo the proof-of-work of the block and all blocks after it and then catch up with and surpass the work of the honest nodes. </a:t>
            </a:r>
          </a:p>
          <a:p>
            <a:r>
              <a:rPr lang="en-US" sz="1800" dirty="0">
                <a:effectLst/>
                <a:latin typeface="TimesNewRomanPSMT"/>
              </a:rPr>
              <a:t>If two nodes broadcast different versions of the next block simultaneously, some nodes may receive one or the other first. In that case, they work on the first one they received, but save the other branch in case it becomes longer. The tie will be broken when the next proof- of-work is found and one branch becomes longer; the nodes that were working on the other branch will then switch to the longer one.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7497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A5E-7DDA-F845-A8EC-B59B45A61827}"/>
              </a:ext>
            </a:extLst>
          </p:cNvPr>
          <p:cNvSpPr>
            <a:spLocks noGrp="1"/>
          </p:cNvSpPr>
          <p:nvPr>
            <p:ph type="title"/>
          </p:nvPr>
        </p:nvSpPr>
        <p:spPr/>
        <p:txBody>
          <a:bodyPr/>
          <a:lstStyle/>
          <a:p>
            <a:r>
              <a:rPr lang="en-US" dirty="0"/>
              <a:t>Benefits of blockchain</a:t>
            </a:r>
          </a:p>
        </p:txBody>
      </p:sp>
      <p:sp>
        <p:nvSpPr>
          <p:cNvPr id="3" name="Content Placeholder 2">
            <a:extLst>
              <a:ext uri="{FF2B5EF4-FFF2-40B4-BE49-F238E27FC236}">
                <a16:creationId xmlns:a16="http://schemas.microsoft.com/office/drawing/2014/main" id="{E6C201A6-94F9-CD46-9AF2-2650D03715D0}"/>
              </a:ext>
            </a:extLst>
          </p:cNvPr>
          <p:cNvSpPr>
            <a:spLocks noGrp="1"/>
          </p:cNvSpPr>
          <p:nvPr>
            <p:ph idx="1"/>
          </p:nvPr>
        </p:nvSpPr>
        <p:spPr/>
        <p:txBody>
          <a:bodyPr/>
          <a:lstStyle/>
          <a:p>
            <a:r>
              <a:rPr lang="en-US" dirty="0"/>
              <a:t>Transparency- Available to public to view data</a:t>
            </a:r>
          </a:p>
          <a:p>
            <a:r>
              <a:rPr lang="en-US" dirty="0"/>
              <a:t>Traceability- We can trace the node, track the movement of item in supply chain ecosystem</a:t>
            </a:r>
          </a:p>
          <a:p>
            <a:r>
              <a:rPr lang="en-US" dirty="0"/>
              <a:t>Security- Cryptographic Hash algorithm </a:t>
            </a:r>
          </a:p>
          <a:p>
            <a:r>
              <a:rPr lang="en-US" dirty="0"/>
              <a:t>Immutability- Data added can not be altered </a:t>
            </a:r>
          </a:p>
          <a:p>
            <a:r>
              <a:rPr lang="en-US" dirty="0"/>
              <a:t>Availability- Highly distributed system of nodes </a:t>
            </a:r>
          </a:p>
          <a:p>
            <a:r>
              <a:rPr lang="en-US" dirty="0"/>
              <a:t>Cost-savings</a:t>
            </a:r>
          </a:p>
        </p:txBody>
      </p:sp>
    </p:spTree>
    <p:extLst>
      <p:ext uri="{BB962C8B-B14F-4D97-AF65-F5344CB8AC3E}">
        <p14:creationId xmlns:p14="http://schemas.microsoft.com/office/powerpoint/2010/main" val="349912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7272-8506-9D4F-A5E1-8772445B7B96}"/>
              </a:ext>
            </a:extLst>
          </p:cNvPr>
          <p:cNvSpPr>
            <a:spLocks noGrp="1"/>
          </p:cNvSpPr>
          <p:nvPr>
            <p:ph type="title"/>
          </p:nvPr>
        </p:nvSpPr>
        <p:spPr/>
        <p:txBody>
          <a:bodyPr/>
          <a:lstStyle/>
          <a:p>
            <a:r>
              <a:rPr lang="en-US" dirty="0"/>
              <a:t>Blockchain Applications</a:t>
            </a:r>
          </a:p>
        </p:txBody>
      </p:sp>
      <p:sp>
        <p:nvSpPr>
          <p:cNvPr id="3" name="Content Placeholder 2">
            <a:extLst>
              <a:ext uri="{FF2B5EF4-FFF2-40B4-BE49-F238E27FC236}">
                <a16:creationId xmlns:a16="http://schemas.microsoft.com/office/drawing/2014/main" id="{DEECDA82-B4FE-E244-BDBD-1FD9DF48E533}"/>
              </a:ext>
            </a:extLst>
          </p:cNvPr>
          <p:cNvSpPr>
            <a:spLocks noGrp="1"/>
          </p:cNvSpPr>
          <p:nvPr>
            <p:ph idx="1"/>
          </p:nvPr>
        </p:nvSpPr>
        <p:spPr/>
        <p:txBody>
          <a:bodyPr/>
          <a:lstStyle/>
          <a:p>
            <a:r>
              <a:rPr lang="en-US" dirty="0"/>
              <a:t>Currency | payments- Transaction does not require third party resulting in faster money transfer</a:t>
            </a:r>
          </a:p>
          <a:p>
            <a:r>
              <a:rPr lang="en-US" dirty="0"/>
              <a:t>Smart contracts- legal contracts</a:t>
            </a:r>
          </a:p>
          <a:p>
            <a:r>
              <a:rPr lang="en-US" dirty="0"/>
              <a:t>Supply Chain</a:t>
            </a:r>
          </a:p>
          <a:p>
            <a:r>
              <a:rPr lang="en-US" dirty="0"/>
              <a:t>Governance</a:t>
            </a:r>
          </a:p>
          <a:p>
            <a:r>
              <a:rPr lang="en-US" dirty="0"/>
              <a:t>File Storage</a:t>
            </a:r>
          </a:p>
          <a:p>
            <a:r>
              <a:rPr lang="en-US" sz="1800" dirty="0">
                <a:solidFill>
                  <a:srgbClr val="5B666D"/>
                </a:solidFill>
                <a:effectLst/>
                <a:latin typeface="ArialMT"/>
              </a:rPr>
              <a:t>Internet of Things (IoT) </a:t>
            </a:r>
            <a:r>
              <a:rPr lang="en-US" sz="1800" dirty="0">
                <a:solidFill>
                  <a:srgbClr val="00A0DD"/>
                </a:solidFill>
                <a:effectLst/>
                <a:latin typeface="Calibri" panose="020F0502020204030204" pitchFamily="34" charset="0"/>
              </a:rPr>
              <a:t>|</a:t>
            </a:r>
            <a:r>
              <a:rPr lang="en-US" sz="1800" dirty="0">
                <a:solidFill>
                  <a:srgbClr val="5B666D"/>
                </a:solidFill>
                <a:effectLst/>
                <a:latin typeface="ArialMT"/>
              </a:rPr>
              <a:t>Identity Management </a:t>
            </a:r>
            <a:r>
              <a:rPr lang="en-US" sz="1800" dirty="0">
                <a:solidFill>
                  <a:srgbClr val="00A0DD"/>
                </a:solidFill>
                <a:effectLst/>
                <a:latin typeface="Calibri" panose="020F0502020204030204" pitchFamily="34" charset="0"/>
              </a:rPr>
              <a:t>|</a:t>
            </a:r>
            <a:r>
              <a:rPr lang="en-US" sz="1800" dirty="0">
                <a:solidFill>
                  <a:srgbClr val="5B666D"/>
                </a:solidFill>
                <a:effectLst/>
                <a:latin typeface="ArialMT"/>
              </a:rPr>
              <a:t>Data Management </a:t>
            </a:r>
            <a:r>
              <a:rPr lang="en-US" sz="1800" dirty="0">
                <a:solidFill>
                  <a:srgbClr val="00A0DD"/>
                </a:solidFill>
                <a:effectLst/>
                <a:latin typeface="Calibri" panose="020F0502020204030204" pitchFamily="34" charset="0"/>
              </a:rPr>
              <a:t>|</a:t>
            </a:r>
            <a:r>
              <a:rPr lang="en-US" sz="1800" dirty="0">
                <a:solidFill>
                  <a:srgbClr val="5B666D"/>
                </a:solidFill>
                <a:effectLst/>
                <a:latin typeface="ArialMT"/>
              </a:rPr>
              <a:t>Land Title Registration </a:t>
            </a:r>
            <a:r>
              <a:rPr lang="en-US" sz="1800" dirty="0">
                <a:solidFill>
                  <a:srgbClr val="00A0DD"/>
                </a:solidFill>
                <a:effectLst/>
                <a:latin typeface="Calibri" panose="020F0502020204030204" pitchFamily="34" charset="0"/>
              </a:rPr>
              <a:t>|</a:t>
            </a:r>
            <a:r>
              <a:rPr lang="en-US" sz="1800" dirty="0">
                <a:solidFill>
                  <a:srgbClr val="5B666D"/>
                </a:solidFill>
                <a:effectLst/>
                <a:latin typeface="ArialMT"/>
              </a:rPr>
              <a:t>Stock Trading </a:t>
            </a:r>
            <a:endParaRPr lang="en-US" dirty="0">
              <a:effectLst/>
            </a:endParaRPr>
          </a:p>
          <a:p>
            <a:endParaRPr lang="en-US" dirty="0"/>
          </a:p>
          <a:p>
            <a:pPr marL="0" indent="0">
              <a:buNone/>
            </a:pPr>
            <a:endParaRPr lang="en-US" dirty="0"/>
          </a:p>
        </p:txBody>
      </p:sp>
    </p:spTree>
    <p:extLst>
      <p:ext uri="{BB962C8B-B14F-4D97-AF65-F5344CB8AC3E}">
        <p14:creationId xmlns:p14="http://schemas.microsoft.com/office/powerpoint/2010/main" val="1099874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5100</Words>
  <Application>Microsoft Macintosh PowerPoint</Application>
  <PresentationFormat>Widescreen</PresentationFormat>
  <Paragraphs>381</Paragraphs>
  <Slides>69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ArialMT</vt:lpstr>
      <vt:lpstr>Calibri</vt:lpstr>
      <vt:lpstr>Calibri Light</vt:lpstr>
      <vt:lpstr>CourierNew</vt:lpstr>
      <vt:lpstr>CourierNewPSMT</vt:lpstr>
      <vt:lpstr>Lato Extended</vt:lpstr>
      <vt:lpstr>Roboto</vt:lpstr>
      <vt:lpstr>TimesNewRomanPSMT</vt:lpstr>
      <vt:lpstr>Office Theme</vt:lpstr>
      <vt:lpstr>Blockchain</vt:lpstr>
      <vt:lpstr>What is blockchain</vt:lpstr>
      <vt:lpstr>Blockchain data structure</vt:lpstr>
      <vt:lpstr>Mining and Consensus</vt:lpstr>
      <vt:lpstr>Mining incentive</vt:lpstr>
      <vt:lpstr>Consensus</vt:lpstr>
      <vt:lpstr>Pow mining</vt:lpstr>
      <vt:lpstr>Benefits of blockchain</vt:lpstr>
      <vt:lpstr>Blockchain Applications</vt:lpstr>
      <vt:lpstr>Hash Functions</vt:lpstr>
      <vt:lpstr>Introduction to Hash Functions </vt:lpstr>
      <vt:lpstr>PowerPoint Presentation</vt:lpstr>
      <vt:lpstr>PowerPoint Presentation</vt:lpstr>
      <vt:lpstr>PowerPoint Presentation</vt:lpstr>
      <vt:lpstr>PowerPoint Presentation</vt:lpstr>
      <vt:lpstr>Birthday attack</vt:lpstr>
      <vt:lpstr>Hash to secure Authentication</vt:lpstr>
      <vt:lpstr>PowerPoint Presentation</vt:lpstr>
      <vt:lpstr>PowerPoint Presentation</vt:lpstr>
      <vt:lpstr>Side channel attacks</vt:lpstr>
      <vt:lpstr>PowerPoint Presentation</vt:lpstr>
      <vt:lpstr>Merkle Tree</vt:lpstr>
      <vt:lpstr>Transactions</vt:lpstr>
      <vt:lpstr>PowerPoint Presentation</vt:lpstr>
      <vt:lpstr>scripts</vt:lpstr>
      <vt:lpstr>Pay to public key hash</vt:lpstr>
      <vt:lpstr>Multisignature script</vt:lpstr>
      <vt:lpstr>Pay to script hash(p2sh)</vt:lpstr>
      <vt:lpstr>Advanced scripts</vt:lpstr>
      <vt:lpstr>PowerPoint Presentation</vt:lpstr>
      <vt:lpstr>State channels</vt:lpstr>
      <vt:lpstr>PowerPoint Presentation</vt:lpstr>
      <vt:lpstr>Wallets</vt:lpstr>
      <vt:lpstr>Nondeterministic wallets</vt:lpstr>
      <vt:lpstr>Deterministic wallets</vt:lpstr>
      <vt:lpstr>HD wallets</vt:lpstr>
      <vt:lpstr>Mnemonic codes</vt:lpstr>
      <vt:lpstr>PowerPoint Presentation</vt:lpstr>
      <vt:lpstr>PowerPoint Presentation</vt:lpstr>
      <vt:lpstr>How mining works</vt:lpstr>
      <vt:lpstr>PowerPoint Presentation</vt:lpstr>
      <vt:lpstr>Mining and the Hash</vt:lpstr>
      <vt:lpstr>Mining Motivation</vt:lpstr>
      <vt:lpstr>Mining and network attacks</vt:lpstr>
      <vt:lpstr>PowerPoint Presentation</vt:lpstr>
      <vt:lpstr>PowerPoint Presentation</vt:lpstr>
      <vt:lpstr>Mining POOLS</vt:lpstr>
      <vt:lpstr>PowerPoint Presentation</vt:lpstr>
      <vt:lpstr>PowerPoint Presentation</vt:lpstr>
      <vt:lpstr>PowerPoint Presentation</vt:lpstr>
      <vt:lpstr>Mining Considerations</vt:lpstr>
      <vt:lpstr>PowerPoint Presentation</vt:lpstr>
      <vt:lpstr>PowerPoint Presentation</vt:lpstr>
      <vt:lpstr>PowerPoint Presentation</vt:lpstr>
      <vt:lpstr>PowerPoint Presentation</vt:lpstr>
      <vt:lpstr>Pow in Byzantine generals problem</vt:lpstr>
      <vt:lpstr>Proof of stake</vt:lpstr>
      <vt:lpstr>PowerPoint Presentation</vt:lpstr>
      <vt:lpstr>Nothing at stake problem</vt:lpstr>
      <vt:lpstr>Delegated proof of stake</vt:lpstr>
      <vt:lpstr>BitShares Implementation - Election  </vt:lpstr>
      <vt:lpstr>Practical Byzantine Fault Tolerance</vt:lpstr>
      <vt:lpstr>Decision making</vt:lpstr>
      <vt:lpstr>PowerPoint Presentation</vt:lpstr>
      <vt:lpstr>Hard and soft fork</vt:lpstr>
      <vt:lpstr>Network Signaling</vt:lpstr>
      <vt:lpstr>PowerPoint Presentation</vt:lpstr>
      <vt:lpstr>Two-Tiered Network Governance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Gaurav Priyanjali</dc:creator>
  <cp:lastModifiedBy>Gaurav Kumar (Student)</cp:lastModifiedBy>
  <cp:revision>14</cp:revision>
  <dcterms:created xsi:type="dcterms:W3CDTF">2024-04-29T15:02:39Z</dcterms:created>
  <dcterms:modified xsi:type="dcterms:W3CDTF">2024-05-03T16:42:27Z</dcterms:modified>
</cp:coreProperties>
</file>