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64" r:id="rId3"/>
    <p:sldId id="265" r:id="rId4"/>
    <p:sldId id="274" r:id="rId5"/>
    <p:sldId id="266" r:id="rId6"/>
    <p:sldId id="267" r:id="rId7"/>
    <p:sldId id="270" r:id="rId8"/>
    <p:sldId id="268" r:id="rId9"/>
    <p:sldId id="269" r:id="rId10"/>
    <p:sldId id="273" r:id="rId11"/>
    <p:sldId id="271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3" r:id="rId24"/>
    <p:sldId id="286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2397" autoAdjust="0"/>
  </p:normalViewPr>
  <p:slideViewPr>
    <p:cSldViewPr>
      <p:cViewPr varScale="1">
        <p:scale>
          <a:sx n="86" d="100"/>
          <a:sy n="86" d="100"/>
        </p:scale>
        <p:origin x="-6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922B5-08D2-4278-A0C2-92AE534005B6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3049-CE57-416C-8E4B-4DA281DE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左边：虽然可以通过简单的方式（重新编译或者少量更改）直接运行在不同平台上，但毕竟不是一种通用的解决方案</a:t>
            </a:r>
            <a:endParaRPr lang="en-US" altLang="zh-CN" dirty="0" smtClean="0"/>
          </a:p>
          <a:p>
            <a:r>
              <a:rPr lang="zh-CN" altLang="en-US" dirty="0" smtClean="0"/>
              <a:t>右边：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的特性，手机的虚拟化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3049-CE57-416C-8E4B-4DA281DEA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1.x86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的指令集问题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3049-CE57-416C-8E4B-4DA281DEAD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</a:t>
            </a:r>
            <a:r>
              <a:rPr lang="en-US" altLang="zh-CN" dirty="0" smtClean="0"/>
              <a:t>andorid-x86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3049-CE57-416C-8E4B-4DA281DEAD4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基于虚拟化技术的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移动</a:t>
            </a:r>
            <a:r>
              <a:rPr lang="zh-CN" altLang="en-US" dirty="0" smtClean="0"/>
              <a:t>云</a:t>
            </a:r>
            <a:r>
              <a:rPr lang="zh-CN" altLang="en-US" dirty="0" smtClean="0"/>
              <a:t>计算解决方案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计算资源</a:t>
            </a:r>
            <a:r>
              <a:rPr lang="zh-CN" altLang="en-US" dirty="0" smtClean="0"/>
              <a:t>增强的模型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基于虚拟化技术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zh-CN" altLang="en-US" dirty="0" smtClean="0"/>
              <a:t>云计算解决方案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计算资源增强模型</a:t>
            </a:r>
            <a:endParaRPr lang="zh-CN" altLang="en-US" dirty="0"/>
          </a:p>
        </p:txBody>
      </p:sp>
      <p:pic>
        <p:nvPicPr>
          <p:cNvPr id="1026" name="Picture 2" descr="http://www.ad518.com/upfile/2010/12/2010-12-09-005507-kpfbd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 bwMode="auto">
          <a:xfrm>
            <a:off x="714348" y="1071552"/>
            <a:ext cx="2214578" cy="167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://www.thesportsgeek.com/images/android-betting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1142990"/>
            <a:ext cx="2716268" cy="3000396"/>
          </a:xfrm>
          <a:prstGeom prst="rect">
            <a:avLst/>
          </a:prstGeom>
          <a:noFill/>
        </p:spPr>
      </p:pic>
      <p:pic>
        <p:nvPicPr>
          <p:cNvPr id="1030" name="Picture 6" descr="http://gogowiki.cn/pic/201108/weiphone/0_1362464_fe729ef941f2c1e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1928808"/>
            <a:ext cx="2857500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71604" y="43577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需要通过微小的改动或者重新编译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00760" y="4357700"/>
            <a:ext cx="2071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基于虚拟化的方式，程序可无缝迁移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移动设备的虚拟化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28594" y="1000114"/>
            <a:ext cx="2071703" cy="114300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宋体" pitchFamily="2" charset="-122"/>
              </a:rPr>
              <a:t>Mobile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28728" y="3143254"/>
            <a:ext cx="2357456" cy="12144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PC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500694" y="2000246"/>
            <a:ext cx="2286016" cy="1500198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Service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 bwMode="auto">
          <a:xfrm rot="16200000" flipH="1">
            <a:off x="1160835" y="2446733"/>
            <a:ext cx="1071570" cy="4643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 bwMode="auto">
          <a:xfrm>
            <a:off x="2500297" y="1571618"/>
            <a:ext cx="3000397" cy="11787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6"/>
          </p:cNvCxnSpPr>
          <p:nvPr/>
        </p:nvCxnSpPr>
        <p:spPr bwMode="auto">
          <a:xfrm flipV="1">
            <a:off x="3786184" y="3071816"/>
            <a:ext cx="1714510" cy="6786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5"/>
          </p:cNvCxnSpPr>
          <p:nvPr/>
        </p:nvCxnSpPr>
        <p:spPr bwMode="auto">
          <a:xfrm rot="16200000" flipV="1">
            <a:off x="1818419" y="2354216"/>
            <a:ext cx="1167522" cy="41055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2500298" y="3857634"/>
            <a:ext cx="1397009" cy="7858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宋体" pitchFamily="2" charset="-122"/>
              </a:rPr>
              <a:t>VM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移动设备的虚拟化</a:t>
            </a:r>
            <a:endParaRPr lang="en-US" dirty="0"/>
          </a:p>
        </p:txBody>
      </p:sp>
      <p:pic>
        <p:nvPicPr>
          <p:cNvPr id="1027" name="Picture 3" descr="C:\Documents and Settings\Libitum\Desktop\手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1428760" cy="2757694"/>
          </a:xfrm>
          <a:prstGeom prst="rect">
            <a:avLst/>
          </a:prstGeom>
          <a:noFill/>
        </p:spPr>
      </p:pic>
      <p:pic>
        <p:nvPicPr>
          <p:cNvPr id="1028" name="Picture 4" descr="C:\Documents and Settings\Libitum\Desktop\桌面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12" y="928676"/>
            <a:ext cx="5429288" cy="4073679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357422" y="2143122"/>
            <a:ext cx="2000264" cy="128588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涉及的关键技术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基于虚拟化技术的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移动云计算解决方案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ibitum\Desktop\问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857370"/>
            <a:ext cx="3643338" cy="3643338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涉及的关键技术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如何在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平台上对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进行虚拟化？</a:t>
            </a:r>
            <a:endParaRPr lang="en-US" altLang="zh-CN" dirty="0" smtClean="0"/>
          </a:p>
          <a:p>
            <a:r>
              <a:rPr lang="zh-CN" altLang="en-US" dirty="0" smtClean="0"/>
              <a:t>如何对手机的硬件进行模拟？</a:t>
            </a:r>
            <a:endParaRPr lang="en-US" altLang="zh-CN" dirty="0" smtClean="0"/>
          </a:p>
          <a:p>
            <a:r>
              <a:rPr lang="zh-CN" altLang="en-US" dirty="0" smtClean="0"/>
              <a:t>如何对传感器和系统状态数据进行同步？</a:t>
            </a:r>
            <a:endParaRPr lang="en-US" altLang="zh-CN" dirty="0" smtClean="0"/>
          </a:p>
          <a:p>
            <a:r>
              <a:rPr lang="zh-CN" altLang="en-US" dirty="0" smtClean="0"/>
              <a:t>如何发现并申请合适的虚拟资源？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29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如何对同一个应用进行模块化划分？</a:t>
            </a:r>
            <a:endParaRPr lang="en-US" altLang="zh-CN" dirty="0" smtClean="0"/>
          </a:p>
          <a:p>
            <a:r>
              <a:rPr lang="zh-CN" altLang="en-US" dirty="0" smtClean="0"/>
              <a:t>如何决定某一模块应该在手机端执行还是在云端执行？</a:t>
            </a:r>
            <a:endParaRPr lang="en-US" altLang="zh-CN" dirty="0" smtClean="0"/>
          </a:p>
          <a:p>
            <a:r>
              <a:rPr lang="zh-CN" altLang="en-US" dirty="0" smtClean="0"/>
              <a:t>同一应用的不同模块如何进行异构通信？</a:t>
            </a:r>
            <a:endParaRPr lang="en-US" altLang="zh-CN" dirty="0" smtClean="0"/>
          </a:p>
          <a:p>
            <a:r>
              <a:rPr lang="zh-CN" altLang="en-US" dirty="0" smtClean="0"/>
              <a:t>同一应用的不同模块如何独立运行？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20" y="4071948"/>
            <a:ext cx="5486400" cy="425054"/>
          </a:xfrm>
        </p:spPr>
        <p:txBody>
          <a:bodyPr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的系统架构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857356" y="4539853"/>
            <a:ext cx="5486400" cy="603647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系统本身是指令集无关的，因此可以通过重新编译的方式迁移到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 kernel</a:t>
            </a:r>
            <a:r>
              <a:rPr lang="zh-CN" altLang="en-US" dirty="0" smtClean="0"/>
              <a:t>之上</a:t>
            </a:r>
            <a:endParaRPr lang="en-US" dirty="0"/>
          </a:p>
        </p:txBody>
      </p:sp>
      <p:pic>
        <p:nvPicPr>
          <p:cNvPr id="3075" name="Picture 3" descr="C:\Documents and Settings\Libitum\Desktop\架构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296"/>
            <a:ext cx="5214974" cy="3744352"/>
          </a:xfrm>
          <a:prstGeom prst="rect">
            <a:avLst/>
          </a:prstGeom>
          <a:noFill/>
        </p:spPr>
      </p:pic>
      <p:pic>
        <p:nvPicPr>
          <p:cNvPr id="5" name="Picture 2" descr="C:\Documents and Settings\Libitum\Desktop\问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2357436"/>
            <a:ext cx="3000396" cy="30003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72298" y="1214428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如何在</a:t>
            </a:r>
            <a:r>
              <a:rPr lang="en-US" altLang="zh-CN" sz="2000" b="1" dirty="0" smtClean="0"/>
              <a:t>x86</a:t>
            </a:r>
            <a:r>
              <a:rPr lang="zh-CN" altLang="en-US" sz="2000" b="1" dirty="0" smtClean="0"/>
              <a:t>平台上对</a:t>
            </a:r>
            <a:r>
              <a:rPr lang="en-US" altLang="zh-CN" sz="2000" b="1" dirty="0" smtClean="0"/>
              <a:t>arm</a:t>
            </a:r>
            <a:r>
              <a:rPr lang="zh-CN" altLang="en-US" sz="2000" b="1" dirty="0" smtClean="0"/>
              <a:t>进行虚拟化？</a:t>
            </a:r>
            <a:endParaRPr lang="en-US" altLang="zh-CN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43702" y="21429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关键技术</a:t>
            </a:r>
            <a:endParaRPr lang="en-US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1.sinaimg.cn/download/idx/2009/1026/U74P176T43D45664F941DT200910260953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34"/>
            <a:ext cx="5643602" cy="4232702"/>
          </a:xfrm>
          <a:prstGeom prst="rect">
            <a:avLst/>
          </a:prstGeom>
          <a:noFill/>
        </p:spPr>
      </p:pic>
      <p:pic>
        <p:nvPicPr>
          <p:cNvPr id="7" name="Picture 2" descr="C:\Documents and Settings\Libitum\Desktop\问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2357436"/>
            <a:ext cx="3000396" cy="30003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072298" y="121442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如何对手机的硬件进行模拟？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604" y="4500576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Android-x86</a:t>
            </a:r>
            <a:r>
              <a:rPr lang="zh-CN" altLang="en-US" dirty="0" smtClean="0"/>
              <a:t>开源项目解决了基本的硬件问题，但仍有许多硬件无法模拟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3702" y="21429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关键技术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Libitum\Desktop\问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2357436"/>
            <a:ext cx="3000396" cy="30003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72298" y="1214428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如何对传感器和系统状态数据进行同步？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500034" y="1142990"/>
            <a:ext cx="3429024" cy="2857520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sz="4400" b="1" dirty="0" smtClean="0"/>
              <a:t>Android</a:t>
            </a:r>
            <a:endParaRPr lang="en-US" sz="4400" b="1" dirty="0"/>
          </a:p>
        </p:txBody>
      </p:sp>
      <p:sp>
        <p:nvSpPr>
          <p:cNvPr id="7" name="Oval 6"/>
          <p:cNvSpPr/>
          <p:nvPr/>
        </p:nvSpPr>
        <p:spPr>
          <a:xfrm>
            <a:off x="1285852" y="1285866"/>
            <a:ext cx="1857388" cy="114300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App</a:t>
            </a:r>
            <a:endParaRPr lang="en-US" sz="28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5720" y="2571750"/>
            <a:ext cx="6357982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4811" y="1643056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在应用层次上</a:t>
            </a:r>
            <a:endParaRPr lang="en-US" altLang="zh-CN" b="1" dirty="0" smtClean="0"/>
          </a:p>
          <a:p>
            <a:r>
              <a:rPr lang="zh-CN" altLang="en-US" dirty="0" smtClean="0"/>
              <a:t>通过特定的应用获取状态信息然后同步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4810" y="2643188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在系统层次上</a:t>
            </a:r>
            <a:endParaRPr lang="en-US" altLang="zh-CN" b="1" dirty="0" smtClean="0"/>
          </a:p>
          <a:p>
            <a:r>
              <a:rPr lang="zh-CN" altLang="en-US" dirty="0" smtClean="0"/>
              <a:t>通过侵入式的代码直接获取系统和内存数据，在系统层面上进行同步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43702" y="21429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关键技术</a:t>
            </a:r>
            <a:endParaRPr lang="en-US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285820" y="928676"/>
            <a:ext cx="1857388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:\Documents and Settings\Libitum\Desktop\问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2357436"/>
            <a:ext cx="3000396" cy="30003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72298" y="1214428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如何对同一个应用进行模块化划分？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3010" y="1142990"/>
            <a:ext cx="714380" cy="7143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3010" y="1857370"/>
            <a:ext cx="1214446" cy="121444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010" y="3071816"/>
            <a:ext cx="500066" cy="7143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14844" y="1142990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4714844" y="1857370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714844" y="3071816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357654" y="928676"/>
            <a:ext cx="1857388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286084" y="2143122"/>
            <a:ext cx="1000132" cy="71438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43142" y="571486"/>
            <a:ext cx="1357322" cy="7858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必须本地执行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18" idx="3"/>
          </p:cNvCxnSpPr>
          <p:nvPr/>
        </p:nvCxnSpPr>
        <p:spPr>
          <a:xfrm flipV="1">
            <a:off x="2357390" y="1242224"/>
            <a:ext cx="484527" cy="25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7158" y="1857370"/>
            <a:ext cx="1000100" cy="12144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可以独立执行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7" idx="1"/>
            <a:endCxn id="21" idx="6"/>
          </p:cNvCxnSpPr>
          <p:nvPr/>
        </p:nvCxnSpPr>
        <p:spPr>
          <a:xfrm rot="10800000">
            <a:off x="1357258" y="246459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5952" y="3571882"/>
            <a:ext cx="1357322" cy="7858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适合本地执行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8" idx="3"/>
            <a:endCxn id="25" idx="1"/>
          </p:cNvCxnSpPr>
          <p:nvPr/>
        </p:nvCxnSpPr>
        <p:spPr>
          <a:xfrm>
            <a:off x="2143076" y="3429006"/>
            <a:ext cx="341651" cy="25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3702" y="21429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关键技术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常见的移动云计算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我们所选择的模型</a:t>
            </a:r>
            <a:endParaRPr lang="en-US" altLang="zh-CN" dirty="0" smtClean="0"/>
          </a:p>
          <a:p>
            <a:r>
              <a:rPr lang="zh-CN" altLang="en-US" dirty="0" smtClean="0"/>
              <a:t>涉及的关键技术</a:t>
            </a:r>
            <a:endParaRPr lang="en-US" altLang="zh-CN" dirty="0" smtClean="0"/>
          </a:p>
          <a:p>
            <a:r>
              <a:rPr lang="zh-CN" altLang="en-US" dirty="0" smtClean="0"/>
              <a:t>技术方案</a:t>
            </a:r>
            <a:endParaRPr lang="en-US" altLang="zh-CN" dirty="0" smtClean="0"/>
          </a:p>
          <a:p>
            <a:r>
              <a:rPr lang="zh-CN" altLang="en-US" dirty="0" smtClean="0"/>
              <a:t>技术难点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/>
          <p:cNvSpPr/>
          <p:nvPr/>
        </p:nvSpPr>
        <p:spPr>
          <a:xfrm>
            <a:off x="4500562" y="857238"/>
            <a:ext cx="2000264" cy="3643338"/>
          </a:xfrm>
          <a:prstGeom prst="cloud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:\Documents and Settings\Libitum\Desktop\问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2357436"/>
            <a:ext cx="3000396" cy="30003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72298" y="1214428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同一应用的不同模块如何进行异构通信？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100" y="1357304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1000100" y="2071684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00100" y="3286130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42910" y="1142990"/>
            <a:ext cx="1857388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2066" y="1357304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072066" y="2071684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072066" y="3286130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15" name="Flowchart: Terminator 14"/>
          <p:cNvSpPr/>
          <p:nvPr/>
        </p:nvSpPr>
        <p:spPr>
          <a:xfrm rot="5400000">
            <a:off x="2071670" y="2357436"/>
            <a:ext cx="2928958" cy="642942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 Bus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14480" y="1714494"/>
            <a:ext cx="150019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7" idx="3"/>
          </p:cNvCxnSpPr>
          <p:nvPr/>
        </p:nvCxnSpPr>
        <p:spPr>
          <a:xfrm rot="10800000">
            <a:off x="2214546" y="267890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3"/>
          </p:cNvCxnSpPr>
          <p:nvPr/>
        </p:nvCxnSpPr>
        <p:spPr>
          <a:xfrm rot="10800000" flipV="1">
            <a:off x="1500166" y="3214692"/>
            <a:ext cx="171451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57620" y="2214560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57620" y="314325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3702" y="21429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关键技术</a:t>
            </a:r>
            <a:endParaRPr lang="en-US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319322" y="1285866"/>
            <a:ext cx="714380" cy="13573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Middle Ware</a:t>
            </a:r>
          </a:p>
          <a:p>
            <a:pPr algn="ctr"/>
            <a:r>
              <a:rPr lang="en-US" altLang="zh-CN" sz="1200" dirty="0" smtClean="0"/>
              <a:t>1</a:t>
            </a:r>
            <a:endParaRPr lang="en-US" sz="1200" dirty="0"/>
          </a:p>
        </p:txBody>
      </p:sp>
      <p:sp>
        <p:nvSpPr>
          <p:cNvPr id="4" name="Cloud 3"/>
          <p:cNvSpPr/>
          <p:nvPr/>
        </p:nvSpPr>
        <p:spPr>
          <a:xfrm>
            <a:off x="5857884" y="714362"/>
            <a:ext cx="2571768" cy="3643338"/>
          </a:xfrm>
          <a:prstGeom prst="cloud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8662" y="1214428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928662" y="1928808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28662" y="3143254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00114"/>
            <a:ext cx="2357454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00892" y="1214428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7000892" y="1928808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00892" y="3143254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50861" y="2535237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251455" y="2535237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00760" y="2357436"/>
            <a:ext cx="714380" cy="13573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white"/>
                </a:solidFill>
              </a:rPr>
              <a:t>Middle Ware</a:t>
            </a:r>
          </a:p>
          <a:p>
            <a:pPr lvl="0" algn="ctr"/>
            <a:r>
              <a:rPr lang="en-US" sz="1200" dirty="0" smtClean="0">
                <a:solidFill>
                  <a:prstClr val="white"/>
                </a:solidFill>
              </a:rPr>
              <a:t>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4414" y="4572014"/>
            <a:ext cx="1357322" cy="35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手机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357950" y="4572014"/>
            <a:ext cx="1714512" cy="35719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PC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7000892" y="4143386"/>
            <a:ext cx="1071570" cy="285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VM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43240" y="714362"/>
            <a:ext cx="2071702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云服务发现与本地应用描述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通信总线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系统信息同步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6182" y="2786064"/>
            <a:ext cx="207170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申请适当的虚拟计算资源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通信转发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模块调用</a:t>
            </a:r>
            <a:endParaRPr lang="en-US" altLang="zh-CN" dirty="0" smtClean="0"/>
          </a:p>
        </p:txBody>
      </p:sp>
      <p:sp>
        <p:nvSpPr>
          <p:cNvPr id="34" name="Freeform 33"/>
          <p:cNvSpPr/>
          <p:nvPr/>
        </p:nvSpPr>
        <p:spPr>
          <a:xfrm>
            <a:off x="2786050" y="4071948"/>
            <a:ext cx="3697018" cy="595611"/>
          </a:xfrm>
          <a:custGeom>
            <a:avLst/>
            <a:gdLst>
              <a:gd name="connsiteX0" fmla="*/ 0 w 4054208"/>
              <a:gd name="connsiteY0" fmla="*/ 0 h 1074144"/>
              <a:gd name="connsiteX1" fmla="*/ 1883885 w 4054208"/>
              <a:gd name="connsiteY1" fmla="*/ 1068636 h 1074144"/>
              <a:gd name="connsiteX2" fmla="*/ 4054208 w 4054208"/>
              <a:gd name="connsiteY2" fmla="*/ 33050 h 10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4208" h="1074144">
                <a:moveTo>
                  <a:pt x="0" y="0"/>
                </a:moveTo>
                <a:cubicBezTo>
                  <a:pt x="604092" y="531564"/>
                  <a:pt x="1208184" y="1063128"/>
                  <a:pt x="1883885" y="1068636"/>
                </a:cubicBezTo>
                <a:cubicBezTo>
                  <a:pt x="2559586" y="1074144"/>
                  <a:pt x="3306897" y="553597"/>
                  <a:pt x="4054208" y="33050"/>
                </a:cubicBezTo>
              </a:path>
            </a:pathLst>
          </a:cu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57620" y="4572014"/>
            <a:ext cx="1647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WIFI   or </a:t>
            </a:r>
          </a:p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other connection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388" y="142858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技术方案</a:t>
            </a:r>
            <a:endParaRPr lang="en-US" sz="4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基于虚拟化技术的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移动云计算解决</a:t>
            </a:r>
            <a:r>
              <a:rPr lang="zh-CN" altLang="en-US" dirty="0" smtClean="0"/>
              <a:t>方案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特定传感器的虚拟化与模拟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的模块化方案与架构</a:t>
            </a:r>
            <a:endParaRPr lang="en-US" altLang="zh-CN" dirty="0" smtClean="0"/>
          </a:p>
          <a:p>
            <a:r>
              <a:rPr lang="zh-CN" altLang="en-US" dirty="0" smtClean="0"/>
              <a:t>模块的数据同步逻辑</a:t>
            </a:r>
            <a:endParaRPr lang="en-US" altLang="zh-CN" dirty="0" smtClean="0"/>
          </a:p>
          <a:p>
            <a:r>
              <a:rPr lang="zh-CN" altLang="en-US" dirty="0" smtClean="0"/>
              <a:t>通信总线的实现与路由方式</a:t>
            </a:r>
            <a:endParaRPr lang="en-US" altLang="zh-CN" dirty="0" smtClean="0"/>
          </a:p>
          <a:p>
            <a:r>
              <a:rPr lang="zh-CN" altLang="en-US" dirty="0" smtClean="0"/>
              <a:t>同一应用异构平台间的通信协议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永久的“资源匮乏”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计算及存储资源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不稳定的网络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输入与输出方式的局限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更低的安全性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待机时间</a:t>
            </a:r>
            <a:endParaRPr lang="en-US" altLang="zh-CN" dirty="0" smtClean="0"/>
          </a:p>
        </p:txBody>
      </p:sp>
      <p:pic>
        <p:nvPicPr>
          <p:cNvPr id="5" name="Picture 2" descr="http://www.ruida.org.cn/web/UploadFiles_1509/201101/20110119184344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71552"/>
            <a:ext cx="2825870" cy="357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常见的移动云计算模型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基于虚拟化技术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zh-CN" altLang="en-US" dirty="0" smtClean="0"/>
              <a:t>云计算解决方案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移动云计算的模型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214428"/>
            <a:ext cx="1428760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786050" y="1357304"/>
            <a:ext cx="2143140" cy="25717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1643056"/>
            <a:ext cx="428628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0430" y="2357436"/>
            <a:ext cx="785818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7224" y="3143254"/>
            <a:ext cx="428628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28728" y="228599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428728" y="3143254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14480" y="4286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代理模型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1357304"/>
            <a:ext cx="2786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结构简单 实现方便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能够有效解决资源匮乏问题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需要单独为云端写代码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难以自适应云端的计算条件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移动云计算的模型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214428"/>
            <a:ext cx="1428760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786050" y="1357304"/>
            <a:ext cx="2143140" cy="25717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1643056"/>
            <a:ext cx="428628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0430" y="2357436"/>
            <a:ext cx="785818" cy="10001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7224" y="3143254"/>
            <a:ext cx="428628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14480" y="228599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928794" y="342900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3042" y="428626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异步的代理模型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1357304"/>
            <a:ext cx="2786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相对而言，能够简单得实现计算资源的最优选择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具有自我控制能力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57224" y="2357436"/>
            <a:ext cx="785818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移动云计算的模型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214428"/>
            <a:ext cx="1428760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285984" y="1000114"/>
            <a:ext cx="3286148" cy="34290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1643056"/>
            <a:ext cx="428628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224" y="2357436"/>
            <a:ext cx="785818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7224" y="3143254"/>
            <a:ext cx="428628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8794" y="44291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分布式模型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1357304"/>
            <a:ext cx="2786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类似于传统的分布式计算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云端可以是手机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实现非常困难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并不适用于所有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的计算模型</a:t>
            </a:r>
            <a:endParaRPr lang="en-US" altLang="zh-CN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4214810" y="1428742"/>
            <a:ext cx="64294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7686" y="1500180"/>
            <a:ext cx="214314" cy="214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57686" y="1857370"/>
            <a:ext cx="357190" cy="1428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57686" y="2071684"/>
            <a:ext cx="214314" cy="714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000364" y="1928808"/>
            <a:ext cx="64294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43240" y="2071684"/>
            <a:ext cx="214314" cy="714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43240" y="2214560"/>
            <a:ext cx="357190" cy="2857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43240" y="2643188"/>
            <a:ext cx="214314" cy="1428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29058" y="2857502"/>
            <a:ext cx="64294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71934" y="3000378"/>
            <a:ext cx="214314" cy="714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71934" y="3143254"/>
            <a:ext cx="357190" cy="714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1934" y="3357568"/>
            <a:ext cx="214314" cy="3571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移动云计算的模型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214428"/>
            <a:ext cx="1428760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428860" y="1357304"/>
            <a:ext cx="2571768" cy="2857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1643056"/>
            <a:ext cx="428628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224" y="2357436"/>
            <a:ext cx="785818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7224" y="3143254"/>
            <a:ext cx="428628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57290" y="1643056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357290" y="371475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918" y="43577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镜像模型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1357304"/>
            <a:ext cx="278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可共用同一个</a:t>
            </a:r>
            <a:r>
              <a:rPr lang="en-US" altLang="zh-CN" dirty="0" smtClean="0"/>
              <a:t>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手机和云端互为镜像，完全同步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充分利用手机和云端的设备优势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完整意义的状态同步较为困难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主要局限于输入输出设备的利用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00430" y="1643056"/>
            <a:ext cx="428628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0430" y="2357436"/>
            <a:ext cx="785818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0430" y="3143254"/>
            <a:ext cx="428628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14480" y="271462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移动云计算的模型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214428"/>
            <a:ext cx="1428760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143108" y="714362"/>
            <a:ext cx="3571900" cy="38100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1643056"/>
            <a:ext cx="428628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224" y="2357436"/>
            <a:ext cx="785818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7224" y="3143254"/>
            <a:ext cx="428628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643042" y="314325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918" y="442913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计算资源增强模型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1357304"/>
            <a:ext cx="2786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可共用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可对云端资源进行可定制化的增强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需要在不同硬件架构上跨平台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需要模块化</a:t>
            </a: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00430" y="1643056"/>
            <a:ext cx="714380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0430" y="2357436"/>
            <a:ext cx="1357322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0430" y="3143254"/>
            <a:ext cx="714380" cy="785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14480" y="235743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691</Words>
  <Application>Microsoft Office PowerPoint</Application>
  <PresentationFormat>On-screen Show (16:9)</PresentationFormat>
  <Paragraphs>154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主题</vt:lpstr>
      <vt:lpstr>基于虚拟化技术的 移动云计算解决方案</vt:lpstr>
      <vt:lpstr>目录</vt:lpstr>
      <vt:lpstr>背景</vt:lpstr>
      <vt:lpstr>常见的移动云计算模型</vt:lpstr>
      <vt:lpstr>移动云计算的模型</vt:lpstr>
      <vt:lpstr>移动云计算的模型</vt:lpstr>
      <vt:lpstr>移动云计算的模型</vt:lpstr>
      <vt:lpstr>移动云计算的模型</vt:lpstr>
      <vt:lpstr>移动云计算的模型</vt:lpstr>
      <vt:lpstr>计算资源增强的模型</vt:lpstr>
      <vt:lpstr>计算资源增强模型</vt:lpstr>
      <vt:lpstr>移动设备的虚拟化</vt:lpstr>
      <vt:lpstr>移动设备的虚拟化</vt:lpstr>
      <vt:lpstr>涉及的关键技术</vt:lpstr>
      <vt:lpstr>涉及的关键技术</vt:lpstr>
      <vt:lpstr>Android的系统架构</vt:lpstr>
      <vt:lpstr>Slide 17</vt:lpstr>
      <vt:lpstr>Slide 18</vt:lpstr>
      <vt:lpstr>Slide 19</vt:lpstr>
      <vt:lpstr>Slide 20</vt:lpstr>
      <vt:lpstr>Slide 21</vt:lpstr>
      <vt:lpstr>技术难点</vt:lpstr>
      <vt:lpstr>技术难点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Liuna</dc:creator>
  <cp:lastModifiedBy>Libitum</cp:lastModifiedBy>
  <cp:revision>66</cp:revision>
  <dcterms:created xsi:type="dcterms:W3CDTF">2012-02-27T08:21:54Z</dcterms:created>
  <dcterms:modified xsi:type="dcterms:W3CDTF">2012-02-28T07:21:41Z</dcterms:modified>
</cp:coreProperties>
</file>