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71" r:id="rId9"/>
    <p:sldId id="266" r:id="rId10"/>
    <p:sldId id="267" r:id="rId11"/>
    <p:sldId id="272" r:id="rId12"/>
    <p:sldId id="278" r:id="rId13"/>
    <p:sldId id="281" r:id="rId14"/>
    <p:sldId id="265" r:id="rId15"/>
    <p:sldId id="273" r:id="rId16"/>
    <p:sldId id="274" r:id="rId17"/>
    <p:sldId id="275" r:id="rId18"/>
    <p:sldId id="276" r:id="rId19"/>
    <p:sldId id="277" r:id="rId20"/>
    <p:sldId id="282" r:id="rId21"/>
    <p:sldId id="269" r:id="rId22"/>
    <p:sldId id="270" r:id="rId23"/>
    <p:sldId id="279" r:id="rId24"/>
    <p:sldId id="280" r:id="rId25"/>
    <p:sldId id="263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21" autoAdjust="0"/>
  </p:normalViewPr>
  <p:slideViewPr>
    <p:cSldViewPr>
      <p:cViewPr varScale="1">
        <p:scale>
          <a:sx n="78" d="100"/>
          <a:sy n="78" d="100"/>
        </p:scale>
        <p:origin x="-114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0902A-80BD-4021-9567-07E6538B7334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22162-5DE0-49A3-9FD5-185CD51BAB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C50F4-B05A-41AB-9DEF-6D7AA6F454BE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884E6-8A7B-4216-B85D-899BD8E67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884E6-8A7B-4216-B85D-899BD8E673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轮询不能放在主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884E6-8A7B-4216-B85D-899BD8E673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175000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3247508"/>
            <a:ext cx="3733801" cy="1600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429306"/>
            <a:ext cx="3733801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470336"/>
            <a:ext cx="1965960" cy="1524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499643"/>
            <a:ext cx="1965960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302000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384153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41385"/>
            <a:ext cx="9144000" cy="203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062940"/>
            <a:ext cx="9144001" cy="11723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035908"/>
            <a:ext cx="2729950" cy="2070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0847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001573"/>
            <a:ext cx="8458200" cy="1225021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249948"/>
            <a:ext cx="4953000" cy="14605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505200"/>
            <a:ext cx="960120" cy="381000"/>
          </a:xfrm>
        </p:spPr>
        <p:txBody>
          <a:bodyPr/>
          <a:lstStyle/>
          <a:p>
            <a:fld id="{89530378-CECE-4A32-9EE5-01E0ED664F53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504407"/>
            <a:ext cx="12954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947"/>
            <a:ext cx="747712" cy="30480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7EE-818D-4D17-AE6D-1E2347AAE2AF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952500"/>
            <a:ext cx="1905000" cy="45720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2500"/>
            <a:ext cx="6248400" cy="45720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F350-7B07-4DA2-9B24-1AAC53677147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0FA8-6980-4EA3-90F5-7D11FE727869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51000"/>
            <a:ext cx="7772400" cy="1135063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05907"/>
            <a:ext cx="7772400" cy="1258093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1BE5-BF37-4F43-A412-F718366AB398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C62F-023E-4BD4-AFA5-9B4606F74A8A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52500"/>
            <a:ext cx="8382000" cy="891540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70808"/>
            <a:ext cx="4041648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870808"/>
            <a:ext cx="4041775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257099"/>
            <a:ext cx="4041648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257099"/>
            <a:ext cx="4041775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E72FD0-0D72-4813-B4D0-8BE8E03F9220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91540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510540"/>
            <a:ext cx="957264" cy="381000"/>
          </a:xfrm>
        </p:spPr>
        <p:txBody>
          <a:bodyPr/>
          <a:lstStyle/>
          <a:p>
            <a:fld id="{40046A33-654A-404A-A621-AE4530289FA1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510540"/>
            <a:ext cx="132588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893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CDDE-06BC-47D8-8207-9F9F883F46CB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918308"/>
            <a:ext cx="3383280" cy="731520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675606"/>
            <a:ext cx="3383280" cy="384810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646906"/>
            <a:ext cx="5102352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6978-5DB2-4ADA-A8C0-004708588CE8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924301"/>
            <a:ext cx="586803" cy="3901364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952500"/>
            <a:ext cx="4572000" cy="3810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728591"/>
            <a:ext cx="2590800" cy="2097074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F524-E40F-46C4-99AA-4876F4553899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05682"/>
            <a:ext cx="9144000" cy="7033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25888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56897"/>
            <a:ext cx="9144001" cy="7620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300205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66761"/>
            <a:ext cx="3733801" cy="15002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14587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90786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668"/>
            <a:ext cx="57626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668"/>
            <a:ext cx="27432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668"/>
            <a:ext cx="9144" cy="5181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668"/>
            <a:ext cx="27432" cy="5181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17"/>
            <a:ext cx="54864" cy="48768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17"/>
            <a:ext cx="9144" cy="48768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74520"/>
            <a:ext cx="8229600" cy="36042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510540"/>
            <a:ext cx="957264" cy="3810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4D357D-6D98-4558-B1F2-C25906F34891}" type="datetime1">
              <a:rPr lang="en-US" altLang="zh-CN" smtClean="0"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510540"/>
            <a:ext cx="1325880" cy="381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893"/>
            <a:ext cx="762000" cy="3048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基于近场虚拟化技术的移动云计算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详细设计方案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96288" y="5410200"/>
            <a:ext cx="747712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5067300"/>
            <a:ext cx="2971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序列化与反序列化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866900"/>
            <a:ext cx="3505200" cy="1295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内存级序列化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3543300"/>
            <a:ext cx="3505200" cy="1219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zh-CN" altLang="en-US" dirty="0" smtClean="0"/>
              <a:t>文本型序列化</a:t>
            </a:r>
            <a:endParaRPr lang="en-US" dirty="0"/>
          </a:p>
        </p:txBody>
      </p:sp>
      <p:sp>
        <p:nvSpPr>
          <p:cNvPr id="7" name="Flowchart: Card 6"/>
          <p:cNvSpPr/>
          <p:nvPr/>
        </p:nvSpPr>
        <p:spPr>
          <a:xfrm>
            <a:off x="1143000" y="2019300"/>
            <a:ext cx="13716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Serializable</a:t>
            </a:r>
            <a:endParaRPr lang="en-US" dirty="0"/>
          </a:p>
        </p:txBody>
      </p:sp>
      <p:sp>
        <p:nvSpPr>
          <p:cNvPr id="9" name="Flowchart: Card 8"/>
          <p:cNvSpPr/>
          <p:nvPr/>
        </p:nvSpPr>
        <p:spPr>
          <a:xfrm>
            <a:off x="2743200" y="2019300"/>
            <a:ext cx="13716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Parcelable</a:t>
            </a:r>
            <a:endParaRPr lang="en-US" altLang="zh-CN" dirty="0" smtClean="0"/>
          </a:p>
        </p:txBody>
      </p:sp>
      <p:sp>
        <p:nvSpPr>
          <p:cNvPr id="10" name="Flowchart: Card 9"/>
          <p:cNvSpPr/>
          <p:nvPr/>
        </p:nvSpPr>
        <p:spPr>
          <a:xfrm>
            <a:off x="1143000" y="3695700"/>
            <a:ext cx="13716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1" name="Flowchart: Card 10"/>
          <p:cNvSpPr/>
          <p:nvPr/>
        </p:nvSpPr>
        <p:spPr>
          <a:xfrm>
            <a:off x="2743200" y="3695700"/>
            <a:ext cx="1371600" cy="685800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019300"/>
            <a:ext cx="3276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序列化的可逆性</a:t>
            </a:r>
            <a:endParaRPr lang="en-US" altLang="zh-CN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smtClean="0"/>
              <a:t>Schema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smtClean="0"/>
              <a:t>Type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smtClean="0"/>
              <a:t>Complex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可扩展性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能否为中间件所识别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安全</a:t>
            </a:r>
            <a:endParaRPr lang="en-US" altLang="zh-CN" sz="2000" dirty="0" smtClean="0"/>
          </a:p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5067300"/>
            <a:ext cx="2971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多线程及轮询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1295400" y="1943100"/>
            <a:ext cx="1828800" cy="25908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getResult</a:t>
            </a:r>
            <a:r>
              <a:rPr lang="en-US" altLang="zh-CN" dirty="0" smtClean="0"/>
              <a:t>()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95801" y="1485900"/>
            <a:ext cx="461665" cy="3429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/>
              <a:t>BUS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24200" y="26289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124200" y="37719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6324600" y="2171700"/>
            <a:ext cx="24384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Computing…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53000" y="24765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953000" y="3543300"/>
            <a:ext cx="1828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2552700"/>
            <a:ext cx="30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====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Documents and Settings\Libitum\Desktop\mcc\even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799" y="1104900"/>
            <a:ext cx="5226019" cy="4038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5219700"/>
            <a:ext cx="2971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屏幕旋转同步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移动端中间件技术方案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移动端中间件</a:t>
            </a:r>
            <a:r>
              <a:rPr lang="en-US" altLang="zh-CN" dirty="0" smtClean="0"/>
              <a:t>Middle 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520"/>
            <a:ext cx="5486400" cy="36042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辅助完成数据转发、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管理等辅助性任务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发现云服务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获取设备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、分辨率及应用信息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数据总线及数据路由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辅助指令转发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Session</a:t>
            </a:r>
            <a:r>
              <a:rPr lang="zh-CN" altLang="en-US" dirty="0" smtClean="0"/>
              <a:t>管理</a:t>
            </a:r>
            <a:endParaRPr lang="en-US" altLang="zh-CN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077200" y="2762252"/>
            <a:ext cx="762000" cy="13573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Middle Ware</a:t>
            </a:r>
          </a:p>
          <a:p>
            <a:pPr algn="ctr"/>
            <a:r>
              <a:rPr lang="en-US" altLang="zh-CN" sz="1200" dirty="0" smtClean="0"/>
              <a:t>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691314" y="2690814"/>
            <a:ext cx="714380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6691314" y="3405194"/>
            <a:ext cx="1214446" cy="1214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691314" y="4619640"/>
            <a:ext cx="500066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477000" y="2476500"/>
            <a:ext cx="2357454" cy="307183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513513" y="4011623"/>
            <a:ext cx="3071834" cy="158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591452" y="4629148"/>
            <a:ext cx="457200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框架</a:t>
            </a:r>
            <a:endParaRPr lang="en-US" sz="12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移动端中间件</a:t>
            </a:r>
            <a:r>
              <a:rPr lang="en-US" altLang="zh-CN" dirty="0" smtClean="0"/>
              <a:t>Middle Ware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5067300"/>
            <a:ext cx="32766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总线的“拉”式数据交换模型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1752600" y="1943100"/>
            <a:ext cx="762000" cy="27432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altLang="zh-CN" sz="1400" dirty="0" smtClean="0"/>
          </a:p>
          <a:p>
            <a:pPr algn="ctr"/>
            <a:r>
              <a:rPr lang="en-US" altLang="zh-CN" sz="1400" dirty="0" smtClean="0"/>
              <a:t>BUS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2705100"/>
            <a:ext cx="1371600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Port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3695700"/>
            <a:ext cx="1371600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Port 2</a:t>
            </a:r>
            <a:endParaRPr lang="en-US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3048000" y="2552700"/>
            <a:ext cx="1447800" cy="685800"/>
          </a:xfrm>
          <a:prstGeom prst="snip2Diag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PUT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3048000" y="3543300"/>
            <a:ext cx="1447800" cy="685800"/>
          </a:xfrm>
          <a:prstGeom prst="snip2Diag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3"/>
            <a:endCxn id="8" idx="2"/>
          </p:cNvCxnSpPr>
          <p:nvPr/>
        </p:nvCxnSpPr>
        <p:spPr>
          <a:xfrm>
            <a:off x="2819400" y="2895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9" idx="2"/>
          </p:cNvCxnSpPr>
          <p:nvPr/>
        </p:nvCxnSpPr>
        <p:spPr>
          <a:xfrm>
            <a:off x="2819400" y="3886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800600" y="2019300"/>
            <a:ext cx="4114800" cy="29718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所有需传送的数据都通过</a:t>
            </a:r>
            <a:r>
              <a:rPr lang="en-US" altLang="zh-CN" dirty="0" smtClean="0"/>
              <a:t>PUT</a:t>
            </a:r>
            <a:r>
              <a:rPr lang="zh-CN" altLang="en-US" dirty="0" smtClean="0"/>
              <a:t>端口交予总线</a:t>
            </a:r>
            <a:endParaRPr lang="en-US" altLang="zh-CN" dirty="0" smtClean="0"/>
          </a:p>
          <a:p>
            <a:r>
              <a:rPr lang="zh-CN" altLang="en-US" dirty="0" smtClean="0"/>
              <a:t>所有需获取的数据都通过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端口向总线索取</a:t>
            </a:r>
            <a:endParaRPr lang="en-US" altLang="zh-CN" dirty="0" smtClean="0"/>
          </a:p>
          <a:p>
            <a:r>
              <a:rPr lang="en-US" altLang="zh-CN" dirty="0" smtClean="0"/>
              <a:t>Put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操作分在两个端口：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职责划分更为清晰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总线实现简单</a:t>
            </a:r>
            <a:endParaRPr lang="en-US" altLang="zh-CN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移动端中间件</a:t>
            </a:r>
            <a:r>
              <a:rPr lang="en-US" altLang="zh-CN" dirty="0" smtClean="0"/>
              <a:t>Middle Ware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5067300"/>
            <a:ext cx="32766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协议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1447800" y="2019300"/>
            <a:ext cx="3505200" cy="25146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Head &lt;16</a:t>
            </a:r>
            <a:r>
              <a:rPr lang="zh-CN" altLang="en-US" dirty="0" smtClean="0"/>
              <a:t>字节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Body &lt;JSON&gt;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1447800" y="2552700"/>
            <a:ext cx="3505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Card 7"/>
          <p:cNvSpPr/>
          <p:nvPr/>
        </p:nvSpPr>
        <p:spPr>
          <a:xfrm>
            <a:off x="5867400" y="1790700"/>
            <a:ext cx="2590800" cy="1295400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以固定的格式包装一些操作字符，以便在不解开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的情况下获取部分操作指令</a:t>
            </a:r>
            <a:endParaRPr lang="en-US" dirty="0"/>
          </a:p>
        </p:txBody>
      </p:sp>
      <p:sp>
        <p:nvSpPr>
          <p:cNvPr id="9" name="Flowchart: Card 8"/>
          <p:cNvSpPr/>
          <p:nvPr/>
        </p:nvSpPr>
        <p:spPr>
          <a:xfrm>
            <a:off x="5867400" y="3390900"/>
            <a:ext cx="2590800" cy="1295400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格式封装具体数据。在必要的时候可由中间件将其解开。</a:t>
            </a:r>
            <a:endParaRPr lang="en-US" dirty="0"/>
          </a:p>
        </p:txBody>
      </p:sp>
      <p:cxnSp>
        <p:nvCxnSpPr>
          <p:cNvPr id="11" name="Straight Connector 10"/>
          <p:cNvCxnSpPr>
            <a:endCxn id="8" idx="1"/>
          </p:cNvCxnSpPr>
          <p:nvPr/>
        </p:nvCxnSpPr>
        <p:spPr>
          <a:xfrm>
            <a:off x="4800600" y="2324100"/>
            <a:ext cx="1066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1"/>
          </p:cNvCxnSpPr>
          <p:nvPr/>
        </p:nvCxnSpPr>
        <p:spPr>
          <a:xfrm>
            <a:off x="4953000" y="3924300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移动端中间件</a:t>
            </a:r>
            <a:r>
              <a:rPr lang="en-US" altLang="zh-CN" dirty="0" smtClean="0"/>
              <a:t>Middle Ware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5067300"/>
            <a:ext cx="32766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文件的传输方式</a:t>
            </a:r>
            <a:endParaRPr lang="en-US" altLang="zh-CN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886200" y="2705100"/>
            <a:ext cx="914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2" y="1714500"/>
            <a:ext cx="461665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/>
              <a:t>Middle Ware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1" y="2171700"/>
            <a:ext cx="461665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/>
              <a:t>Middle Ware 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001000" y="2705100"/>
            <a:ext cx="914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in </a:t>
            </a:r>
          </a:p>
          <a:p>
            <a:pPr algn="ctr"/>
            <a:r>
              <a:rPr lang="en-US" altLang="zh-CN" dirty="0" smtClean="0"/>
              <a:t>VM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00600" y="30861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278130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File?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19800" y="30861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27813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File!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48200" y="42291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0200" y="39243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File!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62800" y="42291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9000" y="39243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File!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2096294" y="3352006"/>
            <a:ext cx="2971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0" y="2400300"/>
            <a:ext cx="461665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smtClean="0"/>
              <a:t>Middle Ware 1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438400" y="2705100"/>
            <a:ext cx="914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in </a:t>
            </a:r>
          </a:p>
          <a:p>
            <a:pPr algn="ctr"/>
            <a:r>
              <a:rPr lang="en-US" altLang="zh-CN" dirty="0" smtClean="0"/>
              <a:t>VM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0" y="30099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00" y="270510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File?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19200" y="39243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0561" y="3692723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随机端口</a:t>
            </a:r>
            <a:r>
              <a:rPr lang="en-US" altLang="zh-CN" sz="1400" dirty="0" smtClean="0"/>
              <a:t>TCP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1524000" y="4610100"/>
            <a:ext cx="1828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协议方式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810000" y="4610100"/>
            <a:ext cx="25146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</a:t>
            </a:r>
            <a:r>
              <a:rPr lang="en-US" altLang="zh-CN" dirty="0" smtClean="0"/>
              <a:t>MW2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完成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5981700" y="3657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" y="2781300"/>
            <a:ext cx="4267200" cy="22860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移动端中间件</a:t>
            </a:r>
            <a:r>
              <a:rPr lang="en-US" altLang="zh-CN" dirty="0" smtClean="0"/>
              <a:t>Middle Ware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5219700"/>
            <a:ext cx="32766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r>
              <a:rPr lang="zh-CN" altLang="en-US" dirty="0" smtClean="0"/>
              <a:t>识别</a:t>
            </a:r>
            <a:endParaRPr lang="en-US" altLang="zh-CN" dirty="0" smtClean="0"/>
          </a:p>
        </p:txBody>
      </p:sp>
      <p:sp>
        <p:nvSpPr>
          <p:cNvPr id="5" name="Cloud 4"/>
          <p:cNvSpPr/>
          <p:nvPr/>
        </p:nvSpPr>
        <p:spPr>
          <a:xfrm>
            <a:off x="6553200" y="2476500"/>
            <a:ext cx="2133600" cy="1524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3238500"/>
            <a:ext cx="461665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dirty="0" smtClean="0"/>
              <a:t>Middle Ware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2933700"/>
            <a:ext cx="838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33600" y="4229100"/>
            <a:ext cx="838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App3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4076700"/>
            <a:ext cx="838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1981200" y="3314700"/>
            <a:ext cx="1981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 flipV="1">
            <a:off x="2971800" y="4457700"/>
            <a:ext cx="990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</p:cNvCxnSpPr>
          <p:nvPr/>
        </p:nvCxnSpPr>
        <p:spPr>
          <a:xfrm flipV="1">
            <a:off x="4724400" y="3619500"/>
            <a:ext cx="1905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90800" y="1866900"/>
            <a:ext cx="1447800" cy="6858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05400" y="1714500"/>
            <a:ext cx="1447800" cy="6858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324600" y="24003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5" idx="2"/>
          </p:cNvCxnSpPr>
          <p:nvPr/>
        </p:nvCxnSpPr>
        <p:spPr>
          <a:xfrm>
            <a:off x="4038600" y="2324100"/>
            <a:ext cx="252121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1140517">
            <a:off x="4860804" y="3750429"/>
            <a:ext cx="251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SN</a:t>
            </a:r>
            <a:r>
              <a:rPr lang="zh-CN" altLang="en-US" dirty="0" smtClean="0"/>
              <a:t>做</a:t>
            </a:r>
            <a:r>
              <a:rPr lang="en-US" altLang="zh-CN" dirty="0" err="1" smtClean="0"/>
              <a:t>DeviceId</a:t>
            </a:r>
            <a:endParaRPr lang="en-US" altLang="zh-CN" dirty="0" smtClean="0"/>
          </a:p>
          <a:p>
            <a:r>
              <a:rPr lang="en-US" altLang="zh-CN" dirty="0" err="1" smtClean="0"/>
              <a:t>AppId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DeviceId</a:t>
            </a:r>
            <a:r>
              <a:rPr lang="zh-CN" altLang="en-US" dirty="0" smtClean="0"/>
              <a:t>共同组成</a:t>
            </a:r>
            <a:r>
              <a:rPr lang="en-US" altLang="zh-CN" dirty="0" err="1" smtClean="0"/>
              <a:t>SessionID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501933">
            <a:off x="2249394" y="3412744"/>
            <a:ext cx="139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由框架自动生成</a:t>
            </a:r>
            <a:r>
              <a:rPr lang="en-US" altLang="zh-CN" dirty="0" err="1" smtClean="0"/>
              <a:t>A</a:t>
            </a:r>
            <a:r>
              <a:rPr lang="en-US" altLang="zh-CN" dirty="0" err="1" smtClean="0"/>
              <a:t>ppId</a:t>
            </a:r>
            <a:endParaRPr 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移动端中间件</a:t>
            </a:r>
            <a:r>
              <a:rPr lang="en-US" altLang="zh-CN" dirty="0" smtClean="0"/>
              <a:t>Middle Ware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5219700"/>
            <a:ext cx="32766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</a:t>
            </a:r>
            <a:endParaRPr lang="en-US" altLang="zh-CN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010694" y="3352006"/>
            <a:ext cx="2971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81400" y="2628900"/>
            <a:ext cx="461665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dirty="0" smtClean="0"/>
              <a:t>Middle Ware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2933700"/>
            <a:ext cx="838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1143000" y="3543300"/>
            <a:ext cx="685800" cy="6858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私钥</a:t>
            </a:r>
            <a:endParaRPr lang="en-US" sz="1050" dirty="0"/>
          </a:p>
        </p:txBody>
      </p:sp>
      <p:sp>
        <p:nvSpPr>
          <p:cNvPr id="9" name="Diamond 8"/>
          <p:cNvSpPr/>
          <p:nvPr/>
        </p:nvSpPr>
        <p:spPr>
          <a:xfrm>
            <a:off x="3200400" y="4000500"/>
            <a:ext cx="685800" cy="6858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私钥</a:t>
            </a:r>
            <a:endParaRPr lang="en-US" sz="1050" dirty="0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1676400" y="2781300"/>
            <a:ext cx="1905000" cy="304800"/>
          </a:xfrm>
          <a:prstGeom prst="curvedConnector3">
            <a:avLst>
              <a:gd name="adj1" fmla="val 48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90734">
            <a:off x="1692254" y="256140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Data/Public Key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1676400" y="3314700"/>
            <a:ext cx="1905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690734">
            <a:off x="1768454" y="355200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Data/Public Key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95400" y="4762500"/>
            <a:ext cx="28956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握手方式对数据进行加密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53000" y="2019300"/>
            <a:ext cx="838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305300"/>
            <a:ext cx="1905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Middle Ware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72291" y="2134969"/>
            <a:ext cx="1595309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 Time</a:t>
            </a:r>
          </a:p>
          <a:p>
            <a:r>
              <a:rPr lang="en-US" dirty="0" smtClean="0"/>
              <a:t>Expire Time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5334000" y="35433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3600" y="308610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摘要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+</a:t>
            </a:r>
            <a:br>
              <a:rPr lang="en-US" altLang="zh-CN" dirty="0" smtClean="0"/>
            </a:b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800600" y="4762500"/>
            <a:ext cx="38100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通过私有数据的信息摘要进行验证</a:t>
            </a:r>
            <a:endParaRPr lang="en-US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en-US" altLang="zh-CN" dirty="0" smtClean="0"/>
          </a:p>
          <a:p>
            <a:r>
              <a:rPr lang="zh-CN" altLang="en-US" dirty="0" smtClean="0"/>
              <a:t>框架技术方案</a:t>
            </a:r>
            <a:endParaRPr lang="en-US" altLang="zh-CN" dirty="0" smtClean="0"/>
          </a:p>
          <a:p>
            <a:r>
              <a:rPr lang="zh-CN" altLang="en-US" dirty="0" smtClean="0"/>
              <a:t>移动端中间件技术方案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端中间件技术方案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端中间件技术方案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端中间件</a:t>
            </a:r>
            <a:r>
              <a:rPr lang="en-US" altLang="zh-CN" dirty="0" smtClean="0"/>
              <a:t>Middle 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520"/>
            <a:ext cx="5486400" cy="3604260"/>
          </a:xfrm>
        </p:spPr>
        <p:txBody>
          <a:bodyPr/>
          <a:lstStyle/>
          <a:p>
            <a:r>
              <a:rPr lang="zh-CN" altLang="en-US" dirty="0" smtClean="0"/>
              <a:t>启动虚拟化服务</a:t>
            </a:r>
            <a:endParaRPr lang="en-US" altLang="zh-CN" dirty="0" smtClean="0"/>
          </a:p>
          <a:p>
            <a:r>
              <a:rPr lang="zh-CN" altLang="en-US" dirty="0" smtClean="0"/>
              <a:t>提取、安装并初始化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辅助完成文件传输等操作</a:t>
            </a:r>
            <a:endParaRPr lang="en-US" altLang="zh-CN" dirty="0" smtClean="0"/>
          </a:p>
          <a:p>
            <a:r>
              <a:rPr lang="zh-CN" altLang="en-US" dirty="0" smtClean="0"/>
              <a:t>事件同步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将双方产生的事件，包括点击、滑动等事件进行完全同步</a:t>
            </a:r>
            <a:endParaRPr lang="en-US" altLang="zh-CN" dirty="0" smtClean="0"/>
          </a:p>
        </p:txBody>
      </p:sp>
      <p:sp>
        <p:nvSpPr>
          <p:cNvPr id="4" name="Cloud 3"/>
          <p:cNvSpPr/>
          <p:nvPr/>
        </p:nvSpPr>
        <p:spPr>
          <a:xfrm>
            <a:off x="6324600" y="1714500"/>
            <a:ext cx="2571768" cy="3643338"/>
          </a:xfrm>
          <a:prstGeom prst="cloud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7608" y="2214566"/>
            <a:ext cx="714380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7467608" y="2928946"/>
            <a:ext cx="1214446" cy="1214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467608" y="4143392"/>
            <a:ext cx="500066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718171" y="3535375"/>
            <a:ext cx="3071834" cy="158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467476" y="3357574"/>
            <a:ext cx="714380" cy="13573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white"/>
                </a:solidFill>
              </a:rPr>
              <a:t>Middle Ware</a:t>
            </a:r>
          </a:p>
          <a:p>
            <a:pPr lvl="0" algn="ctr"/>
            <a:r>
              <a:rPr lang="en-US" sz="1200" dirty="0" smtClean="0">
                <a:solidFill>
                  <a:prstClr val="white"/>
                </a:solidFill>
              </a:rPr>
              <a:t>2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端中间件</a:t>
            </a:r>
            <a:r>
              <a:rPr lang="en-US" altLang="zh-CN" dirty="0" smtClean="0"/>
              <a:t>Middle Ware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5219700"/>
            <a:ext cx="32766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</a:t>
            </a:r>
            <a:r>
              <a:rPr lang="en-US" altLang="zh-CN" dirty="0" smtClean="0"/>
              <a:t>ADB</a:t>
            </a:r>
            <a:r>
              <a:rPr lang="zh-CN" altLang="en-US" dirty="0" smtClean="0"/>
              <a:t>操作的封装</a:t>
            </a:r>
            <a:endParaRPr lang="en-US" altLang="zh-CN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838200" y="27813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ADB</a:t>
            </a:r>
          </a:p>
          <a:p>
            <a:pPr algn="ctr"/>
            <a:r>
              <a:rPr lang="en-US" dirty="0" smtClean="0"/>
              <a:t>(Android Debug Bridge)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3810000" y="1943100"/>
            <a:ext cx="381000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3400" y="18669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提取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文件并安装至虚拟机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26289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端口转发，不需要虚拟机有独立</a:t>
            </a:r>
            <a:r>
              <a:rPr lang="en-US" altLang="zh-CN" dirty="0" smtClean="0"/>
              <a:t>IP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33909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文件的获取与推送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43400" y="41529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常见</a:t>
            </a:r>
            <a:r>
              <a:rPr lang="en-US" altLang="zh-CN" dirty="0" smtClean="0"/>
              <a:t>Linux Shell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22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端中间件</a:t>
            </a:r>
            <a:r>
              <a:rPr lang="en-US" altLang="zh-CN" dirty="0" smtClean="0"/>
              <a:t>Middle Ware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5219700"/>
            <a:ext cx="32766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事件同步</a:t>
            </a:r>
            <a:endParaRPr lang="en-US" altLang="zh-CN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066800" y="2019300"/>
            <a:ext cx="13716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5715000" y="2019300"/>
            <a:ext cx="25908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3314700"/>
            <a:ext cx="1371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33909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Linux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91200" y="3314700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7423" y="33147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25" name="Curved Up Arrow 24"/>
          <p:cNvSpPr/>
          <p:nvPr/>
        </p:nvSpPr>
        <p:spPr>
          <a:xfrm>
            <a:off x="2819400" y="3543300"/>
            <a:ext cx="31242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rot="10800000">
            <a:off x="2362199" y="2476500"/>
            <a:ext cx="3200401" cy="990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1" y="1714500"/>
            <a:ext cx="461665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dirty="0" smtClean="0"/>
              <a:t>Middle Ware on PC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972803">
            <a:off x="2374044" y="406657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Event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 rot="20331169">
            <a:off x="4578586" y="430460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Send Event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 rot="1972803">
            <a:off x="4489331" y="235139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Event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 rot="20331169">
            <a:off x="2301603" y="2280172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Send Event</a:t>
            </a:r>
            <a:endParaRPr lang="en-US" b="1" dirty="0"/>
          </a:p>
        </p:txBody>
      </p:sp>
      <p:sp>
        <p:nvSpPr>
          <p:cNvPr id="33" name="Snip and Round Single Corner Rectangle 32"/>
          <p:cNvSpPr/>
          <p:nvPr/>
        </p:nvSpPr>
        <p:spPr>
          <a:xfrm>
            <a:off x="76200" y="4305300"/>
            <a:ext cx="1600200" cy="990600"/>
          </a:xfrm>
          <a:prstGeom prst="snip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在</a:t>
            </a:r>
            <a:r>
              <a:rPr lang="en-US" altLang="zh-CN" sz="1600" dirty="0" smtClean="0"/>
              <a:t>Linux</a:t>
            </a:r>
            <a:r>
              <a:rPr lang="zh-CN" altLang="en-US" sz="1600" dirty="0" smtClean="0"/>
              <a:t>层截获事件，与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无关</a:t>
            </a:r>
            <a:endParaRPr lang="en-US" sz="1600" dirty="0"/>
          </a:p>
        </p:txBody>
      </p:sp>
      <p:cxnSp>
        <p:nvCxnSpPr>
          <p:cNvPr id="35" name="Straight Connector 34"/>
          <p:cNvCxnSpPr>
            <a:stCxn id="33" idx="3"/>
          </p:cNvCxnSpPr>
          <p:nvPr/>
        </p:nvCxnSpPr>
        <p:spPr>
          <a:xfrm rot="5400000" flipH="1" flipV="1">
            <a:off x="857250" y="3867150"/>
            <a:ext cx="457200" cy="4191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23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600" y="5219700"/>
            <a:ext cx="32766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事件类型转换</a:t>
            </a:r>
            <a:endParaRPr lang="en-US" altLang="zh-CN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0" y="2095500"/>
            <a:ext cx="1219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3695700"/>
            <a:ext cx="28956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0003 0000 0000006b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0003 0001 0000007d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0001 014a 00000001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0000 0000 00000000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0001 014a 00000000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0000 0000 00000000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7391400" y="2171700"/>
            <a:ext cx="17526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 VM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800100"/>
            <a:ext cx="2209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dev/input/event0: 3     0 107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3     1 125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1 330     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0     0     0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1 330     0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/dev/input/event0: 0     0     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2247900"/>
            <a:ext cx="28956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/dev/input/event5: 0001 0110 00000001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/dev/input/event5: 0000 0000 00000000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/dev/input/event5: 0001 0110 00000000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/dev/input/event5: 0000 0000 00000000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4152900"/>
            <a:ext cx="19812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/dev/input/event5: 1 272 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/dev/input/event5: 0   0 0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/dev/input/event5: 1 272 0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/dev/input/event5: 0   0 0</a:t>
            </a:r>
          </a:p>
        </p:txBody>
      </p:sp>
      <p:cxnSp>
        <p:nvCxnSpPr>
          <p:cNvPr id="13" name="Straight Arrow Connector 12"/>
          <p:cNvCxnSpPr>
            <a:stCxn id="7" idx="2"/>
            <a:endCxn id="9" idx="3"/>
          </p:cNvCxnSpPr>
          <p:nvPr/>
        </p:nvCxnSpPr>
        <p:spPr>
          <a:xfrm rot="10800000">
            <a:off x="6477000" y="2663400"/>
            <a:ext cx="919836" cy="308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8" idx="3"/>
          </p:cNvCxnSpPr>
          <p:nvPr/>
        </p:nvCxnSpPr>
        <p:spPr>
          <a:xfrm rot="16200000" flipV="1">
            <a:off x="4033883" y="1252583"/>
            <a:ext cx="847635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3"/>
          </p:cNvCxnSpPr>
          <p:nvPr/>
        </p:nvCxnSpPr>
        <p:spPr>
          <a:xfrm rot="5400000">
            <a:off x="1457415" y="1762214"/>
            <a:ext cx="1085671" cy="1562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1"/>
          </p:cNvCxnSpPr>
          <p:nvPr/>
        </p:nvCxnSpPr>
        <p:spPr>
          <a:xfrm>
            <a:off x="1143000" y="4000500"/>
            <a:ext cx="685800" cy="295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0" idx="1"/>
          </p:cNvCxnSpPr>
          <p:nvPr/>
        </p:nvCxnSpPr>
        <p:spPr>
          <a:xfrm>
            <a:off x="4724400" y="4295865"/>
            <a:ext cx="838200" cy="272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7" idx="1"/>
          </p:cNvCxnSpPr>
          <p:nvPr/>
        </p:nvCxnSpPr>
        <p:spPr>
          <a:xfrm flipV="1">
            <a:off x="7543800" y="3770196"/>
            <a:ext cx="723900" cy="7982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089369">
            <a:off x="6423531" y="2491909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Get Event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 rot="2088890">
            <a:off x="4188624" y="154283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Transfer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 rot="19776238">
            <a:off x="1216429" y="2224879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Send Event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 rot="1068829">
            <a:off x="752540" y="4171422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Get Event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 rot="1003870">
            <a:off x="4597313" y="4424257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Transfer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 rot="18894597">
            <a:off x="7462396" y="4130807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Send Event</a:t>
            </a:r>
            <a:endParaRPr lang="en-US" sz="1600" b="1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24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25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预期成果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实现云端的图片素描处理</a:t>
            </a:r>
            <a:endParaRPr lang="en-US" altLang="zh-CN" dirty="0" smtClean="0"/>
          </a:p>
          <a:p>
            <a:r>
              <a:rPr lang="zh-CN" altLang="en-US" dirty="0" smtClean="0"/>
              <a:t>事件同步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移动端和云端的操作与效果完全一致</a:t>
            </a:r>
            <a:endParaRPr lang="en-US" altLang="zh-CN" dirty="0" smtClean="0"/>
          </a:p>
          <a:p>
            <a:r>
              <a:rPr lang="zh-CN" altLang="en-US" dirty="0" smtClean="0"/>
              <a:t>传感器同步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手机端图片翻转能够同步至云端</a:t>
            </a:r>
            <a:endParaRPr lang="en-US" dirty="0"/>
          </a:p>
        </p:txBody>
      </p:sp>
      <p:pic>
        <p:nvPicPr>
          <p:cNvPr id="1026" name="Picture 2" descr="C:\Documents and Settings\Libitum\Desktop\mcc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42900"/>
            <a:ext cx="1917506" cy="2819400"/>
          </a:xfrm>
          <a:prstGeom prst="rect">
            <a:avLst/>
          </a:prstGeom>
          <a:noFill/>
        </p:spPr>
      </p:pic>
      <p:pic>
        <p:nvPicPr>
          <p:cNvPr id="1027" name="Picture 3" descr="C:\Documents and Settings\Libitum\Desktop\mcc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8116" y="342900"/>
            <a:ext cx="1935884" cy="2819400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9322" y="1447804"/>
            <a:ext cx="714380" cy="13573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Middle Ware</a:t>
            </a:r>
          </a:p>
          <a:p>
            <a:pPr algn="ctr"/>
            <a:r>
              <a:rPr lang="en-US" altLang="zh-CN" sz="1200" dirty="0" smtClean="0"/>
              <a:t>1</a:t>
            </a:r>
            <a:endParaRPr lang="en-US" sz="1200" dirty="0"/>
          </a:p>
        </p:txBody>
      </p:sp>
      <p:sp>
        <p:nvSpPr>
          <p:cNvPr id="5" name="Cloud 4"/>
          <p:cNvSpPr/>
          <p:nvPr/>
        </p:nvSpPr>
        <p:spPr>
          <a:xfrm>
            <a:off x="5857884" y="876300"/>
            <a:ext cx="2571768" cy="3643338"/>
          </a:xfrm>
          <a:prstGeom prst="cloud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8662" y="1376366"/>
            <a:ext cx="714380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928662" y="2090746"/>
            <a:ext cx="1214446" cy="1214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28662" y="3305192"/>
            <a:ext cx="500066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14348" y="1162052"/>
            <a:ext cx="2357454" cy="307183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00892" y="1376366"/>
            <a:ext cx="714380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7000892" y="2090746"/>
            <a:ext cx="1214446" cy="1214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000892" y="3305192"/>
            <a:ext cx="500066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50861" y="2697175"/>
            <a:ext cx="3071834" cy="158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51455" y="2697175"/>
            <a:ext cx="3071834" cy="158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000760" y="2519374"/>
            <a:ext cx="714380" cy="13573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white"/>
                </a:solidFill>
              </a:rPr>
              <a:t>Middle Ware</a:t>
            </a:r>
          </a:p>
          <a:p>
            <a:pPr lvl="0" algn="ctr"/>
            <a:r>
              <a:rPr lang="en-US" sz="1200" dirty="0" smtClean="0">
                <a:solidFill>
                  <a:prstClr val="white"/>
                </a:solidFill>
              </a:rPr>
              <a:t>2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14414" y="4733952"/>
            <a:ext cx="1357322" cy="35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手机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357950" y="4733952"/>
            <a:ext cx="1714512" cy="35719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PC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000892" y="4305324"/>
            <a:ext cx="1071570" cy="2857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VM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43240" y="876300"/>
            <a:ext cx="2071702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云服务发现与本地应用描述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通信总线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系统信息同步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6182" y="2948002"/>
            <a:ext cx="207170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申请适当的虚拟计算资源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事件同步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通信辅助</a:t>
            </a:r>
            <a:endParaRPr lang="en-US" altLang="zh-CN" dirty="0" smtClean="0"/>
          </a:p>
        </p:txBody>
      </p:sp>
      <p:sp>
        <p:nvSpPr>
          <p:cNvPr id="21" name="Freeform 20"/>
          <p:cNvSpPr/>
          <p:nvPr/>
        </p:nvSpPr>
        <p:spPr>
          <a:xfrm>
            <a:off x="2786050" y="4233886"/>
            <a:ext cx="3697018" cy="595611"/>
          </a:xfrm>
          <a:custGeom>
            <a:avLst/>
            <a:gdLst>
              <a:gd name="connsiteX0" fmla="*/ 0 w 4054208"/>
              <a:gd name="connsiteY0" fmla="*/ 0 h 1074144"/>
              <a:gd name="connsiteX1" fmla="*/ 1883885 w 4054208"/>
              <a:gd name="connsiteY1" fmla="*/ 1068636 h 1074144"/>
              <a:gd name="connsiteX2" fmla="*/ 4054208 w 4054208"/>
              <a:gd name="connsiteY2" fmla="*/ 33050 h 107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4208" h="1074144">
                <a:moveTo>
                  <a:pt x="0" y="0"/>
                </a:moveTo>
                <a:cubicBezTo>
                  <a:pt x="604092" y="531564"/>
                  <a:pt x="1208184" y="1063128"/>
                  <a:pt x="1883885" y="1068636"/>
                </a:cubicBezTo>
                <a:cubicBezTo>
                  <a:pt x="2559586" y="1074144"/>
                  <a:pt x="3306897" y="553597"/>
                  <a:pt x="4054208" y="33050"/>
                </a:cubicBezTo>
              </a:path>
            </a:pathLst>
          </a:cu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57620" y="4733952"/>
            <a:ext cx="1647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</a:rPr>
              <a:t>WIFI   or </a:t>
            </a:r>
          </a:p>
          <a:p>
            <a:pPr algn="ctr"/>
            <a:r>
              <a:rPr lang="en-US" altLang="zh-CN" sz="1600" b="1" dirty="0" smtClean="0">
                <a:solidFill>
                  <a:schemeClr val="accent3">
                    <a:lumMod val="75000"/>
                  </a:schemeClr>
                </a:solidFill>
              </a:rPr>
              <a:t>other connection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388" y="142858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整体架构</a:t>
            </a:r>
            <a:endParaRPr lang="en-US" sz="4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828800" y="3314700"/>
            <a:ext cx="457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框架</a:t>
            </a:r>
            <a:endParaRPr lang="en-US" sz="1200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框架技术方案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520"/>
            <a:ext cx="5638800" cy="3604260"/>
          </a:xfrm>
        </p:spPr>
        <p:txBody>
          <a:bodyPr/>
          <a:lstStyle/>
          <a:p>
            <a:r>
              <a:rPr lang="zh-CN" altLang="en-US" dirty="0" smtClean="0"/>
              <a:t>使得应用的开发尽量简单</a:t>
            </a:r>
            <a:endParaRPr lang="en-US" altLang="zh-CN" dirty="0" smtClean="0"/>
          </a:p>
          <a:p>
            <a:r>
              <a:rPr lang="zh-CN" altLang="en-US" dirty="0" smtClean="0"/>
              <a:t>开发者不需要过多的考虑应用逻辑之外的其它事情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封装所有与总线之间的交互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封装通信协议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封装序列化与反序列化过程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封装线程操作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077200" y="2762252"/>
            <a:ext cx="762000" cy="13573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Middle Ware</a:t>
            </a:r>
          </a:p>
          <a:p>
            <a:pPr algn="ctr"/>
            <a:r>
              <a:rPr lang="en-US" altLang="zh-CN" sz="1200" dirty="0" smtClean="0"/>
              <a:t>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691314" y="2690814"/>
            <a:ext cx="714380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模块</a:t>
            </a:r>
            <a:r>
              <a:rPr lang="en-US" altLang="zh-CN" sz="1600" b="1" dirty="0" smtClean="0"/>
              <a:t>1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6691314" y="3405194"/>
            <a:ext cx="1214446" cy="1214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模块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691314" y="4619640"/>
            <a:ext cx="500066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模块</a:t>
            </a:r>
            <a:r>
              <a:rPr lang="en-US" altLang="zh-CN" sz="1200" b="1" dirty="0" smtClean="0"/>
              <a:t>3</a:t>
            </a:r>
            <a:endParaRPr lang="en-US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477000" y="2476500"/>
            <a:ext cx="2357454" cy="307183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513513" y="4011623"/>
            <a:ext cx="3071834" cy="158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591452" y="4629148"/>
            <a:ext cx="457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框架</a:t>
            </a:r>
            <a:endParaRPr lang="en-US" sz="12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pic>
        <p:nvPicPr>
          <p:cNvPr id="2050" name="Picture 2" descr="C:\Documents and Settings\Libitum\Desktop\mcc\co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52700"/>
            <a:ext cx="4643362" cy="16764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3733800" y="3009900"/>
            <a:ext cx="914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3924300" y="2438400"/>
            <a:ext cx="76200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200" y="14859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需调用的方法名，用来做标识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25527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框架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43200" y="3009900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600" y="2781300"/>
            <a:ext cx="1447800" cy="228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3000" y="3009900"/>
            <a:ext cx="609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4" idx="1"/>
          </p:cNvCxnSpPr>
          <p:nvPr/>
        </p:nvCxnSpPr>
        <p:spPr>
          <a:xfrm flipV="1">
            <a:off x="5486400" y="2404765"/>
            <a:ext cx="1524000" cy="6051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0" y="19431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的装箱机制做指针处理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86400" y="4000500"/>
            <a:ext cx="762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2800" y="41529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从总线获取处理结果</a:t>
            </a:r>
            <a:endParaRPr lang="en-US" dirty="0"/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>
            <a:off x="6019800" y="4000500"/>
            <a:ext cx="1143000" cy="4755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09800" y="3238500"/>
            <a:ext cx="3048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19200" y="3238500"/>
            <a:ext cx="1066800" cy="762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0005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通过返回值判断是否在当前环境中执行下面代码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514600" y="3619500"/>
            <a:ext cx="533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209800" y="4000500"/>
            <a:ext cx="838200" cy="76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0" y="44577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将结果推至总线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971800" y="3390900"/>
            <a:ext cx="990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29000" y="4000500"/>
            <a:ext cx="990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3124200" y="3467100"/>
            <a:ext cx="1295400" cy="1143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V="1">
            <a:off x="3924300" y="4267200"/>
            <a:ext cx="685800" cy="152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2400" y="46863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和传统的代码没有任何区别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2057400" y="2400300"/>
            <a:ext cx="47244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2476500"/>
            <a:ext cx="6096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数据通信方式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2362200" y="2781300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743200" y="2552700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000500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拉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3505200" y="20193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10000" y="1866900"/>
            <a:ext cx="1447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AIDL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10000" y="2552700"/>
            <a:ext cx="1447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0" y="3238500"/>
            <a:ext cx="1447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Broadcast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810000" y="4000500"/>
            <a:ext cx="14478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TCP Forward</a:t>
            </a:r>
            <a:endParaRPr lang="en-US" sz="1600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5867400" y="1638300"/>
            <a:ext cx="2362200" cy="685800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最自由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需要确定</a:t>
            </a:r>
            <a:r>
              <a:rPr lang="en-US" altLang="zh-CN" b="1" dirty="0" smtClean="0">
                <a:solidFill>
                  <a:srgbClr val="FF0000"/>
                </a:solidFill>
              </a:rPr>
              <a:t>AIDL</a:t>
            </a:r>
            <a:r>
              <a:rPr lang="zh-CN" altLang="en-US" b="1" dirty="0" smtClean="0">
                <a:solidFill>
                  <a:srgbClr val="FF0000"/>
                </a:solidFill>
              </a:rPr>
              <a:t>接口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Snip Diagonal Corner Rectangle 21"/>
          <p:cNvSpPr/>
          <p:nvPr/>
        </p:nvSpPr>
        <p:spPr>
          <a:xfrm>
            <a:off x="5867400" y="2400300"/>
            <a:ext cx="2362200" cy="685800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可以直接推送回调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难以处理多种回调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5867400" y="3162300"/>
            <a:ext cx="2362200" cy="685800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最简单方便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消息路由 </a:t>
            </a:r>
            <a:r>
              <a:rPr lang="en-US" altLang="zh-CN" b="1" dirty="0" smtClean="0">
                <a:solidFill>
                  <a:srgbClr val="FF0000"/>
                </a:solidFill>
              </a:rPr>
              <a:t>| </a:t>
            </a:r>
            <a:r>
              <a:rPr lang="zh-CN" altLang="en-US" b="1" dirty="0" smtClean="0">
                <a:solidFill>
                  <a:srgbClr val="FF0000"/>
                </a:solidFill>
              </a:rPr>
              <a:t>安全问题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Snip Diagonal Corner Rectangle 23"/>
          <p:cNvSpPr/>
          <p:nvPr/>
        </p:nvSpPr>
        <p:spPr>
          <a:xfrm>
            <a:off x="5867400" y="4076700"/>
            <a:ext cx="2362200" cy="1447800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VM</a:t>
            </a:r>
            <a:r>
              <a:rPr lang="zh-CN" altLang="en-US" b="1" dirty="0" smtClean="0">
                <a:solidFill>
                  <a:srgbClr val="00B050"/>
                </a:solidFill>
              </a:rPr>
              <a:t>不需要中间件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模型较为简单可靠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职责清晰明确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效率可能较低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路由机制较为复杂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>
            <a:stCxn id="17" idx="3"/>
            <a:endCxn id="21" idx="2"/>
          </p:cNvCxnSpPr>
          <p:nvPr/>
        </p:nvCxnSpPr>
        <p:spPr>
          <a:xfrm flipV="1">
            <a:off x="5257800" y="19812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22" idx="2"/>
          </p:cNvCxnSpPr>
          <p:nvPr/>
        </p:nvCxnSpPr>
        <p:spPr>
          <a:xfrm>
            <a:off x="5257800" y="2743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3"/>
            <a:endCxn id="23" idx="2"/>
          </p:cNvCxnSpPr>
          <p:nvPr/>
        </p:nvCxnSpPr>
        <p:spPr>
          <a:xfrm>
            <a:off x="5257800" y="34290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2"/>
          </p:cNvCxnSpPr>
          <p:nvPr/>
        </p:nvCxnSpPr>
        <p:spPr>
          <a:xfrm>
            <a:off x="5257800" y="4381500"/>
            <a:ext cx="6096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286000" y="5067300"/>
            <a:ext cx="2971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数据通信方式</a:t>
            </a:r>
            <a:endParaRPr lang="en-US" dirty="0"/>
          </a:p>
        </p:txBody>
      </p:sp>
      <p:cxnSp>
        <p:nvCxnSpPr>
          <p:cNvPr id="38" name="Straight Connector 37"/>
          <p:cNvCxnSpPr>
            <a:stCxn id="15" idx="3"/>
            <a:endCxn id="20" idx="1"/>
          </p:cNvCxnSpPr>
          <p:nvPr/>
        </p:nvCxnSpPr>
        <p:spPr>
          <a:xfrm>
            <a:off x="3505200" y="4191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382000" y="5410200"/>
            <a:ext cx="762000" cy="304800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674</TotalTime>
  <Words>909</Words>
  <Application>Microsoft Office PowerPoint</Application>
  <PresentationFormat>全屏显示(16:10)</PresentationFormat>
  <Paragraphs>287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Urban</vt:lpstr>
      <vt:lpstr>基于近场虚拟化技术的移动云计算</vt:lpstr>
      <vt:lpstr>主要内容</vt:lpstr>
      <vt:lpstr>预期成果</vt:lpstr>
      <vt:lpstr>预期成果</vt:lpstr>
      <vt:lpstr>幻灯片 5</vt:lpstr>
      <vt:lpstr>框架技术方案</vt:lpstr>
      <vt:lpstr>框架Framework</vt:lpstr>
      <vt:lpstr>框架Framework</vt:lpstr>
      <vt:lpstr>框架Framework</vt:lpstr>
      <vt:lpstr>框架Framework</vt:lpstr>
      <vt:lpstr>框架Framework</vt:lpstr>
      <vt:lpstr>框架Framework</vt:lpstr>
      <vt:lpstr>移动端中间件技术方案</vt:lpstr>
      <vt:lpstr>移动端中间件Middle Ware</vt:lpstr>
      <vt:lpstr>移动端中间件Middle Ware</vt:lpstr>
      <vt:lpstr>移动端中间件Middle Ware</vt:lpstr>
      <vt:lpstr>移动端中间件Middle Ware</vt:lpstr>
      <vt:lpstr>移动端中间件Middle Ware</vt:lpstr>
      <vt:lpstr>移动端中间件Middle Ware</vt:lpstr>
      <vt:lpstr>PC端中间件技术方案</vt:lpstr>
      <vt:lpstr>PC端中间件Middle Ware</vt:lpstr>
      <vt:lpstr>PC端中间件Middle Ware</vt:lpstr>
      <vt:lpstr>PC端中间件Middle Ware</vt:lpstr>
      <vt:lpstr>幻灯片 24</vt:lpstr>
      <vt:lpstr>谢谢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基于近场虚拟化技术的移动云计算</dc:title>
  <dc:creator/>
  <cp:lastModifiedBy>Liuna</cp:lastModifiedBy>
  <cp:revision>73</cp:revision>
  <dcterms:created xsi:type="dcterms:W3CDTF">2006-08-16T00:00:00Z</dcterms:created>
  <dcterms:modified xsi:type="dcterms:W3CDTF">2012-03-15T03:06:57Z</dcterms:modified>
</cp:coreProperties>
</file>