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70" r:id="rId4"/>
    <p:sldId id="258" r:id="rId5"/>
    <p:sldId id="260" r:id="rId6"/>
    <p:sldId id="261" r:id="rId7"/>
    <p:sldId id="271" r:id="rId8"/>
    <p:sldId id="277" r:id="rId9"/>
    <p:sldId id="272" r:id="rId10"/>
    <p:sldId id="274" r:id="rId11"/>
    <p:sldId id="275" r:id="rId12"/>
    <p:sldId id="268" r:id="rId13"/>
    <p:sldId id="276" r:id="rId14"/>
    <p:sldId id="263" r:id="rId15"/>
    <p:sldId id="267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BDF"/>
    <a:srgbClr val="8A9BDD"/>
    <a:srgbClr val="0000FF"/>
    <a:srgbClr val="92A3E7"/>
    <a:srgbClr val="250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75" d="100"/>
          <a:sy n="75" d="100"/>
        </p:scale>
        <p:origin x="118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9BAD8-B9A6-40CF-9A73-EAFFCA9AB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A0788-317D-45B7-99C1-8DA8C7226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7C195-425F-4209-9493-ABECFA07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DC1CC-E94A-4176-8750-BBBE4C51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DBE50-C184-41EB-A879-A91205A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E94E-E427-49C1-81BB-D8645759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FEA7F-12F3-4CA6-A083-669FB9798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5FAF8-FDC0-4BE0-92D7-29C27A4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08E2-A111-41CB-9D5D-1FA2202A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A7EFF-164E-4E1C-B0C5-C3B396C8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2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4E4E7-98A3-4EF9-A053-40A575923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39261-BF3B-4FA8-9386-96D3EDB1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AECA-F126-49B8-BF2F-8E33D20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AF4F-800C-49B2-96F9-2BB21865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9D5A0-F72C-4637-AC5B-63C61924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8298D-F566-4406-92DA-A5A7705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A91A6-9365-46D1-AD28-375BF9AC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35449-BB18-4674-AD57-F0FF8495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F8663-C802-4B9C-9281-ADE1CC78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FFC43-F4DB-4BA2-B9A5-2748E62B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C28D-4855-4A78-B302-D3ADCBF1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71369-0EC1-4C86-993E-DD740875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EB475-70AC-42F2-9785-C953788C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ABA5-44EE-4C20-AD00-8192864E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B2F56-CE9A-4C0C-A9C4-525AEBB6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4607-6777-4F1C-84EC-6A67C84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67CA-DDE4-4BFB-AD50-8F6BEE3BD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7613B-9A32-42CC-9966-D46528F27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927A-3D14-4B27-8BCC-56EC60FE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3DCC-0D0D-4295-8A55-AE66F97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3AD90-4B31-4A6D-AC04-F4767B94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3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1B6EC-5B0C-44D2-AB4C-6355C38B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5A712-FE78-4777-B91E-4FA0117F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1CCC2-267A-4138-9B17-CD32FAC7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1AF4C-EB98-4F36-90EB-2A7D9515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0F3538-7A28-4EBB-8C4B-0521B93AA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AD484-45CC-426F-A1C6-D94DB0E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E35B7-F269-4B33-8FEF-72E61283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96D07-A1B9-4B34-A635-57754BC5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CBA98-B400-43C6-B015-12BD1C37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868D2A-E552-4397-AA43-084C7BED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5DECF-21B5-4477-98F0-99989EA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8B513C-DF51-4EE3-8712-28ADE4E3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9B3376-52E4-49AF-988E-EB882E63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D9CBE-D0A2-419E-956E-AC445086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030D0-BD3E-4622-8F33-A929B0D3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5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FA4A-90C9-4BAF-921E-95F5F1A9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150B8-2676-4B2B-87B8-63E9453F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85F64-558D-42D4-B806-A6639B8A6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E4381-ADE6-429E-B93B-C0797BEF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D82DF-1DDE-47AD-B419-ABE84FF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97A51-91FF-4684-9DFD-A0BC1B36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1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D199D-C1DA-4F75-8E4D-12806A82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03094-914F-4584-8581-01C7F9988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7B83D-68D9-4E81-8911-700FD0545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07320-5CF6-482A-A099-3CFEE377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52B4B-3C0B-4E60-8266-2028E4CB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AE6D0-A468-443C-9C30-31644AB0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67A2D-5D39-43C8-9766-C2C51C5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52A87-7C5C-4742-BCFD-2B396BDD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E50A5-04D7-4C8F-8DFC-148FDD71F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14D4-29AB-4C54-9229-3E1C1430A4AC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614C3-03B0-460A-A396-1C2FD580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6C6A1-1AE1-4751-909C-28B1AF86B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1C97-E7D0-447E-A2EE-BB4D4B73E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5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54068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3BE364-A1E3-44E6-8126-60E4D26D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80" y="5472344"/>
            <a:ext cx="769696" cy="6782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9F5DDF-ADE4-46F2-9214-A0687CCA4080}"/>
              </a:ext>
            </a:extLst>
          </p:cNvPr>
          <p:cNvSpPr txBox="1"/>
          <p:nvPr/>
        </p:nvSpPr>
        <p:spPr>
          <a:xfrm>
            <a:off x="4545076" y="5688895"/>
            <a:ext cx="385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Dream Pass</a:t>
            </a:r>
            <a:endParaRPr lang="ko-KR" altLang="en-US" sz="54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1" y="600439"/>
            <a:ext cx="7301948" cy="4806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9F5DDF-ADE4-46F2-9214-A0687CCA4080}"/>
              </a:ext>
            </a:extLst>
          </p:cNvPr>
          <p:cNvSpPr txBox="1"/>
          <p:nvPr/>
        </p:nvSpPr>
        <p:spPr>
          <a:xfrm>
            <a:off x="5168183" y="2242587"/>
            <a:ext cx="369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Dream Pass</a:t>
            </a:r>
            <a:endParaRPr lang="ko-KR" altLang="en-US" sz="24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672" y="2112737"/>
            <a:ext cx="316833" cy="25969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5" y="2834102"/>
            <a:ext cx="120031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71" y="806336"/>
            <a:ext cx="1388226" cy="27774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18" y="802387"/>
            <a:ext cx="1388226" cy="2777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19" y="806335"/>
            <a:ext cx="1466904" cy="27738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38" y="802387"/>
            <a:ext cx="1466904" cy="27774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71" y="3761718"/>
            <a:ext cx="1388228" cy="2777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38" y="3761718"/>
            <a:ext cx="1466904" cy="2777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04" y="3761719"/>
            <a:ext cx="1466904" cy="2777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19" y="3761718"/>
            <a:ext cx="1466904" cy="27774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250" y="5810769"/>
            <a:ext cx="834390" cy="3083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3685" y="5810628"/>
            <a:ext cx="834773" cy="3085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5" t="71025" r="21213" b="13091"/>
          <a:stretch/>
        </p:blipFill>
        <p:spPr>
          <a:xfrm>
            <a:off x="6644930" y="2784763"/>
            <a:ext cx="858250" cy="4904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2" t="5345" b="88825"/>
          <a:stretch/>
        </p:blipFill>
        <p:spPr>
          <a:xfrm>
            <a:off x="7503180" y="971549"/>
            <a:ext cx="255079" cy="161925"/>
          </a:xfrm>
          <a:prstGeom prst="rect">
            <a:avLst/>
          </a:prstGeom>
        </p:spPr>
      </p:pic>
      <p:sp>
        <p:nvSpPr>
          <p:cNvPr id="19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2.2) Wireframe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9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FAC701-6A6B-45C9-9860-8BFEE4CFC13A}"/>
              </a:ext>
            </a:extLst>
          </p:cNvPr>
          <p:cNvCxnSpPr>
            <a:cxnSpLocks/>
          </p:cNvCxnSpPr>
          <p:nvPr/>
        </p:nvCxnSpPr>
        <p:spPr>
          <a:xfrm>
            <a:off x="1928605" y="535688"/>
            <a:ext cx="21309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29DD8D-1EA5-41D4-88CB-2F6F0A2D11BD}"/>
              </a:ext>
            </a:extLst>
          </p:cNvPr>
          <p:cNvSpPr txBox="1"/>
          <p:nvPr/>
        </p:nvSpPr>
        <p:spPr>
          <a:xfrm>
            <a:off x="1847103" y="131904"/>
            <a:ext cx="22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사원증</a:t>
            </a:r>
            <a:r>
              <a:rPr lang="ko-KR" altLang="en-US" dirty="0" smtClean="0"/>
              <a:t> 발급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1195" y="940168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App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사원증</a:t>
            </a:r>
            <a:r>
              <a:rPr lang="ko-KR" altLang="en-US" dirty="0" smtClean="0"/>
              <a:t> 발급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77" y="1357410"/>
            <a:ext cx="2279838" cy="43493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465150"/>
            <a:ext cx="3927989" cy="32673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62273"/>
              </p:ext>
            </p:extLst>
          </p:nvPr>
        </p:nvGraphicFramePr>
        <p:xfrm>
          <a:off x="6762750" y="4590214"/>
          <a:ext cx="44815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56">
                  <a:extLst>
                    <a:ext uri="{9D8B030D-6E8A-4147-A177-3AD203B41FA5}">
                      <a16:colId xmlns:a16="http://schemas.microsoft.com/office/drawing/2014/main" val="3977981616"/>
                    </a:ext>
                  </a:extLst>
                </a:gridCol>
                <a:gridCol w="2240756">
                  <a:extLst>
                    <a:ext uri="{9D8B030D-6E8A-4147-A177-3AD203B41FA5}">
                      <a16:colId xmlns:a16="http://schemas.microsoft.com/office/drawing/2014/main" val="1495605713"/>
                    </a:ext>
                  </a:extLst>
                </a:gridCol>
              </a:tblGrid>
              <a:tr h="263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6031"/>
                  </a:ext>
                </a:extLst>
              </a:tr>
              <a:tr h="263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uid</a:t>
                      </a:r>
                      <a:r>
                        <a:rPr lang="en-US" altLang="ko-KR" dirty="0" smtClean="0"/>
                        <a:t> 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vc</a:t>
                      </a:r>
                      <a:r>
                        <a:rPr lang="en-US" altLang="ko-KR" dirty="0" smtClean="0"/>
                        <a:t> : 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67954"/>
                  </a:ext>
                </a:extLst>
              </a:tr>
              <a:tr h="659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company : string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identity{</a:t>
                      </a:r>
                    </a:p>
                    <a:p>
                      <a:pPr latinLnBrk="1"/>
                      <a:r>
                        <a:rPr lang="en-US" altLang="ko-KR" dirty="0" smtClean="0"/>
                        <a:t>did</a:t>
                      </a:r>
                      <a:r>
                        <a:rPr lang="en-US" altLang="ko-KR" baseline="0" dirty="0" smtClean="0"/>
                        <a:t> : 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private_key</a:t>
                      </a:r>
                      <a:r>
                        <a:rPr lang="en-US" altLang="ko-KR" dirty="0" smtClean="0"/>
                        <a:t> : string}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23654"/>
                  </a:ext>
                </a:extLst>
              </a:tr>
              <a:tr h="263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 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6444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9292" y="3865575"/>
            <a:ext cx="356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사원증</a:t>
            </a:r>
            <a:r>
              <a:rPr lang="ko-KR" altLang="en-US" sz="1600" dirty="0" smtClean="0"/>
              <a:t> 발급 </a:t>
            </a:r>
            <a:r>
              <a:rPr lang="en-US" altLang="ko-KR" sz="1600" dirty="0" smtClean="0"/>
              <a:t>– APP API 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9292" y="4084352"/>
            <a:ext cx="268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POST /issue/employee</a:t>
            </a:r>
            <a:endParaRPr lang="ko-KR" altLang="en-US" sz="1600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4343400" y="2619375"/>
            <a:ext cx="2419350" cy="223837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2.2) </a:t>
            </a:r>
            <a:r>
              <a:rPr lang="ko-KR" altLang="en-US" dirty="0" smtClean="0"/>
              <a:t>주요기능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9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4" y="1170919"/>
            <a:ext cx="2173882" cy="4349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11" y="1170919"/>
            <a:ext cx="2332721" cy="4349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986" y="65732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신규 사용자 </a:t>
            </a:r>
            <a:r>
              <a:rPr lang="ko-KR" altLang="en-US" dirty="0" err="1" smtClean="0"/>
              <a:t>시작화면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9168" y="65732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사용자 </a:t>
            </a:r>
            <a:r>
              <a:rPr lang="ko-KR" altLang="en-US" dirty="0" err="1" smtClean="0"/>
              <a:t>시작화면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062" y="657323"/>
            <a:ext cx="2771775" cy="140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376" y="2273855"/>
            <a:ext cx="4033838" cy="1571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8920" y="4061837"/>
            <a:ext cx="3714750" cy="1962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212" y="4450318"/>
            <a:ext cx="885825" cy="24765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4FAC701-6A6B-45C9-9860-8BFEE4CFC13A}"/>
              </a:ext>
            </a:extLst>
          </p:cNvPr>
          <p:cNvCxnSpPr>
            <a:cxnSpLocks/>
          </p:cNvCxnSpPr>
          <p:nvPr/>
        </p:nvCxnSpPr>
        <p:spPr>
          <a:xfrm>
            <a:off x="1928605" y="535688"/>
            <a:ext cx="21309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29DD8D-1EA5-41D4-88CB-2F6F0A2D11BD}"/>
              </a:ext>
            </a:extLst>
          </p:cNvPr>
          <p:cNvSpPr txBox="1"/>
          <p:nvPr/>
        </p:nvSpPr>
        <p:spPr>
          <a:xfrm>
            <a:off x="1847103" y="131904"/>
            <a:ext cx="22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사원증</a:t>
            </a:r>
            <a:r>
              <a:rPr lang="ko-KR" altLang="en-US" dirty="0" smtClean="0"/>
              <a:t> 로딩</a:t>
            </a:r>
            <a:endParaRPr lang="ko-KR" altLang="en-US" dirty="0"/>
          </a:p>
        </p:txBody>
      </p:sp>
      <p:sp>
        <p:nvSpPr>
          <p:cNvPr id="25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2.2) </a:t>
            </a:r>
            <a:r>
              <a:rPr lang="ko-KR" altLang="en-US" dirty="0" smtClean="0"/>
              <a:t>주요기능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7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64" y="1217341"/>
            <a:ext cx="2343836" cy="44378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05" y="1217342"/>
            <a:ext cx="2343836" cy="443789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84" y="1217341"/>
            <a:ext cx="2343836" cy="443789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076" y="4514167"/>
            <a:ext cx="1333198" cy="4927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86" y="4513941"/>
            <a:ext cx="1333810" cy="4929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483" y="2447925"/>
            <a:ext cx="1290638" cy="116000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533775" y="3228975"/>
            <a:ext cx="194830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486" y="2843262"/>
            <a:ext cx="17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render()</a:t>
            </a:r>
            <a:endParaRPr lang="ko-KR" altLang="en-US" dirty="0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6734513" y="3436289"/>
            <a:ext cx="1963014" cy="13241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9372600" y="2371725"/>
            <a:ext cx="904875" cy="200025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29700" y="4419600"/>
            <a:ext cx="1581150" cy="58727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구부러진 연결선 36"/>
          <p:cNvCxnSpPr>
            <a:stCxn id="26" idx="3"/>
            <a:endCxn id="27" idx="3"/>
          </p:cNvCxnSpPr>
          <p:nvPr/>
        </p:nvCxnSpPr>
        <p:spPr>
          <a:xfrm>
            <a:off x="10277475" y="2471738"/>
            <a:ext cx="333375" cy="2241498"/>
          </a:xfrm>
          <a:prstGeom prst="curvedConnector3">
            <a:avLst>
              <a:gd name="adj1" fmla="val 188571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993400" y="330517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</a:t>
            </a:r>
            <a:endParaRPr lang="en-US" altLang="ko-KR" dirty="0" smtClean="0"/>
          </a:p>
          <a:p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00425" y="1504950"/>
            <a:ext cx="511616" cy="2667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02486" y="1722680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drawer</a:t>
            </a:r>
          </a:p>
          <a:p>
            <a:r>
              <a:rPr lang="en-US" altLang="ko-KR" sz="1600" dirty="0" smtClean="0"/>
              <a:t>navigation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02486" y="1771650"/>
            <a:ext cx="1156086" cy="5358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4FAC701-6A6B-45C9-9860-8BFEE4CFC13A}"/>
              </a:ext>
            </a:extLst>
          </p:cNvPr>
          <p:cNvCxnSpPr>
            <a:cxnSpLocks/>
          </p:cNvCxnSpPr>
          <p:nvPr/>
        </p:nvCxnSpPr>
        <p:spPr>
          <a:xfrm>
            <a:off x="1928605" y="535688"/>
            <a:ext cx="21309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29DD8D-1EA5-41D4-88CB-2F6F0A2D11BD}"/>
              </a:ext>
            </a:extLst>
          </p:cNvPr>
          <p:cNvSpPr txBox="1"/>
          <p:nvPr/>
        </p:nvSpPr>
        <p:spPr>
          <a:xfrm>
            <a:off x="1847103" y="131904"/>
            <a:ext cx="22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사원증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51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2.2) </a:t>
            </a:r>
            <a:r>
              <a:rPr lang="ko-KR" altLang="en-US" dirty="0" smtClean="0"/>
              <a:t>주요기능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>
            <a:extLst>
              <a:ext uri="{FF2B5EF4-FFF2-40B4-BE49-F238E27FC236}">
                <a16:creationId xmlns:a16="http://schemas.microsoft.com/office/drawing/2014/main" id="{16C15F11-8CEE-428C-8BCA-A8AD24902D13}"/>
              </a:ext>
            </a:extLst>
          </p:cNvPr>
          <p:cNvSpPr/>
          <p:nvPr/>
        </p:nvSpPr>
        <p:spPr>
          <a:xfrm>
            <a:off x="4022674" y="599778"/>
            <a:ext cx="1153072" cy="1065607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</a:t>
            </a:r>
          </a:p>
          <a:p>
            <a:pPr algn="ctr"/>
            <a:endParaRPr lang="ko-KR" altLang="en-US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4A0E77F-87F0-4CDD-8408-34BAE9E02AAB}"/>
              </a:ext>
            </a:extLst>
          </p:cNvPr>
          <p:cNvSpPr/>
          <p:nvPr/>
        </p:nvSpPr>
        <p:spPr>
          <a:xfrm>
            <a:off x="5925046" y="596278"/>
            <a:ext cx="1153072" cy="1065607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Dream</a:t>
            </a: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A3E7FC-EDDA-4A00-96FC-3DBC378E41E4}"/>
              </a:ext>
            </a:extLst>
          </p:cNvPr>
          <p:cNvSpPr/>
          <p:nvPr/>
        </p:nvSpPr>
        <p:spPr>
          <a:xfrm>
            <a:off x="7874943" y="596278"/>
            <a:ext cx="1153072" cy="1065607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Block</a:t>
            </a: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Chain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BF8902E-C8EE-430E-BCF1-675092B6F193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4599210" y="1665385"/>
            <a:ext cx="19337" cy="462447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75DB80-2889-4B92-991C-D9AD16DAD425}"/>
              </a:ext>
            </a:extLst>
          </p:cNvPr>
          <p:cNvCxnSpPr>
            <a:cxnSpLocks/>
          </p:cNvCxnSpPr>
          <p:nvPr/>
        </p:nvCxnSpPr>
        <p:spPr>
          <a:xfrm>
            <a:off x="6528710" y="1653203"/>
            <a:ext cx="19336" cy="4672915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636F76-F2C5-479F-8933-477DB837EB3E}"/>
              </a:ext>
            </a:extLst>
          </p:cNvPr>
          <p:cNvCxnSpPr>
            <a:cxnSpLocks/>
          </p:cNvCxnSpPr>
          <p:nvPr/>
        </p:nvCxnSpPr>
        <p:spPr>
          <a:xfrm>
            <a:off x="8455579" y="1652487"/>
            <a:ext cx="19336" cy="4672915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2E4C73-E97E-4028-8B4A-F3369ED106A5}"/>
              </a:ext>
            </a:extLst>
          </p:cNvPr>
          <p:cNvSpPr txBox="1"/>
          <p:nvPr/>
        </p:nvSpPr>
        <p:spPr>
          <a:xfrm>
            <a:off x="4231559" y="1155970"/>
            <a:ext cx="8385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실행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506A02-9FB8-44BE-8BA4-2190D14DFB68}"/>
              </a:ext>
            </a:extLst>
          </p:cNvPr>
          <p:cNvCxnSpPr>
            <a:cxnSpLocks/>
          </p:cNvCxnSpPr>
          <p:nvPr/>
        </p:nvCxnSpPr>
        <p:spPr>
          <a:xfrm flipH="1">
            <a:off x="6537912" y="3866415"/>
            <a:ext cx="1929500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5C8476-E330-4AB2-BE1F-C013A9BB6E9E}"/>
              </a:ext>
            </a:extLst>
          </p:cNvPr>
          <p:cNvCxnSpPr>
            <a:cxnSpLocks/>
          </p:cNvCxnSpPr>
          <p:nvPr/>
        </p:nvCxnSpPr>
        <p:spPr>
          <a:xfrm>
            <a:off x="4599210" y="2213815"/>
            <a:ext cx="1929499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ADCB71-CEFA-4B28-AF7E-9DB90A6EBD0D}"/>
              </a:ext>
            </a:extLst>
          </p:cNvPr>
          <p:cNvSpPr txBox="1"/>
          <p:nvPr/>
        </p:nvSpPr>
        <p:spPr>
          <a:xfrm>
            <a:off x="5019727" y="1709437"/>
            <a:ext cx="11205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</a:t>
            </a:r>
            <a:r>
              <a:rPr lang="en-US" altLang="ko-KR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</a:t>
            </a:r>
            <a:r>
              <a:rPr lang="en-US" altLang="ko-KR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</a:t>
            </a:r>
            <a:r>
              <a:rPr lang="en-US" altLang="ko-KR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D8BBD62-B4D3-4DD3-AA84-0EC1D884EDF0}"/>
              </a:ext>
            </a:extLst>
          </p:cNvPr>
          <p:cNvCxnSpPr>
            <a:cxnSpLocks/>
          </p:cNvCxnSpPr>
          <p:nvPr/>
        </p:nvCxnSpPr>
        <p:spPr>
          <a:xfrm>
            <a:off x="6549674" y="2567104"/>
            <a:ext cx="385097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2842EE-8CDC-484F-BF77-F6107E2E826A}"/>
              </a:ext>
            </a:extLst>
          </p:cNvPr>
          <p:cNvCxnSpPr>
            <a:cxnSpLocks/>
          </p:cNvCxnSpPr>
          <p:nvPr/>
        </p:nvCxnSpPr>
        <p:spPr>
          <a:xfrm flipH="1">
            <a:off x="6533705" y="3017685"/>
            <a:ext cx="3863084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AF4F0C-C001-4C0C-A88E-C9BD17A84327}"/>
              </a:ext>
            </a:extLst>
          </p:cNvPr>
          <p:cNvSpPr txBox="1"/>
          <p:nvPr/>
        </p:nvSpPr>
        <p:spPr>
          <a:xfrm>
            <a:off x="6957377" y="2705906"/>
            <a:ext cx="1177390" cy="29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</a:t>
            </a:r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0FC2992-55C6-49A8-95B6-FABF22BA6BB6}"/>
              </a:ext>
            </a:extLst>
          </p:cNvPr>
          <p:cNvCxnSpPr>
            <a:cxnSpLocks/>
          </p:cNvCxnSpPr>
          <p:nvPr/>
        </p:nvCxnSpPr>
        <p:spPr>
          <a:xfrm flipH="1">
            <a:off x="4606248" y="4141076"/>
            <a:ext cx="1929500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F1650CC-7836-4E15-93A7-E5A0B36A249F}"/>
              </a:ext>
            </a:extLst>
          </p:cNvPr>
          <p:cNvSpPr txBox="1"/>
          <p:nvPr/>
        </p:nvSpPr>
        <p:spPr>
          <a:xfrm>
            <a:off x="6825877" y="3574027"/>
            <a:ext cx="1394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DID-VC</a:t>
            </a:r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블록저장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5D8FAE-2A48-49BA-8F3D-824121C86BE7}"/>
              </a:ext>
            </a:extLst>
          </p:cNvPr>
          <p:cNvSpPr txBox="1"/>
          <p:nvPr/>
        </p:nvSpPr>
        <p:spPr>
          <a:xfrm>
            <a:off x="2703430" y="4117179"/>
            <a:ext cx="1947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VP-QR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</a:t>
            </a:r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A81FCA2-71B5-44DC-B295-47A0FC6DEB04}"/>
              </a:ext>
            </a:extLst>
          </p:cNvPr>
          <p:cNvSpPr/>
          <p:nvPr/>
        </p:nvSpPr>
        <p:spPr>
          <a:xfrm>
            <a:off x="2072777" y="571709"/>
            <a:ext cx="1153072" cy="1065607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출입문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리더기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CF865A4-1317-4CE7-80DD-D0A895E73BFD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2649313" y="1637316"/>
            <a:ext cx="19337" cy="462447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352AC0E-A88E-429C-BB27-D9CED177ADF8}"/>
              </a:ext>
            </a:extLst>
          </p:cNvPr>
          <p:cNvCxnSpPr>
            <a:cxnSpLocks/>
          </p:cNvCxnSpPr>
          <p:nvPr/>
        </p:nvCxnSpPr>
        <p:spPr>
          <a:xfrm flipH="1">
            <a:off x="2669710" y="4443919"/>
            <a:ext cx="1929500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4965D73-50A6-4934-A439-8D7AE6EFA6B8}"/>
              </a:ext>
            </a:extLst>
          </p:cNvPr>
          <p:cNvCxnSpPr>
            <a:cxnSpLocks/>
          </p:cNvCxnSpPr>
          <p:nvPr/>
        </p:nvCxnSpPr>
        <p:spPr>
          <a:xfrm>
            <a:off x="2673852" y="5883688"/>
            <a:ext cx="1929499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E4B3885-8620-4D8B-80CC-C2C0FBCC1C27}"/>
              </a:ext>
            </a:extLst>
          </p:cNvPr>
          <p:cNvSpPr txBox="1"/>
          <p:nvPr/>
        </p:nvSpPr>
        <p:spPr>
          <a:xfrm>
            <a:off x="2871847" y="4602492"/>
            <a:ext cx="1609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 </a:t>
            </a:r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스캔 </a:t>
            </a:r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en-US" altLang="ko-KR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VP 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E286412-76B3-437C-BD88-9CC510E04406}"/>
              </a:ext>
            </a:extLst>
          </p:cNvPr>
          <p:cNvCxnSpPr>
            <a:cxnSpLocks/>
          </p:cNvCxnSpPr>
          <p:nvPr/>
        </p:nvCxnSpPr>
        <p:spPr>
          <a:xfrm>
            <a:off x="2649313" y="4935793"/>
            <a:ext cx="579064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63C1FF7-BC88-42E2-A4EF-067A1C38E940}"/>
              </a:ext>
            </a:extLst>
          </p:cNvPr>
          <p:cNvSpPr txBox="1"/>
          <p:nvPr/>
        </p:nvSpPr>
        <p:spPr>
          <a:xfrm>
            <a:off x="3072533" y="5122998"/>
            <a:ext cx="1157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VP 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</a:t>
            </a:r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66A923-5574-4172-A894-8D280EC6F657}"/>
              </a:ext>
            </a:extLst>
          </p:cNvPr>
          <p:cNvSpPr/>
          <p:nvPr/>
        </p:nvSpPr>
        <p:spPr>
          <a:xfrm>
            <a:off x="9800677" y="596278"/>
            <a:ext cx="1153072" cy="1065607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6244AF1-1BFD-43D8-A3C4-B96F89E4139D}"/>
              </a:ext>
            </a:extLst>
          </p:cNvPr>
          <p:cNvCxnSpPr>
            <a:cxnSpLocks/>
          </p:cNvCxnSpPr>
          <p:nvPr/>
        </p:nvCxnSpPr>
        <p:spPr>
          <a:xfrm>
            <a:off x="10381313" y="1652487"/>
            <a:ext cx="19336" cy="4672915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B3C4C30-A450-431B-AB3E-6BECFAC30FE7}"/>
              </a:ext>
            </a:extLst>
          </p:cNvPr>
          <p:cNvSpPr txBox="1"/>
          <p:nvPr/>
        </p:nvSpPr>
        <p:spPr>
          <a:xfrm>
            <a:off x="8967620" y="2274716"/>
            <a:ext cx="1048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</a:t>
            </a:r>
            <a:r>
              <a:rPr lang="en-US" altLang="ko-KR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2BA6044-FF87-4FBF-B925-B1C7F175C981}"/>
              </a:ext>
            </a:extLst>
          </p:cNvPr>
          <p:cNvCxnSpPr>
            <a:cxnSpLocks/>
          </p:cNvCxnSpPr>
          <p:nvPr/>
        </p:nvCxnSpPr>
        <p:spPr>
          <a:xfrm>
            <a:off x="6535748" y="3455181"/>
            <a:ext cx="1929499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3A7AE45-4A0D-48C7-B53B-4289ECC72FAC}"/>
              </a:ext>
            </a:extLst>
          </p:cNvPr>
          <p:cNvSpPr txBox="1"/>
          <p:nvPr/>
        </p:nvSpPr>
        <p:spPr>
          <a:xfrm>
            <a:off x="6936489" y="3156155"/>
            <a:ext cx="13336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DID-VC 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3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ADE7CEB-122F-4FFD-ADE2-46A59B582952}"/>
              </a:ext>
            </a:extLst>
          </p:cNvPr>
          <p:cNvCxnSpPr>
            <a:cxnSpLocks/>
          </p:cNvCxnSpPr>
          <p:nvPr/>
        </p:nvCxnSpPr>
        <p:spPr>
          <a:xfrm flipH="1">
            <a:off x="2649313" y="5415386"/>
            <a:ext cx="5815933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4E1C21A-C89B-48CE-8A22-1CE7487F0285}"/>
              </a:ext>
            </a:extLst>
          </p:cNvPr>
          <p:cNvSpPr txBox="1"/>
          <p:nvPr/>
        </p:nvSpPr>
        <p:spPr>
          <a:xfrm>
            <a:off x="3195254" y="5578005"/>
            <a:ext cx="8866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 허가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1650CC-7836-4E15-93A7-E5A0B36A249F}"/>
              </a:ext>
            </a:extLst>
          </p:cNvPr>
          <p:cNvSpPr txBox="1"/>
          <p:nvPr/>
        </p:nvSpPr>
        <p:spPr>
          <a:xfrm>
            <a:off x="4871686" y="3777025"/>
            <a:ext cx="1394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DID-VC </a:t>
            </a:r>
            <a:r>
              <a:rPr lang="ko-KR" altLang="en-US" sz="13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저장</a:t>
            </a:r>
            <a:endParaRPr lang="en-US" altLang="ko-KR" sz="1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2.2)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48810"/>
              </p:ext>
            </p:extLst>
          </p:nvPr>
        </p:nvGraphicFramePr>
        <p:xfrm>
          <a:off x="979952" y="1479619"/>
          <a:ext cx="38609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51">
                  <a:extLst>
                    <a:ext uri="{9D8B030D-6E8A-4147-A177-3AD203B41FA5}">
                      <a16:colId xmlns:a16="http://schemas.microsoft.com/office/drawing/2014/main" val="3977981616"/>
                    </a:ext>
                  </a:extLst>
                </a:gridCol>
                <a:gridCol w="1930451">
                  <a:extLst>
                    <a:ext uri="{9D8B030D-6E8A-4147-A177-3AD203B41FA5}">
                      <a16:colId xmlns:a16="http://schemas.microsoft.com/office/drawing/2014/main" val="149560571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web3.eth.accounts.create()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6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json</a:t>
                      </a:r>
                      <a:r>
                        <a:rPr lang="en-US" altLang="ko-KR" dirty="0" smtClean="0"/>
                        <a:t> {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679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did,privatekey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236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644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3778" y="671431"/>
            <a:ext cx="2031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유저 </a:t>
            </a:r>
            <a:r>
              <a:rPr lang="en-US" altLang="ko-KR" sz="1600" dirty="0" smtClean="0"/>
              <a:t>did</a:t>
            </a:r>
            <a:r>
              <a:rPr lang="ko-KR" altLang="en-US" sz="1600" dirty="0" smtClean="0"/>
              <a:t> 생성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73779" y="1038929"/>
            <a:ext cx="318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GET /generate</a:t>
            </a:r>
            <a:endParaRPr lang="ko-KR" altLang="en-US" sz="16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FAC701-6A6B-45C9-9860-8BFEE4CFC13A}"/>
              </a:ext>
            </a:extLst>
          </p:cNvPr>
          <p:cNvCxnSpPr>
            <a:cxnSpLocks/>
          </p:cNvCxnSpPr>
          <p:nvPr/>
        </p:nvCxnSpPr>
        <p:spPr>
          <a:xfrm>
            <a:off x="1928605" y="535688"/>
            <a:ext cx="21309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29DD8D-1EA5-41D4-88CB-2F6F0A2D11BD}"/>
              </a:ext>
            </a:extLst>
          </p:cNvPr>
          <p:cNvSpPr txBox="1"/>
          <p:nvPr/>
        </p:nvSpPr>
        <p:spPr>
          <a:xfrm>
            <a:off x="1847103" y="131904"/>
            <a:ext cx="22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did:ethr</a:t>
            </a:r>
            <a:endParaRPr lang="ko-KR" altLang="en-US" dirty="0"/>
          </a:p>
        </p:txBody>
      </p:sp>
      <p:sp>
        <p:nvSpPr>
          <p:cNvPr id="28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2.3)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76997"/>
              </p:ext>
            </p:extLst>
          </p:nvPr>
        </p:nvGraphicFramePr>
        <p:xfrm>
          <a:off x="6561911" y="1425014"/>
          <a:ext cx="44815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56">
                  <a:extLst>
                    <a:ext uri="{9D8B030D-6E8A-4147-A177-3AD203B41FA5}">
                      <a16:colId xmlns:a16="http://schemas.microsoft.com/office/drawing/2014/main" val="3977981616"/>
                    </a:ext>
                  </a:extLst>
                </a:gridCol>
                <a:gridCol w="2240756">
                  <a:extLst>
                    <a:ext uri="{9D8B030D-6E8A-4147-A177-3AD203B41FA5}">
                      <a16:colId xmlns:a16="http://schemas.microsoft.com/office/drawing/2014/main" val="1495605713"/>
                    </a:ext>
                  </a:extLst>
                </a:gridCol>
              </a:tblGrid>
              <a:tr h="263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6031"/>
                  </a:ext>
                </a:extLst>
              </a:tr>
              <a:tr h="263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uid</a:t>
                      </a:r>
                      <a:r>
                        <a:rPr lang="en-US" altLang="ko-KR" dirty="0" smtClean="0"/>
                        <a:t> 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vc</a:t>
                      </a:r>
                      <a:r>
                        <a:rPr lang="en-US" altLang="ko-KR" dirty="0" smtClean="0"/>
                        <a:t> : 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67954"/>
                  </a:ext>
                </a:extLst>
              </a:tr>
              <a:tr h="659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company : string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identity{</a:t>
                      </a:r>
                    </a:p>
                    <a:p>
                      <a:pPr latinLnBrk="1"/>
                      <a:r>
                        <a:rPr lang="en-US" altLang="ko-KR" dirty="0" smtClean="0"/>
                        <a:t>did</a:t>
                      </a:r>
                      <a:r>
                        <a:rPr lang="en-US" altLang="ko-KR" baseline="0" dirty="0" smtClean="0"/>
                        <a:t> : 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private_key</a:t>
                      </a:r>
                      <a:r>
                        <a:rPr lang="en-US" altLang="ko-KR" dirty="0" smtClean="0"/>
                        <a:t> : string}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23654"/>
                  </a:ext>
                </a:extLst>
              </a:tr>
              <a:tr h="263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 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6444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658453" y="700375"/>
            <a:ext cx="356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사원증</a:t>
            </a:r>
            <a:r>
              <a:rPr lang="ko-KR" altLang="en-US" sz="1600" dirty="0" smtClean="0"/>
              <a:t> 발급 </a:t>
            </a:r>
            <a:r>
              <a:rPr lang="en-US" altLang="ko-KR" sz="1600" dirty="0" smtClean="0"/>
              <a:t>– APP API 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658453" y="919152"/>
            <a:ext cx="268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POST /issue/employee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9329"/>
              </p:ext>
            </p:extLst>
          </p:nvPr>
        </p:nvGraphicFramePr>
        <p:xfrm>
          <a:off x="979952" y="4704217"/>
          <a:ext cx="3860902" cy="76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51">
                  <a:extLst>
                    <a:ext uri="{9D8B030D-6E8A-4147-A177-3AD203B41FA5}">
                      <a16:colId xmlns:a16="http://schemas.microsoft.com/office/drawing/2014/main" val="3977981616"/>
                    </a:ext>
                  </a:extLst>
                </a:gridCol>
                <a:gridCol w="1930451">
                  <a:extLst>
                    <a:ext uri="{9D8B030D-6E8A-4147-A177-3AD203B41FA5}">
                      <a16:colId xmlns:a16="http://schemas.microsoft.com/office/drawing/2014/main" val="1495605713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6031"/>
                  </a:ext>
                </a:extLst>
              </a:tr>
              <a:tr h="39648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Invalid : 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6795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80870" y="3886590"/>
            <a:ext cx="3224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사원증</a:t>
            </a:r>
            <a:r>
              <a:rPr lang="ko-KR" altLang="en-US" sz="1600" dirty="0" smtClean="0"/>
              <a:t> 검증 </a:t>
            </a:r>
            <a:r>
              <a:rPr lang="en-US" altLang="ko-KR" sz="1600" dirty="0"/>
              <a:t>– APP API 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6494" y="4242934"/>
            <a:ext cx="268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GET /resolve/:did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7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FAC701-6A6B-45C9-9860-8BFEE4CFC13A}"/>
              </a:ext>
            </a:extLst>
          </p:cNvPr>
          <p:cNvCxnSpPr>
            <a:cxnSpLocks/>
          </p:cNvCxnSpPr>
          <p:nvPr/>
        </p:nvCxnSpPr>
        <p:spPr>
          <a:xfrm>
            <a:off x="1928605" y="535688"/>
            <a:ext cx="21309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29DD8D-1EA5-41D4-88CB-2F6F0A2D11BD}"/>
              </a:ext>
            </a:extLst>
          </p:cNvPr>
          <p:cNvSpPr txBox="1"/>
          <p:nvPr/>
        </p:nvSpPr>
        <p:spPr>
          <a:xfrm>
            <a:off x="1847103" y="131904"/>
            <a:ext cx="22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dev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28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2.3)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35090"/>
              </p:ext>
            </p:extLst>
          </p:nvPr>
        </p:nvGraphicFramePr>
        <p:xfrm>
          <a:off x="979952" y="2832169"/>
          <a:ext cx="3860902" cy="183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51">
                  <a:extLst>
                    <a:ext uri="{9D8B030D-6E8A-4147-A177-3AD203B41FA5}">
                      <a16:colId xmlns:a16="http://schemas.microsoft.com/office/drawing/2014/main" val="3977981616"/>
                    </a:ext>
                  </a:extLst>
                </a:gridCol>
                <a:gridCol w="1930451">
                  <a:extLst>
                    <a:ext uri="{9D8B030D-6E8A-4147-A177-3AD203B41FA5}">
                      <a16:colId xmlns:a16="http://schemas.microsoft.com/office/drawing/2014/main" val="1495605713"/>
                    </a:ext>
                  </a:extLst>
                </a:gridCol>
              </a:tblGrid>
              <a:tr h="36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6031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uid</a:t>
                      </a:r>
                      <a:r>
                        <a:rPr lang="en-US" altLang="ko-KR" dirty="0" smtClean="0"/>
                        <a:t> 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result : 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67954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 </a:t>
                      </a:r>
                      <a:r>
                        <a:rPr lang="en-US" altLang="ko-KR" dirty="0" smtClean="0"/>
                        <a:t>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23654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company </a:t>
                      </a:r>
                      <a:r>
                        <a:rPr lang="en-US" altLang="ko-KR" dirty="0" smtClean="0"/>
                        <a:t>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64446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 </a:t>
                      </a:r>
                      <a:r>
                        <a:rPr lang="en-US" altLang="ko-KR" dirty="0" smtClean="0"/>
                        <a:t>: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073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73778" y="2023981"/>
            <a:ext cx="119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계정 생성 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3779" y="2391479"/>
            <a:ext cx="136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POST /users</a:t>
            </a:r>
            <a:endParaRPr lang="ko-KR" altLang="en-US" sz="16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89669"/>
              </p:ext>
            </p:extLst>
          </p:nvPr>
        </p:nvGraphicFramePr>
        <p:xfrm>
          <a:off x="6677503" y="3989836"/>
          <a:ext cx="3860902" cy="183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51">
                  <a:extLst>
                    <a:ext uri="{9D8B030D-6E8A-4147-A177-3AD203B41FA5}">
                      <a16:colId xmlns:a16="http://schemas.microsoft.com/office/drawing/2014/main" val="3977981616"/>
                    </a:ext>
                  </a:extLst>
                </a:gridCol>
                <a:gridCol w="1930451">
                  <a:extLst>
                    <a:ext uri="{9D8B030D-6E8A-4147-A177-3AD203B41FA5}">
                      <a16:colId xmlns:a16="http://schemas.microsoft.com/office/drawing/2014/main" val="1495605713"/>
                    </a:ext>
                  </a:extLst>
                </a:gridCol>
              </a:tblGrid>
              <a:tr h="36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</a:t>
                      </a:r>
                      <a:r>
                        <a:rPr lang="en-US" altLang="ko-KR" baseline="0" dirty="0" smtClean="0"/>
                        <a:t>  (status 200)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6031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67954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23654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64446"/>
                  </a:ext>
                </a:extLst>
              </a:tr>
              <a:tr h="3677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073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71330" y="3181648"/>
            <a:ext cx="112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계정 조회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71330" y="3549146"/>
            <a:ext cx="156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GET /user/:</a:t>
            </a:r>
            <a:r>
              <a:rPr lang="en-US" altLang="ko-KR" sz="1600" dirty="0" err="1" smtClean="0"/>
              <a:t>uid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77503" y="1009985"/>
            <a:ext cx="1344206" cy="35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계정 삭제 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677503" y="1228681"/>
            <a:ext cx="2137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DELETE /user/:</a:t>
            </a:r>
            <a:r>
              <a:rPr lang="en-US" altLang="ko-KR" sz="1600" dirty="0" err="1" smtClean="0"/>
              <a:t>uid</a:t>
            </a:r>
            <a:endParaRPr lang="ko-KR" altLang="en-US" sz="16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6904"/>
              </p:ext>
            </p:extLst>
          </p:nvPr>
        </p:nvGraphicFramePr>
        <p:xfrm>
          <a:off x="6677503" y="1603326"/>
          <a:ext cx="38609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51">
                  <a:extLst>
                    <a:ext uri="{9D8B030D-6E8A-4147-A177-3AD203B41FA5}">
                      <a16:colId xmlns:a16="http://schemas.microsoft.com/office/drawing/2014/main" val="1826063421"/>
                    </a:ext>
                  </a:extLst>
                </a:gridCol>
                <a:gridCol w="1930451">
                  <a:extLst>
                    <a:ext uri="{9D8B030D-6E8A-4147-A177-3AD203B41FA5}">
                      <a16:colId xmlns:a16="http://schemas.microsoft.com/office/drawing/2014/main" val="2717485826"/>
                    </a:ext>
                  </a:extLst>
                </a:gridCol>
              </a:tblGrid>
              <a:tr h="230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30726"/>
                  </a:ext>
                </a:extLst>
              </a:tr>
              <a:tr h="3066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result : 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3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58">
            <a:extLst>
              <a:ext uri="{FF2B5EF4-FFF2-40B4-BE49-F238E27FC236}">
                <a16:creationId xmlns:a16="http://schemas.microsoft.com/office/drawing/2014/main" id="{548D969A-8682-4B28-AC36-6DB15E8D8DB3}"/>
              </a:ext>
            </a:extLst>
          </p:cNvPr>
          <p:cNvSpPr/>
          <p:nvPr/>
        </p:nvSpPr>
        <p:spPr>
          <a:xfrm>
            <a:off x="1501637" y="1661262"/>
            <a:ext cx="8650907" cy="3539388"/>
          </a:xfrm>
          <a:custGeom>
            <a:avLst/>
            <a:gdLst>
              <a:gd name="connsiteX0" fmla="*/ 0 w 6201066"/>
              <a:gd name="connsiteY0" fmla="*/ 0 h 583725"/>
              <a:gd name="connsiteX1" fmla="*/ 6201066 w 6201066"/>
              <a:gd name="connsiteY1" fmla="*/ 0 h 583725"/>
              <a:gd name="connsiteX2" fmla="*/ 6201066 w 6201066"/>
              <a:gd name="connsiteY2" fmla="*/ 583725 h 583725"/>
              <a:gd name="connsiteX3" fmla="*/ 0 w 6201066"/>
              <a:gd name="connsiteY3" fmla="*/ 583725 h 5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1066" h="583725">
                <a:moveTo>
                  <a:pt x="0" y="0"/>
                </a:moveTo>
                <a:lnTo>
                  <a:pt x="6201066" y="0"/>
                </a:lnTo>
                <a:lnTo>
                  <a:pt x="6201066" y="583725"/>
                </a:lnTo>
                <a:lnTo>
                  <a:pt x="0" y="5837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E531AB-BAE3-4605-AF87-C5C1568C7744}"/>
              </a:ext>
            </a:extLst>
          </p:cNvPr>
          <p:cNvSpPr/>
          <p:nvPr/>
        </p:nvSpPr>
        <p:spPr>
          <a:xfrm>
            <a:off x="838200" y="1225895"/>
            <a:ext cx="1590993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ko-KR" sz="13000" b="1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err="1" smtClean="0"/>
              <a:t>결과발표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81325" y="2657474"/>
            <a:ext cx="6038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시연</a:t>
            </a:r>
            <a:r>
              <a:rPr lang="en-US" altLang="ko-KR" sz="8000" dirty="0" smtClean="0"/>
              <a:t>…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66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추후 예정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95239"/>
              </p:ext>
            </p:extLst>
          </p:nvPr>
        </p:nvGraphicFramePr>
        <p:xfrm>
          <a:off x="2001078" y="1043516"/>
          <a:ext cx="8128000" cy="491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68712912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3716404684"/>
                    </a:ext>
                  </a:extLst>
                </a:gridCol>
              </a:tblGrid>
              <a:tr h="1639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Drawer Navigation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공유 오피스 룸 </a:t>
                      </a:r>
                      <a:r>
                        <a:rPr lang="ko-KR" altLang="en-US" baseline="0" dirty="0" err="1" smtClean="0"/>
                        <a:t>예약기능</a:t>
                      </a:r>
                      <a:endParaRPr lang="en-US" altLang="ko-KR" baseline="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err="1" smtClean="0"/>
                        <a:t>사원증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delete </a:t>
                      </a:r>
                      <a:r>
                        <a:rPr lang="ko-KR" altLang="en-US" baseline="0" dirty="0" smtClean="0"/>
                        <a:t>기능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03245"/>
                  </a:ext>
                </a:extLst>
              </a:tr>
              <a:tr h="1639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completeCardpage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 Encoder </a:t>
                      </a:r>
                      <a:r>
                        <a:rPr lang="ko-KR" altLang="en-US" dirty="0" smtClean="0"/>
                        <a:t>문제로 수정 요망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3997"/>
                  </a:ext>
                </a:extLst>
              </a:tr>
              <a:tr h="1639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</a:t>
                      </a:r>
                      <a:r>
                        <a:rPr lang="ko-KR" altLang="en-US" dirty="0" err="1" smtClean="0"/>
                        <a:t>등록기능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smtClean="0"/>
                        <a:t>Drawer menu bar</a:t>
                      </a:r>
                      <a:r>
                        <a:rPr lang="ko-KR" altLang="en-US" dirty="0" smtClean="0"/>
                        <a:t>를 통해 기능은 구현했으나</a:t>
                      </a:r>
                      <a:endParaRPr lang="en-US" altLang="ko-KR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    decoder</a:t>
                      </a:r>
                      <a:r>
                        <a:rPr lang="ko-KR" altLang="en-US" dirty="0" smtClean="0"/>
                        <a:t>의 문제로 </a:t>
                      </a:r>
                      <a:r>
                        <a:rPr lang="en-US" altLang="ko-KR" dirty="0" err="1" smtClean="0"/>
                        <a:t>url</a:t>
                      </a:r>
                      <a:r>
                        <a:rPr lang="ko-KR" altLang="en-US" baseline="0" dirty="0" smtClean="0"/>
                        <a:t> 전송 실패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2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9450" y="1581149"/>
            <a:ext cx="712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부족하지만 </a:t>
            </a:r>
            <a:endParaRPr lang="en-US" altLang="ko-KR" sz="7200" dirty="0" smtClean="0"/>
          </a:p>
          <a:p>
            <a:r>
              <a:rPr lang="ko-KR" altLang="en-US" sz="7200" dirty="0" smtClean="0"/>
              <a:t>봐주셔서 </a:t>
            </a:r>
            <a:endParaRPr lang="en-US" altLang="ko-KR" sz="7200" dirty="0" smtClean="0"/>
          </a:p>
          <a:p>
            <a:r>
              <a:rPr lang="ko-KR" altLang="en-US" sz="7200" dirty="0" smtClean="0"/>
              <a:t>감사합니다</a:t>
            </a:r>
            <a:r>
              <a:rPr lang="en-US" altLang="ko-KR" sz="7200" dirty="0" smtClean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723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58">
            <a:extLst>
              <a:ext uri="{FF2B5EF4-FFF2-40B4-BE49-F238E27FC236}">
                <a16:creationId xmlns:a16="http://schemas.microsoft.com/office/drawing/2014/main" id="{548D969A-8682-4B28-AC36-6DB15E8D8DB3}"/>
              </a:ext>
            </a:extLst>
          </p:cNvPr>
          <p:cNvSpPr/>
          <p:nvPr/>
        </p:nvSpPr>
        <p:spPr>
          <a:xfrm>
            <a:off x="5406888" y="450574"/>
            <a:ext cx="5062330" cy="1222151"/>
          </a:xfrm>
          <a:custGeom>
            <a:avLst/>
            <a:gdLst>
              <a:gd name="connsiteX0" fmla="*/ 0 w 6201066"/>
              <a:gd name="connsiteY0" fmla="*/ 0 h 583725"/>
              <a:gd name="connsiteX1" fmla="*/ 6201066 w 6201066"/>
              <a:gd name="connsiteY1" fmla="*/ 0 h 583725"/>
              <a:gd name="connsiteX2" fmla="*/ 6201066 w 6201066"/>
              <a:gd name="connsiteY2" fmla="*/ 583725 h 583725"/>
              <a:gd name="connsiteX3" fmla="*/ 0 w 6201066"/>
              <a:gd name="connsiteY3" fmla="*/ 583725 h 5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1066" h="583725">
                <a:moveTo>
                  <a:pt x="0" y="0"/>
                </a:moveTo>
                <a:lnTo>
                  <a:pt x="6201066" y="0"/>
                </a:lnTo>
                <a:lnTo>
                  <a:pt x="6201066" y="583725"/>
                </a:lnTo>
                <a:lnTo>
                  <a:pt x="0" y="5837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36F58-C896-47FE-81B7-AB94C2E06E53}"/>
              </a:ext>
            </a:extLst>
          </p:cNvPr>
          <p:cNvSpPr txBox="1"/>
          <p:nvPr/>
        </p:nvSpPr>
        <p:spPr>
          <a:xfrm>
            <a:off x="6238406" y="540565"/>
            <a:ext cx="279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45"/>
            <a:ext cx="4386469" cy="5732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17" y="2141644"/>
            <a:ext cx="1553870" cy="11517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E531AB-BAE3-4605-AF87-C5C1568C7744}"/>
              </a:ext>
            </a:extLst>
          </p:cNvPr>
          <p:cNvSpPr/>
          <p:nvPr/>
        </p:nvSpPr>
        <p:spPr>
          <a:xfrm>
            <a:off x="4797182" y="1957"/>
            <a:ext cx="931016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3000" b="1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Freeform: Shape 58">
            <a:extLst>
              <a:ext uri="{FF2B5EF4-FFF2-40B4-BE49-F238E27FC236}">
                <a16:creationId xmlns:a16="http://schemas.microsoft.com/office/drawing/2014/main" id="{548D969A-8682-4B28-AC36-6DB15E8D8DB3}"/>
              </a:ext>
            </a:extLst>
          </p:cNvPr>
          <p:cNvSpPr/>
          <p:nvPr/>
        </p:nvSpPr>
        <p:spPr>
          <a:xfrm>
            <a:off x="5406888" y="2004162"/>
            <a:ext cx="5062330" cy="1222151"/>
          </a:xfrm>
          <a:custGeom>
            <a:avLst/>
            <a:gdLst>
              <a:gd name="connsiteX0" fmla="*/ 0 w 6201066"/>
              <a:gd name="connsiteY0" fmla="*/ 0 h 583725"/>
              <a:gd name="connsiteX1" fmla="*/ 6201066 w 6201066"/>
              <a:gd name="connsiteY1" fmla="*/ 0 h 583725"/>
              <a:gd name="connsiteX2" fmla="*/ 6201066 w 6201066"/>
              <a:gd name="connsiteY2" fmla="*/ 583725 h 583725"/>
              <a:gd name="connsiteX3" fmla="*/ 0 w 6201066"/>
              <a:gd name="connsiteY3" fmla="*/ 583725 h 5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1066" h="583725">
                <a:moveTo>
                  <a:pt x="0" y="0"/>
                </a:moveTo>
                <a:lnTo>
                  <a:pt x="6201066" y="0"/>
                </a:lnTo>
                <a:lnTo>
                  <a:pt x="6201066" y="583725"/>
                </a:lnTo>
                <a:lnTo>
                  <a:pt x="0" y="5837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C36F58-C896-47FE-81B7-AB94C2E06E53}"/>
              </a:ext>
            </a:extLst>
          </p:cNvPr>
          <p:cNvSpPr txBox="1"/>
          <p:nvPr/>
        </p:nvSpPr>
        <p:spPr>
          <a:xfrm>
            <a:off x="6238406" y="1953517"/>
            <a:ext cx="4230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구조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1.1)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사원증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1.2)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스캐너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E531AB-BAE3-4605-AF87-C5C1568C7744}"/>
              </a:ext>
            </a:extLst>
          </p:cNvPr>
          <p:cNvSpPr/>
          <p:nvPr/>
        </p:nvSpPr>
        <p:spPr>
          <a:xfrm>
            <a:off x="4846929" y="1568795"/>
            <a:ext cx="931016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3000" b="1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Freeform: Shape 58">
            <a:extLst>
              <a:ext uri="{FF2B5EF4-FFF2-40B4-BE49-F238E27FC236}">
                <a16:creationId xmlns:a16="http://schemas.microsoft.com/office/drawing/2014/main" id="{548D969A-8682-4B28-AC36-6DB15E8D8DB3}"/>
              </a:ext>
            </a:extLst>
          </p:cNvPr>
          <p:cNvSpPr/>
          <p:nvPr/>
        </p:nvSpPr>
        <p:spPr>
          <a:xfrm>
            <a:off x="5406888" y="3576985"/>
            <a:ext cx="5062330" cy="1222151"/>
          </a:xfrm>
          <a:custGeom>
            <a:avLst/>
            <a:gdLst>
              <a:gd name="connsiteX0" fmla="*/ 0 w 6201066"/>
              <a:gd name="connsiteY0" fmla="*/ 0 h 583725"/>
              <a:gd name="connsiteX1" fmla="*/ 6201066 w 6201066"/>
              <a:gd name="connsiteY1" fmla="*/ 0 h 583725"/>
              <a:gd name="connsiteX2" fmla="*/ 6201066 w 6201066"/>
              <a:gd name="connsiteY2" fmla="*/ 583725 h 583725"/>
              <a:gd name="connsiteX3" fmla="*/ 0 w 6201066"/>
              <a:gd name="connsiteY3" fmla="*/ 583725 h 5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1066" h="583725">
                <a:moveTo>
                  <a:pt x="0" y="0"/>
                </a:moveTo>
                <a:lnTo>
                  <a:pt x="6201066" y="0"/>
                </a:lnTo>
                <a:lnTo>
                  <a:pt x="6201066" y="583725"/>
                </a:lnTo>
                <a:lnTo>
                  <a:pt x="0" y="5837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6F58-C896-47FE-81B7-AB94C2E06E53}"/>
              </a:ext>
            </a:extLst>
          </p:cNvPr>
          <p:cNvSpPr txBox="1"/>
          <p:nvPr/>
        </p:nvSpPr>
        <p:spPr>
          <a:xfrm>
            <a:off x="6238405" y="3988005"/>
            <a:ext cx="279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데모영상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E531AB-BAE3-4605-AF87-C5C1568C7744}"/>
              </a:ext>
            </a:extLst>
          </p:cNvPr>
          <p:cNvSpPr/>
          <p:nvPr/>
        </p:nvSpPr>
        <p:spPr>
          <a:xfrm>
            <a:off x="4797182" y="3128368"/>
            <a:ext cx="931016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ko-KR" sz="13000" b="1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Freeform: Shape 58">
            <a:extLst>
              <a:ext uri="{FF2B5EF4-FFF2-40B4-BE49-F238E27FC236}">
                <a16:creationId xmlns:a16="http://schemas.microsoft.com/office/drawing/2014/main" id="{548D969A-8682-4B28-AC36-6DB15E8D8DB3}"/>
              </a:ext>
            </a:extLst>
          </p:cNvPr>
          <p:cNvSpPr/>
          <p:nvPr/>
        </p:nvSpPr>
        <p:spPr>
          <a:xfrm>
            <a:off x="5406888" y="5153483"/>
            <a:ext cx="5062330" cy="1222151"/>
          </a:xfrm>
          <a:custGeom>
            <a:avLst/>
            <a:gdLst>
              <a:gd name="connsiteX0" fmla="*/ 0 w 6201066"/>
              <a:gd name="connsiteY0" fmla="*/ 0 h 583725"/>
              <a:gd name="connsiteX1" fmla="*/ 6201066 w 6201066"/>
              <a:gd name="connsiteY1" fmla="*/ 0 h 583725"/>
              <a:gd name="connsiteX2" fmla="*/ 6201066 w 6201066"/>
              <a:gd name="connsiteY2" fmla="*/ 583725 h 583725"/>
              <a:gd name="connsiteX3" fmla="*/ 0 w 6201066"/>
              <a:gd name="connsiteY3" fmla="*/ 583725 h 5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1066" h="583725">
                <a:moveTo>
                  <a:pt x="0" y="0"/>
                </a:moveTo>
                <a:lnTo>
                  <a:pt x="6201066" y="0"/>
                </a:lnTo>
                <a:lnTo>
                  <a:pt x="6201066" y="583725"/>
                </a:lnTo>
                <a:lnTo>
                  <a:pt x="0" y="5837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C36F58-C896-47FE-81B7-AB94C2E06E53}"/>
              </a:ext>
            </a:extLst>
          </p:cNvPr>
          <p:cNvSpPr txBox="1"/>
          <p:nvPr/>
        </p:nvSpPr>
        <p:spPr>
          <a:xfrm>
            <a:off x="6238405" y="5551251"/>
            <a:ext cx="279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예정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E531AB-BAE3-4605-AF87-C5C1568C7744}"/>
              </a:ext>
            </a:extLst>
          </p:cNvPr>
          <p:cNvSpPr/>
          <p:nvPr/>
        </p:nvSpPr>
        <p:spPr>
          <a:xfrm>
            <a:off x="4797182" y="4704866"/>
            <a:ext cx="931016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ko-KR" sz="13000" b="1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휴대폰, 전화, 쥐고있는, 손이(가) 표시된 사진&#10;&#10;자동 생성된 설명">
            <a:extLst>
              <a:ext uri="{FF2B5EF4-FFF2-40B4-BE49-F238E27FC236}">
                <a16:creationId xmlns:a16="http://schemas.microsoft.com/office/drawing/2014/main" id="{831BBE49-673C-4259-B9C3-98161803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67" y="683590"/>
            <a:ext cx="3745064" cy="5237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F8C571-BD5C-45B1-82A1-D1A76E9DDCA8}"/>
              </a:ext>
            </a:extLst>
          </p:cNvPr>
          <p:cNvSpPr txBox="1"/>
          <p:nvPr/>
        </p:nvSpPr>
        <p:spPr>
          <a:xfrm>
            <a:off x="2630059" y="1650627"/>
            <a:ext cx="160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사원증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4B3407-B674-4949-B839-82F43A14E059}"/>
              </a:ext>
            </a:extLst>
          </p:cNvPr>
          <p:cNvSpPr/>
          <p:nvPr/>
        </p:nvSpPr>
        <p:spPr>
          <a:xfrm>
            <a:off x="3042875" y="3848596"/>
            <a:ext cx="77964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 </a:t>
            </a:r>
            <a:r>
              <a:rPr lang="ko-KR" altLang="en-US" sz="1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F4119-3D18-482A-B321-592E7AE16413}"/>
              </a:ext>
            </a:extLst>
          </p:cNvPr>
          <p:cNvSpPr txBox="1"/>
          <p:nvPr/>
        </p:nvSpPr>
        <p:spPr>
          <a:xfrm>
            <a:off x="5558562" y="2553403"/>
            <a:ext cx="58624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DID</a:t>
            </a:r>
            <a:r>
              <a:rPr lang="ko-KR" altLang="en-US" sz="31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모바일 </a:t>
            </a:r>
            <a:r>
              <a:rPr lang="ko-KR" altLang="en-US" sz="3100" b="1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사원증</a:t>
            </a:r>
            <a:r>
              <a:rPr lang="ko-KR" altLang="en-US" sz="31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100" b="1" dirty="0" smtClean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100" b="1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 </a:t>
            </a:r>
            <a:r>
              <a:rPr lang="ko-KR" altLang="en-US" sz="31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endParaRPr lang="en-US" altLang="ko-KR" sz="31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F5DDF-ADE4-46F2-9214-A0687CCA4080}"/>
              </a:ext>
            </a:extLst>
          </p:cNvPr>
          <p:cNvSpPr txBox="1"/>
          <p:nvPr/>
        </p:nvSpPr>
        <p:spPr>
          <a:xfrm>
            <a:off x="6473722" y="1431107"/>
            <a:ext cx="385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Dream Pass</a:t>
            </a:r>
            <a:endParaRPr lang="ko-KR" altLang="en-US" sz="54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36F58-C896-47FE-81B7-AB94C2E06E53}"/>
              </a:ext>
            </a:extLst>
          </p:cNvPr>
          <p:cNvSpPr txBox="1"/>
          <p:nvPr/>
        </p:nvSpPr>
        <p:spPr>
          <a:xfrm>
            <a:off x="5666666" y="3684427"/>
            <a:ext cx="6096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공유오피스 전 지점 입장 가능한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사원증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출입 이력 확인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개인정보보호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3BE364-A1E3-44E6-8126-60E4D26D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026" y="1232141"/>
            <a:ext cx="769696" cy="6782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D5D9C9C-66EB-48F2-889B-367E54A24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133" y="1590496"/>
            <a:ext cx="224733" cy="235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99" y="1998267"/>
            <a:ext cx="1200318" cy="1686160"/>
          </a:xfrm>
          <a:prstGeom prst="rect">
            <a:avLst/>
          </a:prstGeom>
        </p:spPr>
      </p:pic>
      <p:sp>
        <p:nvSpPr>
          <p:cNvPr id="12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1. </a:t>
            </a:r>
            <a:r>
              <a:rPr lang="ko-KR" altLang="en-US" sz="1600" dirty="0" smtClean="0"/>
              <a:t>프로젝트 소개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52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170BED-EA14-41C6-84D0-CD6F63DC6F9D}"/>
              </a:ext>
            </a:extLst>
          </p:cNvPr>
          <p:cNvSpPr txBox="1"/>
          <p:nvPr/>
        </p:nvSpPr>
        <p:spPr>
          <a:xfrm>
            <a:off x="1492863" y="712307"/>
            <a:ext cx="393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공유오피스의 예상 연간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성장율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63%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0CA369-84FC-47F2-BA65-A1E43FC757C8}"/>
              </a:ext>
            </a:extLst>
          </p:cNvPr>
          <p:cNvSpPr/>
          <p:nvPr/>
        </p:nvSpPr>
        <p:spPr>
          <a:xfrm>
            <a:off x="2591404" y="4785189"/>
            <a:ext cx="380144" cy="108135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AFB3AA-2B3C-456B-A1D4-1A057290DCB8}"/>
              </a:ext>
            </a:extLst>
          </p:cNvPr>
          <p:cNvSpPr/>
          <p:nvPr/>
        </p:nvSpPr>
        <p:spPr>
          <a:xfrm>
            <a:off x="4659607" y="3154168"/>
            <a:ext cx="380144" cy="271237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07C4C6-E2B5-4D02-AA55-657FA20CFD8F}"/>
              </a:ext>
            </a:extLst>
          </p:cNvPr>
          <p:cNvCxnSpPr>
            <a:cxnSpLocks/>
          </p:cNvCxnSpPr>
          <p:nvPr/>
        </p:nvCxnSpPr>
        <p:spPr>
          <a:xfrm>
            <a:off x="2026326" y="5866544"/>
            <a:ext cx="4284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E01324-FC30-4C1A-9E0F-842987E2AF40}"/>
              </a:ext>
            </a:extLst>
          </p:cNvPr>
          <p:cNvCxnSpPr>
            <a:cxnSpLocks/>
          </p:cNvCxnSpPr>
          <p:nvPr/>
        </p:nvCxnSpPr>
        <p:spPr>
          <a:xfrm flipV="1">
            <a:off x="2026326" y="2774024"/>
            <a:ext cx="0" cy="309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9BA802-B3BE-45CF-B39B-31C8E9DFE89B}"/>
              </a:ext>
            </a:extLst>
          </p:cNvPr>
          <p:cNvSpPr txBox="1"/>
          <p:nvPr/>
        </p:nvSpPr>
        <p:spPr>
          <a:xfrm>
            <a:off x="2414417" y="5948468"/>
            <a:ext cx="104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72A95-D732-4264-86DF-54682FC4FB18}"/>
              </a:ext>
            </a:extLst>
          </p:cNvPr>
          <p:cNvSpPr txBox="1"/>
          <p:nvPr/>
        </p:nvSpPr>
        <p:spPr>
          <a:xfrm>
            <a:off x="4498358" y="5948468"/>
            <a:ext cx="104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85035-DE68-4279-B962-01D4866E56C5}"/>
              </a:ext>
            </a:extLst>
          </p:cNvPr>
          <p:cNvSpPr txBox="1"/>
          <p:nvPr/>
        </p:nvSpPr>
        <p:spPr>
          <a:xfrm>
            <a:off x="682524" y="2450859"/>
            <a:ext cx="1249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시장규모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106923-8FE0-46C4-B9E6-3B551603A36E}"/>
              </a:ext>
            </a:extLst>
          </p:cNvPr>
          <p:cNvSpPr txBox="1"/>
          <p:nvPr/>
        </p:nvSpPr>
        <p:spPr>
          <a:xfrm>
            <a:off x="1402326" y="4634532"/>
            <a:ext cx="62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660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2A8BDC-869B-4145-84EB-F1D7BFEF0235}"/>
              </a:ext>
            </a:extLst>
          </p:cNvPr>
          <p:cNvSpPr txBox="1"/>
          <p:nvPr/>
        </p:nvSpPr>
        <p:spPr>
          <a:xfrm>
            <a:off x="1350404" y="2992583"/>
            <a:ext cx="727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2200</a:t>
            </a: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061A7C16-24B4-4458-9705-0B738F239C4F}"/>
              </a:ext>
            </a:extLst>
          </p:cNvPr>
          <p:cNvSpPr/>
          <p:nvPr/>
        </p:nvSpPr>
        <p:spPr>
          <a:xfrm>
            <a:off x="3799408" y="2671281"/>
            <a:ext cx="296436" cy="811182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118F9B-2E91-42BC-A419-E8CE96562D19}"/>
              </a:ext>
            </a:extLst>
          </p:cNvPr>
          <p:cNvCxnSpPr>
            <a:cxnSpLocks/>
          </p:cNvCxnSpPr>
          <p:nvPr/>
        </p:nvCxnSpPr>
        <p:spPr>
          <a:xfrm flipV="1">
            <a:off x="2260308" y="2587870"/>
            <a:ext cx="3343206" cy="2602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EDF7E95-D008-4847-B49D-C00CFCE14CC4}"/>
              </a:ext>
            </a:extLst>
          </p:cNvPr>
          <p:cNvSpPr/>
          <p:nvPr/>
        </p:nvSpPr>
        <p:spPr>
          <a:xfrm>
            <a:off x="2745516" y="4753668"/>
            <a:ext cx="71920" cy="630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1E61A6-F7F3-4F20-A9C4-5C2016E935AD}"/>
              </a:ext>
            </a:extLst>
          </p:cNvPr>
          <p:cNvSpPr/>
          <p:nvPr/>
        </p:nvSpPr>
        <p:spPr>
          <a:xfrm>
            <a:off x="4837692" y="3122647"/>
            <a:ext cx="71920" cy="630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C466E91-3C9B-4C55-AAE7-4D43A6114905}"/>
              </a:ext>
            </a:extLst>
          </p:cNvPr>
          <p:cNvSpPr/>
          <p:nvPr/>
        </p:nvSpPr>
        <p:spPr>
          <a:xfrm>
            <a:off x="6805558" y="1658583"/>
            <a:ext cx="1715784" cy="1715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편의시설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8E3F794-0B21-40DC-BA03-C8245B8DABB9}"/>
              </a:ext>
            </a:extLst>
          </p:cNvPr>
          <p:cNvSpPr/>
          <p:nvPr/>
        </p:nvSpPr>
        <p:spPr>
          <a:xfrm>
            <a:off x="9723386" y="4417349"/>
            <a:ext cx="1715784" cy="1715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비용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98F46A5-0615-46DE-902C-5183DA4C758E}"/>
              </a:ext>
            </a:extLst>
          </p:cNvPr>
          <p:cNvSpPr/>
          <p:nvPr/>
        </p:nvSpPr>
        <p:spPr>
          <a:xfrm>
            <a:off x="6805558" y="4438431"/>
            <a:ext cx="1715784" cy="1715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좋은 위치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060B6AA-C3F4-4C7F-912D-4A80E8E5D7E6}"/>
              </a:ext>
            </a:extLst>
          </p:cNvPr>
          <p:cNvSpPr/>
          <p:nvPr/>
        </p:nvSpPr>
        <p:spPr>
          <a:xfrm>
            <a:off x="9723386" y="1658583"/>
            <a:ext cx="1715784" cy="1715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FC7D1B-C1D2-46D5-8510-FD025D393AED}"/>
              </a:ext>
            </a:extLst>
          </p:cNvPr>
          <p:cNvSpPr txBox="1"/>
          <p:nvPr/>
        </p:nvSpPr>
        <p:spPr>
          <a:xfrm>
            <a:off x="7087648" y="713796"/>
            <a:ext cx="403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중견기업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중소기업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모두에게 인기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C90E53-E6BB-44FB-9D55-68488A8799FE}"/>
              </a:ext>
            </a:extLst>
          </p:cNvPr>
          <p:cNvSpPr txBox="1"/>
          <p:nvPr/>
        </p:nvSpPr>
        <p:spPr>
          <a:xfrm>
            <a:off x="2603050" y="3028605"/>
            <a:ext cx="110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3.3 </a:t>
            </a:r>
            <a:r>
              <a:rPr lang="ko-KR" altLang="en-US" sz="28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endParaRPr lang="en-US" altLang="ko-KR" sz="28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9949521-03D5-4CC8-952E-00DF441DAADF}"/>
              </a:ext>
            </a:extLst>
          </p:cNvPr>
          <p:cNvSpPr/>
          <p:nvPr/>
        </p:nvSpPr>
        <p:spPr>
          <a:xfrm>
            <a:off x="8434892" y="3230890"/>
            <a:ext cx="1347151" cy="130371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7847A19-73EB-4403-9F2C-9715B414CE09}"/>
              </a:ext>
            </a:extLst>
          </p:cNvPr>
          <p:cNvCxnSpPr>
            <a:cxnSpLocks/>
            <a:stCxn id="44" idx="7"/>
            <a:endCxn id="41" idx="3"/>
          </p:cNvCxnSpPr>
          <p:nvPr/>
        </p:nvCxnSpPr>
        <p:spPr>
          <a:xfrm flipV="1">
            <a:off x="9584757" y="3123097"/>
            <a:ext cx="389900" cy="29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EBB352-1B44-4622-B5E8-6B53D5A863E8}"/>
              </a:ext>
            </a:extLst>
          </p:cNvPr>
          <p:cNvCxnSpPr>
            <a:cxnSpLocks/>
            <a:stCxn id="44" idx="5"/>
            <a:endCxn id="39" idx="1"/>
          </p:cNvCxnSpPr>
          <p:nvPr/>
        </p:nvCxnSpPr>
        <p:spPr>
          <a:xfrm>
            <a:off x="9584757" y="4343677"/>
            <a:ext cx="389900" cy="3249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58520D-F023-4920-85EC-F68338410BDD}"/>
              </a:ext>
            </a:extLst>
          </p:cNvPr>
          <p:cNvCxnSpPr>
            <a:cxnSpLocks/>
            <a:stCxn id="44" idx="3"/>
            <a:endCxn id="40" idx="7"/>
          </p:cNvCxnSpPr>
          <p:nvPr/>
        </p:nvCxnSpPr>
        <p:spPr>
          <a:xfrm flipH="1">
            <a:off x="8270071" y="4343677"/>
            <a:ext cx="362107" cy="3460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286F571-304B-4DB4-9D81-326792289A4F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H="1" flipV="1">
            <a:off x="8270071" y="3123097"/>
            <a:ext cx="362107" cy="29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1.1) Issue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이(가) 표시된 사진&#10;&#10;자동 생성된 설명">
            <a:extLst>
              <a:ext uri="{FF2B5EF4-FFF2-40B4-BE49-F238E27FC236}">
                <a16:creationId xmlns:a16="http://schemas.microsoft.com/office/drawing/2014/main" id="{B1200DD8-00E8-4004-9C8F-22851288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6" y="599758"/>
            <a:ext cx="5041707" cy="579309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AF505EA-C565-4035-A654-0E4329C325B1}"/>
              </a:ext>
            </a:extLst>
          </p:cNvPr>
          <p:cNvSpPr/>
          <p:nvPr/>
        </p:nvSpPr>
        <p:spPr>
          <a:xfrm>
            <a:off x="8945404" y="1279632"/>
            <a:ext cx="206734" cy="381663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9B2219A-AEFB-4508-87FD-8978B0748029}"/>
              </a:ext>
            </a:extLst>
          </p:cNvPr>
          <p:cNvSpPr/>
          <p:nvPr/>
        </p:nvSpPr>
        <p:spPr>
          <a:xfrm>
            <a:off x="8945404" y="2592981"/>
            <a:ext cx="206734" cy="381663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2D302A-A353-442F-9356-3C5A7D4C3984}"/>
              </a:ext>
            </a:extLst>
          </p:cNvPr>
          <p:cNvSpPr txBox="1"/>
          <p:nvPr/>
        </p:nvSpPr>
        <p:spPr>
          <a:xfrm>
            <a:off x="6946479" y="3225184"/>
            <a:ext cx="408216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 지점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및 발급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968FE0A-70C6-4186-BD73-BDF38B0AF2D7}"/>
              </a:ext>
            </a:extLst>
          </p:cNvPr>
          <p:cNvSpPr/>
          <p:nvPr/>
        </p:nvSpPr>
        <p:spPr>
          <a:xfrm>
            <a:off x="8945404" y="3903316"/>
            <a:ext cx="206734" cy="381663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A79805-F674-4A23-8DE2-0EED61C2284C}"/>
              </a:ext>
            </a:extLst>
          </p:cNvPr>
          <p:cNvSpPr txBox="1"/>
          <p:nvPr/>
        </p:nvSpPr>
        <p:spPr>
          <a:xfrm>
            <a:off x="6946479" y="4521886"/>
            <a:ext cx="408216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AF5CF-8AAF-4EA6-B89F-D6B486960CFF}"/>
              </a:ext>
            </a:extLst>
          </p:cNvPr>
          <p:cNvSpPr txBox="1"/>
          <p:nvPr/>
        </p:nvSpPr>
        <p:spPr>
          <a:xfrm>
            <a:off x="7007687" y="599758"/>
            <a:ext cx="4082167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공유오피스 타 지점 이주 및 방문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4DD7DB-6813-43EA-B59A-1833A20D289F}"/>
              </a:ext>
            </a:extLst>
          </p:cNvPr>
          <p:cNvSpPr txBox="1"/>
          <p:nvPr/>
        </p:nvSpPr>
        <p:spPr>
          <a:xfrm>
            <a:off x="7007688" y="1911835"/>
            <a:ext cx="408216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 지점 출입증 발급 신청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468649-13E6-47C6-9006-D101370C79AF}"/>
              </a:ext>
            </a:extLst>
          </p:cNvPr>
          <p:cNvSpPr txBox="1"/>
          <p:nvPr/>
        </p:nvSpPr>
        <p:spPr>
          <a:xfrm>
            <a:off x="6408242" y="5463605"/>
            <a:ext cx="5281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타 지점 이주 및 방문 시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출입증 재발급의 불편함</a:t>
            </a:r>
          </a:p>
        </p:txBody>
      </p:sp>
      <p:sp>
        <p:nvSpPr>
          <p:cNvPr id="12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1.2)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AF505EA-C565-4035-A654-0E4329C325B1}"/>
              </a:ext>
            </a:extLst>
          </p:cNvPr>
          <p:cNvSpPr/>
          <p:nvPr/>
        </p:nvSpPr>
        <p:spPr>
          <a:xfrm>
            <a:off x="8945404" y="1279632"/>
            <a:ext cx="206734" cy="381663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AF5CF-8AAF-4EA6-B89F-D6B486960CFF}"/>
              </a:ext>
            </a:extLst>
          </p:cNvPr>
          <p:cNvSpPr txBox="1"/>
          <p:nvPr/>
        </p:nvSpPr>
        <p:spPr>
          <a:xfrm>
            <a:off x="7007687" y="599758"/>
            <a:ext cx="4082167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공유오피스 타 지점 이주 및 방문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4DD7DB-6813-43EA-B59A-1833A20D289F}"/>
              </a:ext>
            </a:extLst>
          </p:cNvPr>
          <p:cNvSpPr txBox="1"/>
          <p:nvPr/>
        </p:nvSpPr>
        <p:spPr>
          <a:xfrm>
            <a:off x="7007688" y="1911835"/>
            <a:ext cx="408216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Dream Pass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468649-13E6-47C6-9006-D101370C79AF}"/>
              </a:ext>
            </a:extLst>
          </p:cNvPr>
          <p:cNvSpPr txBox="1"/>
          <p:nvPr/>
        </p:nvSpPr>
        <p:spPr>
          <a:xfrm>
            <a:off x="6304876" y="3045929"/>
            <a:ext cx="5281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DID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 후 출입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출입증 발급 </a:t>
            </a:r>
            <a:r>
              <a:rPr lang="en-US" altLang="ko-KR" sz="20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분실 </a:t>
            </a:r>
            <a:r>
              <a:rPr lang="en-US" altLang="ko-KR" sz="20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자기주권신원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(SSI) </a:t>
            </a:r>
            <a:r>
              <a:rPr lang="en-US" altLang="ko-KR" sz="20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8D0FFC-EECA-4007-A535-A3911B6709D6}"/>
              </a:ext>
            </a:extLst>
          </p:cNvPr>
          <p:cNvSpPr txBox="1"/>
          <p:nvPr/>
        </p:nvSpPr>
        <p:spPr>
          <a:xfrm>
            <a:off x="346422" y="2384280"/>
            <a:ext cx="741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</a:t>
            </a: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FA8B523-3D4C-43DC-9D58-382BA6FFDEBD}"/>
              </a:ext>
            </a:extLst>
          </p:cNvPr>
          <p:cNvCxnSpPr>
            <a:cxnSpLocks/>
            <a:stCxn id="58" idx="3"/>
            <a:endCxn id="71" idx="1"/>
          </p:cNvCxnSpPr>
          <p:nvPr/>
        </p:nvCxnSpPr>
        <p:spPr>
          <a:xfrm>
            <a:off x="1810407" y="2415238"/>
            <a:ext cx="2906048" cy="305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6C15ABC-C752-4F96-A3F7-62947C734072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452005" y="1178842"/>
            <a:ext cx="3261881" cy="664604"/>
          </a:xfrm>
          <a:prstGeom prst="bentConnector3">
            <a:avLst>
              <a:gd name="adj1" fmla="val 272"/>
            </a:avLst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782533E-63D6-4468-88BD-1A7C0DE074BB}"/>
              </a:ext>
            </a:extLst>
          </p:cNvPr>
          <p:cNvCxnSpPr>
            <a:cxnSpLocks/>
            <a:stCxn id="61" idx="2"/>
            <a:endCxn id="73" idx="1"/>
          </p:cNvCxnSpPr>
          <p:nvPr/>
        </p:nvCxnSpPr>
        <p:spPr>
          <a:xfrm rot="16200000" flipH="1">
            <a:off x="2814309" y="1757265"/>
            <a:ext cx="570006" cy="3229148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A3D6E7-5DD2-4ABE-9F5A-B24D8544B981}"/>
              </a:ext>
            </a:extLst>
          </p:cNvPr>
          <p:cNvSpPr/>
          <p:nvPr/>
        </p:nvSpPr>
        <p:spPr>
          <a:xfrm>
            <a:off x="2095602" y="1424583"/>
            <a:ext cx="1871187" cy="3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 출입증 발급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DE8011E-EFCE-4D56-8AC6-CD309B790C76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810407" y="5566477"/>
            <a:ext cx="2560068" cy="210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79EB0C-B027-4E78-8A90-E497759DEC96}"/>
              </a:ext>
            </a:extLst>
          </p:cNvPr>
          <p:cNvSpPr txBox="1"/>
          <p:nvPr/>
        </p:nvSpPr>
        <p:spPr>
          <a:xfrm>
            <a:off x="351979" y="5512167"/>
            <a:ext cx="73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18093E65-13D4-4776-B731-9A511A268A73}"/>
              </a:ext>
            </a:extLst>
          </p:cNvPr>
          <p:cNvSpPr/>
          <p:nvPr/>
        </p:nvSpPr>
        <p:spPr>
          <a:xfrm>
            <a:off x="2865135" y="4340134"/>
            <a:ext cx="325911" cy="506108"/>
          </a:xfrm>
          <a:prstGeom prst="down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FCF4E61-9CD7-47E4-B82B-BB254B42F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60" y="2069014"/>
            <a:ext cx="692447" cy="69244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1276378-130E-40A2-9415-BEBC9397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86" y="763943"/>
            <a:ext cx="829797" cy="82979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8F58BD1-157C-481A-9B06-CE9DDFC1C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21" y="675812"/>
            <a:ext cx="702319" cy="7023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A797D67-36F1-4214-81A2-C0F8CE1E2C95}"/>
              </a:ext>
            </a:extLst>
          </p:cNvPr>
          <p:cNvSpPr txBox="1"/>
          <p:nvPr/>
        </p:nvSpPr>
        <p:spPr>
          <a:xfrm>
            <a:off x="919498" y="2763671"/>
            <a:ext cx="1130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입주직원</a:t>
            </a:r>
            <a:endParaRPr lang="en-US" altLang="ko-KR" sz="1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C5F6932-BB60-4756-9BA7-6EAE672D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60" y="5222353"/>
            <a:ext cx="692447" cy="69244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AD9635D-8CD4-478D-B41F-4758C368E250}"/>
              </a:ext>
            </a:extLst>
          </p:cNvPr>
          <p:cNvSpPr txBox="1"/>
          <p:nvPr/>
        </p:nvSpPr>
        <p:spPr>
          <a:xfrm>
            <a:off x="902026" y="5914800"/>
            <a:ext cx="1130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입주직원</a:t>
            </a:r>
            <a:endParaRPr lang="en-US" altLang="ko-KR" sz="1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9172510-D6BE-494F-9A3E-19E9C0F77163}"/>
              </a:ext>
            </a:extLst>
          </p:cNvPr>
          <p:cNvSpPr/>
          <p:nvPr/>
        </p:nvSpPr>
        <p:spPr>
          <a:xfrm>
            <a:off x="2092498" y="2637919"/>
            <a:ext cx="1871187" cy="3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 출입증 발급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3A9C3BB-FA6C-4899-A4D6-A2E5FE26B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21" y="1917417"/>
            <a:ext cx="702319" cy="7023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D0A522-5D45-46C0-9D17-DB7FAC760DC2}"/>
              </a:ext>
            </a:extLst>
          </p:cNvPr>
          <p:cNvSpPr/>
          <p:nvPr/>
        </p:nvSpPr>
        <p:spPr>
          <a:xfrm>
            <a:off x="2092498" y="3866854"/>
            <a:ext cx="1871187" cy="3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 출입증 발급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C3C7CCD-70F6-411A-AA67-E65323FA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20" y="3162112"/>
            <a:ext cx="702319" cy="7023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0E37671-C6E9-42E9-AA11-ED672B0A1B58}"/>
              </a:ext>
            </a:extLst>
          </p:cNvPr>
          <p:cNvSpPr/>
          <p:nvPr/>
        </p:nvSpPr>
        <p:spPr>
          <a:xfrm>
            <a:off x="2135394" y="5871411"/>
            <a:ext cx="1871187" cy="3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Dream Pass</a:t>
            </a: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발급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4B66163-E6E3-4542-A8E3-4288D12E0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01" y="5075619"/>
            <a:ext cx="702319" cy="7023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DA54418-74C8-4697-97A8-E7D21FC68C9D}"/>
              </a:ext>
            </a:extLst>
          </p:cNvPr>
          <p:cNvSpPr txBox="1"/>
          <p:nvPr/>
        </p:nvSpPr>
        <p:spPr>
          <a:xfrm>
            <a:off x="4682718" y="1577135"/>
            <a:ext cx="85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2A607A7-9B51-420C-B32F-978E8709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55" y="2003391"/>
            <a:ext cx="829797" cy="82979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AD149C5-9CD1-4A72-B76F-E7A561EF3B60}"/>
              </a:ext>
            </a:extLst>
          </p:cNvPr>
          <p:cNvSpPr txBox="1"/>
          <p:nvPr/>
        </p:nvSpPr>
        <p:spPr>
          <a:xfrm>
            <a:off x="4702639" y="2815325"/>
            <a:ext cx="85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D1C42C4-3770-4013-BCA1-954DAD6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86" y="3241943"/>
            <a:ext cx="829797" cy="829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8CCB864-316A-4872-8DEC-BDA3EE66CB06}"/>
              </a:ext>
            </a:extLst>
          </p:cNvPr>
          <p:cNvSpPr txBox="1"/>
          <p:nvPr/>
        </p:nvSpPr>
        <p:spPr>
          <a:xfrm>
            <a:off x="4702639" y="4058000"/>
            <a:ext cx="85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7CC34C-251A-4417-A12B-6AB9C4E0417C}"/>
              </a:ext>
            </a:extLst>
          </p:cNvPr>
          <p:cNvSpPr txBox="1"/>
          <p:nvPr/>
        </p:nvSpPr>
        <p:spPr>
          <a:xfrm>
            <a:off x="4598290" y="6025813"/>
            <a:ext cx="1068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지점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D3CCC65-01E9-4F73-B232-89C42BC3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75" y="5343663"/>
            <a:ext cx="675070" cy="6750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857D36A-2BAA-48EC-85E0-FBD5FE88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15" y="5350743"/>
            <a:ext cx="675070" cy="6750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69AA800-406D-42E1-BF93-A904C937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47" y="4891407"/>
            <a:ext cx="675070" cy="6750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6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1.3) 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4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앱 구조</a:t>
            </a:r>
            <a:endParaRPr lang="ko-KR" altLang="en-US" dirty="0"/>
          </a:p>
        </p:txBody>
      </p:sp>
      <p:sp>
        <p:nvSpPr>
          <p:cNvPr id="89" name="Freeform: Shape 58">
            <a:extLst>
              <a:ext uri="{FF2B5EF4-FFF2-40B4-BE49-F238E27FC236}">
                <a16:creationId xmlns:a16="http://schemas.microsoft.com/office/drawing/2014/main" id="{548D969A-8682-4B28-AC36-6DB15E8D8DB3}"/>
              </a:ext>
            </a:extLst>
          </p:cNvPr>
          <p:cNvSpPr/>
          <p:nvPr/>
        </p:nvSpPr>
        <p:spPr>
          <a:xfrm>
            <a:off x="663437" y="1585062"/>
            <a:ext cx="8650907" cy="3539388"/>
          </a:xfrm>
          <a:custGeom>
            <a:avLst/>
            <a:gdLst>
              <a:gd name="connsiteX0" fmla="*/ 0 w 6201066"/>
              <a:gd name="connsiteY0" fmla="*/ 0 h 583725"/>
              <a:gd name="connsiteX1" fmla="*/ 6201066 w 6201066"/>
              <a:gd name="connsiteY1" fmla="*/ 0 h 583725"/>
              <a:gd name="connsiteX2" fmla="*/ 6201066 w 6201066"/>
              <a:gd name="connsiteY2" fmla="*/ 583725 h 583725"/>
              <a:gd name="connsiteX3" fmla="*/ 0 w 6201066"/>
              <a:gd name="connsiteY3" fmla="*/ 583725 h 5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1066" h="583725">
                <a:moveTo>
                  <a:pt x="0" y="0"/>
                </a:moveTo>
                <a:lnTo>
                  <a:pt x="6201066" y="0"/>
                </a:lnTo>
                <a:lnTo>
                  <a:pt x="6201066" y="583725"/>
                </a:lnTo>
                <a:lnTo>
                  <a:pt x="0" y="5837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C36F58-C896-47FE-81B7-AB94C2E06E53}"/>
              </a:ext>
            </a:extLst>
          </p:cNvPr>
          <p:cNvSpPr txBox="1"/>
          <p:nvPr/>
        </p:nvSpPr>
        <p:spPr>
          <a:xfrm>
            <a:off x="1494956" y="1585062"/>
            <a:ext cx="7229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구조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1.1)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사원증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1.2)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스캐너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Wireframe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Process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API docs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E531AB-BAE3-4605-AF87-C5C1568C7744}"/>
              </a:ext>
            </a:extLst>
          </p:cNvPr>
          <p:cNvSpPr/>
          <p:nvPr/>
        </p:nvSpPr>
        <p:spPr>
          <a:xfrm>
            <a:off x="0" y="1149695"/>
            <a:ext cx="1590993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3000" b="1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90525"/>
            <a:ext cx="77724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58492" y="1653990"/>
            <a:ext cx="1981786" cy="3391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2.1) </a:t>
            </a:r>
            <a:r>
              <a:rPr lang="ko-KR" altLang="en-US" dirty="0" err="1" smtClean="0"/>
              <a:t>사원증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9" y="1719235"/>
            <a:ext cx="1815547" cy="3268401"/>
          </a:xfrm>
          <a:prstGeom prst="rect">
            <a:avLst/>
          </a:prstGeom>
        </p:spPr>
      </p:pic>
      <p:pic>
        <p:nvPicPr>
          <p:cNvPr id="2050" name="Picture 2" descr="express 설치 - 한 눈에 끝내는 Nod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73" y="2686124"/>
            <a:ext cx="2782228" cy="153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내부 구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85" y="535688"/>
            <a:ext cx="3210477" cy="19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sues · decentralized-identity/did-jwt ·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85" y="4218255"/>
            <a:ext cx="3329746" cy="18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999989" y="3685379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9654539">
            <a:off x="6887419" y="2307501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8900791">
            <a:off x="7042300" y="2524933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2375538">
            <a:off x="6876683" y="4580325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 rot="13180570">
            <a:off x="6695811" y="4786906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 rot="10800000">
            <a:off x="2962997" y="3374481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0964" y="406605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발급하기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616063" y="167437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err="1" smtClean="0"/>
              <a:t>사원검색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18151" y="299244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사원 확인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31281" y="4047407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4.did-vc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547440" y="5414818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5.did-vc </a:t>
            </a:r>
            <a:r>
              <a:rPr lang="en-US" altLang="ko-KR" dirty="0" err="1" smtClean="0"/>
              <a:t>tx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06316" y="280777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6.did,vc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err="1" smtClean="0"/>
              <a:t>사원증</a:t>
            </a:r>
            <a:r>
              <a:rPr lang="ko-KR" altLang="en-US" dirty="0" smtClean="0"/>
              <a:t> 발부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5385" y="11597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사용자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66499" y="834201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입점회사</a:t>
            </a: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6" name="Picture 8" descr="Expo로 React Native 앱 빌드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5" y="5165784"/>
            <a:ext cx="1942197" cy="7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49552" y="1067964"/>
            <a:ext cx="1646269" cy="240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잘린 대각선 방향 모서리 29">
            <a:extLst>
              <a:ext uri="{FF2B5EF4-FFF2-40B4-BE49-F238E27FC236}">
                <a16:creationId xmlns:a16="http://schemas.microsoft.com/office/drawing/2014/main" id="{1DB6580F-9A74-4A0C-AA4D-89F63295A359}"/>
              </a:ext>
            </a:extLst>
          </p:cNvPr>
          <p:cNvSpPr/>
          <p:nvPr/>
        </p:nvSpPr>
        <p:spPr>
          <a:xfrm>
            <a:off x="-1" y="-1"/>
            <a:ext cx="2001079" cy="53568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2.1) QR</a:t>
            </a:r>
            <a:r>
              <a:rPr lang="ko-KR" altLang="en-US" dirty="0" smtClean="0"/>
              <a:t>스캐너</a:t>
            </a:r>
            <a:endParaRPr lang="ko-KR" altLang="en-US" dirty="0"/>
          </a:p>
        </p:txBody>
      </p:sp>
      <p:pic>
        <p:nvPicPr>
          <p:cNvPr id="2050" name="Picture 2" descr="express 설치 - 한 눈에 끝내는 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72" y="2534825"/>
            <a:ext cx="2782228" cy="153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sues · decentralized-identity/did-jwt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516" y="2293945"/>
            <a:ext cx="3287986" cy="18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7726345" y="3256929"/>
            <a:ext cx="456394" cy="207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9654539">
            <a:off x="3418037" y="4523401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8900791">
            <a:off x="3572918" y="4740833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2375538">
            <a:off x="3473717" y="1884058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 rot="13180570">
            <a:off x="3292845" y="2090639"/>
            <a:ext cx="1126435" cy="25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 rot="10800000">
            <a:off x="7439900" y="3244597"/>
            <a:ext cx="548890" cy="2320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6045" y="176052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1.QR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219679" y="3706268"/>
            <a:ext cx="134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2.websoket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receiver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65017" y="2652796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3.soket.id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792352" y="142628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4.sender(data-</a:t>
            </a:r>
            <a:r>
              <a:rPr lang="en-US" altLang="ko-KR" dirty="0" err="1" smtClean="0"/>
              <a:t>vp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408493" y="38720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090204" y="38628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6.did,vc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err="1" smtClean="0"/>
              <a:t>사원증</a:t>
            </a:r>
            <a:r>
              <a:rPr lang="ko-KR" altLang="en-US" dirty="0" smtClean="0"/>
              <a:t> 발부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56" y="6678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사원증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46" y="1142658"/>
            <a:ext cx="1433126" cy="220563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449552" y="3651339"/>
            <a:ext cx="1677631" cy="250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567608" y="615765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QR </a:t>
            </a:r>
            <a:r>
              <a:rPr lang="ko-KR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스캐너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69" y="3783996"/>
            <a:ext cx="1499081" cy="2241718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7" idx="1"/>
            <a:endCxn id="25" idx="1"/>
          </p:cNvCxnSpPr>
          <p:nvPr/>
        </p:nvCxnSpPr>
        <p:spPr>
          <a:xfrm rot="10800000" flipV="1">
            <a:off x="1449552" y="2272307"/>
            <a:ext cx="12700" cy="2632191"/>
          </a:xfrm>
          <a:prstGeom prst="curvedConnector3">
            <a:avLst>
              <a:gd name="adj1" fmla="val 336522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59094" y="5087146"/>
            <a:ext cx="206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검증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입출입</a:t>
            </a:r>
            <a:r>
              <a:rPr lang="ko-KR" altLang="en-US" dirty="0" smtClean="0"/>
              <a:t> 통제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8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577</Words>
  <Application>Microsoft Office PowerPoint</Application>
  <PresentationFormat>와이드스크린</PresentationFormat>
  <Paragraphs>224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Jennifer Hicks</dc:creator>
  <cp:lastModifiedBy>Default</cp:lastModifiedBy>
  <cp:revision>61</cp:revision>
  <dcterms:created xsi:type="dcterms:W3CDTF">2021-08-18T08:47:45Z</dcterms:created>
  <dcterms:modified xsi:type="dcterms:W3CDTF">2021-10-19T10:45:44Z</dcterms:modified>
</cp:coreProperties>
</file>