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1" r:id="rId6"/>
    <p:sldId id="257" r:id="rId7"/>
    <p:sldId id="258" r:id="rId8"/>
    <p:sldId id="259" r:id="rId9"/>
    <p:sldId id="260" r:id="rId10"/>
    <p:sldId id="263" r:id="rId11"/>
    <p:sldId id="275" r:id="rId12"/>
    <p:sldId id="264" r:id="rId13"/>
    <p:sldId id="273" r:id="rId14"/>
    <p:sldId id="274" r:id="rId15"/>
    <p:sldId id="276" r:id="rId16"/>
    <p:sldId id="265" r:id="rId17"/>
    <p:sldId id="277" r:id="rId18"/>
    <p:sldId id="267" r:id="rId19"/>
    <p:sldId id="278" r:id="rId20"/>
    <p:sldId id="262" r:id="rId21"/>
    <p:sldId id="279" r:id="rId22"/>
    <p:sldId id="268" r:id="rId23"/>
    <p:sldId id="280" r:id="rId24"/>
    <p:sldId id="281" r:id="rId25"/>
    <p:sldId id="282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6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440" y="-112"/>
      </p:cViewPr>
      <p:guideLst>
        <p:guide orient="horz" pos="401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0A6B4-8D20-EE4D-BF5B-C9004ACF6E6E}" type="datetimeFigureOut">
              <a:rPr lang="fr-FR" smtClean="0"/>
              <a:t>4/25/13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44938-DB9D-634F-B0BE-13B42E9CE4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43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323-9590-BC4F-ADDE-664574C34CDA}" type="datetimeFigureOut">
              <a:rPr lang="fr-FR" smtClean="0"/>
              <a:t>4/25/13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6390-C19E-7741-8A9E-F64A53C31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6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4620"/>
            <a:ext cx="8229600" cy="70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57200" y="6469905"/>
            <a:ext cx="2005677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dirty="0" err="1" smtClean="0"/>
              <a:t>Creative</a:t>
            </a:r>
            <a:r>
              <a:rPr lang="fr-FR" dirty="0" smtClean="0"/>
              <a:t> Commons – CC-BY-SA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940"/>
            <a:ext cx="3060000" cy="8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6103768" y="1"/>
            <a:ext cx="3060000" cy="89096"/>
          </a:xfrm>
          <a:prstGeom prst="rect">
            <a:avLst/>
          </a:prstGeom>
          <a:solidFill>
            <a:srgbClr val="FEE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3053768" y="-2086"/>
            <a:ext cx="3060000" cy="890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58" r:id="rId4"/>
    <p:sldLayoutId id="2147493460" r:id="rId5"/>
    <p:sldLayoutId id="2147493461" r:id="rId6"/>
    <p:sldLayoutId id="2147493462" r:id="rId7"/>
  </p:sldLayoutIdLst>
  <p:hf hdr="0" ftr="0" dt="0"/>
  <p:txStyles>
    <p:titleStyle>
      <a:lvl1pPr marL="0"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360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88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4910" y="4024395"/>
            <a:ext cx="7772400" cy="1035543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DEM – Session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910" y="5198201"/>
            <a:ext cx="6400800" cy="120449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Introduction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JQuery</a:t>
            </a:r>
            <a:r>
              <a:rPr lang="fr-FR" dirty="0" smtClean="0"/>
              <a:t> Mobile</a:t>
            </a:r>
            <a:endParaRPr lang="fr-FR" dirty="0"/>
          </a:p>
        </p:txBody>
      </p:sp>
      <p:pic>
        <p:nvPicPr>
          <p:cNvPr id="5" name="Image 4" descr="Screen Shot 2013-04-25 at 4.1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" y="200972"/>
            <a:ext cx="4712374" cy="1006096"/>
          </a:xfrm>
          <a:prstGeom prst="rect">
            <a:avLst/>
          </a:prstGeom>
        </p:spPr>
      </p:pic>
      <p:pic>
        <p:nvPicPr>
          <p:cNvPr id="6" name="Image 5" descr="Screen Shot 2013-04-25 at 4.18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24" y="377691"/>
            <a:ext cx="3117551" cy="1074684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Figures …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As a mobile entrepreneur, you need to</a:t>
            </a:r>
          </a:p>
          <a:p>
            <a:pPr lvl="1"/>
            <a:r>
              <a:rPr lang="en-US" dirty="0" smtClean="0"/>
              <a:t>Understand the real trends</a:t>
            </a:r>
          </a:p>
          <a:p>
            <a:pPr lvl="1"/>
            <a:r>
              <a:rPr lang="en-US" dirty="0" smtClean="0"/>
              <a:t>Learn the tricks of the game</a:t>
            </a:r>
          </a:p>
          <a:p>
            <a:pPr lvl="1"/>
            <a:r>
              <a:rPr lang="en-US" dirty="0" smtClean="0"/>
              <a:t>Be pro: Always quote sources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Figures …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Some “number tricks”:</a:t>
            </a:r>
          </a:p>
          <a:p>
            <a:pPr lvl="1"/>
            <a:r>
              <a:rPr lang="en-US" dirty="0" smtClean="0"/>
              <a:t>Market share </a:t>
            </a:r>
            <a:r>
              <a:rPr lang="en-US" dirty="0" err="1" smtClean="0"/>
              <a:t>vs</a:t>
            </a:r>
            <a:r>
              <a:rPr lang="en-US" dirty="0" smtClean="0"/>
              <a:t> Devices sold</a:t>
            </a:r>
          </a:p>
          <a:p>
            <a:pPr lvl="1"/>
            <a:r>
              <a:rPr lang="en-US" dirty="0" smtClean="0"/>
              <a:t>Activity on the Internet </a:t>
            </a:r>
            <a:r>
              <a:rPr lang="en-US" dirty="0" err="1" smtClean="0"/>
              <a:t>vs</a:t>
            </a:r>
            <a:r>
              <a:rPr lang="en-US" dirty="0" smtClean="0"/>
              <a:t> Market Shares</a:t>
            </a:r>
          </a:p>
          <a:p>
            <a:pPr lvl="1"/>
            <a:r>
              <a:rPr lang="en-US" dirty="0" smtClean="0"/>
              <a:t>Revenue </a:t>
            </a:r>
            <a:r>
              <a:rPr lang="en-US" dirty="0" err="1" smtClean="0"/>
              <a:t>vs</a:t>
            </a:r>
            <a:r>
              <a:rPr lang="en-US" dirty="0" smtClean="0"/>
              <a:t> Traffic</a:t>
            </a:r>
          </a:p>
          <a:p>
            <a:pPr lvl="1"/>
            <a:r>
              <a:rPr lang="en-US" dirty="0" smtClean="0"/>
              <a:t>Mixing mobile and tablets (or not)</a:t>
            </a:r>
          </a:p>
          <a:p>
            <a:pPr lvl="1"/>
            <a:r>
              <a:rPr lang="en-US" dirty="0" smtClean="0"/>
              <a:t>Not all countries are equal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 4" descr="Screen Shot 2013-04-26 at 9.52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413"/>
            <a:ext cx="4397864" cy="24114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965" y="3247865"/>
            <a:ext cx="4273604" cy="2201993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57200" y="5834598"/>
            <a:ext cx="8229600" cy="92760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Discuss 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55438" y="5448535"/>
            <a:ext cx="36313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dirty="0"/>
              <a:t>http://</a:t>
            </a:r>
            <a:r>
              <a:rPr lang="fr-FR" sz="800" dirty="0" err="1"/>
              <a:t>www.operamediaworks.com</a:t>
            </a:r>
            <a:r>
              <a:rPr lang="fr-FR" sz="800" dirty="0"/>
              <a:t>/</a:t>
            </a:r>
            <a:r>
              <a:rPr lang="fr-FR" sz="800" dirty="0" err="1"/>
              <a:t>pdf</a:t>
            </a:r>
            <a:r>
              <a:rPr lang="fr-FR" sz="800" dirty="0"/>
              <a:t>/omw_sma_q1_2013.pdf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27394"/>
            <a:ext cx="67530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/>
              <a:t>http://</a:t>
            </a:r>
            <a:r>
              <a:rPr lang="fr-FR" sz="800" dirty="0" err="1"/>
              <a:t>www.comscore.com</a:t>
            </a:r>
            <a:r>
              <a:rPr lang="fr-FR" sz="800" dirty="0"/>
              <a:t>/Insights/</a:t>
            </a:r>
            <a:r>
              <a:rPr lang="fr-FR" sz="800" dirty="0" err="1"/>
              <a:t>Press_Releases</a:t>
            </a:r>
            <a:r>
              <a:rPr lang="fr-FR" sz="800" dirty="0"/>
              <a:t>/2013/4/comScore_Reports_February_2013_U.S._Smartphone_Subscriber_Market_Share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207503" y="3163894"/>
            <a:ext cx="257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of </a:t>
            </a:r>
            <a:r>
              <a:rPr lang="fr-FR" dirty="0" err="1" smtClean="0"/>
              <a:t>traffic</a:t>
            </a:r>
            <a:r>
              <a:rPr lang="fr-FR" dirty="0" smtClean="0"/>
              <a:t> - </a:t>
            </a:r>
            <a:r>
              <a:rPr lang="fr-FR" dirty="0" err="1" smtClean="0"/>
              <a:t>Worldwide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57200" y="3348560"/>
            <a:ext cx="218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Shares</a:t>
            </a:r>
            <a:r>
              <a:rPr lang="fr-FR" dirty="0" smtClean="0"/>
              <a:t> - 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0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really matters…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and Android are the two leading platforms in the world</a:t>
            </a:r>
          </a:p>
          <a:p>
            <a:pPr lvl="1"/>
            <a:r>
              <a:rPr lang="en-US" dirty="0" smtClean="0"/>
              <a:t>More Android users</a:t>
            </a:r>
          </a:p>
          <a:p>
            <a:pPr lvl="1"/>
            <a:r>
              <a:rPr lang="en-US" dirty="0" smtClean="0"/>
              <a:t>But more revenues on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Blackberry is going down</a:t>
            </a:r>
          </a:p>
          <a:p>
            <a:pPr lvl="1"/>
            <a:r>
              <a:rPr lang="en-US" sz="1200" dirty="0" smtClean="0"/>
              <a:t>(I have no hope for them – Excuse me if I smile when you say otherwise …)</a:t>
            </a:r>
          </a:p>
          <a:p>
            <a:r>
              <a:rPr lang="en-US" dirty="0" smtClean="0"/>
              <a:t>Windows Phone seems to be getting traction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Let’s not forget about …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Feature phones</a:t>
            </a:r>
          </a:p>
          <a:p>
            <a:pPr lvl="1"/>
            <a:r>
              <a:rPr lang="en-US" dirty="0" smtClean="0"/>
              <a:t>No apps – Very basic browser – J2ME</a:t>
            </a:r>
          </a:p>
          <a:p>
            <a:pPr lvl="1"/>
            <a:r>
              <a:rPr lang="en-US" dirty="0" smtClean="0"/>
              <a:t>SMS + Voice interaction</a:t>
            </a:r>
          </a:p>
          <a:p>
            <a:endParaRPr lang="en-US" dirty="0" smtClean="0"/>
          </a:p>
          <a:p>
            <a:r>
              <a:rPr lang="en-US" dirty="0" smtClean="0"/>
              <a:t>They exist but they are not the subject of this training.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Mobile in </a:t>
            </a:r>
            <a:r>
              <a:rPr lang="fr-FR" dirty="0" err="1" smtClean="0"/>
              <a:t>Senegal</a:t>
            </a:r>
            <a:r>
              <a:rPr lang="fr-FR" dirty="0" smtClean="0"/>
              <a:t> – Key figures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88% of mobile </a:t>
            </a:r>
            <a:r>
              <a:rPr lang="fr-FR" dirty="0" err="1" smtClean="0"/>
              <a:t>penetration</a:t>
            </a:r>
            <a:endParaRPr lang="fr-FR" dirty="0" smtClean="0"/>
          </a:p>
          <a:p>
            <a:pPr lvl="1"/>
            <a:r>
              <a:rPr lang="fr-FR" dirty="0" smtClean="0"/>
              <a:t># of </a:t>
            </a:r>
            <a:r>
              <a:rPr lang="fr-FR" dirty="0" err="1" smtClean="0"/>
              <a:t>subscribers</a:t>
            </a:r>
            <a:r>
              <a:rPr lang="fr-FR" dirty="0" smtClean="0"/>
              <a:t> / population</a:t>
            </a:r>
          </a:p>
          <a:p>
            <a:r>
              <a:rPr lang="fr-FR" dirty="0" smtClean="0"/>
              <a:t>10.71 million </a:t>
            </a:r>
            <a:r>
              <a:rPr lang="fr-FR" dirty="0" err="1" smtClean="0"/>
              <a:t>lines</a:t>
            </a:r>
            <a:endParaRPr lang="fr-FR" dirty="0" smtClean="0"/>
          </a:p>
          <a:p>
            <a:r>
              <a:rPr lang="fr-FR" dirty="0" smtClean="0"/>
              <a:t>375k Mobile Internet </a:t>
            </a:r>
            <a:r>
              <a:rPr lang="fr-FR" dirty="0" err="1" smtClean="0"/>
              <a:t>users</a:t>
            </a:r>
            <a:endParaRPr lang="fr-FR" dirty="0" smtClean="0"/>
          </a:p>
          <a:p>
            <a:pPr lvl="1"/>
            <a:r>
              <a:rPr lang="fr-FR" dirty="0" smtClean="0"/>
              <a:t>Vs 95k ADSL </a:t>
            </a:r>
            <a:r>
              <a:rPr lang="fr-FR" dirty="0" err="1" smtClean="0"/>
              <a:t>lines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1921" y="6126163"/>
            <a:ext cx="64460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/>
              <a:t>http://</a:t>
            </a:r>
            <a:r>
              <a:rPr lang="fr-FR" sz="1000" dirty="0" err="1"/>
              <a:t>www.itnewsafrica.com</a:t>
            </a:r>
            <a:r>
              <a:rPr lang="fr-FR" sz="1000" dirty="0"/>
              <a:t>/2012/10/senegals-mobile-penetration-passes-88-percent/</a:t>
            </a:r>
          </a:p>
        </p:txBody>
      </p:sp>
    </p:spTree>
    <p:extLst>
      <p:ext uri="{BB962C8B-B14F-4D97-AF65-F5344CB8AC3E}">
        <p14:creationId xmlns:p14="http://schemas.microsoft.com/office/powerpoint/2010/main" val="170901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Mobile in Senegal - Revenues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Store purchases</a:t>
            </a:r>
          </a:p>
          <a:p>
            <a:pPr lvl="1"/>
            <a:r>
              <a:rPr lang="en-US" dirty="0" smtClean="0"/>
              <a:t>Hard without credit cards</a:t>
            </a:r>
          </a:p>
          <a:p>
            <a:pPr lvl="1"/>
            <a:r>
              <a:rPr lang="en-US" dirty="0" smtClean="0"/>
              <a:t>Mobile wallets growing</a:t>
            </a:r>
          </a:p>
          <a:p>
            <a:pPr lvl="1"/>
            <a:r>
              <a:rPr lang="en-US" dirty="0" smtClean="0"/>
              <a:t>Figures?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Advertising</a:t>
            </a:r>
          </a:p>
          <a:p>
            <a:pPr lvl="1"/>
            <a:r>
              <a:rPr lang="en-US" dirty="0" smtClean="0"/>
              <a:t>Emerging</a:t>
            </a:r>
          </a:p>
          <a:p>
            <a:pPr lvl="1"/>
            <a:r>
              <a:rPr lang="en-US" dirty="0" smtClean="0"/>
              <a:t>Figures?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Developing</a:t>
            </a:r>
            <a:r>
              <a:rPr lang="fr-FR" dirty="0" smtClean="0"/>
              <a:t> for mobile in 2013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63" y="1794861"/>
            <a:ext cx="8595622" cy="3043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Different types of development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Contract work</a:t>
            </a:r>
          </a:p>
          <a:p>
            <a:pPr lvl="1"/>
            <a:r>
              <a:rPr lang="en-US" dirty="0" smtClean="0"/>
              <a:t>Your company works for another company and delivers an application under their name</a:t>
            </a:r>
          </a:p>
          <a:p>
            <a:r>
              <a:rPr lang="en-US" dirty="0" smtClean="0"/>
              <a:t>Product development</a:t>
            </a:r>
          </a:p>
          <a:p>
            <a:pPr lvl="1"/>
            <a:r>
              <a:rPr lang="en-US" dirty="0" smtClean="0"/>
              <a:t>You are building your own mobile application for your business</a:t>
            </a:r>
          </a:p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A world of its own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strategy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Native Applications</a:t>
            </a:r>
          </a:p>
          <a:p>
            <a:pPr lvl="1"/>
            <a:r>
              <a:rPr lang="en-US" dirty="0" smtClean="0"/>
              <a:t>Using the OS SDK to write an application that is dedicated to one platform</a:t>
            </a:r>
          </a:p>
          <a:p>
            <a:r>
              <a:rPr lang="en-US" dirty="0" smtClean="0"/>
              <a:t>Hybrid Applications</a:t>
            </a:r>
          </a:p>
          <a:p>
            <a:pPr lvl="1"/>
            <a:r>
              <a:rPr lang="en-US" dirty="0" smtClean="0"/>
              <a:t>A mix of web technology and native code</a:t>
            </a:r>
            <a:r>
              <a:rPr lang="en-US" dirty="0"/>
              <a:t> </a:t>
            </a:r>
            <a:r>
              <a:rPr lang="en-US" dirty="0" smtClean="0"/>
              <a:t>to save time and reuse some parts of the app</a:t>
            </a:r>
          </a:p>
          <a:p>
            <a:r>
              <a:rPr lang="en-US" dirty="0" smtClean="0"/>
              <a:t>Mobile Web apps</a:t>
            </a:r>
          </a:p>
          <a:p>
            <a:pPr lvl="1"/>
            <a:r>
              <a:rPr lang="en-US" dirty="0" smtClean="0"/>
              <a:t>An HTML website optimized for mobile devices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en-US" dirty="0" smtClean="0"/>
              <a:t>Logistics</a:t>
            </a:r>
          </a:p>
          <a:p>
            <a:pPr lvl="1"/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/>
              <a:t>key</a:t>
            </a:r>
            <a:r>
              <a:rPr lang="fr-FR" dirty="0"/>
              <a:t> </a:t>
            </a:r>
            <a:r>
              <a:rPr lang="fr-FR" dirty="0" smtClean="0"/>
              <a:t>figures</a:t>
            </a:r>
          </a:p>
          <a:p>
            <a:pPr lvl="1"/>
            <a:r>
              <a:rPr lang="fr-FR" dirty="0" err="1" smtClean="0"/>
              <a:t>Developing</a:t>
            </a:r>
            <a:r>
              <a:rPr lang="fr-FR" dirty="0" smtClean="0"/>
              <a:t> for mobile in 2013</a:t>
            </a:r>
          </a:p>
          <a:p>
            <a:endParaRPr lang="fr-FR" dirty="0"/>
          </a:p>
          <a:p>
            <a:r>
              <a:rPr lang="fr-FR" dirty="0" err="1" smtClean="0"/>
              <a:t>JQuery</a:t>
            </a:r>
            <a:r>
              <a:rPr lang="fr-FR" dirty="0" smtClean="0"/>
              <a:t> Mobile</a:t>
            </a:r>
          </a:p>
          <a:p>
            <a:pPr lvl="1"/>
            <a:r>
              <a:rPr lang="fr-FR" dirty="0" err="1" smtClean="0"/>
              <a:t>Theory</a:t>
            </a:r>
            <a:r>
              <a:rPr lang="fr-FR" dirty="0" smtClean="0"/>
              <a:t> and hands-on </a:t>
            </a:r>
            <a:r>
              <a:rPr lang="fr-FR" dirty="0" err="1" smtClean="0"/>
              <a:t>exercises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Mobile </a:t>
            </a:r>
            <a:r>
              <a:rPr lang="fr-FR" dirty="0" err="1" smtClean="0"/>
              <a:t>strategy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276542"/>
              </p:ext>
            </p:extLst>
          </p:nvPr>
        </p:nvGraphicFramePr>
        <p:xfrm>
          <a:off x="457200" y="2057268"/>
          <a:ext cx="8229600" cy="2875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085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Ergonomy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Cost</a:t>
                      </a:r>
                      <a:endParaRPr lang="fr-FR" dirty="0"/>
                    </a:p>
                  </a:txBody>
                  <a:tcPr anchor="ctr"/>
                </a:tc>
              </a:tr>
              <a:tr h="608540">
                <a:tc>
                  <a:txBody>
                    <a:bodyPr/>
                    <a:lstStyle/>
                    <a:p>
                      <a:r>
                        <a:rPr lang="fr-FR" dirty="0" smtClean="0"/>
                        <a:t>Native Application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</a:t>
                      </a:r>
                      <a:endParaRPr lang="fr-FR" dirty="0"/>
                    </a:p>
                  </a:txBody>
                  <a:tcPr anchor="ctr"/>
                </a:tc>
              </a:tr>
              <a:tr h="10503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Hybrid</a:t>
                      </a:r>
                      <a:r>
                        <a:rPr lang="fr-FR" dirty="0" smtClean="0"/>
                        <a:t> Application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anchor="ctr"/>
                </a:tc>
              </a:tr>
              <a:tr h="608540">
                <a:tc>
                  <a:txBody>
                    <a:bodyPr/>
                    <a:lstStyle/>
                    <a:p>
                      <a:r>
                        <a:rPr lang="fr-FR" dirty="0" smtClean="0"/>
                        <a:t>Mobile web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Mobile </a:t>
            </a:r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pic>
        <p:nvPicPr>
          <p:cNvPr id="6" name="Image 5" descr="Screen Shot 2013-04-26 at 4.4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24" y="3169874"/>
            <a:ext cx="2589776" cy="2460064"/>
          </a:xfrm>
          <a:prstGeom prst="rect">
            <a:avLst/>
          </a:prstGeom>
        </p:spPr>
      </p:pic>
      <p:pic>
        <p:nvPicPr>
          <p:cNvPr id="8" name="Image 7" descr="Screen Shot 2013-04-26 at 4.5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67" y="2673888"/>
            <a:ext cx="3014764" cy="21478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04431" y="5053268"/>
            <a:ext cx="3497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/>
              <a:t>http://</a:t>
            </a:r>
            <a:r>
              <a:rPr lang="fr-FR" sz="1000" dirty="0" err="1"/>
              <a:t>www.digitaltrends.com</a:t>
            </a:r>
            <a:r>
              <a:rPr lang="fr-FR" sz="1000" dirty="0"/>
              <a:t>/mobile/facebook-ditches-html5-on-android-goes-native/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65177" y="5817619"/>
            <a:ext cx="3178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http://</a:t>
            </a:r>
            <a:r>
              <a:rPr lang="fr-FR" sz="1000" dirty="0" err="1"/>
              <a:t>venturebeat.com</a:t>
            </a:r>
            <a:r>
              <a:rPr lang="fr-FR" sz="1000" dirty="0"/>
              <a:t>/2013/04/17/</a:t>
            </a:r>
            <a:r>
              <a:rPr lang="fr-FR" sz="1000" dirty="0" err="1"/>
              <a:t>linkedin</a:t>
            </a:r>
            <a:r>
              <a:rPr lang="fr-FR" sz="1000" dirty="0"/>
              <a:t>-mobile-web-</a:t>
            </a:r>
            <a:r>
              <a:rPr lang="fr-FR" sz="1000" dirty="0" err="1"/>
              <a:t>breakup</a:t>
            </a:r>
            <a:r>
              <a:rPr lang="fr-FR" sz="1000" dirty="0"/>
              <a:t>/</a:t>
            </a:r>
          </a:p>
        </p:txBody>
      </p:sp>
      <p:pic>
        <p:nvPicPr>
          <p:cNvPr id="12" name="Image 11" descr="Screen Shot 2013-04-26 at 4.51.45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0"/>
          <a:stretch/>
        </p:blipFill>
        <p:spPr>
          <a:xfrm>
            <a:off x="115322" y="1899796"/>
            <a:ext cx="2728170" cy="20993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0679" y="4228937"/>
            <a:ext cx="2541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/>
              <a:t>http://</a:t>
            </a:r>
            <a:r>
              <a:rPr lang="fr-FR" sz="1000" dirty="0" err="1"/>
              <a:t>mashable.com</a:t>
            </a:r>
            <a:r>
              <a:rPr lang="fr-FR" sz="1000" dirty="0"/>
              <a:t>/2012/09/11/html5-biggest-mistake/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76060" y="1137864"/>
            <a:ext cx="101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2012 09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941192" y="1899796"/>
            <a:ext cx="101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2012 12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885333" y="2489222"/>
            <a:ext cx="101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2013 04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42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Mobile </a:t>
            </a:r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a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movement</a:t>
            </a:r>
            <a:r>
              <a:rPr lang="fr-FR" dirty="0" smtClean="0"/>
              <a:t> </a:t>
            </a:r>
            <a:r>
              <a:rPr lang="fr-FR" dirty="0" err="1" smtClean="0"/>
              <a:t>towards</a:t>
            </a:r>
            <a:r>
              <a:rPr lang="fr-FR" dirty="0"/>
              <a:t> </a:t>
            </a:r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apps</a:t>
            </a:r>
            <a:r>
              <a:rPr lang="fr-FR" dirty="0" smtClean="0"/>
              <a:t> – </a:t>
            </a:r>
            <a:r>
              <a:rPr lang="fr-FR" dirty="0" err="1" smtClean="0"/>
              <a:t>built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HTML </a:t>
            </a:r>
            <a:r>
              <a:rPr lang="fr-FR" dirty="0" err="1" smtClean="0"/>
              <a:t>frameworks</a:t>
            </a:r>
            <a:endParaRPr lang="fr-FR" dirty="0" smtClean="0"/>
          </a:p>
          <a:p>
            <a:pPr lvl="1"/>
            <a:r>
              <a:rPr lang="fr-FR" dirty="0" err="1" smtClean="0"/>
              <a:t>However</a:t>
            </a:r>
            <a:r>
              <a:rPr lang="fr-FR" dirty="0" smtClean="0"/>
              <a:t>, the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players</a:t>
            </a:r>
            <a:r>
              <a:rPr lang="fr-FR" dirty="0" smtClean="0"/>
              <a:t> are </a:t>
            </a:r>
            <a:r>
              <a:rPr lang="fr-FR" dirty="0" err="1" smtClean="0"/>
              <a:t>investing</a:t>
            </a:r>
            <a:r>
              <a:rPr lang="fr-FR" dirty="0" smtClean="0"/>
              <a:t> a lot in 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native applications</a:t>
            </a:r>
          </a:p>
          <a:p>
            <a:pPr lvl="1"/>
            <a:endParaRPr lang="fr-FR" dirty="0"/>
          </a:p>
          <a:p>
            <a:r>
              <a:rPr lang="fr-FR" dirty="0" smtClean="0"/>
              <a:t>Be smart!</a:t>
            </a:r>
          </a:p>
          <a:p>
            <a:pPr lvl="1"/>
            <a:r>
              <a:rPr lang="fr-FR" dirty="0" err="1" smtClean="0"/>
              <a:t>Who</a:t>
            </a:r>
            <a:r>
              <a:rPr lang="fr-FR" dirty="0" smtClean="0"/>
              <a:t> are </a:t>
            </a:r>
            <a:r>
              <a:rPr lang="fr-FR" dirty="0" err="1" smtClean="0"/>
              <a:t>my</a:t>
            </a:r>
            <a:r>
              <a:rPr lang="fr-FR" dirty="0"/>
              <a:t> </a:t>
            </a:r>
            <a:r>
              <a:rPr lang="fr-FR" dirty="0" err="1" smtClean="0"/>
              <a:t>users</a:t>
            </a:r>
            <a:r>
              <a:rPr lang="fr-FR" dirty="0" smtClean="0"/>
              <a:t>?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r>
              <a:rPr lang="fr-FR" dirty="0" smtClean="0"/>
              <a:t> do </a:t>
            </a:r>
            <a:r>
              <a:rPr lang="fr-FR" dirty="0" err="1" smtClean="0"/>
              <a:t>they</a:t>
            </a:r>
            <a:r>
              <a:rPr lang="fr-FR" dirty="0" smtClean="0"/>
              <a:t> have? How </a:t>
            </a:r>
            <a:r>
              <a:rPr lang="fr-FR" dirty="0" err="1" smtClean="0"/>
              <a:t>much</a:t>
            </a:r>
            <a:r>
              <a:rPr lang="fr-FR" dirty="0" smtClean="0"/>
              <a:t> time and money </a:t>
            </a:r>
            <a:r>
              <a:rPr lang="fr-FR" dirty="0" err="1" smtClean="0"/>
              <a:t>can</a:t>
            </a:r>
            <a:r>
              <a:rPr lang="fr-FR" dirty="0" smtClean="0"/>
              <a:t> I </a:t>
            </a:r>
            <a:r>
              <a:rPr lang="fr-FR" dirty="0" err="1" smtClean="0"/>
              <a:t>invest</a:t>
            </a:r>
            <a:r>
              <a:rPr lang="fr-FR" dirty="0" smtClean="0"/>
              <a:t>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9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2951187"/>
            <a:ext cx="8229600" cy="1143000"/>
          </a:xfrm>
        </p:spPr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hosts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22046" y="1600200"/>
            <a:ext cx="5464754" cy="1958035"/>
          </a:xfrm>
        </p:spPr>
        <p:txBody>
          <a:bodyPr anchor="ctr"/>
          <a:lstStyle/>
          <a:p>
            <a:pPr marL="0" indent="0" algn="r">
              <a:buNone/>
            </a:pPr>
            <a:r>
              <a:rPr lang="fr-FR" dirty="0" smtClean="0"/>
              <a:t>Christelle </a:t>
            </a:r>
            <a:r>
              <a:rPr lang="fr-FR" dirty="0" err="1" smtClean="0"/>
              <a:t>Scharf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4009298"/>
            <a:ext cx="5464754" cy="195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/>
              <a:t>Thomas Sarlandie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@</a:t>
            </a:r>
            <a:r>
              <a:rPr lang="fr-FR" dirty="0" err="1" smtClean="0"/>
              <a:t>sarfata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8199" r="25462" b="13834"/>
          <a:stretch/>
        </p:blipFill>
        <p:spPr>
          <a:xfrm>
            <a:off x="6926220" y="4088224"/>
            <a:ext cx="1760580" cy="1797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1760580" cy="1760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About you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mtClean="0"/>
              <a:t>25 mobile developers</a:t>
            </a:r>
          </a:p>
          <a:p>
            <a:r>
              <a:rPr lang="en-US" smtClean="0"/>
              <a:t>With prior experience</a:t>
            </a:r>
          </a:p>
          <a:p>
            <a:r>
              <a:rPr lang="en-US" smtClean="0"/>
              <a:t>And concrete projects</a:t>
            </a:r>
            <a:endParaRPr lang="en-US"/>
          </a:p>
        </p:txBody>
      </p:sp>
      <p:sp>
        <p:nvSpPr>
          <p:cNvPr id="4" name="Rectangle à coins arrondis 3"/>
          <p:cNvSpPr/>
          <p:nvPr/>
        </p:nvSpPr>
        <p:spPr>
          <a:xfrm>
            <a:off x="598230" y="5405579"/>
            <a:ext cx="7965907" cy="55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 networking today!</a:t>
            </a:r>
            <a:endParaRPr lang="en-US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Sylabus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fr-FR" dirty="0" smtClean="0"/>
              <a:t>Friday 26th</a:t>
            </a:r>
          </a:p>
          <a:p>
            <a:pPr lvl="1"/>
            <a:r>
              <a:rPr lang="fr-FR" dirty="0" smtClean="0"/>
              <a:t>Introduction</a:t>
            </a:r>
          </a:p>
          <a:p>
            <a:pPr lvl="1"/>
            <a:r>
              <a:rPr lang="fr-FR" dirty="0" err="1" smtClean="0"/>
              <a:t>JQuery</a:t>
            </a:r>
            <a:r>
              <a:rPr lang="fr-FR" dirty="0" smtClean="0"/>
              <a:t> Mobile</a:t>
            </a:r>
          </a:p>
          <a:p>
            <a:r>
              <a:rPr lang="fr-FR" dirty="0" err="1" smtClean="0"/>
              <a:t>Monday</a:t>
            </a:r>
            <a:r>
              <a:rPr lang="fr-FR" dirty="0" smtClean="0"/>
              <a:t> 29th</a:t>
            </a:r>
          </a:p>
          <a:p>
            <a:pPr lvl="1"/>
            <a:r>
              <a:rPr lang="fr-FR" dirty="0" smtClean="0"/>
              <a:t>Méthodes agiles</a:t>
            </a:r>
          </a:p>
          <a:p>
            <a:r>
              <a:rPr lang="fr-FR" dirty="0" smtClean="0"/>
              <a:t>Tuesday 30th</a:t>
            </a:r>
          </a:p>
          <a:p>
            <a:pPr lvl="1"/>
            <a:r>
              <a:rPr lang="fr-FR" dirty="0" smtClean="0"/>
              <a:t>Mobile design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fr-FR" dirty="0" smtClean="0"/>
              <a:t>Thursday 2nd</a:t>
            </a:r>
          </a:p>
          <a:p>
            <a:pPr lvl="1"/>
            <a:r>
              <a:rPr lang="fr-FR" dirty="0" smtClean="0"/>
              <a:t>Collaborative </a:t>
            </a:r>
            <a:r>
              <a:rPr lang="fr-FR" dirty="0" err="1" smtClean="0"/>
              <a:t>tools</a:t>
            </a:r>
            <a:endParaRPr lang="fr-FR" dirty="0" smtClean="0"/>
          </a:p>
          <a:p>
            <a:pPr lvl="1"/>
            <a:r>
              <a:rPr lang="fr-FR" dirty="0" err="1" smtClean="0"/>
              <a:t>Analytics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Friday 3rd</a:t>
            </a:r>
          </a:p>
          <a:p>
            <a:pPr lvl="1"/>
            <a:r>
              <a:rPr lang="fr-FR" dirty="0" err="1" smtClean="0"/>
              <a:t>Quality</a:t>
            </a:r>
            <a:r>
              <a:rPr lang="fr-FR" dirty="0" smtClean="0"/>
              <a:t> Assurance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Logistics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Timing</a:t>
            </a:r>
          </a:p>
          <a:p>
            <a:pPr lvl="1"/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17:30</a:t>
            </a:r>
          </a:p>
          <a:p>
            <a:pPr lvl="1"/>
            <a:r>
              <a:rPr lang="fr-FR" dirty="0" smtClean="0"/>
              <a:t>And finish </a:t>
            </a:r>
            <a:r>
              <a:rPr lang="fr-FR" dirty="0" err="1" smtClean="0"/>
              <a:t>at</a:t>
            </a:r>
            <a:r>
              <a:rPr lang="fr-FR" dirty="0" smtClean="0"/>
              <a:t> 21:00</a:t>
            </a:r>
          </a:p>
          <a:p>
            <a:pPr lvl="1"/>
            <a:endParaRPr lang="fr-FR" dirty="0"/>
          </a:p>
          <a:p>
            <a:r>
              <a:rPr lang="fr-FR" dirty="0" smtClean="0"/>
              <a:t>Network</a:t>
            </a:r>
          </a:p>
          <a:p>
            <a:pPr lvl="1"/>
            <a:r>
              <a:rPr lang="fr-FR" dirty="0" smtClean="0"/>
              <a:t>SSID: WARC1</a:t>
            </a:r>
          </a:p>
          <a:p>
            <a:pPr lvl="1"/>
            <a:r>
              <a:rPr lang="fr-FR" dirty="0" err="1" smtClean="0"/>
              <a:t>Password</a:t>
            </a:r>
            <a:r>
              <a:rPr lang="fr-FR" dirty="0" smtClean="0"/>
              <a:t>: WARC2008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Key Figures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1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 4" descr="Screen Shot 2013-04-26 at 9.52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413"/>
            <a:ext cx="4397864" cy="24114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965" y="3247865"/>
            <a:ext cx="4273604" cy="2201993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57200" y="5666662"/>
            <a:ext cx="8229600" cy="92760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Who wins?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Figures …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The numbers </a:t>
            </a:r>
          </a:p>
          <a:p>
            <a:pPr lvl="1"/>
            <a:r>
              <a:rPr lang="en-US" dirty="0" smtClean="0"/>
              <a:t>Never compare the same things</a:t>
            </a:r>
          </a:p>
          <a:p>
            <a:pPr lvl="1"/>
            <a:r>
              <a:rPr lang="en-US" dirty="0" smtClean="0"/>
              <a:t>Are often contradictory</a:t>
            </a:r>
          </a:p>
          <a:p>
            <a:pPr lvl="1"/>
            <a:r>
              <a:rPr lang="en-US" dirty="0" smtClean="0"/>
              <a:t>And sometimes plain wrong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7538"/>
      </a:accent1>
      <a:accent2>
        <a:srgbClr val="FEEF54"/>
      </a:accent2>
      <a:accent3>
        <a:srgbClr val="E3001E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k-Backelite">
      <a:majorFont>
        <a:latin typeface="Helvetica Light"/>
        <a:ea typeface=""/>
        <a:cs typeface=""/>
        <a:font script="Jpan" typeface="Helvetica Light"/>
      </a:majorFont>
      <a:minorFont>
        <a:latin typeface="Helvetica Light"/>
        <a:ea typeface=""/>
        <a:cs typeface=""/>
        <a:font script="Jpan"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1630</TotalTime>
  <Words>634</Words>
  <Application>Microsoft Macintosh PowerPoint</Application>
  <PresentationFormat>Présentation à l'écran (4:3)</PresentationFormat>
  <Paragraphs>162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Office Theme</vt:lpstr>
      <vt:lpstr>DEM – Session 1</vt:lpstr>
      <vt:lpstr>Agenda</vt:lpstr>
      <vt:lpstr>Your hosts</vt:lpstr>
      <vt:lpstr>About you</vt:lpstr>
      <vt:lpstr>Sylabus</vt:lpstr>
      <vt:lpstr>Logistics</vt:lpstr>
      <vt:lpstr>Some Key Figures</vt:lpstr>
      <vt:lpstr>Présentation PowerPoint</vt:lpstr>
      <vt:lpstr>Figures …</vt:lpstr>
      <vt:lpstr>Figures …</vt:lpstr>
      <vt:lpstr>Figures …</vt:lpstr>
      <vt:lpstr>Présentation PowerPoint</vt:lpstr>
      <vt:lpstr>What really matters…</vt:lpstr>
      <vt:lpstr>Let’s not forget about …</vt:lpstr>
      <vt:lpstr>Mobile in Senegal – Key figures</vt:lpstr>
      <vt:lpstr>Mobile in Senegal - Revenues</vt:lpstr>
      <vt:lpstr>Developing for mobile in 2013</vt:lpstr>
      <vt:lpstr>Different types of development</vt:lpstr>
      <vt:lpstr>Mobile strategy</vt:lpstr>
      <vt:lpstr>Mobile strategy</vt:lpstr>
      <vt:lpstr>Mobile strategy</vt:lpstr>
      <vt:lpstr>Mobile Strategy</vt:lpstr>
      <vt:lpstr>Let’s get started!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Thomas Sarlandie</cp:lastModifiedBy>
  <cp:revision>56</cp:revision>
  <dcterms:created xsi:type="dcterms:W3CDTF">2010-04-12T23:12:02Z</dcterms:created>
  <dcterms:modified xsi:type="dcterms:W3CDTF">2013-04-26T17:15:45Z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