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65" r:id="rId3"/>
    <p:sldId id="278" r:id="rId4"/>
    <p:sldId id="274" r:id="rId5"/>
    <p:sldId id="273" r:id="rId6"/>
    <p:sldId id="312" r:id="rId7"/>
    <p:sldId id="275" r:id="rId8"/>
    <p:sldId id="314" r:id="rId9"/>
    <p:sldId id="276" r:id="rId10"/>
    <p:sldId id="270" r:id="rId11"/>
    <p:sldId id="315" r:id="rId12"/>
    <p:sldId id="266" r:id="rId13"/>
    <p:sldId id="269" r:id="rId14"/>
    <p:sldId id="277" r:id="rId15"/>
    <p:sldId id="267" r:id="rId16"/>
    <p:sldId id="279" r:id="rId17"/>
    <p:sldId id="268" r:id="rId18"/>
    <p:sldId id="310" r:id="rId19"/>
    <p:sldId id="297" r:id="rId20"/>
    <p:sldId id="280" r:id="rId21"/>
    <p:sldId id="282" r:id="rId22"/>
    <p:sldId id="281" r:id="rId23"/>
    <p:sldId id="284" r:id="rId24"/>
    <p:sldId id="283" r:id="rId25"/>
    <p:sldId id="285" r:id="rId26"/>
    <p:sldId id="288" r:id="rId27"/>
    <p:sldId id="290" r:id="rId28"/>
    <p:sldId id="289" r:id="rId29"/>
    <p:sldId id="286" r:id="rId30"/>
    <p:sldId id="291" r:id="rId31"/>
    <p:sldId id="293" r:id="rId32"/>
    <p:sldId id="292" r:id="rId33"/>
    <p:sldId id="296" r:id="rId34"/>
    <p:sldId id="295" r:id="rId35"/>
    <p:sldId id="294" r:id="rId36"/>
    <p:sldId id="298" r:id="rId37"/>
    <p:sldId id="299" r:id="rId38"/>
    <p:sldId id="303" r:id="rId39"/>
    <p:sldId id="302" r:id="rId40"/>
    <p:sldId id="304" r:id="rId41"/>
    <p:sldId id="306" r:id="rId42"/>
    <p:sldId id="305" r:id="rId43"/>
    <p:sldId id="300" r:id="rId44"/>
    <p:sldId id="311" r:id="rId45"/>
    <p:sldId id="301" r:id="rId46"/>
    <p:sldId id="307" r:id="rId47"/>
    <p:sldId id="318" r:id="rId48"/>
    <p:sldId id="319" r:id="rId49"/>
    <p:sldId id="316" r:id="rId50"/>
    <p:sldId id="308" r:id="rId5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36FDD-4CB6-426E-8BE5-D903A5A3D743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0C3-3A28-4E3B-8AE4-E23E8210EB8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7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Google_Chrome" TargetMode="External"/><Relationship Id="rId3" Type="http://schemas.openxmlformats.org/officeDocument/2006/relationships/hyperlink" Target="http://en.wikipedia.org/wiki/Layout_engine" TargetMode="External"/><Relationship Id="rId7" Type="http://schemas.openxmlformats.org/officeDocument/2006/relationships/hyperlink" Target="http://en.wikipedia.org/wiki/Safari_(web_browser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eb_page" TargetMode="External"/><Relationship Id="rId5" Type="http://schemas.openxmlformats.org/officeDocument/2006/relationships/hyperlink" Target="http://en.wikipedia.org/wiki/Rendering_(computer_graphics)" TargetMode="External"/><Relationship Id="rId10" Type="http://schemas.openxmlformats.org/officeDocument/2006/relationships/hyperlink" Target="http://en.wikipedia.org/wiki/StatCounter" TargetMode="External"/><Relationship Id="rId4" Type="http://schemas.openxmlformats.org/officeDocument/2006/relationships/hyperlink" Target="http://en.wikipedia.org/wiki/Web_browser" TargetMode="External"/><Relationship Id="rId9" Type="http://schemas.openxmlformats.org/officeDocument/2006/relationships/hyperlink" Target="http://en.wikipedia.org/wiki/Usage_share_of_web_browser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gb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859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http://jquerymobile.com/test/docs/forms/forms-all.html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1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WebKit</a:t>
            </a:r>
            <a:r>
              <a:rPr lang="en-US" dirty="0" smtClean="0"/>
              <a:t> is a </a:t>
            </a:r>
            <a:r>
              <a:rPr lang="en-US" dirty="0" smtClean="0">
                <a:hlinkClick r:id="rId3" tooltip="Layout engine"/>
              </a:rPr>
              <a:t>layout engine</a:t>
            </a:r>
            <a:r>
              <a:rPr lang="en-US" dirty="0" smtClean="0"/>
              <a:t> designed to allow </a:t>
            </a:r>
            <a:r>
              <a:rPr lang="en-US" dirty="0" smtClean="0">
                <a:hlinkClick r:id="rId4" tooltip="Web browser"/>
              </a:rPr>
              <a:t>web browsers</a:t>
            </a:r>
            <a:r>
              <a:rPr lang="en-US" dirty="0" smtClean="0"/>
              <a:t> to </a:t>
            </a:r>
            <a:r>
              <a:rPr lang="en-US" dirty="0" smtClean="0">
                <a:hlinkClick r:id="rId5" tooltip="Rendering (computer graphics)"/>
              </a:rPr>
              <a:t>render</a:t>
            </a:r>
            <a:r>
              <a:rPr lang="en-US" dirty="0" smtClean="0"/>
              <a:t> </a:t>
            </a:r>
            <a:r>
              <a:rPr lang="en-US" dirty="0" smtClean="0">
                <a:hlinkClick r:id="rId6" tooltip="Web page"/>
              </a:rPr>
              <a:t>web pages</a:t>
            </a:r>
            <a:r>
              <a:rPr lang="en-US" dirty="0" smtClean="0"/>
              <a:t>. WebKit powers the </a:t>
            </a:r>
            <a:r>
              <a:rPr lang="en-US" dirty="0" smtClean="0">
                <a:hlinkClick r:id="rId7" tooltip="Safari (web browser)"/>
              </a:rPr>
              <a:t>Apple Safari</a:t>
            </a:r>
            <a:r>
              <a:rPr lang="en-US" dirty="0" smtClean="0"/>
              <a:t> and </a:t>
            </a:r>
            <a:r>
              <a:rPr lang="en-US" dirty="0" smtClean="0">
                <a:hlinkClick r:id="rId8" tooltip="Google Chrome"/>
              </a:rPr>
              <a:t>Google Chrome</a:t>
            </a:r>
            <a:r>
              <a:rPr lang="en-US" dirty="0" smtClean="0"/>
              <a:t> browsers. As of 2012 it has the most market share of any layout engine at 36% of the </a:t>
            </a:r>
            <a:r>
              <a:rPr lang="en-US" dirty="0" smtClean="0">
                <a:hlinkClick r:id="rId9" tooltip="Usage share of web browsers"/>
              </a:rPr>
              <a:t>browser market share</a:t>
            </a:r>
            <a:r>
              <a:rPr lang="en-US" dirty="0" smtClean="0"/>
              <a:t> according to </a:t>
            </a:r>
            <a:r>
              <a:rPr lang="en-US" dirty="0" smtClean="0">
                <a:hlinkClick r:id="rId10" tooltip="StatCounter"/>
              </a:rPr>
              <a:t>StatCounter</a:t>
            </a:r>
            <a:r>
              <a:rPr lang="en-US" dirty="0" smtClean="0"/>
              <a:t>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551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http://sixrevisions.com/web-development/progressive-enhancement/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76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http://jquerymobile.com/gbs/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5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http://jquerymobile.com/test/docs/toolbars/docs-bars.html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54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http://jquerymobile.com/test/docs/content/content-collapsible.html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18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http://jquerymobile.com/test/docs/forms/docs-forms.html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2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http://jquerymobile.com/test/docs/forms/forms-all.html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82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events can</a:t>
            </a:r>
            <a:r>
              <a:rPr lang="en-US" baseline="0" dirty="0" smtClean="0"/>
              <a:t> be attached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jQuery Mobile starts to execute, it triggers a </a:t>
            </a:r>
            <a:r>
              <a:rPr lang="en-US" dirty="0" err="1" smtClean="0"/>
              <a:t>mobileinit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event on the </a:t>
            </a:r>
            <a:r>
              <a:rPr lang="en-US" dirty="0" smtClean="0"/>
              <a:t>document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object, to which you can bind to apply overrides to jQuery Mobile's defaults.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D60C3-3A28-4E3B-8AE4-E23E8210EB8A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46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306311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6248400"/>
            <a:ext cx="1066802" cy="39928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A4F0CE-772A-49B6-86FE-630EA2F368C7}" type="datetimeFigureOut">
              <a:rPr lang="fr-FR" smtClean="0"/>
              <a:pPr/>
              <a:t>26/04/2013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DFA2D14-10ED-4952-8131-09C86853033B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obilesenegal" TargetMode="External"/><Relationship Id="rId2" Type="http://schemas.openxmlformats.org/officeDocument/2006/relationships/hyperlink" Target="http://facebook.com/mobilesenega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s.statcount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bit.ly/tZpQ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0fMmZ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ivbzJ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mobile.com/demos/1.2.0/docs/api/data-attribute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mobile.com/demos/1.2.0/docs/api/data-attribut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code.google.com/p/jquery-ui-map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svn.codespot.com/a/eclipselabs.org/mobile-web-development-with-phonegap/tags/r1.2/downloa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hyperlink" Target="http://view.jquerymobile.com/master/demos" TargetMode="External"/><Relationship Id="rId7" Type="http://schemas.openxmlformats.org/officeDocument/2006/relationships/hyperlink" Target="http://www.mobiledevelopersolutions.com/home/start/twominutetutorials/tmt0" TargetMode="External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vn.codespot.com/a/eclipselabs.org/mobile-web-development-with-phonegap/tags/r1.2/download" TargetMode="External"/><Relationship Id="rId5" Type="http://schemas.openxmlformats.org/officeDocument/2006/relationships/hyperlink" Target="http://cordova.apache.org/" TargetMode="External"/><Relationship Id="rId4" Type="http://schemas.openxmlformats.org/officeDocument/2006/relationships/hyperlink" Target="http://www.developer.nokia.com/Community/Wiki/JQueryMobile_for_Windows_Phone" TargetMode="External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ozilla.com/mobile" TargetMode="External"/><Relationship Id="rId2" Type="http://schemas.openxmlformats.org/officeDocument/2006/relationships/hyperlink" Target="http://googleblog.blogspot.com/2012/02/introducing-chrome-for-androi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era.com/developer/tools/mini" TargetMode="External"/><Relationship Id="rId4" Type="http://schemas.openxmlformats.org/officeDocument/2006/relationships/hyperlink" Target="http://www.opera.com/developer/tools/mobil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ra.com/developer/opera-mini-simulato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MobileSenegal</a:t>
            </a:r>
            <a:r>
              <a:rPr lang="en-US" sz="2000" dirty="0"/>
              <a:t> </a:t>
            </a:r>
            <a:r>
              <a:rPr lang="en-US" sz="2000" dirty="0" smtClean="0"/>
              <a:t>et</a:t>
            </a:r>
            <a:r>
              <a:rPr lang="en-US" sz="2000" dirty="0" smtClean="0"/>
              <a:t> </a:t>
            </a:r>
            <a:r>
              <a:rPr lang="en-US" sz="2000" dirty="0" smtClean="0"/>
              <a:t>Mobile4Senegal</a:t>
            </a:r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http://facebook.com/mobilesenegal</a:t>
            </a:r>
            <a:endParaRPr lang="en-US" sz="2000" dirty="0" smtClean="0"/>
          </a:p>
          <a:p>
            <a:r>
              <a:rPr lang="en-US" sz="2000" smtClean="0">
                <a:hlinkClick r:id="rId3"/>
              </a:rPr>
              <a:t>http://twitter.com/mobilesenegal</a:t>
            </a:r>
            <a:r>
              <a:rPr lang="en-US" sz="2000" smtClean="0"/>
              <a:t> </a:t>
            </a:r>
            <a:endParaRPr lang="en-US" sz="2000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46" y="3886200"/>
            <a:ext cx="3435254" cy="100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22" y="4892040"/>
            <a:ext cx="3523488" cy="1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browsers - </a:t>
            </a:r>
            <a:r>
              <a:rPr lang="en-US" dirty="0" smtClean="0"/>
              <a:t>Statistics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mobile browsers are people using in different parts of the world?</a:t>
            </a:r>
          </a:p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gs.statcounter.com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endParaRPr lang="fr-F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153" y="2590800"/>
            <a:ext cx="5455694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browsers -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11300"/>
            <a:ext cx="72198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5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in one slide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= Hyper Text Markup Language</a:t>
            </a:r>
          </a:p>
          <a:p>
            <a:r>
              <a:rPr lang="en-US" dirty="0" smtClean="0"/>
              <a:t>Language based on tags and rendered by a browser</a:t>
            </a:r>
          </a:p>
          <a:p>
            <a:r>
              <a:rPr lang="en-US" dirty="0" smtClean="0"/>
              <a:t>Files with html extension</a:t>
            </a:r>
          </a:p>
          <a:p>
            <a:r>
              <a:rPr lang="en-US" dirty="0"/>
              <a:t>i</a:t>
            </a:r>
            <a:r>
              <a:rPr lang="en-US" dirty="0" smtClean="0"/>
              <a:t>ndex.html is the entry file in a web site</a:t>
            </a:r>
          </a:p>
          <a:p>
            <a:r>
              <a:rPr lang="en-US" dirty="0" smtClean="0"/>
              <a:t>Skeleton of an HTML page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&lt;title&gt;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&lt;/title&gt;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5581" y="4114800"/>
            <a:ext cx="19050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the tag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90415" y="4800600"/>
            <a:ext cx="19050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the tag</a:t>
            </a:r>
            <a:endParaRPr lang="fr-FR" dirty="0"/>
          </a:p>
        </p:txBody>
      </p:sp>
      <p:pic>
        <p:nvPicPr>
          <p:cNvPr id="6" name="Picture 4" descr="https://encrypted-tbn0.google.com/images?q=tbn:ANd9GcSi8Tjq2h0QkKZi7htgOB4-gISDWizCx1l7BzFrJEWZrfE3AV5e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8" y="3712983"/>
            <a:ext cx="60405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data.over-blog.com/0/02/63/98/lecons/dessin/corps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5" y="4953000"/>
            <a:ext cx="62234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65075" y="2438400"/>
            <a:ext cx="312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Tags</a:t>
            </a:r>
          </a:p>
          <a:p>
            <a:endParaRPr lang="fr-FR" dirty="0"/>
          </a:p>
          <a:p>
            <a:r>
              <a:rPr lang="fr-FR" dirty="0" smtClean="0"/>
              <a:t>&lt;p&gt; … &lt;/p&gt; - paragraph</a:t>
            </a:r>
          </a:p>
          <a:p>
            <a:r>
              <a:rPr lang="fr-FR" dirty="0" smtClean="0"/>
              <a:t>&lt;em&gt; … &lt;/em&gt; - italic</a:t>
            </a:r>
          </a:p>
          <a:p>
            <a:r>
              <a:rPr lang="fr-FR" dirty="0" smtClean="0"/>
              <a:t>&lt;b&gt; … &lt;/b&gt; - bold</a:t>
            </a:r>
          </a:p>
          <a:p>
            <a:r>
              <a:rPr lang="fr-FR" dirty="0" smtClean="0"/>
              <a:t>&lt;h1&gt; … &lt;/h1&gt; - level of title</a:t>
            </a:r>
          </a:p>
          <a:p>
            <a:r>
              <a:rPr lang="en-US" dirty="0" smtClean="0"/>
              <a:t>(from 1 to 6)</a:t>
            </a:r>
          </a:p>
          <a:p>
            <a:r>
              <a:rPr lang="fr-FR" dirty="0" smtClean="0"/>
              <a:t>&lt;img src …&gt; - image</a:t>
            </a:r>
          </a:p>
          <a:p>
            <a:r>
              <a:rPr lang="fr-FR" dirty="0" smtClean="0"/>
              <a:t>&lt;a&gt; … &lt;/a&gt; - link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br</a:t>
            </a:r>
            <a:r>
              <a:rPr lang="fr-FR" dirty="0"/>
              <a:t> </a:t>
            </a:r>
            <a:r>
              <a:rPr lang="fr-FR" dirty="0" smtClean="0"/>
              <a:t>/&gt; - blank line</a:t>
            </a:r>
          </a:p>
          <a:p>
            <a:r>
              <a:rPr lang="en-US" dirty="0" smtClean="0"/>
              <a:t>&lt;ul&gt; - list</a:t>
            </a:r>
          </a:p>
          <a:p>
            <a:r>
              <a:rPr lang="en-US" dirty="0"/>
              <a:t> </a:t>
            </a:r>
            <a:r>
              <a:rPr lang="en-US" dirty="0" smtClean="0"/>
              <a:t> &lt;li&gt; … &lt;/li&gt;</a:t>
            </a:r>
          </a:p>
          <a:p>
            <a:r>
              <a:rPr lang="en-US" dirty="0" smtClean="0"/>
              <a:t>  &lt;li&gt; … 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&lt;div&gt; … &lt;/div&gt;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623993" y="545592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– cheat sheet</a:t>
            </a:r>
          </a:p>
          <a:p>
            <a:r>
              <a:rPr lang="fr-FR" dirty="0" smtClean="0">
                <a:hlinkClick r:id="rId4"/>
              </a:rPr>
              <a:t>http://bit.ly/tZpQL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6" descr="http://equipeur.fr/220-317-large/balise-eva-orange-fluo-vinm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960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aN</a:t>
            </a:r>
            <a:r>
              <a:rPr lang="en-US" dirty="0" smtClean="0"/>
              <a:t> html file using notepad++ and open it in google chrome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9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file on A server and open it in a mobile device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(Can use a local server)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74897"/>
              </p:ext>
            </p:extLst>
          </p:nvPr>
        </p:nvGraphicFramePr>
        <p:xfrm>
          <a:off x="606279" y="5142131"/>
          <a:ext cx="8153400" cy="150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150194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&lt;h1 class=</a:t>
                      </a:r>
                      <a:r>
                        <a:rPr lang="fr-FR" sz="1400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loud</a:t>
                      </a:r>
                      <a:r>
                        <a:rPr lang="fr-FR" sz="1400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&gt;Hi!&lt;/h1&gt;</a:t>
                      </a:r>
                    </a:p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&lt;p id=</a:t>
                      </a:r>
                      <a:r>
                        <a:rPr lang="fr-FR" sz="1400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low</a:t>
                      </a:r>
                      <a:r>
                        <a:rPr lang="fr-FR" sz="1400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&gt;How are you?&lt;/p&gt;</a:t>
                      </a:r>
                    </a:p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&lt;ul&gt;</a:t>
                      </a:r>
                    </a:p>
                    <a:p>
                      <a:r>
                        <a:rPr lang="en-US" sz="14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 &lt;li class=</a:t>
                      </a:r>
                      <a:r>
                        <a:rPr lang="fr-FR" sz="1400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loud</a:t>
                      </a:r>
                      <a:r>
                        <a:rPr lang="fr-FR" sz="1400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&gt;Pizza&lt;/li&gt;</a:t>
                      </a:r>
                    </a:p>
                    <a:p>
                      <a:r>
                        <a:rPr lang="en-US" sz="14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 &lt;li&gt;Soda&lt;/li&gt;</a:t>
                      </a:r>
                    </a:p>
                    <a:p>
                      <a:r>
                        <a:rPr lang="en-US" sz="14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&lt;/ul&gt;</a:t>
                      </a:r>
                      <a:endParaRPr lang="fr-FR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  <a:cs typeface="Courier New" pitchFamily="49" charset="0"/>
                        </a:rPr>
                        <a:t>Class:</a:t>
                      </a:r>
                    </a:p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.loud {font-style: bold;}</a:t>
                      </a:r>
                    </a:p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en-US" sz="1400" b="0" dirty="0" smtClean="0">
                          <a:latin typeface="+mj-lt"/>
                          <a:cs typeface="Courier New" pitchFamily="49" charset="0"/>
                        </a:rPr>
                        <a:t>Id: </a:t>
                      </a:r>
                    </a:p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#low{font-style:italic;}</a:t>
                      </a:r>
                    </a:p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(ids</a:t>
                      </a:r>
                      <a:r>
                        <a:rPr lang="en-US" sz="14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are unique)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CSS in one slide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CSS = Cascading Style Sheets</a:t>
            </a:r>
          </a:p>
          <a:p>
            <a:r>
              <a:rPr lang="en-US" sz="1800" dirty="0" smtClean="0"/>
              <a:t>For the visual presentation of an HTML document (text color, size, style, layout, gradients, opacity etc)</a:t>
            </a:r>
          </a:p>
          <a:p>
            <a:r>
              <a:rPr lang="en-US" sz="1800" dirty="0" smtClean="0"/>
              <a:t>Files </a:t>
            </a:r>
            <a:r>
              <a:rPr lang="en-US" sz="1800" dirty="0"/>
              <a:t>with </a:t>
            </a:r>
            <a:r>
              <a:rPr lang="en-US" sz="1800" dirty="0" smtClean="0"/>
              <a:t>css extension</a:t>
            </a:r>
          </a:p>
          <a:p>
            <a:r>
              <a:rPr lang="en-US" sz="1800" dirty="0" smtClean="0"/>
              <a:t>Integrate CSS:</a:t>
            </a:r>
          </a:p>
          <a:p>
            <a:pPr lvl="1"/>
            <a:r>
              <a:rPr lang="fr-FR" sz="1400" dirty="0">
                <a:latin typeface="Courier New" pitchFamily="49" charset="0"/>
                <a:cs typeface="Courier New" pitchFamily="49" charset="0"/>
              </a:rPr>
              <a:t>&lt;style type="text/css"&gt;</a:t>
            </a:r>
            <a:br>
              <a:rPr lang="fr-FR" sz="1400" dirty="0">
                <a:latin typeface="Courier New" pitchFamily="49" charset="0"/>
                <a:cs typeface="Courier New" pitchFamily="49" charset="0"/>
              </a:rPr>
            </a:b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body {color:red;}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dirty="0">
                <a:latin typeface="Courier New" pitchFamily="49" charset="0"/>
                <a:cs typeface="Courier New" pitchFamily="49" charset="0"/>
              </a:rPr>
            </a:br>
            <a:r>
              <a:rPr lang="fr-FR" sz="1400" dirty="0">
                <a:latin typeface="Courier New" pitchFamily="49" charset="0"/>
                <a:cs typeface="Courier New" pitchFamily="49" charset="0"/>
              </a:rPr>
              <a:t>&lt;/style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file.css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type=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Based on applying rules on specific elements (selectors). Rules assign values to properties</a:t>
            </a:r>
          </a:p>
          <a:p>
            <a:r>
              <a:rPr lang="en-US" sz="1800" dirty="0" smtClean="0">
                <a:latin typeface="+mj-lt"/>
                <a:cs typeface="Courier New" pitchFamily="49" charset="0"/>
              </a:rPr>
              <a:t>Example 1: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body {color:red; font-style:italic;}</a:t>
            </a:r>
          </a:p>
          <a:p>
            <a:r>
              <a:rPr lang="en-US" sz="1800" dirty="0" smtClean="0">
                <a:latin typeface="+mj-lt"/>
                <a:cs typeface="Courier New" pitchFamily="49" charset="0"/>
              </a:rPr>
              <a:t>Example 2: 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SS box-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1000"/>
            <a:ext cx="1865504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4200" y="4495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 – cheat sheet</a:t>
            </a:r>
          </a:p>
          <a:p>
            <a:r>
              <a:rPr lang="fr-FR" dirty="0" smtClean="0">
                <a:hlinkClick r:id="rId3"/>
              </a:rPr>
              <a:t>http://bit.ly/O0fMmZ</a:t>
            </a:r>
            <a:r>
              <a:rPr lang="en-US" dirty="0" smtClean="0"/>
              <a:t>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973696" y="3468469"/>
            <a:ext cx="17373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file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09619" y="2630269"/>
            <a:ext cx="17373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6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aN</a:t>
            </a:r>
            <a:r>
              <a:rPr lang="en-US" dirty="0" smtClean="0"/>
              <a:t> html file and a css file TO STYLE IT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5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one slide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 is a scripting language that permits to make pages more interactive for users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Form validation</a:t>
            </a:r>
          </a:p>
          <a:p>
            <a:pPr lvl="1"/>
            <a:r>
              <a:rPr lang="en-US" dirty="0" smtClean="0"/>
              <a:t>Show and hide elements</a:t>
            </a:r>
          </a:p>
          <a:p>
            <a:pPr lvl="1"/>
            <a:r>
              <a:rPr lang="en-US" dirty="0" smtClean="0"/>
              <a:t>Database interactions</a:t>
            </a:r>
          </a:p>
          <a:p>
            <a:pPr lvl="1"/>
            <a:r>
              <a:rPr lang="en-US" dirty="0" smtClean="0"/>
              <a:t>Animations</a:t>
            </a:r>
          </a:p>
          <a:p>
            <a:r>
              <a:rPr lang="en-US" dirty="0"/>
              <a:t>Files with </a:t>
            </a:r>
            <a:r>
              <a:rPr lang="en-US" dirty="0" err="1"/>
              <a:t>js</a:t>
            </a:r>
            <a:r>
              <a:rPr lang="en-US" dirty="0"/>
              <a:t> extension</a:t>
            </a:r>
          </a:p>
          <a:p>
            <a:r>
              <a:rPr lang="en-US" dirty="0" smtClean="0"/>
              <a:t>Integrate JavaScript: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type=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charset=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utf-8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dirty="0" smtClean="0"/>
              <a:t>OR</a:t>
            </a:r>
          </a:p>
          <a:p>
            <a:pPr marL="27432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&lt;script type=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file.js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&gt;&lt;/script&gt;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800" y="41148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Inline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638800" y="51816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file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743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– cheat sheet</a:t>
            </a:r>
          </a:p>
          <a:p>
            <a:r>
              <a:rPr lang="fr-FR" dirty="0" smtClean="0">
                <a:hlinkClick r:id="rId2"/>
              </a:rPr>
              <a:t>http://bit.ly/ivbzJ</a:t>
            </a:r>
            <a:r>
              <a:rPr lang="fr-FR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1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script type="text/</a:t>
            </a:r>
            <a:r>
              <a:rPr lang="en-US" sz="2800" dirty="0" err="1"/>
              <a:t>javascript</a:t>
            </a:r>
            <a:r>
              <a:rPr lang="en-US" sz="2800" dirty="0"/>
              <a:t>" charset="utf-8"&gt;</a:t>
            </a:r>
          </a:p>
          <a:p>
            <a:pPr marL="0" indent="0">
              <a:buNone/>
            </a:pPr>
            <a:r>
              <a:rPr lang="en-US" sz="2800" dirty="0"/>
              <a:t>		function </a:t>
            </a:r>
            <a:r>
              <a:rPr lang="en-US" sz="2800" dirty="0" err="1"/>
              <a:t>showAlert</a:t>
            </a:r>
            <a:r>
              <a:rPr lang="en-US" sz="2800" dirty="0"/>
              <a:t>(){</a:t>
            </a:r>
          </a:p>
          <a:p>
            <a:pPr marL="0" indent="0">
              <a:buNone/>
            </a:pPr>
            <a:r>
              <a:rPr lang="en-US" sz="2800" dirty="0"/>
              <a:t>			alert("Hello");</a:t>
            </a:r>
          </a:p>
          <a:p>
            <a:pPr marL="0" indent="0">
              <a:buNone/>
            </a:pPr>
            <a:r>
              <a:rPr lang="en-US" sz="2800" dirty="0"/>
              <a:t>		}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&lt;/</a:t>
            </a:r>
            <a:r>
              <a:rPr lang="en-US" sz="2800" dirty="0"/>
              <a:t>script</a:t>
            </a:r>
            <a:r>
              <a:rPr lang="en-US" sz="2800" dirty="0" smtClean="0"/>
              <a:t>&gt;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button type="</a:t>
            </a:r>
            <a:r>
              <a:rPr lang="en-US" sz="2800" dirty="0" smtClean="0"/>
              <a:t>button“ </a:t>
            </a:r>
            <a:r>
              <a:rPr lang="en-US" sz="2800" dirty="0" err="1" smtClean="0"/>
              <a:t>onclick</a:t>
            </a:r>
            <a:r>
              <a:rPr lang="en-US" sz="2800" dirty="0"/>
              <a:t>="</a:t>
            </a:r>
            <a:r>
              <a:rPr lang="en-US" sz="2800" dirty="0" err="1"/>
              <a:t>showAlert</a:t>
            </a:r>
            <a:r>
              <a:rPr lang="en-US" sz="2800" dirty="0" smtClean="0"/>
              <a:t>()"&gt;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Click </a:t>
            </a:r>
            <a:r>
              <a:rPr lang="en-US" sz="2800" dirty="0"/>
              <a:t>me</a:t>
            </a:r>
            <a:r>
              <a:rPr lang="en-US" sz="2800" dirty="0" smtClean="0"/>
              <a:t>!</a:t>
            </a:r>
          </a:p>
          <a:p>
            <a:pPr marL="0" indent="0">
              <a:buNone/>
            </a:pPr>
            <a:r>
              <a:rPr lang="en-US" sz="2800" dirty="0" smtClean="0"/>
              <a:t>&lt;/button</a:t>
            </a:r>
            <a:r>
              <a:rPr lang="en-US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43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HTML5?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 is </a:t>
            </a:r>
            <a:r>
              <a:rPr lang="en-US" dirty="0" smtClean="0"/>
              <a:t>available on </a:t>
            </a:r>
            <a:r>
              <a:rPr lang="en-US" dirty="0"/>
              <a:t>all </a:t>
            </a:r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Desktops, phones, TVs…</a:t>
            </a:r>
          </a:p>
          <a:p>
            <a:r>
              <a:rPr lang="en-US" dirty="0" smtClean="0"/>
              <a:t>HTML5 is mobile (optimized)</a:t>
            </a:r>
          </a:p>
          <a:p>
            <a:pPr lvl="1"/>
            <a:r>
              <a:rPr lang="en-US" dirty="0" smtClean="0"/>
              <a:t>Phones and tablets</a:t>
            </a:r>
          </a:p>
          <a:p>
            <a:pPr lvl="1"/>
            <a:r>
              <a:rPr lang="en-US" dirty="0" smtClean="0"/>
              <a:t>Size </a:t>
            </a:r>
            <a:r>
              <a:rPr lang="en-US" dirty="0" smtClean="0"/>
              <a:t>and type of </a:t>
            </a:r>
            <a:r>
              <a:rPr lang="en-US" dirty="0" smtClean="0"/>
              <a:t>UI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HTML5 has new tag elements</a:t>
            </a:r>
          </a:p>
          <a:p>
            <a:pPr lvl="1"/>
            <a:r>
              <a:rPr lang="en-US" dirty="0" smtClean="0"/>
              <a:t>Video, audio, article, canvas, header, figure …</a:t>
            </a:r>
            <a:endParaRPr lang="en-US" dirty="0" smtClean="0"/>
          </a:p>
          <a:p>
            <a:r>
              <a:rPr lang="en-US" dirty="0" smtClean="0"/>
              <a:t>HTML5 is open</a:t>
            </a:r>
          </a:p>
          <a:p>
            <a:pPr lvl="1"/>
            <a:r>
              <a:rPr lang="en-US" dirty="0" smtClean="0"/>
              <a:t>HTML is already known by lots of people</a:t>
            </a:r>
          </a:p>
          <a:p>
            <a:pPr lvl="1"/>
            <a:r>
              <a:rPr lang="en-US" dirty="0" smtClean="0"/>
              <a:t>Soon a standard of W3C (World Wide Web Consortium)</a:t>
            </a:r>
          </a:p>
          <a:p>
            <a:r>
              <a:rPr lang="en-US" dirty="0" smtClean="0"/>
              <a:t>HTML5 is capable</a:t>
            </a:r>
          </a:p>
          <a:p>
            <a:pPr lvl="1"/>
            <a:r>
              <a:rPr lang="en-US" dirty="0" smtClean="0"/>
              <a:t>Networking, </a:t>
            </a:r>
            <a:r>
              <a:rPr lang="en-US" dirty="0" smtClean="0"/>
              <a:t>editing pages on the fly, contacts</a:t>
            </a:r>
            <a:r>
              <a:rPr lang="en-US" dirty="0" smtClean="0"/>
              <a:t>, online / offline, input, videos and </a:t>
            </a:r>
            <a:r>
              <a:rPr lang="en-US" dirty="0" err="1" smtClean="0"/>
              <a:t>geolocation</a:t>
            </a:r>
            <a:r>
              <a:rPr lang="en-US" dirty="0" smtClean="0"/>
              <a:t> capabilities</a:t>
            </a:r>
          </a:p>
          <a:p>
            <a:r>
              <a:rPr lang="en-US" dirty="0" smtClean="0"/>
              <a:t>HTML5 is flexible</a:t>
            </a:r>
          </a:p>
          <a:p>
            <a:pPr lvl="1"/>
            <a:r>
              <a:rPr lang="en-US" dirty="0" smtClean="0"/>
              <a:t>Content (HTML)</a:t>
            </a:r>
          </a:p>
          <a:p>
            <a:pPr lvl="1"/>
            <a:r>
              <a:rPr lang="en-US" dirty="0" smtClean="0"/>
              <a:t>Style (CSS)</a:t>
            </a:r>
          </a:p>
          <a:p>
            <a:pPr lvl="1"/>
            <a:r>
              <a:rPr lang="en-US" dirty="0" smtClean="0"/>
              <a:t>Logic (JavaScript)</a:t>
            </a:r>
            <a:endParaRPr lang="fr-FR" dirty="0"/>
          </a:p>
        </p:txBody>
      </p:sp>
      <p:pic>
        <p:nvPicPr>
          <p:cNvPr id="4" name="Picture 2" descr="https://encrypted-tbn1.google.com/images?q=tbn:ANd9GcSSeAho0ud8KNcGSdtqCTls0M3Bos51Y1zwq0sVoEYJG7XbFy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85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 mobile?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sz="2000" dirty="0" smtClean="0">
                <a:hlinkClick r:id="rId3"/>
              </a:rPr>
              <a:t>http://jquerymobile.com</a:t>
            </a:r>
            <a:endParaRPr lang="en-US" sz="2000" dirty="0" smtClean="0"/>
          </a:p>
          <a:p>
            <a:r>
              <a:rPr lang="en-US" sz="2000" dirty="0" smtClean="0"/>
              <a:t>To help designers and developers create mobile web experiences </a:t>
            </a:r>
            <a:r>
              <a:rPr lang="en-US" sz="2000" dirty="0" smtClean="0"/>
              <a:t>easily</a:t>
            </a:r>
          </a:p>
          <a:p>
            <a:r>
              <a:rPr lang="en-US" sz="2000" dirty="0" smtClean="0"/>
              <a:t>Separation of HTML, CSS and JavaScript</a:t>
            </a:r>
            <a:endParaRPr lang="en-US" sz="2000" dirty="0" smtClean="0"/>
          </a:p>
          <a:p>
            <a:r>
              <a:rPr lang="en-US" sz="2000" dirty="0" smtClean="0"/>
              <a:t>To create unified user experiences across popular platforms </a:t>
            </a:r>
            <a:endParaRPr lang="en-US" sz="2000" dirty="0" smtClean="0"/>
          </a:p>
          <a:p>
            <a:r>
              <a:rPr lang="en-US" sz="2000" dirty="0" smtClean="0"/>
              <a:t>Based </a:t>
            </a:r>
            <a:r>
              <a:rPr lang="en-US" sz="2000" dirty="0" smtClean="0"/>
              <a:t>on </a:t>
            </a:r>
            <a:r>
              <a:rPr lang="en-US" sz="2000" dirty="0" smtClean="0"/>
              <a:t>HTML5 </a:t>
            </a:r>
            <a:r>
              <a:rPr lang="en-US" sz="2000" dirty="0" smtClean="0"/>
              <a:t>and a powerful theme mechanism</a:t>
            </a:r>
          </a:p>
          <a:p>
            <a:r>
              <a:rPr lang="en-US" sz="2000" dirty="0"/>
              <a:t>Lightweight code built with progressive </a:t>
            </a:r>
            <a:r>
              <a:rPr lang="en-US" sz="2000" dirty="0" smtClean="0"/>
              <a:t>enhancement</a:t>
            </a:r>
          </a:p>
          <a:p>
            <a:pPr lvl="1"/>
            <a:r>
              <a:rPr lang="en-US" sz="1800" dirty="0" smtClean="0"/>
              <a:t>Taking </a:t>
            </a:r>
            <a:r>
              <a:rPr lang="en-US" sz="1800" dirty="0"/>
              <a:t>advantage of features detected within </a:t>
            </a:r>
            <a:r>
              <a:rPr lang="en-US" sz="1800" dirty="0" smtClean="0"/>
              <a:t>the browser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lugins </a:t>
            </a:r>
            <a:r>
              <a:rPr lang="en-US" sz="2000" dirty="0" smtClean="0"/>
              <a:t>available (e.g., maps and RSS feeds)</a:t>
            </a:r>
          </a:p>
          <a:p>
            <a:r>
              <a:rPr lang="en-US" sz="2000" dirty="0" smtClean="0"/>
              <a:t>Code can be packaged in a native app</a:t>
            </a:r>
          </a:p>
          <a:p>
            <a:r>
              <a:rPr lang="en-US" sz="2000" dirty="0" smtClean="0"/>
              <a:t>Sponsorship </a:t>
            </a:r>
            <a:r>
              <a:rPr lang="en-US" sz="2000" dirty="0" smtClean="0"/>
              <a:t>from Adobe, Mozilla Corporation, RIM, Nokia dotmobi etc</a:t>
            </a:r>
          </a:p>
        </p:txBody>
      </p:sp>
      <p:pic>
        <p:nvPicPr>
          <p:cNvPr id="6" name="Picture 2" descr="https://encrypted-tbn1.google.com/images?q=tbn:ANd9GcSSeAho0ud8KNcGSdtqCTls0M3Bos51Y1zwq0sVoEYJG7XbFyR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1200"/>
            <a:ext cx="4663440" cy="4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175" y="5890860"/>
            <a:ext cx="2371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Browsers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Browsers’ support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72640"/>
            <a:ext cx="7461134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4" y="4038600"/>
            <a:ext cx="739880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8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in the real world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258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2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showcase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samples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4893195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5487868"/>
            <a:ext cx="4663440" cy="32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28972"/>
            <a:ext cx="4663440" cy="4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97" y="3733800"/>
            <a:ext cx="4789479" cy="1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0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page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100" dirty="0"/>
              <a:t>&lt;!DOCTYPE html&gt;</a:t>
            </a:r>
          </a:p>
          <a:p>
            <a:pPr marL="0" indent="0">
              <a:buNone/>
            </a:pPr>
            <a:r>
              <a:rPr lang="fr-FR" sz="1100" dirty="0"/>
              <a:t>&lt;html&gt;</a:t>
            </a:r>
          </a:p>
          <a:p>
            <a:pPr marL="0" indent="0">
              <a:buNone/>
            </a:pPr>
            <a:r>
              <a:rPr lang="fr-FR" sz="1100" dirty="0"/>
              <a:t>&lt;head&gt;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1100" dirty="0" smtClean="0"/>
              <a:t>    &lt;</a:t>
            </a:r>
            <a:r>
              <a:rPr lang="fr-FR" sz="1100" dirty="0"/>
              <a:t>title&gt;Sample0 - Skeleton&lt;/title&gt;</a:t>
            </a:r>
          </a:p>
          <a:p>
            <a:pPr marL="0" indent="0">
              <a:buNone/>
            </a:pPr>
            <a:r>
              <a:rPr lang="fr-FR" sz="1100" dirty="0" smtClean="0"/>
              <a:t>     &lt;</a:t>
            </a:r>
            <a:r>
              <a:rPr lang="fr-FR" sz="1100" dirty="0"/>
              <a:t>meta name="viewport" content="width=device-width, initial-scale=1"&gt;</a:t>
            </a:r>
          </a:p>
          <a:p>
            <a:pPr marL="0" indent="0">
              <a:buNone/>
            </a:pPr>
            <a:r>
              <a:rPr lang="fr-FR" sz="1100" dirty="0" smtClean="0"/>
              <a:t>     &lt;</a:t>
            </a:r>
            <a:r>
              <a:rPr lang="fr-FR" sz="1100" dirty="0"/>
              <a:t>link </a:t>
            </a:r>
            <a:r>
              <a:rPr lang="fr-FR" sz="1100" dirty="0" err="1"/>
              <a:t>rel</a:t>
            </a:r>
            <a:r>
              <a:rPr lang="fr-FR" sz="1100" dirty="0"/>
              <a:t>="</a:t>
            </a:r>
            <a:r>
              <a:rPr lang="fr-FR" sz="1100" dirty="0" err="1"/>
              <a:t>stylesheet</a:t>
            </a:r>
            <a:r>
              <a:rPr lang="fr-FR" sz="1100" dirty="0"/>
              <a:t>" </a:t>
            </a:r>
            <a:r>
              <a:rPr lang="fr-FR" sz="1100" dirty="0" err="1"/>
              <a:t>href</a:t>
            </a:r>
            <a:r>
              <a:rPr lang="fr-FR" sz="1100" dirty="0"/>
              <a:t>="http://code.jquery.com/mobile/1.1.1/jquery.mobile-1.1.1.min.css" /&gt;</a:t>
            </a:r>
          </a:p>
          <a:p>
            <a:pPr marL="0" indent="0">
              <a:buNone/>
            </a:pPr>
            <a:r>
              <a:rPr lang="fr-FR" sz="1100" dirty="0" smtClean="0"/>
              <a:t>     &lt;</a:t>
            </a:r>
            <a:r>
              <a:rPr lang="fr-FR" sz="1100" dirty="0"/>
              <a:t>script </a:t>
            </a:r>
            <a:r>
              <a:rPr lang="fr-FR" sz="1100" dirty="0" err="1"/>
              <a:t>src</a:t>
            </a:r>
            <a:r>
              <a:rPr lang="fr-FR" sz="1100" dirty="0"/>
              <a:t>="http://code.jquery.com/jquery-1.7.1.min.js"&gt;&lt;/script&gt;</a:t>
            </a:r>
          </a:p>
          <a:p>
            <a:pPr marL="0" indent="0">
              <a:buNone/>
            </a:pPr>
            <a:r>
              <a:rPr lang="fr-FR" sz="1100" dirty="0" smtClean="0"/>
              <a:t>     &lt;script </a:t>
            </a:r>
            <a:r>
              <a:rPr lang="fr-FR" sz="1100" dirty="0" err="1" smtClean="0"/>
              <a:t>src</a:t>
            </a:r>
            <a:r>
              <a:rPr lang="fr-FR" sz="1100" dirty="0"/>
              <a:t>="http://code.jquery.com/mobile/1.1.0/jquery.mobile-1.1.0.min.js"&gt;&lt;/script&gt;</a:t>
            </a:r>
          </a:p>
          <a:p>
            <a:pPr marL="0" indent="0">
              <a:buNone/>
            </a:pPr>
            <a:r>
              <a:rPr lang="fr-FR" sz="1100" dirty="0"/>
              <a:t>&lt;/</a:t>
            </a:r>
            <a:r>
              <a:rPr lang="fr-FR" sz="1100" dirty="0" err="1"/>
              <a:t>head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dirty="0"/>
              <a:t>&lt;body&gt;</a:t>
            </a:r>
          </a:p>
          <a:p>
            <a:pPr marL="0" indent="0">
              <a:buNone/>
            </a:pPr>
            <a:r>
              <a:rPr lang="fr-FR" sz="1100" dirty="0" smtClean="0"/>
              <a:t>     &lt;</a:t>
            </a:r>
            <a:r>
              <a:rPr lang="fr-FR" sz="1100" dirty="0"/>
              <a:t>div data-</a:t>
            </a:r>
            <a:r>
              <a:rPr lang="fr-FR" sz="1100" dirty="0" err="1"/>
              <a:t>role</a:t>
            </a:r>
            <a:r>
              <a:rPr lang="fr-FR" sz="1100" dirty="0"/>
              <a:t>="page</a:t>
            </a:r>
            <a:r>
              <a:rPr lang="fr-FR" sz="1100" dirty="0" smtClean="0"/>
              <a:t>"&gt;</a:t>
            </a:r>
            <a:endParaRPr lang="fr-FR" sz="1100" dirty="0"/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&lt;</a:t>
            </a:r>
            <a:r>
              <a:rPr lang="fr-FR" sz="1100" dirty="0"/>
              <a:t>div data-</a:t>
            </a:r>
            <a:r>
              <a:rPr lang="fr-FR" sz="1100" dirty="0" err="1"/>
              <a:t>role</a:t>
            </a:r>
            <a:r>
              <a:rPr lang="fr-FR" sz="1100" dirty="0"/>
              <a:t>="header"&gt;</a:t>
            </a:r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    &lt;</a:t>
            </a:r>
            <a:r>
              <a:rPr lang="fr-FR" sz="1100" dirty="0"/>
              <a:t>h1&gt;Header&lt;/h1&gt;</a:t>
            </a:r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&lt;/</a:t>
            </a:r>
            <a:r>
              <a:rPr lang="fr-FR" sz="1100" dirty="0"/>
              <a:t>div&gt;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&lt;</a:t>
            </a:r>
            <a:r>
              <a:rPr lang="fr-FR" sz="1100" dirty="0"/>
              <a:t>div data-</a:t>
            </a:r>
            <a:r>
              <a:rPr lang="fr-FR" sz="1100" dirty="0" err="1"/>
              <a:t>role</a:t>
            </a:r>
            <a:r>
              <a:rPr lang="fr-FR" sz="1100" dirty="0"/>
              <a:t>="content"&gt;</a:t>
            </a:r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    &lt;</a:t>
            </a:r>
            <a:r>
              <a:rPr lang="fr-FR" sz="1100" dirty="0"/>
              <a:t>p&gt;Body&lt;/p&gt;</a:t>
            </a:r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&lt;/</a:t>
            </a:r>
            <a:r>
              <a:rPr lang="fr-FR" sz="1100" dirty="0"/>
              <a:t>div&gt;</a:t>
            </a:r>
          </a:p>
          <a:p>
            <a:pPr marL="0" indent="0">
              <a:buNone/>
            </a:pPr>
            <a:r>
              <a:rPr lang="fr-FR" sz="1100" dirty="0"/>
              <a:t>		</a:t>
            </a:r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&lt;</a:t>
            </a:r>
            <a:r>
              <a:rPr lang="fr-FR" sz="1100" dirty="0"/>
              <a:t>div data-</a:t>
            </a:r>
            <a:r>
              <a:rPr lang="fr-FR" sz="1100" dirty="0" err="1"/>
              <a:t>role</a:t>
            </a:r>
            <a:r>
              <a:rPr lang="fr-FR" sz="1100" dirty="0"/>
              <a:t>="</a:t>
            </a:r>
            <a:r>
              <a:rPr lang="fr-FR" sz="1100" dirty="0" err="1"/>
              <a:t>footer</a:t>
            </a:r>
            <a:r>
              <a:rPr lang="fr-FR" sz="1100" dirty="0"/>
              <a:t>"&gt;</a:t>
            </a:r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    &lt;</a:t>
            </a:r>
            <a:r>
              <a:rPr lang="fr-FR" sz="1100" dirty="0"/>
              <a:t>h5&gt;</a:t>
            </a:r>
            <a:r>
              <a:rPr lang="fr-FR" sz="1100" dirty="0" err="1"/>
              <a:t>Footer</a:t>
            </a:r>
            <a:r>
              <a:rPr lang="fr-FR" sz="1100" dirty="0"/>
              <a:t>&lt;/h5&gt;</a:t>
            </a:r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&lt;/</a:t>
            </a:r>
            <a:r>
              <a:rPr lang="fr-FR" sz="1100" dirty="0"/>
              <a:t>div</a:t>
            </a:r>
            <a:r>
              <a:rPr lang="fr-FR" sz="1100" dirty="0" smtClean="0"/>
              <a:t>&gt;</a:t>
            </a:r>
            <a:endParaRPr lang="fr-FR" sz="1100" dirty="0"/>
          </a:p>
          <a:p>
            <a:pPr marL="0" indent="0">
              <a:buNone/>
            </a:pPr>
            <a:r>
              <a:rPr lang="fr-FR" sz="1100" dirty="0" smtClean="0"/>
              <a:t>     &lt;/</a:t>
            </a:r>
            <a:r>
              <a:rPr lang="fr-FR" sz="1100" dirty="0"/>
              <a:t>div&gt;</a:t>
            </a:r>
          </a:p>
          <a:p>
            <a:pPr marL="0" indent="0">
              <a:buNone/>
            </a:pPr>
            <a:r>
              <a:rPr lang="fr-FR" sz="1100" dirty="0"/>
              <a:t>&lt;/body&gt;</a:t>
            </a:r>
          </a:p>
          <a:p>
            <a:pPr marL="0" indent="0">
              <a:buNone/>
            </a:pPr>
            <a:r>
              <a:rPr lang="fr-FR" sz="1100" dirty="0"/>
              <a:t>&lt;/html&gt;</a:t>
            </a:r>
          </a:p>
          <a:p>
            <a:pPr marL="0" indent="0">
              <a:buNone/>
            </a:pPr>
            <a:endParaRPr lang="fr-FR" sz="1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49" y="3413760"/>
            <a:ext cx="2750251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2400" y="3681412"/>
            <a:ext cx="1600200" cy="5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62400" y="4648200"/>
            <a:ext cx="1600200" cy="5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990703" y="5564572"/>
            <a:ext cx="1600200" cy="5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58000" y="1676400"/>
            <a:ext cx="1600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Viewport</a:t>
            </a:r>
          </a:p>
          <a:p>
            <a:pPr algn="ctr"/>
            <a:r>
              <a:rPr lang="en-US" dirty="0" smtClean="0"/>
              <a:t>CSS</a:t>
            </a:r>
          </a:p>
          <a:p>
            <a:pPr algn="ctr"/>
            <a:r>
              <a:rPr lang="en-US" dirty="0" smtClean="0"/>
              <a:t>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your first </a:t>
            </a:r>
            <a:r>
              <a:rPr lang="en-US" dirty="0" err="1" smtClean="0"/>
              <a:t>jquery</a:t>
            </a:r>
            <a:r>
              <a:rPr lang="en-US" dirty="0" smtClean="0"/>
              <a:t> mobile page and open it in </a:t>
            </a:r>
            <a:r>
              <a:rPr lang="en-US" dirty="0" err="1" smtClean="0"/>
              <a:t>google</a:t>
            </a:r>
            <a:r>
              <a:rPr lang="en-US" dirty="0" smtClean="0"/>
              <a:t> chrome and then in a mobile device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roles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Markup elements can have roles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data-role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They add semantics to the document</a:t>
            </a:r>
          </a:p>
          <a:p>
            <a:r>
              <a:rPr lang="en-US" dirty="0" smtClean="0"/>
              <a:t>They permit also to add attributes to tags while maintaining valid documents</a:t>
            </a:r>
          </a:p>
          <a:p>
            <a:r>
              <a:rPr lang="en-US" dirty="0" smtClean="0"/>
              <a:t>They are implicit contracts between the framework and the developers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data-role</a:t>
            </a:r>
            <a:r>
              <a:rPr lang="en-US" dirty="0" smtClean="0"/>
              <a:t> include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page, header, content, footer,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avbar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button,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controlgroup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collapsible, collapsible-set,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fieldcontain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dialog, slider,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nojs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hlinkClick r:id="rId2"/>
              </a:rPr>
              <a:t>http://jquerymobile.com/demos/1.2.0/docs/api/data-attributes.html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0" y="5334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3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="#"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data-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role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"&gt;Click me!&lt;/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a&gt;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804" y="4191000"/>
            <a:ext cx="22288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9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300" dirty="0">
                <a:latin typeface="Courier New" pitchFamily="49" charset="0"/>
                <a:cs typeface="Courier New" pitchFamily="49" charset="0"/>
              </a:rPr>
              <a:t>ul data-role="listview"&gt;</a:t>
            </a:r>
          </a:p>
          <a:p>
            <a:pPr marL="0" indent="0">
              <a:buNone/>
            </a:pPr>
            <a:r>
              <a:rPr lang="it-IT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300" dirty="0">
                <a:latin typeface="Courier New" pitchFamily="49" charset="0"/>
                <a:cs typeface="Courier New" pitchFamily="49" charset="0"/>
              </a:rPr>
              <a:t>li&gt;&lt;a href="#"&gt;NYC&lt;/a&gt;&lt;/li&gt;</a:t>
            </a:r>
          </a:p>
          <a:p>
            <a:pPr marL="0" indent="0">
              <a:buNone/>
            </a:pPr>
            <a:r>
              <a:rPr lang="it-IT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300" dirty="0">
                <a:latin typeface="Courier New" pitchFamily="49" charset="0"/>
                <a:cs typeface="Courier New" pitchFamily="49" charset="0"/>
              </a:rPr>
              <a:t>li&gt;&lt;a href="#"&gt;Boston&lt;/a&gt;&lt;/li&gt;</a:t>
            </a:r>
          </a:p>
          <a:p>
            <a:pPr marL="0" indent="0">
              <a:buNone/>
            </a:pPr>
            <a:r>
              <a:rPr lang="it-IT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300" dirty="0">
                <a:latin typeface="Courier New" pitchFamily="49" charset="0"/>
                <a:cs typeface="Courier New" pitchFamily="49" charset="0"/>
              </a:rPr>
              <a:t>li&gt;&lt;a href="#"&gt;San Francisco&lt;/a&gt;&lt;/li&gt;</a:t>
            </a:r>
          </a:p>
          <a:p>
            <a:pPr marL="0" indent="0">
              <a:buNone/>
            </a:pPr>
            <a:r>
              <a:rPr lang="it-IT" sz="23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t-IT" sz="2300" dirty="0">
                <a:latin typeface="Courier New" pitchFamily="49" charset="0"/>
                <a:cs typeface="Courier New" pitchFamily="49" charset="0"/>
              </a:rPr>
              <a:t>ul&gt;</a:t>
            </a:r>
            <a:endParaRPr lang="fr-FR" sz="23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/>
          <a:stretch/>
        </p:blipFill>
        <p:spPr bwMode="auto">
          <a:xfrm>
            <a:off x="2743200" y="4343400"/>
            <a:ext cx="2333624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9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attributes 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Each UI component has data attributes associated to it</a:t>
            </a:r>
          </a:p>
          <a:p>
            <a:r>
              <a:rPr lang="en-US" dirty="0"/>
              <a:t>Data attributes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data-*</a:t>
            </a:r>
            <a:r>
              <a:rPr lang="en-US" dirty="0"/>
              <a:t>) permit to initialize and configure </a:t>
            </a:r>
            <a:r>
              <a:rPr lang="en-US" dirty="0" smtClean="0"/>
              <a:t>widgets</a:t>
            </a:r>
          </a:p>
          <a:p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jquerymobile.com/demos/1.2.0/docs/api/data-attributes.html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3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browsers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dirty="0"/>
              <a:t>Different </a:t>
            </a:r>
            <a:r>
              <a:rPr lang="en-US" sz="2000" dirty="0" smtClean="0"/>
              <a:t>types of browsers</a:t>
            </a:r>
            <a:endParaRPr lang="en-US" sz="2000" dirty="0"/>
          </a:p>
          <a:p>
            <a:pPr lvl="1"/>
            <a:r>
              <a:rPr lang="en-US" sz="1800" dirty="0"/>
              <a:t>Focus </a:t>
            </a:r>
            <a:r>
              <a:rPr lang="en-US" sz="1800" dirty="0" smtClean="0"/>
              <a:t>navigation (highlight of the selected area), cursor navigation (simulation of a cursor), touch navigation, multi-touch navigation (gestures)</a:t>
            </a:r>
          </a:p>
          <a:p>
            <a:r>
              <a:rPr lang="en-US" sz="2000" dirty="0" smtClean="0"/>
              <a:t>Zoom</a:t>
            </a:r>
            <a:endParaRPr lang="en-US" sz="2000" dirty="0"/>
          </a:p>
          <a:p>
            <a:pPr lvl="1"/>
            <a:r>
              <a:rPr lang="en-US" sz="1800" dirty="0"/>
              <a:t>Basic </a:t>
            </a:r>
            <a:r>
              <a:rPr lang="en-US" sz="1800" dirty="0" smtClean="0"/>
              <a:t>zoom (font size only), smart zoom (images and pages as a whole)</a:t>
            </a:r>
          </a:p>
          <a:p>
            <a:r>
              <a:rPr lang="en-US" sz="2000" dirty="0" smtClean="0"/>
              <a:t>Reflow </a:t>
            </a:r>
            <a:r>
              <a:rPr lang="en-US" sz="2000" dirty="0"/>
              <a:t>engines</a:t>
            </a:r>
          </a:p>
          <a:p>
            <a:pPr lvl="1"/>
            <a:r>
              <a:rPr lang="en-US" sz="1800" dirty="0"/>
              <a:t>Reflowing the pages </a:t>
            </a:r>
            <a:r>
              <a:rPr lang="en-US" sz="1800" dirty="0" smtClean="0"/>
              <a:t> to a </a:t>
            </a:r>
            <a:r>
              <a:rPr lang="en-US" sz="1800" dirty="0"/>
              <a:t>one-column scrollable </a:t>
            </a:r>
            <a:endParaRPr lang="en-US" sz="1800" dirty="0" smtClean="0"/>
          </a:p>
          <a:p>
            <a:r>
              <a:rPr lang="en-US" sz="2000" dirty="0" smtClean="0"/>
              <a:t>Multi-page experience</a:t>
            </a:r>
          </a:p>
          <a:p>
            <a:pPr lvl="1"/>
            <a:r>
              <a:rPr lang="en-US" sz="1800" dirty="0" smtClean="0"/>
              <a:t>How many pages can be open at the same time?</a:t>
            </a:r>
          </a:p>
          <a:p>
            <a:r>
              <a:rPr lang="en-US" sz="2000" dirty="0"/>
              <a:t>WebKit Engine</a:t>
            </a:r>
          </a:p>
          <a:p>
            <a:pPr lvl="1"/>
            <a:r>
              <a:rPr lang="en-US" sz="1800" dirty="0"/>
              <a:t>Open source layout engine for web browsers that render HTML and CSS and execute JavaScript</a:t>
            </a:r>
          </a:p>
          <a:p>
            <a:pPr lvl="1"/>
            <a:r>
              <a:rPr lang="en-US" sz="1800" dirty="0" smtClean="0"/>
              <a:t>Used in the current browsers (e.g., Android</a:t>
            </a:r>
            <a:r>
              <a:rPr lang="en-US" sz="1800" dirty="0"/>
              <a:t>, iOS, Nokia S60</a:t>
            </a:r>
            <a:r>
              <a:rPr lang="en-US" sz="1800" dirty="0" smtClean="0"/>
              <a:t>…)</a:t>
            </a:r>
            <a:endParaRPr lang="en-US" sz="1800" dirty="0"/>
          </a:p>
          <a:p>
            <a:pPr lvl="1"/>
            <a:endParaRPr lang="en-US" sz="1800" dirty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638800"/>
            <a:ext cx="96012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6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="#" data-role="button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data-icon=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arrow-up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&gt;Click me!&lt;/a&gt;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638800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72758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0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643767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Courier New" pitchFamily="49" charset="0"/>
                <a:cs typeface="Courier New" pitchFamily="49" charset="0"/>
              </a:rPr>
              <a:t>&lt;ul data-role="listview" data-inset="true" data-filter="true"&gt;</a:t>
            </a:r>
          </a:p>
          <a:p>
            <a:pPr marL="0" indent="0">
              <a:buNone/>
            </a:pPr>
            <a:r>
              <a:rPr lang="it-IT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li&gt;&lt;a href="#"&gt;NYC&lt;/a&gt;&lt;/li&gt;</a:t>
            </a:r>
          </a:p>
          <a:p>
            <a:pPr marL="0" indent="0">
              <a:buNone/>
            </a:pPr>
            <a:r>
              <a:rPr lang="it-IT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li&gt;&lt;a href="#"&gt;Boston&lt;/a&gt;&lt;/li&gt;</a:t>
            </a:r>
          </a:p>
          <a:p>
            <a:pPr marL="0" indent="0">
              <a:buNone/>
            </a:pPr>
            <a:r>
              <a:rPr lang="it-IT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li&gt;&lt;a href="#"&gt;San Francisco&lt;/a&gt;&lt;/li&gt;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ul&gt;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0942"/>
            <a:ext cx="1293221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210"/>
          <a:stretch/>
        </p:blipFill>
        <p:spPr bwMode="auto">
          <a:xfrm>
            <a:off x="1295400" y="3880485"/>
            <a:ext cx="2314575" cy="271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3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multiple pages in a single document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0" y="2220686"/>
            <a:ext cx="896156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344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3257" y="3429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7"/>
          <a:stretch/>
        </p:blipFill>
        <p:spPr bwMode="auto">
          <a:xfrm>
            <a:off x="1227787" y="5780314"/>
            <a:ext cx="6718465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5105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Going to a particular page: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04857" y="1600200"/>
            <a:ext cx="2100943" cy="925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 have unique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-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data-theme</a:t>
            </a:r>
            <a:r>
              <a:rPr lang="en-US" dirty="0" smtClean="0"/>
              <a:t> </a:t>
            </a:r>
            <a:r>
              <a:rPr lang="en-US" dirty="0" smtClean="0"/>
              <a:t>attribute </a:t>
            </a:r>
            <a:r>
              <a:rPr lang="en-US" dirty="0" smtClean="0"/>
              <a:t>and the letters a, b, c and </a:t>
            </a:r>
            <a:r>
              <a:rPr lang="en-US" dirty="0" smtClean="0"/>
              <a:t>d…</a:t>
            </a:r>
            <a:endParaRPr lang="en-US" dirty="0" smtClean="0"/>
          </a:p>
          <a:p>
            <a:r>
              <a:rPr lang="en-US" dirty="0" smtClean="0"/>
              <a:t>Can be customized using </a:t>
            </a:r>
            <a:r>
              <a:rPr lang="en-US" dirty="0" err="1" smtClean="0"/>
              <a:t>ThemeRoller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jquerymobile.com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3" y="3960057"/>
            <a:ext cx="2103120" cy="95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66" y="3307277"/>
            <a:ext cx="5749534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page.html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&gt;Here&lt;/a&gt;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page.html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dialog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&gt;Here&lt;/a&gt;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page.html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data-role=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&gt;Here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&lt;/a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page.html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data-transition=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flip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&gt;Here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6" name="Picture 4" descr="https://encrypted-tbn0.google.com/images?q=tbn:ANd9GcRpWKbsYsbTCu9P7iZL8Qqt1YpeRrfU7gAhp_ry_QOFUu2Nl1dG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800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352800" y="3886200"/>
            <a:ext cx="2819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files need to be on a server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409406"/>
            <a:ext cx="12668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navbar</a:t>
            </a:r>
            <a:r>
              <a:rPr lang="en-US" dirty="0" smtClean="0"/>
              <a:t> widget is available with up to 5 tabs </a:t>
            </a:r>
          </a:p>
          <a:p>
            <a:r>
              <a:rPr lang="en-US" dirty="0" smtClean="0"/>
              <a:t>It is placed within the header or the footer</a:t>
            </a:r>
          </a:p>
          <a:p>
            <a:r>
              <a:rPr lang="en-US" dirty="0" smtClean="0"/>
              <a:t>It is defined using the data-role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dirty="0" smtClean="0"/>
              <a:t> and an unordered list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… 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initialize the state of the tab and restore it each time you come back to the page,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-active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-state-persist"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data-id</a:t>
            </a:r>
            <a:r>
              <a:rPr lang="en-US" dirty="0" smtClean="0"/>
              <a:t> permits to fix the navigation bar outside a transition and create a persistent navigation bar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6577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t="13373" b="22186"/>
          <a:stretch/>
        </p:blipFill>
        <p:spPr bwMode="auto">
          <a:xfrm>
            <a:off x="6324600" y="2971800"/>
            <a:ext cx="2414400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4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Collapsibles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Collapsibles</a:t>
            </a:r>
            <a:r>
              <a:rPr lang="en-US" dirty="0" smtClean="0"/>
              <a:t> are defined using the data-role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collapsible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They are composed of a header (using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h1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h6</a:t>
            </a:r>
            <a:r>
              <a:rPr lang="en-US" dirty="0" smtClean="0"/>
              <a:t>) and then any HTML code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ata-collapsed</a:t>
            </a:r>
            <a:r>
              <a:rPr lang="en-US" dirty="0" smtClean="0"/>
              <a:t> permits to set the state of the collapsible to close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) or open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11337"/>
            <a:ext cx="5199611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56759"/>
            <a:ext cx="2638141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31" y="5241215"/>
            <a:ext cx="2631610" cy="116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5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Collapsible sets (Accordion)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Collapsible sets permit to group widgets and make them behave like an accordion (so only one section can be open at a time)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6"/>
          <a:stretch/>
        </p:blipFill>
        <p:spPr bwMode="auto">
          <a:xfrm>
            <a:off x="1295400" y="3200400"/>
            <a:ext cx="5915675" cy="306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804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are wrapped into a form tag with attributes action and method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&lt;form action="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form.php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 method="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post or get"&gt; </a:t>
            </a:r>
          </a:p>
          <a:p>
            <a:pPr marL="54864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marL="54864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input type="submit" name="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mysubmit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value=“Submit"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/&gt;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54864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Forms are composed of different UI components introduced by labels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992585"/>
            <a:ext cx="6571488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5194538">
            <a:off x="2819400" y="5559332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194538">
            <a:off x="5463823" y="5763985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smtClean="0"/>
              <a:t>browsers – Pre-installed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NetFront</a:t>
            </a:r>
            <a:r>
              <a:rPr lang="en-US" sz="2200" dirty="0" smtClean="0"/>
              <a:t> </a:t>
            </a:r>
            <a:r>
              <a:rPr lang="en-US" sz="2200" dirty="0" smtClean="0"/>
              <a:t>- low- </a:t>
            </a:r>
            <a:r>
              <a:rPr lang="en-US" sz="2200" dirty="0"/>
              <a:t>and mid-level phones (Sony Ericsson, LG, Samsung, </a:t>
            </a:r>
            <a:r>
              <a:rPr lang="en-US" sz="2200" dirty="0" smtClean="0"/>
              <a:t>ZTE)</a:t>
            </a:r>
            <a:endParaRPr lang="en-US" sz="2200" dirty="0"/>
          </a:p>
          <a:p>
            <a:r>
              <a:rPr lang="en-US" sz="2200" dirty="0" smtClean="0"/>
              <a:t>Myriad </a:t>
            </a:r>
            <a:r>
              <a:rPr lang="en-US" sz="2200" dirty="0"/>
              <a:t>- low- and mid-level phones </a:t>
            </a:r>
            <a:r>
              <a:rPr lang="en-US" sz="2200" dirty="0" smtClean="0"/>
              <a:t>(</a:t>
            </a:r>
            <a:r>
              <a:rPr lang="en-US" sz="2200" dirty="0"/>
              <a:t>Motorola, LG, </a:t>
            </a:r>
            <a:r>
              <a:rPr lang="en-US" sz="2200" dirty="0" smtClean="0"/>
              <a:t>Kyocera)</a:t>
            </a:r>
            <a:endParaRPr lang="en-US" sz="2200" dirty="0"/>
          </a:p>
          <a:p>
            <a:r>
              <a:rPr lang="en-US" sz="2200" dirty="0"/>
              <a:t>Internet Explorer Mobile – </a:t>
            </a:r>
            <a:r>
              <a:rPr lang="en-US" sz="2200" dirty="0" smtClean="0"/>
              <a:t>the </a:t>
            </a:r>
            <a:r>
              <a:rPr lang="en-US" sz="2200" dirty="0"/>
              <a:t>browser on Windows Phone 7 is based on IE7 and IE8</a:t>
            </a:r>
          </a:p>
          <a:p>
            <a:r>
              <a:rPr lang="en-US" sz="2200" dirty="0"/>
              <a:t>Safari on iOS – WebKit-based browser</a:t>
            </a:r>
          </a:p>
          <a:p>
            <a:r>
              <a:rPr lang="en-US" sz="2200" dirty="0"/>
              <a:t>Nokia Series 40 </a:t>
            </a:r>
            <a:r>
              <a:rPr lang="en-US" sz="2200" dirty="0" smtClean="0"/>
              <a:t>browser </a:t>
            </a:r>
            <a:r>
              <a:rPr lang="en-US" sz="2200" dirty="0"/>
              <a:t>– </a:t>
            </a:r>
            <a:r>
              <a:rPr lang="en-US" sz="2200" dirty="0" err="1"/>
              <a:t>WebKit</a:t>
            </a:r>
            <a:r>
              <a:rPr lang="en-US" sz="2200" dirty="0"/>
              <a:t>-based </a:t>
            </a:r>
            <a:r>
              <a:rPr lang="en-US" sz="2200" dirty="0" smtClean="0"/>
              <a:t>browser for Series </a:t>
            </a:r>
            <a:r>
              <a:rPr lang="en-US" sz="2200" dirty="0"/>
              <a:t>40 6</a:t>
            </a:r>
            <a:r>
              <a:rPr lang="en-US" sz="2200" baseline="30000" dirty="0"/>
              <a:t>th</a:t>
            </a:r>
            <a:r>
              <a:rPr lang="en-US" sz="2200" dirty="0"/>
              <a:t> </a:t>
            </a:r>
          </a:p>
          <a:p>
            <a:r>
              <a:rPr lang="en-US" sz="2200" dirty="0"/>
              <a:t>Symbian browser – WebKit-based browser for </a:t>
            </a:r>
            <a:r>
              <a:rPr lang="en-US" sz="2200" dirty="0" smtClean="0"/>
              <a:t>Series </a:t>
            </a:r>
            <a:r>
              <a:rPr lang="en-US" sz="2200" dirty="0"/>
              <a:t>60</a:t>
            </a:r>
          </a:p>
          <a:p>
            <a:r>
              <a:rPr lang="en-US" sz="2200" dirty="0"/>
              <a:t>BlackBerry browser – </a:t>
            </a:r>
            <a:r>
              <a:rPr lang="en-US" sz="2200" dirty="0" err="1" smtClean="0"/>
              <a:t>WebKit</a:t>
            </a:r>
            <a:r>
              <a:rPr lang="en-US" sz="2200" dirty="0" smtClean="0"/>
              <a:t>-based browser for OS 6.0 and above</a:t>
            </a:r>
            <a:endParaRPr lang="en-US" sz="2200" dirty="0"/>
          </a:p>
          <a:p>
            <a:r>
              <a:rPr lang="en-US" sz="2200" dirty="0"/>
              <a:t>Android browser - </a:t>
            </a:r>
            <a:r>
              <a:rPr lang="en-US" sz="2200" dirty="0" err="1"/>
              <a:t>WebKit</a:t>
            </a:r>
            <a:r>
              <a:rPr lang="en-US" sz="2200" dirty="0"/>
              <a:t>-based </a:t>
            </a:r>
            <a:r>
              <a:rPr lang="en-US" sz="2200" dirty="0" smtClean="0"/>
              <a:t>browser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56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UI elements of a form are contained in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 smtClean="0"/>
              <a:t> to present the elements conveniently on the screen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To improve the look-and-feel of a form each pair (label, UI component) should be in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>
                <a:latin typeface="+mj-lt"/>
                <a:cs typeface="Courier New" pitchFamily="49" charset="0"/>
              </a:rPr>
              <a:t> tag with data-role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fieldcontain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81600"/>
            <a:ext cx="6773504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9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type of the text can be: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ext, password, email,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search, number, date,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time,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-local, month, week</a:t>
            </a:r>
          </a:p>
          <a:p>
            <a:r>
              <a:rPr lang="en-US" dirty="0" smtClean="0"/>
              <a:t>To require a value,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required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To provide a value by default,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placeholder</a:t>
            </a:r>
            <a:r>
              <a:rPr lang="en-US" dirty="0" smtClean="0"/>
              <a:t> attribute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773504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81625"/>
            <a:ext cx="66198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SHOWCASE OF THE DIFFERENT UI ELEMENTS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Emails, SMS and phone calls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2309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scripts to a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912" y="2480023"/>
            <a:ext cx="2705100" cy="112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4019549"/>
            <a:ext cx="6734175" cy="1571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523663"/>
            <a:ext cx="351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adding JavaScript to the page</a:t>
            </a:r>
          </a:p>
          <a:p>
            <a:r>
              <a:rPr lang="en-US" dirty="0" smtClean="0"/>
              <a:t>Waits </a:t>
            </a:r>
            <a:r>
              <a:rPr lang="en-US" dirty="0" smtClean="0"/>
              <a:t>for the HTML to load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505200"/>
            <a:ext cx="351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event management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4912" y="5726668"/>
            <a:ext cx="6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$(‘#selector’).bind(‘event’,</a:t>
            </a:r>
            <a:r>
              <a:rPr lang="en-US" dirty="0" err="1" smtClean="0"/>
              <a:t>myData</a:t>
            </a:r>
            <a:r>
              <a:rPr lang="en-US" dirty="0" smtClean="0"/>
              <a:t>, </a:t>
            </a:r>
            <a:r>
              <a:rPr lang="en-US" dirty="0" err="1" smtClean="0"/>
              <a:t>functionName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25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-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plugin to use maps and interact with them in </a:t>
            </a:r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  <a:p>
            <a:pPr lvl="1"/>
            <a:r>
              <a:rPr lang="en-US" dirty="0"/>
              <a:t>Google maps v3 plugin for </a:t>
            </a:r>
            <a:r>
              <a:rPr lang="en-US" dirty="0" err="1"/>
              <a:t>jQuery</a:t>
            </a:r>
            <a:r>
              <a:rPr lang="en-US" dirty="0"/>
              <a:t> and </a:t>
            </a:r>
            <a:r>
              <a:rPr lang="en-US" dirty="0" err="1"/>
              <a:t>jQuery</a:t>
            </a:r>
            <a:r>
              <a:rPr lang="en-US" dirty="0"/>
              <a:t> Mobile</a:t>
            </a:r>
          </a:p>
          <a:p>
            <a:pPr lvl="1"/>
            <a:r>
              <a:rPr lang="en-US" dirty="0">
                <a:hlinkClick r:id="rId2"/>
              </a:rPr>
              <a:t>http://code.google.com/p/jquery-ui-map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the head of the HTML document we add the required scripts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are ready to go!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20" y="4191000"/>
            <a:ext cx="63912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3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– Adding and using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62103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" y="3276600"/>
            <a:ext cx="80676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214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native with Apache Cordova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Cordova is </a:t>
            </a:r>
            <a:r>
              <a:rPr lang="en-US" dirty="0"/>
              <a:t>an HTML5 app platform that allows you </a:t>
            </a:r>
            <a:r>
              <a:rPr lang="en-US" dirty="0" smtClean="0"/>
              <a:t>to develop native apps </a:t>
            </a:r>
            <a:r>
              <a:rPr lang="en-US" dirty="0"/>
              <a:t>with web technologies and </a:t>
            </a:r>
            <a:r>
              <a:rPr lang="en-US" dirty="0" smtClean="0"/>
              <a:t>get access </a:t>
            </a:r>
            <a:r>
              <a:rPr lang="en-US" dirty="0"/>
              <a:t>to APIs and app </a:t>
            </a:r>
            <a:r>
              <a:rPr lang="en-US" dirty="0" smtClean="0"/>
              <a:t>stores</a:t>
            </a:r>
          </a:p>
          <a:p>
            <a:r>
              <a:rPr lang="en-US" dirty="0" smtClean="0"/>
              <a:t>It can be combined with UI frameworks such as jQuery Mobile, </a:t>
            </a:r>
            <a:r>
              <a:rPr lang="en-US" dirty="0" err="1" smtClean="0"/>
              <a:t>Sensa</a:t>
            </a:r>
            <a:r>
              <a:rPr lang="en-US" dirty="0" smtClean="0"/>
              <a:t> Touch or Dojo mobile</a:t>
            </a:r>
          </a:p>
          <a:p>
            <a:r>
              <a:rPr lang="en-US" dirty="0"/>
              <a:t>Apps </a:t>
            </a:r>
            <a:r>
              <a:rPr lang="en-US" dirty="0" smtClean="0"/>
              <a:t>are packaged </a:t>
            </a:r>
            <a:r>
              <a:rPr lang="en-US" dirty="0"/>
              <a:t>as </a:t>
            </a:r>
            <a:r>
              <a:rPr lang="en-US" dirty="0" smtClean="0"/>
              <a:t>native apps </a:t>
            </a:r>
            <a:r>
              <a:rPr lang="en-US" dirty="0"/>
              <a:t>using the platform </a:t>
            </a:r>
            <a:r>
              <a:rPr lang="en-US" dirty="0" smtClean="0"/>
              <a:t>SDKs (</a:t>
            </a:r>
            <a:r>
              <a:rPr lang="en-US" dirty="0" err="1"/>
              <a:t>iOS</a:t>
            </a:r>
            <a:r>
              <a:rPr lang="en-US" dirty="0"/>
              <a:t>, Android, Blackberry, Windows Phone, Palm </a:t>
            </a:r>
            <a:r>
              <a:rPr lang="en-US" dirty="0" err="1"/>
              <a:t>WebOS</a:t>
            </a:r>
            <a:r>
              <a:rPr lang="en-US" dirty="0"/>
              <a:t>, </a:t>
            </a:r>
            <a:r>
              <a:rPr lang="en-US" dirty="0" err="1"/>
              <a:t>Bada</a:t>
            </a:r>
            <a:r>
              <a:rPr lang="en-US" dirty="0"/>
              <a:t>, and </a:t>
            </a:r>
            <a:r>
              <a:rPr lang="en-US" dirty="0" smtClean="0"/>
              <a:t>Symbian)</a:t>
            </a:r>
          </a:p>
          <a:p>
            <a:r>
              <a:rPr lang="en-US" dirty="0" smtClean="0"/>
              <a:t>Install the plugin </a:t>
            </a:r>
          </a:p>
          <a:p>
            <a:pPr lvl="1"/>
            <a:r>
              <a:rPr lang="en-US" u="sng" dirty="0">
                <a:hlinkClick r:id="rId2"/>
              </a:rPr>
              <a:t>http://svn.codespot.com/a/eclipselabs.org/mobile-web-development-with-phonegap/tags/r1.2/download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4663440"/>
            <a:ext cx="195072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6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http://jquerymobile.com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view.jquerymobile.com/master/demos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http://www.developer.nokia.com/Community/Wiki/JQueryMobile_for_Windows_Phone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5"/>
              </a:rPr>
              <a:t>http://cordova.apache.org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r>
              <a:rPr lang="en-US" sz="2000" u="sng" dirty="0">
                <a:hlinkClick r:id="rId6"/>
              </a:rPr>
              <a:t>http://</a:t>
            </a:r>
            <a:r>
              <a:rPr lang="en-US" sz="2000" u="sng" dirty="0" smtClean="0">
                <a:hlinkClick r:id="rId6"/>
              </a:rPr>
              <a:t>svn.codespot.com/a/eclipselabs.org/mobile-web-development-with-phonegap/tags/r1.2/download</a:t>
            </a:r>
            <a:endParaRPr lang="en-US" sz="2000" dirty="0" smtClean="0"/>
          </a:p>
          <a:p>
            <a:r>
              <a:rPr lang="en-US" sz="2000" u="sng" dirty="0">
                <a:hlinkClick r:id="rId7"/>
              </a:rPr>
              <a:t>http://www.mobiledevelopersolutions.com/home/start/twominutetutorials/tmt0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026" name="Picture 2" descr="http://jquerymobile.com/wp-content/uploads/2012/07/jqm_up_and_running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1608011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200" y="4495800"/>
            <a:ext cx="1583429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browsers </a:t>
            </a:r>
            <a:r>
              <a:rPr lang="en-US" dirty="0" smtClean="0"/>
              <a:t>- User installed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Chrome for </a:t>
            </a:r>
            <a:r>
              <a:rPr lang="en-US" dirty="0" smtClean="0"/>
              <a:t>Android - </a:t>
            </a:r>
            <a:r>
              <a:rPr lang="en-US" dirty="0" smtClean="0"/>
              <a:t>launched </a:t>
            </a:r>
            <a:r>
              <a:rPr lang="en-US" dirty="0"/>
              <a:t>in February </a:t>
            </a:r>
            <a:r>
              <a:rPr lang="en-US" dirty="0" smtClean="0"/>
              <a:t>2012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://googleblog.blogspot.com/2012/02/introducing-chrome-for-android.html</a:t>
            </a:r>
            <a:r>
              <a:rPr lang="en-US" dirty="0"/>
              <a:t> </a:t>
            </a:r>
          </a:p>
          <a:p>
            <a:r>
              <a:rPr lang="en-US" dirty="0" smtClean="0"/>
              <a:t>Firefox </a:t>
            </a:r>
            <a:r>
              <a:rPr lang="en-US" dirty="0"/>
              <a:t>mobile – </a:t>
            </a:r>
            <a:r>
              <a:rPr lang="en-US" dirty="0" smtClean="0"/>
              <a:t>appeared </a:t>
            </a:r>
            <a:r>
              <a:rPr lang="en-US" dirty="0"/>
              <a:t>in 2011 </a:t>
            </a:r>
            <a:r>
              <a:rPr lang="en-US" dirty="0">
                <a:hlinkClick r:id="rId3"/>
              </a:rPr>
              <a:t>http://mozilla.com/mobile</a:t>
            </a:r>
            <a:r>
              <a:rPr lang="en-US" dirty="0"/>
              <a:t> </a:t>
            </a:r>
          </a:p>
          <a:p>
            <a:r>
              <a:rPr lang="en-US" dirty="0"/>
              <a:t>Opera – </a:t>
            </a:r>
            <a:r>
              <a:rPr lang="en-US" dirty="0" smtClean="0"/>
              <a:t>downloadable </a:t>
            </a:r>
            <a:r>
              <a:rPr lang="en-US" dirty="0"/>
              <a:t>for most platforms, full browser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www.opera.com/developer/tools/mobile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Opera Mini – </a:t>
            </a:r>
            <a:r>
              <a:rPr lang="en-US" dirty="0"/>
              <a:t>p</a:t>
            </a:r>
            <a:r>
              <a:rPr lang="en-US" dirty="0" smtClean="0"/>
              <a:t>roxy </a:t>
            </a:r>
            <a:r>
              <a:rPr lang="en-US" dirty="0"/>
              <a:t>browser that </a:t>
            </a:r>
            <a:r>
              <a:rPr lang="en-US" dirty="0" smtClean="0"/>
              <a:t>supports videos, </a:t>
            </a:r>
            <a:r>
              <a:rPr lang="en-US" dirty="0"/>
              <a:t>A</a:t>
            </a:r>
            <a:r>
              <a:rPr lang="en-US" dirty="0" smtClean="0"/>
              <a:t>jax</a:t>
            </a:r>
            <a:r>
              <a:rPr lang="en-US" dirty="0"/>
              <a:t>, offline / </a:t>
            </a:r>
            <a:r>
              <a:rPr lang="en-US" dirty="0" smtClean="0"/>
              <a:t>online…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www.opera.com/developer/tools/mini</a:t>
            </a:r>
            <a:r>
              <a:rPr lang="en-US" dirty="0"/>
              <a:t> 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toolbox</a:t>
            </a:r>
            <a:endParaRPr lang="en-US" dirty="0"/>
          </a:p>
        </p:txBody>
      </p:sp>
      <p:pic>
        <p:nvPicPr>
          <p:cNvPr id="1026" name="Picture 2" descr="https://encrypted-tbn3.gstatic.com/images?q=tbn:ANd9GcT_BpMnasulIu2EDUcuKbiRv2T4_Myodvh9PJ-HfYiVNY7_I2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37" y="1981200"/>
            <a:ext cx="6071325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3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the opera mini simulator online and go to a specific url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www.opera.com/developer/opera-mini-simulator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4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67056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mobile browsers are subscribers using in SENEGAL and globally?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7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1667</TotalTime>
  <Words>1934</Words>
  <Application>Microsoft Office PowerPoint</Application>
  <PresentationFormat>On-screen Show (4:3)</PresentationFormat>
  <Paragraphs>347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Courier New</vt:lpstr>
      <vt:lpstr>Clarity</vt:lpstr>
      <vt:lpstr>Mobile Development</vt:lpstr>
      <vt:lpstr>What is HTML5?</vt:lpstr>
      <vt:lpstr>Mobile browsers</vt:lpstr>
      <vt:lpstr>Mobile browsers – Pre-installed</vt:lpstr>
      <vt:lpstr>Mobile browsers - User installed</vt:lpstr>
      <vt:lpstr>Your toolbox</vt:lpstr>
      <vt:lpstr>Go to the opera mini simulator online and go to a specific url</vt:lpstr>
      <vt:lpstr>PowerPoint Presentation</vt:lpstr>
      <vt:lpstr>What mobile browsers are subscribers using in SENEGAL and globally?</vt:lpstr>
      <vt:lpstr>Mobile browsers - Statistics</vt:lpstr>
      <vt:lpstr>Mobile browsers - Statistics</vt:lpstr>
      <vt:lpstr>HTML in one slide</vt:lpstr>
      <vt:lpstr>Create aN html file using notepad++ and open it in google chrome</vt:lpstr>
      <vt:lpstr>Put the file on A server and open it in a mobile device</vt:lpstr>
      <vt:lpstr>CSS in one slide</vt:lpstr>
      <vt:lpstr>Create aN html file and a css file TO STYLE IT</vt:lpstr>
      <vt:lpstr>JavaScript in one slide</vt:lpstr>
      <vt:lpstr>Example</vt:lpstr>
      <vt:lpstr>jQUERy mobile</vt:lpstr>
      <vt:lpstr>What is jQuery mobile?</vt:lpstr>
      <vt:lpstr>Browser support</vt:lpstr>
      <vt:lpstr>jQuery mobile in the real world</vt:lpstr>
      <vt:lpstr>jQuery mobile showcase</vt:lpstr>
      <vt:lpstr>Anatomy of a page</vt:lpstr>
      <vt:lpstr>Create your first jquery mobile page and open it in google chrome and then in a mobile device</vt:lpstr>
      <vt:lpstr>Data roles</vt:lpstr>
      <vt:lpstr>Button</vt:lpstr>
      <vt:lpstr>Listview</vt:lpstr>
      <vt:lpstr>Data attributes </vt:lpstr>
      <vt:lpstr>Button</vt:lpstr>
      <vt:lpstr>Icons</vt:lpstr>
      <vt:lpstr>Listview</vt:lpstr>
      <vt:lpstr>Using multiple pages in a single document</vt:lpstr>
      <vt:lpstr>jQuery Mobile - Themes</vt:lpstr>
      <vt:lpstr>Navigation</vt:lpstr>
      <vt:lpstr>Tabs</vt:lpstr>
      <vt:lpstr>Collapsibles</vt:lpstr>
      <vt:lpstr>Collapsible sets (Accordion)</vt:lpstr>
      <vt:lpstr>Forms</vt:lpstr>
      <vt:lpstr>Forms</vt:lpstr>
      <vt:lpstr>Text inputs</vt:lpstr>
      <vt:lpstr>SHOWCASE OF THE DIFFERENT UI ELEMENTS</vt:lpstr>
      <vt:lpstr>Emails, SMS and phone calls</vt:lpstr>
      <vt:lpstr>Adding scripts to a page</vt:lpstr>
      <vt:lpstr>Maps - Configurations</vt:lpstr>
      <vt:lpstr>Maps – Adding and using a map</vt:lpstr>
      <vt:lpstr>Going native with Apache Cordova</vt:lpstr>
      <vt:lpstr>DEMO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</dc:title>
  <dc:creator>Scharff, Prof. Christelle</dc:creator>
  <cp:lastModifiedBy>christelle scharff</cp:lastModifiedBy>
  <cp:revision>443</cp:revision>
  <dcterms:created xsi:type="dcterms:W3CDTF">2012-07-15T13:20:35Z</dcterms:created>
  <dcterms:modified xsi:type="dcterms:W3CDTF">2013-04-26T15:02:49Z</dcterms:modified>
</cp:coreProperties>
</file>