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6"/>
  </p:notesMasterIdLst>
  <p:handoutMasterIdLst>
    <p:handoutMasterId r:id="rId67"/>
  </p:handoutMasterIdLst>
  <p:sldIdLst>
    <p:sldId id="256" r:id="rId5"/>
    <p:sldId id="261" r:id="rId6"/>
    <p:sldId id="262" r:id="rId7"/>
    <p:sldId id="267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4" r:id="rId16"/>
    <p:sldId id="279" r:id="rId17"/>
    <p:sldId id="280" r:id="rId18"/>
    <p:sldId id="278" r:id="rId19"/>
    <p:sldId id="281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94" r:id="rId30"/>
    <p:sldId id="295" r:id="rId31"/>
    <p:sldId id="291" r:id="rId32"/>
    <p:sldId id="292" r:id="rId33"/>
    <p:sldId id="293" r:id="rId34"/>
    <p:sldId id="305" r:id="rId35"/>
    <p:sldId id="296" r:id="rId36"/>
    <p:sldId id="297" r:id="rId37"/>
    <p:sldId id="298" r:id="rId38"/>
    <p:sldId id="299" r:id="rId39"/>
    <p:sldId id="263" r:id="rId40"/>
    <p:sldId id="300" r:id="rId41"/>
    <p:sldId id="301" r:id="rId42"/>
    <p:sldId id="302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311" r:id="rId51"/>
    <p:sldId id="264" r:id="rId52"/>
    <p:sldId id="312" r:id="rId53"/>
    <p:sldId id="313" r:id="rId54"/>
    <p:sldId id="265" r:id="rId55"/>
    <p:sldId id="314" r:id="rId56"/>
    <p:sldId id="315" r:id="rId57"/>
    <p:sldId id="317" r:id="rId58"/>
    <p:sldId id="318" r:id="rId59"/>
    <p:sldId id="319" r:id="rId60"/>
    <p:sldId id="316" r:id="rId61"/>
    <p:sldId id="322" r:id="rId62"/>
    <p:sldId id="266" r:id="rId63"/>
    <p:sldId id="321" r:id="rId64"/>
    <p:sldId id="320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240" y="-112"/>
      </p:cViewPr>
      <p:guideLst>
        <p:guide orient="horz" pos="401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0A6B4-8D20-EE4D-BF5B-C9004ACF6E6E}" type="datetimeFigureOut">
              <a:rPr lang="fr-FR" smtClean="0"/>
              <a:t>5/1/13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44938-DB9D-634F-B0BE-13B42E9CE4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43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323-9590-BC4F-ADDE-664574C34CDA}" type="datetimeFigureOut">
              <a:rPr lang="fr-FR" smtClean="0"/>
              <a:t>5/1/13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6390-C19E-7741-8A9E-F64A53C31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6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26390-C19E-7741-8A9E-F64A53C31CDA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2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23302"/>
            <a:ext cx="8229600" cy="5702862"/>
          </a:xfrm>
        </p:spPr>
        <p:txBody>
          <a:bodyPr anchor="ctr">
            <a:normAutofit/>
          </a:bodyPr>
          <a:lstStyle>
            <a:lvl1pPr>
              <a:defRPr sz="1400">
                <a:latin typeface="Monaco"/>
                <a:cs typeface="Monaco"/>
              </a:defRPr>
            </a:lvl1pPr>
          </a:lstStyle>
          <a:p>
            <a:pPr lvl="0"/>
            <a:r>
              <a:rPr lang="en-US" noProof="0" dirty="0" smtClean="0"/>
              <a:t>Code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33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4620"/>
            <a:ext cx="8229600" cy="70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57200" y="6469905"/>
            <a:ext cx="2005677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dirty="0" err="1" smtClean="0"/>
              <a:t>Creative</a:t>
            </a:r>
            <a:r>
              <a:rPr lang="fr-FR" dirty="0" smtClean="0"/>
              <a:t> Commons – CC-BY-SA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940"/>
            <a:ext cx="3060000" cy="8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6103768" y="1"/>
            <a:ext cx="3060000" cy="89096"/>
          </a:xfrm>
          <a:prstGeom prst="rect">
            <a:avLst/>
          </a:prstGeom>
          <a:solidFill>
            <a:srgbClr val="FEE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3053768" y="-2086"/>
            <a:ext cx="3060000" cy="890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63" r:id="rId3"/>
    <p:sldLayoutId id="2147493459" r:id="rId4"/>
    <p:sldLayoutId id="2147493458" r:id="rId5"/>
    <p:sldLayoutId id="2147493460" r:id="rId6"/>
    <p:sldLayoutId id="2147493461" r:id="rId7"/>
    <p:sldLayoutId id="2147493462" r:id="rId8"/>
  </p:sldLayoutIdLst>
  <p:hf hdr="0" ftr="0" dt="0"/>
  <p:txStyles>
    <p:titleStyle>
      <a:lvl1pPr marL="0"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360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88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git-scm.com/book/en/Getting-Started-Git-Basic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devopsreactions.tumblr.com/" TargetMode="External"/><Relationship Id="rId6" Type="http://schemas.openxmlformats.org/officeDocument/2006/relationships/image" Target="../media/image7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bile-senegal/jquerymobile101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s://github.com/mobile-senegal/dem-training/issue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bile-senegal/dem-training/blob/master/TRAINING-2013Q2.md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flurry.com/index.php?title=Analytics" TargetMode="External"/><Relationship Id="rId4" Type="http://schemas.openxmlformats.org/officeDocument/2006/relationships/hyperlink" Target="https://testflight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mobile/analytics/doc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win" TargetMode="External"/><Relationship Id="rId3" Type="http://schemas.openxmlformats.org/officeDocument/2006/relationships/hyperlink" Target="mailto:thomas@sarlandie.ne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4910" y="4024395"/>
            <a:ext cx="7772400" cy="1035543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DEM – Session 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910" y="5198201"/>
            <a:ext cx="6400800" cy="120449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Collaborative Tools</a:t>
            </a:r>
            <a:endParaRPr lang="fr-FR" dirty="0"/>
          </a:p>
        </p:txBody>
      </p:sp>
      <p:pic>
        <p:nvPicPr>
          <p:cNvPr id="5" name="Image 4" descr="Screen Shot 2013-04-25 at 4.1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" y="200972"/>
            <a:ext cx="4712374" cy="1006096"/>
          </a:xfrm>
          <a:prstGeom prst="rect">
            <a:avLst/>
          </a:prstGeom>
        </p:spPr>
      </p:pic>
      <p:pic>
        <p:nvPicPr>
          <p:cNvPr id="6" name="Image 5" descr="Screen Shot 2013-04-25 at 4.18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24" y="377691"/>
            <a:ext cx="3117551" cy="1074684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Changes to be committed: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--cached &lt;file&gt;..." to </a:t>
            </a:r>
            <a:r>
              <a:rPr lang="en-US" sz="1400" dirty="0" err="1">
                <a:latin typeface="Monaco"/>
                <a:cs typeface="Monaco"/>
              </a:rPr>
              <a:t>unstage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new file: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  <p:sp>
        <p:nvSpPr>
          <p:cNvPr id="6" name="Ellipse 5"/>
          <p:cNvSpPr/>
          <p:nvPr/>
        </p:nvSpPr>
        <p:spPr>
          <a:xfrm>
            <a:off x="839470" y="4072724"/>
            <a:ext cx="2377262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600036" y="3177413"/>
            <a:ext cx="2949820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-m "Adding README"</a:t>
            </a:r>
          </a:p>
          <a:p>
            <a:r>
              <a:rPr lang="en-US" sz="1400" dirty="0">
                <a:latin typeface="Monaco"/>
                <a:cs typeface="Monaco"/>
              </a:rPr>
              <a:t>[master (root-commit) dc95b92] Adding README</a:t>
            </a:r>
          </a:p>
          <a:p>
            <a:r>
              <a:rPr lang="en-US" sz="1400" dirty="0">
                <a:latin typeface="Monaco"/>
                <a:cs typeface="Monaco"/>
              </a:rPr>
              <a:t> 1 file changed, 1 insertion(+)</a:t>
            </a:r>
          </a:p>
          <a:p>
            <a:r>
              <a:rPr lang="en-US" sz="1400" dirty="0">
                <a:latin typeface="Monaco"/>
                <a:cs typeface="Monaco"/>
              </a:rPr>
              <a:t> create mode 100644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  <p:sp>
        <p:nvSpPr>
          <p:cNvPr id="7" name="Ellipse 6"/>
          <p:cNvSpPr/>
          <p:nvPr/>
        </p:nvSpPr>
        <p:spPr>
          <a:xfrm>
            <a:off x="457199" y="3850318"/>
            <a:ext cx="4935249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 from problems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your README file again</a:t>
            </a:r>
          </a:p>
          <a:p>
            <a:pPr lvl="1"/>
            <a:r>
              <a:rPr lang="en-US" dirty="0" smtClean="0"/>
              <a:t>Add something “bad” in it</a:t>
            </a:r>
          </a:p>
          <a:p>
            <a:endParaRPr lang="en-US" dirty="0" smtClean="0"/>
          </a:p>
          <a:p>
            <a:r>
              <a:rPr lang="en-US" dirty="0" smtClean="0"/>
              <a:t>Rollback your change</a:t>
            </a: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reset HEAD README</a:t>
            </a:r>
            <a:endParaRPr lang="en-US" sz="1900" dirty="0">
              <a:latin typeface="Monaco"/>
              <a:cs typeface="Monaco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echo "Bad developer joker" &gt;&gt;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modified: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diff</a:t>
            </a:r>
          </a:p>
          <a:p>
            <a:r>
              <a:rPr lang="en-US" sz="1400" dirty="0">
                <a:latin typeface="Monaco"/>
                <a:cs typeface="Monaco"/>
              </a:rPr>
              <a:t>diff --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a/README b/README</a:t>
            </a:r>
          </a:p>
          <a:p>
            <a:r>
              <a:rPr lang="en-US" sz="1400" dirty="0">
                <a:latin typeface="Monaco"/>
                <a:cs typeface="Monaco"/>
              </a:rPr>
              <a:t>index bb69143..91a4a14 100644</a:t>
            </a:r>
          </a:p>
          <a:p>
            <a:r>
              <a:rPr lang="en-US" sz="1400" dirty="0">
                <a:latin typeface="Monaco"/>
                <a:cs typeface="Monaco"/>
              </a:rPr>
              <a:t>--- a/README</a:t>
            </a:r>
          </a:p>
          <a:p>
            <a:r>
              <a:rPr lang="en-US" sz="1400" dirty="0">
                <a:latin typeface="Monaco"/>
                <a:cs typeface="Monaco"/>
              </a:rPr>
              <a:t>+++ b/README</a:t>
            </a:r>
          </a:p>
          <a:p>
            <a:r>
              <a:rPr lang="en-US" sz="1400" dirty="0">
                <a:latin typeface="Monaco"/>
                <a:cs typeface="Monaco"/>
              </a:rPr>
              <a:t>@@ -1 +1,2 @@</a:t>
            </a:r>
          </a:p>
          <a:p>
            <a:r>
              <a:rPr lang="en-US" sz="1400" dirty="0">
                <a:latin typeface="Monaco"/>
                <a:cs typeface="Monaco"/>
              </a:rPr>
              <a:t> This is a README file for our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exercise</a:t>
            </a:r>
          </a:p>
          <a:p>
            <a:r>
              <a:rPr lang="en-US" sz="1400" dirty="0">
                <a:latin typeface="Monaco"/>
                <a:cs typeface="Monaco"/>
              </a:rPr>
              <a:t>+Bad developer joker</a:t>
            </a:r>
          </a:p>
        </p:txBody>
      </p:sp>
    </p:spTree>
    <p:extLst>
      <p:ext uri="{BB962C8B-B14F-4D97-AF65-F5344CB8AC3E}">
        <p14:creationId xmlns:p14="http://schemas.microsoft.com/office/powerpoint/2010/main" val="88114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</a:t>
            </a:r>
            <a:r>
              <a:rPr lang="en-US" sz="1400" dirty="0" smtClean="0">
                <a:latin typeface="Monaco"/>
                <a:cs typeface="Monaco"/>
              </a:rPr>
              <a:t>-- </a:t>
            </a:r>
            <a:r>
              <a:rPr lang="en-US" sz="1400" dirty="0">
                <a:latin typeface="Monaco"/>
                <a:cs typeface="Monaco"/>
              </a:rPr>
              <a:t>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</p:spTree>
    <p:extLst>
      <p:ext uri="{BB962C8B-B14F-4D97-AF65-F5344CB8AC3E}">
        <p14:creationId xmlns:p14="http://schemas.microsoft.com/office/powerpoint/2010/main" val="213702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edit the README file again</a:t>
            </a:r>
          </a:p>
          <a:p>
            <a:endParaRPr lang="en-US" dirty="0"/>
          </a:p>
          <a:p>
            <a:r>
              <a:rPr lang="en-US" dirty="0" smtClean="0"/>
              <a:t>And this type actually commit the file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echo </a:t>
            </a:r>
            <a:r>
              <a:rPr lang="en-US" sz="1400" dirty="0" smtClean="0">
                <a:latin typeface="Monaco"/>
                <a:cs typeface="Monaco"/>
              </a:rPr>
              <a:t>”Good developer joker ;)" </a:t>
            </a:r>
            <a:r>
              <a:rPr lang="en-US" sz="1400" dirty="0">
                <a:latin typeface="Monaco"/>
                <a:cs typeface="Monaco"/>
              </a:rPr>
              <a:t>&gt;&gt;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modified: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status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–m “Adding a good joke”</a:t>
            </a:r>
          </a:p>
        </p:txBody>
      </p:sp>
    </p:spTree>
    <p:extLst>
      <p:ext uri="{BB962C8B-B14F-4D97-AF65-F5344CB8AC3E}">
        <p14:creationId xmlns:p14="http://schemas.microsoft.com/office/powerpoint/2010/main" val="300041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log</a:t>
            </a:r>
          </a:p>
          <a:p>
            <a:r>
              <a:rPr lang="en-US" sz="1400" dirty="0">
                <a:latin typeface="Monaco"/>
                <a:cs typeface="Monaco"/>
              </a:rPr>
              <a:t>commit 7552e81a4a6770532ee52d344e67557c2f50c460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16:59:44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a good joke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commit dc95b9254b81db32a2fa16116e7f774eedc3a332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16:52:54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README</a:t>
            </a:r>
          </a:p>
        </p:txBody>
      </p:sp>
    </p:spTree>
    <p:extLst>
      <p:ext uri="{BB962C8B-B14F-4D97-AF65-F5344CB8AC3E}">
        <p14:creationId xmlns:p14="http://schemas.microsoft.com/office/powerpoint/2010/main" val="70474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48" y="1242706"/>
            <a:ext cx="4759292" cy="437854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86440" y="5887908"/>
            <a:ext cx="5801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GitHub</a:t>
            </a:r>
            <a:r>
              <a:rPr lang="en-US" sz="1000" dirty="0" smtClean="0"/>
              <a:t> Pro book: </a:t>
            </a:r>
            <a:r>
              <a:rPr lang="en-US" sz="1000" dirty="0">
                <a:hlinkClick r:id="rId3"/>
              </a:rPr>
              <a:t>http://git-scm.com/book/en/Getting-Started-Git-</a:t>
            </a:r>
            <a:r>
              <a:rPr lang="en-US" sz="1000" dirty="0" smtClean="0">
                <a:hlinkClick r:id="rId3"/>
              </a:rPr>
              <a:t>Basics</a:t>
            </a:r>
            <a:r>
              <a:rPr lang="en-US" sz="1000" dirty="0" smtClean="0"/>
              <a:t> - With permission (CC-BY)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1378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essential </a:t>
            </a:r>
            <a:r>
              <a:rPr lang="en-US" dirty="0" err="1" smtClean="0"/>
              <a:t>git</a:t>
            </a:r>
            <a:r>
              <a:rPr lang="en-US" dirty="0" smtClean="0"/>
              <a:t> basic commands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init</a:t>
            </a:r>
            <a:r>
              <a:rPr lang="en-US" sz="2000" dirty="0" smtClean="0">
                <a:latin typeface="Monaco"/>
                <a:cs typeface="Monaco"/>
              </a:rPr>
              <a:t> 					# Creates a new repository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diff 		</a:t>
            </a:r>
            <a:r>
              <a:rPr lang="en-US" sz="2000" dirty="0" smtClean="0">
                <a:latin typeface="Monaco"/>
                <a:cs typeface="Monaco"/>
              </a:rPr>
              <a:t>			# </a:t>
            </a:r>
            <a:r>
              <a:rPr lang="en-US" sz="2000" dirty="0">
                <a:latin typeface="Monaco"/>
                <a:cs typeface="Monaco"/>
              </a:rPr>
              <a:t>Diff working directory</a:t>
            </a:r>
          </a:p>
          <a:p>
            <a:r>
              <a:rPr lang="en-US" sz="2000" dirty="0" err="1">
                <a:latin typeface="Monaco"/>
                <a:cs typeface="Monaco"/>
              </a:rPr>
              <a:t>git</a:t>
            </a:r>
            <a:r>
              <a:rPr lang="en-US" sz="2000" dirty="0">
                <a:latin typeface="Monaco"/>
                <a:cs typeface="Monaco"/>
              </a:rPr>
              <a:t> checkout -- FILE </a:t>
            </a:r>
            <a:r>
              <a:rPr lang="en-US" sz="2000" dirty="0" smtClean="0">
                <a:latin typeface="Monaco"/>
                <a:cs typeface="Monaco"/>
              </a:rPr>
              <a:t>	# </a:t>
            </a:r>
            <a:r>
              <a:rPr lang="en-US" sz="2000" dirty="0">
                <a:latin typeface="Monaco"/>
                <a:cs typeface="Monaco"/>
              </a:rPr>
              <a:t>Reverts changes to FILE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add FILE 			# Adds a file to staging</a:t>
            </a:r>
          </a:p>
          <a:p>
            <a:r>
              <a:rPr lang="en-US" sz="2000" dirty="0" err="1">
                <a:latin typeface="Monaco"/>
                <a:cs typeface="Monaco"/>
              </a:rPr>
              <a:t>git</a:t>
            </a:r>
            <a:r>
              <a:rPr lang="en-US" sz="2000" dirty="0">
                <a:latin typeface="Monaco"/>
                <a:cs typeface="Monaco"/>
              </a:rPr>
              <a:t> diff --staged 	</a:t>
            </a:r>
            <a:r>
              <a:rPr lang="en-US" sz="2000" dirty="0" smtClean="0">
                <a:latin typeface="Monaco"/>
                <a:cs typeface="Monaco"/>
              </a:rPr>
              <a:t>	# </a:t>
            </a:r>
            <a:r>
              <a:rPr lang="en-US" sz="2000" dirty="0">
                <a:latin typeface="Monaco"/>
                <a:cs typeface="Monaco"/>
              </a:rPr>
              <a:t>Diff </a:t>
            </a:r>
            <a:r>
              <a:rPr lang="en-US" sz="2000" dirty="0" smtClean="0">
                <a:latin typeface="Monaco"/>
                <a:cs typeface="Monaco"/>
              </a:rPr>
              <a:t>staging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reset -- FILE 		# Removes a file from staging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status 				# Shows you modified/staged files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commit 				# Commits staging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log 					# To see the previous commits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rm</a:t>
            </a:r>
            <a:r>
              <a:rPr lang="en-US" sz="2000" dirty="0" smtClean="0">
                <a:latin typeface="Monaco"/>
                <a:cs typeface="Monaco"/>
              </a:rPr>
              <a:t> FILE 				# Remove a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mv FILE				# Rename a file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your project</a:t>
            </a:r>
            <a:endParaRPr lang="en-US" dirty="0"/>
          </a:p>
          <a:p>
            <a:r>
              <a:rPr lang="en-US" dirty="0" smtClean="0"/>
              <a:t>Collaboration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pages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</a:p>
          <a:p>
            <a:endParaRPr lang="en-US" dirty="0"/>
          </a:p>
          <a:p>
            <a:r>
              <a:rPr lang="en-US" dirty="0" smtClean="0"/>
              <a:t>Analytic tools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Getting 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–help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command –help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Ignoring files</a:t>
            </a:r>
          </a:p>
          <a:p>
            <a:pPr lvl="1"/>
            <a:r>
              <a:rPr lang="en-US" dirty="0" smtClean="0"/>
              <a:t>Add names or patterns to </a:t>
            </a: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gitignore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Commit messages</a:t>
            </a:r>
          </a:p>
          <a:p>
            <a:pPr lvl="1"/>
            <a:r>
              <a:rPr lang="en-US" dirty="0" smtClean="0">
                <a:cs typeface="Monaco"/>
              </a:rPr>
              <a:t>First line is a short description</a:t>
            </a:r>
          </a:p>
          <a:p>
            <a:pPr lvl="1"/>
            <a:r>
              <a:rPr lang="en-US" dirty="0" smtClean="0">
                <a:cs typeface="Monaco"/>
              </a:rPr>
              <a:t>The rest is details of what was done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Git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smtClean="0"/>
              <a:t>Add an </a:t>
            </a:r>
            <a:r>
              <a:rPr lang="en-US" dirty="0" err="1" smtClean="0"/>
              <a:t>index.html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Mobile headers and one page</a:t>
            </a:r>
          </a:p>
          <a:p>
            <a:pPr lvl="1"/>
            <a:r>
              <a:rPr lang="en-US" dirty="0" smtClean="0"/>
              <a:t>Add a photo of you</a:t>
            </a:r>
          </a:p>
          <a:p>
            <a:r>
              <a:rPr lang="en-US" dirty="0" smtClean="0"/>
              <a:t>Add dependencies</a:t>
            </a:r>
          </a:p>
          <a:p>
            <a:pPr lvl="1"/>
            <a:r>
              <a:rPr lang="en-US" dirty="0" err="1" smtClean="0"/>
              <a:t>jQuery.js</a:t>
            </a:r>
            <a:r>
              <a:rPr lang="en-US" dirty="0" smtClean="0"/>
              <a:t> / </a:t>
            </a:r>
            <a:r>
              <a:rPr lang="en-US" dirty="0" err="1" smtClean="0"/>
              <a:t>jQueryMobile.js</a:t>
            </a:r>
            <a:r>
              <a:rPr lang="en-US" dirty="0" smtClean="0"/>
              <a:t> / </a:t>
            </a:r>
            <a:r>
              <a:rPr lang="en-US" dirty="0" err="1" smtClean="0"/>
              <a:t>jQueryMobile.css</a:t>
            </a:r>
            <a:endParaRPr lang="en-US" dirty="0" smtClean="0"/>
          </a:p>
          <a:p>
            <a:r>
              <a:rPr lang="en-US" dirty="0" smtClean="0"/>
              <a:t>Commit!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7200" y="58790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Files available here: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/mobile-</a:t>
            </a:r>
            <a:r>
              <a:rPr lang="en-US" dirty="0" err="1"/>
              <a:t>senegal</a:t>
            </a:r>
            <a:r>
              <a:rPr lang="en-US" dirty="0"/>
              <a:t>/</a:t>
            </a:r>
            <a:r>
              <a:rPr lang="en-US" dirty="0" smtClean="0"/>
              <a:t>jquerymobile101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1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 your project</a:t>
            </a:r>
            <a:br>
              <a:rPr lang="en-US" dirty="0" smtClean="0"/>
            </a:b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allow you to keep different version of your project in parallel</a:t>
            </a:r>
          </a:p>
          <a:p>
            <a:pPr lvl="1"/>
            <a:r>
              <a:rPr lang="en-US" dirty="0" smtClean="0"/>
              <a:t>One stable version – one unstable</a:t>
            </a:r>
          </a:p>
          <a:p>
            <a:pPr lvl="1"/>
            <a:r>
              <a:rPr lang="en-US" dirty="0" smtClean="0"/>
              <a:t>Make experiments</a:t>
            </a:r>
          </a:p>
          <a:p>
            <a:pPr lvl="2"/>
            <a:r>
              <a:rPr lang="en-US" dirty="0" smtClean="0"/>
              <a:t>To try a new library</a:t>
            </a:r>
          </a:p>
          <a:p>
            <a:pPr lvl="2"/>
            <a:r>
              <a:rPr lang="en-US" dirty="0" smtClean="0"/>
              <a:t>To prototype a feature</a:t>
            </a:r>
          </a:p>
          <a:p>
            <a:pPr lvl="1"/>
            <a:r>
              <a:rPr lang="en-US" dirty="0" smtClean="0"/>
              <a:t>To work with other developers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31384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	# Creates a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	# Switches to the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...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				# Add changes to the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master						# Come back to the main branch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	# Merges the branch into current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–d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# Deletes a branch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							# Lists your branches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257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68449" y="5163330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3183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064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9562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master#4</a:t>
            </a:r>
            <a:endParaRPr lang="en-US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3126344" y="5145041"/>
            <a:ext cx="2873218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2"/>
            <a:endCxn id="9" idx="1"/>
          </p:cNvCxnSpPr>
          <p:nvPr/>
        </p:nvCxnSpPr>
        <p:spPr>
          <a:xfrm>
            <a:off x="2465301" y="5361132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1" idx="2"/>
          </p:cNvCxnSpPr>
          <p:nvPr/>
        </p:nvCxnSpPr>
        <p:spPr>
          <a:xfrm flipV="1">
            <a:off x="6152731" y="5361132"/>
            <a:ext cx="507875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0" idx="1"/>
          </p:cNvCxnSpPr>
          <p:nvPr/>
        </p:nvCxnSpPr>
        <p:spPr>
          <a:xfrm flipV="1">
            <a:off x="4153921" y="5951097"/>
            <a:ext cx="6767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21649" y="5145041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7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#2 - Branching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branch for your project</a:t>
            </a:r>
          </a:p>
          <a:p>
            <a:endParaRPr lang="en-US" dirty="0"/>
          </a:p>
          <a:p>
            <a:r>
              <a:rPr lang="en-US" dirty="0" smtClean="0"/>
              <a:t>Remove the </a:t>
            </a:r>
            <a:r>
              <a:rPr lang="en-US" dirty="0" err="1" smtClean="0"/>
              <a:t>jQuery</a:t>
            </a:r>
            <a:r>
              <a:rPr lang="en-US" dirty="0" smtClean="0"/>
              <a:t> files and use a CDN instead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/mobile/1.3.1/jquery.mobile-1.3.1.min.css" /&gt;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/jquery-1.9.1.min.js"&gt;&lt;/script&gt;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/mobile/1.3.1/jquery.mobile-1.3.1.min.js"&gt;&lt;/script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endParaRPr lang="en-US" sz="1800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Go back to your master branch and compare loading time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master / </a:t>
            </a:r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branch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 4" descr="Screen Shot 2013-05-01 at 6.1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02" y="96046"/>
            <a:ext cx="6574501" cy="6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7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3-05-01 at 6.14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t="47924" r="6679" b="8381"/>
          <a:stretch/>
        </p:blipFill>
        <p:spPr>
          <a:xfrm>
            <a:off x="1979993" y="2828041"/>
            <a:ext cx="6825144" cy="3585743"/>
          </a:xfrm>
          <a:prstGeom prst="rect">
            <a:avLst/>
          </a:prstGeom>
        </p:spPr>
      </p:pic>
      <p:pic>
        <p:nvPicPr>
          <p:cNvPr id="3" name="Image 2" descr="Screen Shot 2013-05-01 at 6.13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t="47672" r="7944" b="8428"/>
          <a:stretch/>
        </p:blipFill>
        <p:spPr>
          <a:xfrm>
            <a:off x="96055" y="181422"/>
            <a:ext cx="6818289" cy="36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Make sure you are on master</a:t>
            </a:r>
          </a:p>
          <a:p>
            <a:r>
              <a:rPr lang="en-US" sz="2400" dirty="0" smtClean="0"/>
              <a:t>Create a new branch in your project</a:t>
            </a:r>
          </a:p>
          <a:p>
            <a:endParaRPr lang="en-US" sz="2400" dirty="0"/>
          </a:p>
          <a:p>
            <a:r>
              <a:rPr lang="en-US" sz="2400" dirty="0" smtClean="0"/>
              <a:t>Add a list on your homepage with two items</a:t>
            </a:r>
          </a:p>
          <a:p>
            <a:endParaRPr lang="en-US" sz="2400" dirty="0"/>
          </a:p>
          <a:p>
            <a:r>
              <a:rPr lang="en-US" sz="2400" dirty="0" smtClean="0"/>
              <a:t>Commit – Go back to master and merge</a:t>
            </a:r>
          </a:p>
          <a:p>
            <a:endParaRPr lang="en-US" sz="2400" dirty="0"/>
          </a:p>
          <a:p>
            <a:r>
              <a:rPr lang="en-US" sz="2400" dirty="0" smtClean="0"/>
              <a:t>Now merge the </a:t>
            </a:r>
            <a:r>
              <a:rPr lang="en-US" sz="2400" dirty="0" err="1" smtClean="0"/>
              <a:t>jQuery</a:t>
            </a:r>
            <a:r>
              <a:rPr lang="en-US" sz="2400" dirty="0" smtClean="0"/>
              <a:t>-CDN branch</a:t>
            </a:r>
          </a:p>
          <a:p>
            <a:endParaRPr lang="en-US" sz="2400" dirty="0"/>
          </a:p>
          <a:p>
            <a:r>
              <a:rPr lang="en-US" sz="2400" dirty="0" smtClean="0"/>
              <a:t>Delete the two branches – You don</a:t>
            </a:r>
            <a:r>
              <a:rPr lang="fr-FR" sz="2400" dirty="0" smtClean="0"/>
              <a:t>’</a:t>
            </a:r>
            <a:r>
              <a:rPr lang="en-US" sz="2400" dirty="0" smtClean="0"/>
              <a:t>t need them anymore</a:t>
            </a:r>
            <a:endParaRPr lang="en-US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8704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82115" y="2546053"/>
            <a:ext cx="6665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76281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22886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4009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</a:t>
            </a:r>
            <a:endParaRPr lang="en-US" dirty="0"/>
          </a:p>
        </p:txBody>
      </p:sp>
      <p:cxnSp>
        <p:nvCxnSpPr>
          <p:cNvPr id="18" name="Connecteur droit avec flèche 17"/>
          <p:cNvCxnSpPr>
            <a:endCxn id="17" idx="1"/>
          </p:cNvCxnSpPr>
          <p:nvPr/>
        </p:nvCxnSpPr>
        <p:spPr>
          <a:xfrm>
            <a:off x="2170791" y="2527764"/>
            <a:ext cx="2873218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2"/>
            <a:endCxn id="15" idx="1"/>
          </p:cNvCxnSpPr>
          <p:nvPr/>
        </p:nvCxnSpPr>
        <p:spPr>
          <a:xfrm>
            <a:off x="1509748" y="2743855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33" idx="2"/>
          </p:cNvCxnSpPr>
          <p:nvPr/>
        </p:nvCxnSpPr>
        <p:spPr>
          <a:xfrm flipV="1">
            <a:off x="4844973" y="2741182"/>
            <a:ext cx="2929854" cy="592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16" idx="1"/>
          </p:cNvCxnSpPr>
          <p:nvPr/>
        </p:nvCxnSpPr>
        <p:spPr>
          <a:xfrm>
            <a:off x="3198368" y="3333820"/>
            <a:ext cx="324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295615" y="2743856"/>
            <a:ext cx="580666" cy="147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76281" y="4009963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82965" y="4007271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List#5</a:t>
            </a:r>
            <a:endParaRPr lang="en-US" dirty="0"/>
          </a:p>
        </p:txBody>
      </p:sp>
      <p:cxnSp>
        <p:nvCxnSpPr>
          <p:cNvPr id="27" name="Connecteur droit avec flèche 26"/>
          <p:cNvCxnSpPr>
            <a:stCxn id="25" idx="3"/>
            <a:endCxn id="26" idx="1"/>
          </p:cNvCxnSpPr>
          <p:nvPr/>
        </p:nvCxnSpPr>
        <p:spPr>
          <a:xfrm flipV="1">
            <a:off x="3198368" y="4220689"/>
            <a:ext cx="1184597" cy="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0"/>
            <a:endCxn id="17" idx="2"/>
          </p:cNvCxnSpPr>
          <p:nvPr/>
        </p:nvCxnSpPr>
        <p:spPr>
          <a:xfrm flipV="1">
            <a:off x="5044009" y="2743855"/>
            <a:ext cx="661044" cy="1263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6366096" y="2527764"/>
            <a:ext cx="6665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32685" y="2314346"/>
            <a:ext cx="148428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Master#5+4</a:t>
            </a:r>
            <a:endParaRPr lang="en-US" dirty="0"/>
          </a:p>
        </p:txBody>
      </p:sp>
      <p:cxnSp>
        <p:nvCxnSpPr>
          <p:cNvPr id="41" name="Connecteur droit avec flèche 40"/>
          <p:cNvCxnSpPr>
            <a:stCxn id="33" idx="3"/>
          </p:cNvCxnSpPr>
          <p:nvPr/>
        </p:nvCxnSpPr>
        <p:spPr>
          <a:xfrm>
            <a:off x="8516968" y="2527764"/>
            <a:ext cx="3522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2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Basics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#4 – Merge with Conflicts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go back in time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log to identify the commit before you switched to CDN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Create a branch with this version of the project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fix-old-problem </a:t>
            </a:r>
            <a:r>
              <a:rPr lang="nl-NL" dirty="0" smtClean="0"/>
              <a:t>dc…a332</a:t>
            </a:r>
          </a:p>
          <a:p>
            <a:r>
              <a:rPr lang="nl-NL" dirty="0" err="1" smtClean="0"/>
              <a:t>Checkout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branch</a:t>
            </a:r>
            <a:endParaRPr lang="nl-NL" dirty="0" smtClean="0"/>
          </a:p>
          <a:p>
            <a:pPr lvl="1"/>
            <a:r>
              <a:rPr lang="nl-NL" dirty="0" smtClean="0"/>
              <a:t>Change the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jQuery</a:t>
            </a:r>
            <a:r>
              <a:rPr lang="nl-NL" dirty="0" smtClean="0"/>
              <a:t> (download 1.9)</a:t>
            </a:r>
          </a:p>
          <a:p>
            <a:r>
              <a:rPr lang="nl-NL" dirty="0" err="1" smtClean="0"/>
              <a:t>Merge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change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master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354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0" y="2546053"/>
            <a:ext cx="182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09931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56536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57469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</a:t>
            </a:r>
            <a:endParaRPr lang="en-US" dirty="0"/>
          </a:p>
        </p:txBody>
      </p:sp>
      <p:cxnSp>
        <p:nvCxnSpPr>
          <p:cNvPr id="18" name="Connecteur droit avec flèche 17"/>
          <p:cNvCxnSpPr>
            <a:stCxn id="13" idx="3"/>
            <a:endCxn id="17" idx="1"/>
          </p:cNvCxnSpPr>
          <p:nvPr/>
        </p:nvCxnSpPr>
        <p:spPr>
          <a:xfrm>
            <a:off x="1504441" y="2530437"/>
            <a:ext cx="2553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2"/>
            <a:endCxn id="15" idx="1"/>
          </p:cNvCxnSpPr>
          <p:nvPr/>
        </p:nvCxnSpPr>
        <p:spPr>
          <a:xfrm>
            <a:off x="843398" y="2743855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33" idx="2"/>
          </p:cNvCxnSpPr>
          <p:nvPr/>
        </p:nvCxnSpPr>
        <p:spPr>
          <a:xfrm flipV="1">
            <a:off x="4178623" y="2741182"/>
            <a:ext cx="2609664" cy="592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16" idx="1"/>
          </p:cNvCxnSpPr>
          <p:nvPr/>
        </p:nvCxnSpPr>
        <p:spPr>
          <a:xfrm>
            <a:off x="2532018" y="3333820"/>
            <a:ext cx="324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2"/>
          </p:cNvCxnSpPr>
          <p:nvPr/>
        </p:nvCxnSpPr>
        <p:spPr>
          <a:xfrm>
            <a:off x="843398" y="2743855"/>
            <a:ext cx="366533" cy="1479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09931" y="4009963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16615" y="4007271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List#5</a:t>
            </a:r>
            <a:endParaRPr lang="en-US" dirty="0"/>
          </a:p>
        </p:txBody>
      </p:sp>
      <p:cxnSp>
        <p:nvCxnSpPr>
          <p:cNvPr id="27" name="Connecteur droit avec flèche 26"/>
          <p:cNvCxnSpPr>
            <a:stCxn id="25" idx="3"/>
            <a:endCxn id="26" idx="1"/>
          </p:cNvCxnSpPr>
          <p:nvPr/>
        </p:nvCxnSpPr>
        <p:spPr>
          <a:xfrm flipV="1">
            <a:off x="2532018" y="4220689"/>
            <a:ext cx="1184597" cy="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0"/>
            <a:endCxn id="17" idx="2"/>
          </p:cNvCxnSpPr>
          <p:nvPr/>
        </p:nvCxnSpPr>
        <p:spPr>
          <a:xfrm flipV="1">
            <a:off x="4377659" y="2743855"/>
            <a:ext cx="340854" cy="1263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7" idx="3"/>
            <a:endCxn id="33" idx="1"/>
          </p:cNvCxnSpPr>
          <p:nvPr/>
        </p:nvCxnSpPr>
        <p:spPr>
          <a:xfrm flipV="1">
            <a:off x="5379556" y="2527764"/>
            <a:ext cx="666589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46145" y="2314346"/>
            <a:ext cx="148428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Master#5+4</a:t>
            </a:r>
            <a:endParaRPr lang="en-US" dirty="0"/>
          </a:p>
        </p:txBody>
      </p:sp>
      <p:cxnSp>
        <p:nvCxnSpPr>
          <p:cNvPr id="41" name="Connecteur droit avec flèche 40"/>
          <p:cNvCxnSpPr>
            <a:stCxn id="33" idx="3"/>
            <a:endCxn id="37" idx="1"/>
          </p:cNvCxnSpPr>
          <p:nvPr/>
        </p:nvCxnSpPr>
        <p:spPr>
          <a:xfrm>
            <a:off x="7530428" y="2527764"/>
            <a:ext cx="228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60011" y="5182603"/>
            <a:ext cx="152112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query19#3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86850" y="5182604"/>
            <a:ext cx="152112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query19#7</a:t>
            </a:r>
            <a:endParaRPr lang="en-US" dirty="0"/>
          </a:p>
        </p:txBody>
      </p:sp>
      <p:cxnSp>
        <p:nvCxnSpPr>
          <p:cNvPr id="29" name="Connecteur droit avec flèche 28"/>
          <p:cNvCxnSpPr>
            <a:stCxn id="13" idx="2"/>
            <a:endCxn id="22" idx="1"/>
          </p:cNvCxnSpPr>
          <p:nvPr/>
        </p:nvCxnSpPr>
        <p:spPr>
          <a:xfrm rot="16200000" flipH="1">
            <a:off x="1075621" y="2511631"/>
            <a:ext cx="2652166" cy="31166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  <a:endCxn id="24" idx="1"/>
          </p:cNvCxnSpPr>
          <p:nvPr/>
        </p:nvCxnSpPr>
        <p:spPr>
          <a:xfrm>
            <a:off x="5481134" y="5396021"/>
            <a:ext cx="4057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4" idx="0"/>
            <a:endCxn id="37" idx="2"/>
          </p:cNvCxnSpPr>
          <p:nvPr/>
        </p:nvCxnSpPr>
        <p:spPr>
          <a:xfrm flipV="1">
            <a:off x="6647412" y="2741182"/>
            <a:ext cx="1752696" cy="2441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59192" y="2314346"/>
            <a:ext cx="1281831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Master#8</a:t>
            </a:r>
            <a:endParaRPr lang="en-US" dirty="0"/>
          </a:p>
        </p:txBody>
      </p:sp>
      <p:sp>
        <p:nvSpPr>
          <p:cNvPr id="36" name="Explosion 1 35"/>
          <p:cNvSpPr/>
          <p:nvPr/>
        </p:nvSpPr>
        <p:spPr>
          <a:xfrm>
            <a:off x="6647412" y="3415002"/>
            <a:ext cx="1856752" cy="1184537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Conflict</a:t>
            </a:r>
            <a:endParaRPr lang="en-US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9041023" y="2527764"/>
            <a:ext cx="182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merge </a:t>
            </a:r>
            <a:r>
              <a:rPr lang="en-US" sz="1400" dirty="0" err="1">
                <a:latin typeface="Monaco"/>
                <a:cs typeface="Monaco"/>
              </a:rPr>
              <a:t>fixjqueryversion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Auto-merging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CONFLICT (content): Merge conflict in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Automatic merge failed; fix conflicts and then commit the result</a:t>
            </a:r>
            <a:r>
              <a:rPr lang="en-US" sz="1400" dirty="0" smtClean="0">
                <a:latin typeface="Monaco"/>
                <a:cs typeface="Monaco"/>
              </a:rPr>
              <a:t>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to be committed: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new file:   jquery-1.9.1.min.js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Unmerged paths: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add/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&lt;file&gt;..." as appropriate to mark resolution)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both modified:     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3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less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&lt;title&gt;</a:t>
            </a:r>
            <a:r>
              <a:rPr lang="en-US" sz="1400" dirty="0" err="1">
                <a:latin typeface="Monaco"/>
                <a:cs typeface="Monaco"/>
              </a:rPr>
              <a:t>jQuery</a:t>
            </a:r>
            <a:r>
              <a:rPr lang="en-US" sz="1400" dirty="0">
                <a:latin typeface="Monaco"/>
                <a:cs typeface="Monaco"/>
              </a:rPr>
              <a:t> Mobile 101&lt;/title&gt;</a:t>
            </a:r>
          </a:p>
          <a:p>
            <a:r>
              <a:rPr lang="en-US" sz="1400" dirty="0">
                <a:latin typeface="Monaco"/>
                <a:cs typeface="Monaco"/>
              </a:rPr>
              <a:t>&lt;&lt;&lt;&lt;&lt;&lt;&lt; HEAD</a:t>
            </a:r>
          </a:p>
          <a:p>
            <a:r>
              <a:rPr lang="en-US" sz="1400" dirty="0">
                <a:latin typeface="Monaco"/>
                <a:cs typeface="Monaco"/>
              </a:rPr>
              <a:t>  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/mobile/1.3.1/jquery.mobile-1.3.1.min.css" /&gt;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/jquery-1.9.1.min.js"&gt;&lt;/script&gt;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=======</a:t>
            </a:r>
          </a:p>
          <a:p>
            <a:r>
              <a:rPr lang="en-US" sz="1400" dirty="0">
                <a:latin typeface="Monaco"/>
                <a:cs typeface="Monaco"/>
              </a:rPr>
              <a:t>  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="jquery.mobile-1.3.1.css"&gt;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="jquery-1.9.1.min.js"&gt;&lt;/script&gt;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="jquery.mobile-1.3.1.js"&gt;&lt;/script&gt;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&gt;&gt;&gt;&gt;&gt;&gt;&gt; </a:t>
            </a:r>
            <a:r>
              <a:rPr lang="en-US" sz="1400" dirty="0" err="1">
                <a:latin typeface="Monaco"/>
                <a:cs typeface="Monaco"/>
              </a:rPr>
              <a:t>fixjqueryversion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&lt;/head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vi ...</a:t>
            </a:r>
          </a:p>
          <a:p>
            <a:r>
              <a:rPr lang="en-US" sz="1400" dirty="0">
                <a:latin typeface="Monaco"/>
                <a:cs typeface="Monaco"/>
              </a:rPr>
              <a:t> &lt;title&gt;</a:t>
            </a:r>
            <a:r>
              <a:rPr lang="en-US" sz="1400" dirty="0" err="1">
                <a:latin typeface="Monaco"/>
                <a:cs typeface="Monaco"/>
              </a:rPr>
              <a:t>jQuery</a:t>
            </a:r>
            <a:r>
              <a:rPr lang="en-US" sz="1400" dirty="0">
                <a:latin typeface="Monaco"/>
                <a:cs typeface="Monaco"/>
              </a:rPr>
              <a:t> Mobile 101&lt;/title&gt;</a:t>
            </a:r>
          </a:p>
          <a:p>
            <a:r>
              <a:rPr lang="en-US" sz="1400" dirty="0">
                <a:latin typeface="Monaco"/>
                <a:cs typeface="Monaco"/>
              </a:rPr>
              <a:t>  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/mobile/1.3.1/jquery.mobile-1.3.1.min.css" /&gt;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="jquery-1.9.1.min.js"&gt;&lt;/script&gt;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&lt;/head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/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...</a:t>
            </a:r>
          </a:p>
          <a:p>
            <a:endParaRPr lang="en-US" dirty="0"/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log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1527" y="2764010"/>
            <a:ext cx="2935045" cy="8003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what a conflict looks like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793046" y="1269952"/>
            <a:ext cx="4178481" cy="1894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1"/>
          </p:cNvCxnSpPr>
          <p:nvPr/>
        </p:nvCxnSpPr>
        <p:spPr>
          <a:xfrm flipH="1" flipV="1">
            <a:off x="1793046" y="2390495"/>
            <a:ext cx="4178481" cy="77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99083" y="3164205"/>
            <a:ext cx="2972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71527" y="3716799"/>
            <a:ext cx="2935045" cy="101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To fix it: edit the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Merge the lines manually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Remove the markers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481206" y="5512672"/>
            <a:ext cx="21731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 </a:t>
            </a:r>
            <a:r>
              <a:rPr lang="en-US" dirty="0" err="1" smtClean="0"/>
              <a:t>Git</a:t>
            </a:r>
            <a:r>
              <a:rPr lang="en-US" dirty="0" smtClean="0"/>
              <a:t> Training</a:t>
            </a:r>
          </a:p>
          <a:p>
            <a:pPr algn="ctr"/>
            <a:endParaRPr lang="en-US" sz="1000" dirty="0" smtClean="0">
              <a:hlinkClick r:id="rId5"/>
            </a:endParaRPr>
          </a:p>
          <a:p>
            <a:pPr algn="ctr"/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://devopsreactions.tumblr.com</a:t>
            </a:r>
            <a:r>
              <a:rPr lang="en-US" sz="1000" dirty="0" smtClean="0">
                <a:hlinkClick r:id="rId5"/>
              </a:rPr>
              <a:t>/</a:t>
            </a:r>
            <a:endParaRPr lang="en-US" sz="1000" dirty="0" smtClean="0"/>
          </a:p>
        </p:txBody>
      </p:sp>
      <p:pic>
        <p:nvPicPr>
          <p:cNvPr id="10" name="r1cqPE1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8000" y="1701800"/>
            <a:ext cx="8128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1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Regrouping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all the basics now</a:t>
            </a:r>
          </a:p>
          <a:p>
            <a:pPr lvl="1"/>
            <a:r>
              <a:rPr lang="en-US" dirty="0" smtClean="0"/>
              <a:t>How to work on one branch on your computer</a:t>
            </a:r>
          </a:p>
          <a:p>
            <a:pPr lvl="1"/>
            <a:r>
              <a:rPr lang="en-US" dirty="0" smtClean="0"/>
              <a:t>How to create and work with branches</a:t>
            </a:r>
          </a:p>
          <a:p>
            <a:pPr lvl="1"/>
            <a:endParaRPr lang="en-US" dirty="0"/>
          </a:p>
          <a:p>
            <a:r>
              <a:rPr lang="en-US" dirty="0" smtClean="0"/>
              <a:t>Now let’s do it with friends…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3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Collaboration </a:t>
            </a:r>
            <a:r>
              <a:rPr lang="fr-FR" dirty="0" err="1" smtClean="0"/>
              <a:t>with</a:t>
            </a:r>
            <a:r>
              <a:rPr lang="fr-FR" dirty="0" smtClean="0"/>
              <a:t> git and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on your computer, </a:t>
            </a:r>
          </a:p>
          <a:p>
            <a:pPr lvl="1"/>
            <a:r>
              <a:rPr lang="en-US" dirty="0" smtClean="0"/>
              <a:t>the entire history is saved in your .</a:t>
            </a:r>
            <a:r>
              <a:rPr lang="en-US" dirty="0" err="1" smtClean="0"/>
              <a:t>git</a:t>
            </a:r>
            <a:r>
              <a:rPr lang="en-US" dirty="0" smtClean="0"/>
              <a:t> folder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allows you to connect to remote repositories and exchange code (push/pull)</a:t>
            </a:r>
          </a:p>
          <a:p>
            <a:pPr lvl="1"/>
            <a:r>
              <a:rPr lang="en-US" dirty="0" smtClean="0"/>
              <a:t>Code is safer when not on your hard-drive…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web service that provides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1"/>
            <a:r>
              <a:rPr lang="en-US" dirty="0" smtClean="0"/>
              <a:t>Free service as long as your repo are public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ithub.com</a:t>
            </a:r>
            <a:r>
              <a:rPr lang="en-US" dirty="0" smtClean="0"/>
              <a:t>/plans</a:t>
            </a:r>
          </a:p>
          <a:p>
            <a:pPr lvl="2"/>
            <a:r>
              <a:rPr lang="en-US" dirty="0" smtClean="0"/>
              <a:t>7$ /month for 5 private repositories</a:t>
            </a:r>
          </a:p>
          <a:p>
            <a:pPr lvl="2"/>
            <a:r>
              <a:rPr lang="en-US" dirty="0" smtClean="0"/>
              <a:t>50$/month for 20 private repositories</a:t>
            </a:r>
          </a:p>
          <a:p>
            <a:r>
              <a:rPr lang="en-US" dirty="0" smtClean="0"/>
              <a:t>And a bunch of other cool tools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interface, GH Pages, Issues, Wiki,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You should also </a:t>
            </a:r>
            <a:r>
              <a:rPr lang="en-US" dirty="0"/>
              <a:t>consider </a:t>
            </a:r>
            <a:r>
              <a:rPr lang="en-US" dirty="0" err="1" smtClean="0"/>
              <a:t>bitbucket.com</a:t>
            </a:r>
            <a:endParaRPr lang="en-US" dirty="0"/>
          </a:p>
          <a:p>
            <a:pPr lvl="1"/>
            <a:r>
              <a:rPr lang="en-US" dirty="0" smtClean="0"/>
              <a:t>Free </a:t>
            </a:r>
            <a:r>
              <a:rPr lang="en-US" dirty="0"/>
              <a:t>private repositories</a:t>
            </a:r>
          </a:p>
          <a:p>
            <a:pPr lvl="1"/>
            <a:r>
              <a:rPr lang="en-US" dirty="0"/>
              <a:t>Limited </a:t>
            </a:r>
            <a:r>
              <a:rPr lang="en-US" dirty="0" smtClean="0"/>
              <a:t>to 5 collaborators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38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0" y="175013"/>
            <a:ext cx="1492082" cy="12402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50" y="328008"/>
            <a:ext cx="3564169" cy="93113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99" y="5261811"/>
            <a:ext cx="2900358" cy="83535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1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have an account yet? </a:t>
            </a:r>
          </a:p>
          <a:p>
            <a:endParaRPr lang="en-US" dirty="0"/>
          </a:p>
          <a:p>
            <a:r>
              <a:rPr lang="en-US" dirty="0" smtClean="0"/>
              <a:t>??? </a:t>
            </a:r>
          </a:p>
          <a:p>
            <a:endParaRPr lang="en-US" dirty="0"/>
          </a:p>
          <a:p>
            <a:r>
              <a:rPr lang="en-US" dirty="0" smtClean="0"/>
              <a:t>WTF?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SCM?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Software Configuration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Is a tool to manage </a:t>
            </a:r>
            <a:r>
              <a:rPr lang="en-US" dirty="0" smtClean="0"/>
              <a:t>your source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Keep an history of your project</a:t>
            </a:r>
          </a:p>
          <a:p>
            <a:pPr lvl="1"/>
            <a:r>
              <a:rPr lang="en-US" dirty="0" smtClean="0"/>
              <a:t>Facilitate collaboration on a project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5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40</a:t>
            </a:fld>
            <a:endParaRPr lang="en-US"/>
          </a:p>
        </p:txBody>
      </p:sp>
      <p:pic>
        <p:nvPicPr>
          <p:cNvPr id="5" name="Espace réservé du contenu 4" descr="Screen Shot 2013-05-01 at 6.59.19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 b="13577"/>
          <a:stretch>
            <a:fillRect/>
          </a:stretch>
        </p:blipFill>
        <p:spPr>
          <a:xfrm>
            <a:off x="-136694" y="835078"/>
            <a:ext cx="9451460" cy="5197939"/>
          </a:xfrm>
        </p:spPr>
      </p:pic>
    </p:spTree>
    <p:extLst>
      <p:ext uri="{BB962C8B-B14F-4D97-AF65-F5344CB8AC3E}">
        <p14:creationId xmlns:p14="http://schemas.microsoft.com/office/powerpoint/2010/main" val="208023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r>
              <a:rPr lang="en-US" dirty="0" smtClean="0"/>
              <a:t> (Option 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on </a:t>
            </a:r>
            <a:r>
              <a:rPr lang="en-US" dirty="0" err="1" smtClean="0"/>
              <a:t>github.com</a:t>
            </a:r>
            <a:r>
              <a:rPr lang="en-US" dirty="0" smtClean="0"/>
              <a:t> and create a repository</a:t>
            </a:r>
          </a:p>
          <a:p>
            <a:pPr lvl="1"/>
            <a:r>
              <a:rPr lang="en-US" dirty="0" smtClean="0"/>
              <a:t>Name it: </a:t>
            </a:r>
            <a:r>
              <a:rPr lang="en-US" sz="1900" dirty="0" err="1" smtClean="0">
                <a:latin typeface="Monaco"/>
                <a:cs typeface="Monaco"/>
              </a:rPr>
              <a:t>username.github.io</a:t>
            </a:r>
            <a:endParaRPr lang="en-US" dirty="0" smtClean="0"/>
          </a:p>
          <a:p>
            <a:r>
              <a:rPr lang="en-US" dirty="0" smtClean="0"/>
              <a:t>Get the remote URL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remote to your repository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remote add origin https://…</a:t>
            </a:r>
            <a:endParaRPr lang="en-US" sz="1500" dirty="0">
              <a:latin typeface="Monaco"/>
              <a:cs typeface="Monaco"/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6108700" y="2234937"/>
            <a:ext cx="2578100" cy="576343"/>
            <a:chOff x="867693" y="3002452"/>
            <a:chExt cx="2578100" cy="576343"/>
          </a:xfrm>
        </p:grpSpPr>
        <p:pic>
          <p:nvPicPr>
            <p:cNvPr id="4" name="Image 3" descr="Screen Shot 2013-05-01 at 7.00.35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97"/>
            <a:stretch/>
          </p:blipFill>
          <p:spPr>
            <a:xfrm>
              <a:off x="867693" y="3023274"/>
              <a:ext cx="2578100" cy="555521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2005404" y="3002452"/>
              <a:ext cx="567744" cy="576343"/>
            </a:xfrm>
            <a:prstGeom prst="ellipse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 descr="Screen Shot 2013-05-01 at 7.02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3" y="3299554"/>
            <a:ext cx="7967655" cy="1882379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4507588" y="4341232"/>
            <a:ext cx="3414523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3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Espace réservé du contenu 4" descr="Screen Shot 2013-05-01 at 7.16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6" b="7026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8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Cloning an existing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9952"/>
            <a:ext cx="8229600" cy="4856212"/>
          </a:xfrm>
        </p:spPr>
        <p:txBody>
          <a:bodyPr>
            <a:normAutofit/>
          </a:bodyPr>
          <a:lstStyle/>
          <a:p>
            <a:r>
              <a:rPr lang="en-US" dirty="0" smtClean="0"/>
              <a:t>Authorize your right-neighbor as a collaborator of your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Clone the </a:t>
            </a:r>
            <a:r>
              <a:rPr lang="en-US" dirty="0" err="1" smtClean="0"/>
              <a:t>GitHub</a:t>
            </a:r>
            <a:r>
              <a:rPr lang="en-US" dirty="0" smtClean="0"/>
              <a:t> project of your neighbor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clone http://...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 4" descr="Screen Shot 2013-05-01 at 7.1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3" y="2789501"/>
            <a:ext cx="8164571" cy="21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0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an existing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Monaco"/>
              </a:rPr>
              <a:t>Add your name into the list on the homepage and a link to your </a:t>
            </a:r>
            <a:r>
              <a:rPr lang="en-US" dirty="0" err="1">
                <a:cs typeface="Monaco"/>
              </a:rPr>
              <a:t>github</a:t>
            </a:r>
            <a:r>
              <a:rPr lang="en-US" dirty="0">
                <a:cs typeface="Monaco"/>
              </a:rPr>
              <a:t> page</a:t>
            </a:r>
          </a:p>
          <a:p>
            <a:pPr lvl="1"/>
            <a:r>
              <a:rPr lang="en-US" dirty="0">
                <a:cs typeface="Monaco"/>
                <a:hlinkClick r:id="rId2"/>
              </a:rPr>
              <a:t>http://username.github.io</a:t>
            </a:r>
            <a:r>
              <a:rPr lang="en-US" dirty="0" smtClean="0">
                <a:cs typeface="Monaco"/>
                <a:hlinkClick r:id="rId2"/>
              </a:rPr>
              <a:t>/</a:t>
            </a:r>
            <a:endParaRPr lang="en-US" dirty="0" smtClean="0">
              <a:cs typeface="Monaco"/>
            </a:endParaRPr>
          </a:p>
          <a:p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Now commit this change and push it</a:t>
            </a:r>
          </a:p>
          <a:p>
            <a:pPr lvl="1"/>
            <a:r>
              <a:rPr lang="en-US" sz="1400" dirty="0" err="1">
                <a:latin typeface="Monaco"/>
                <a:cs typeface="Monaco"/>
              </a:rPr>
              <a:t>g</a:t>
            </a:r>
            <a:r>
              <a:rPr lang="en-US" sz="1400" dirty="0" err="1" smtClean="0">
                <a:latin typeface="Monaco"/>
                <a:cs typeface="Monaco"/>
              </a:rPr>
              <a:t>it</a:t>
            </a:r>
            <a:r>
              <a:rPr lang="en-US" sz="1400" dirty="0" smtClean="0">
                <a:latin typeface="Monaco"/>
                <a:cs typeface="Monaco"/>
              </a:rPr>
              <a:t> add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push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Use the web interface to see your commit</a:t>
            </a:r>
            <a:endParaRPr lang="en-US" dirty="0"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1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Fetching remote changes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your neighbor has changed your pages, let’s see exactly what he did</a:t>
            </a:r>
          </a:p>
          <a:p>
            <a:endParaRPr lang="en-US" dirty="0"/>
          </a:p>
          <a:p>
            <a:r>
              <a:rPr lang="en-US" dirty="0" smtClean="0"/>
              <a:t>Update your local copy of the remote branch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fetch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origin/master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5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r>
              <a:rPr lang="en-US" dirty="0"/>
              <a:t>remote: Counting objects: 5, done.</a:t>
            </a:r>
          </a:p>
          <a:p>
            <a:r>
              <a:rPr lang="en-US" dirty="0"/>
              <a:t>remote: Compressing objects: 100% (3/3), done.</a:t>
            </a:r>
          </a:p>
          <a:p>
            <a:r>
              <a:rPr lang="en-US" dirty="0"/>
              <a:t>remote: Total 3 (delta 2), reused 0 (delta 0)</a:t>
            </a:r>
          </a:p>
          <a:p>
            <a:r>
              <a:rPr lang="en-US" dirty="0"/>
              <a:t>Unpacking objects: 100% (3/3), done.</a:t>
            </a:r>
          </a:p>
          <a:p>
            <a:r>
              <a:rPr lang="en-US" dirty="0"/>
              <a:t>From </a:t>
            </a:r>
            <a:r>
              <a:rPr lang="en-US" dirty="0" err="1"/>
              <a:t>github.com:sarfata</a:t>
            </a:r>
            <a:r>
              <a:rPr lang="en-US" dirty="0"/>
              <a:t>/</a:t>
            </a:r>
            <a:r>
              <a:rPr lang="en-US" dirty="0" err="1"/>
              <a:t>gitexercise</a:t>
            </a:r>
            <a:endParaRPr lang="en-US" dirty="0"/>
          </a:p>
          <a:p>
            <a:r>
              <a:rPr lang="en-US" dirty="0"/>
              <a:t>   02fe5e8..85d0f95  master     -&gt; origin/master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# On branch master</a:t>
            </a:r>
          </a:p>
          <a:p>
            <a:r>
              <a:rPr lang="en-US" dirty="0"/>
              <a:t># Your branch is behind 'origin/master' by 1 commit, and can be fast-forwarded.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nothing to commit (working directory clean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origin/master</a:t>
            </a:r>
          </a:p>
          <a:p>
            <a:r>
              <a:rPr lang="en-US" dirty="0"/>
              <a:t>Updating 02fe5e8..85d0f95</a:t>
            </a:r>
          </a:p>
          <a:p>
            <a:r>
              <a:rPr lang="en-US" dirty="0"/>
              <a:t>Fast-forward</a:t>
            </a:r>
          </a:p>
          <a:p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|    1 +</a:t>
            </a:r>
          </a:p>
          <a:p>
            <a:r>
              <a:rPr lang="en-US" dirty="0"/>
              <a:t> 1 file changed, 1 insertion(+)</a:t>
            </a:r>
          </a:p>
        </p:txBody>
      </p:sp>
    </p:spTree>
    <p:extLst>
      <p:ext uri="{BB962C8B-B14F-4D97-AF65-F5344CB8AC3E}">
        <p14:creationId xmlns:p14="http://schemas.microsoft.com/office/powerpoint/2010/main" val="3572269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(Option 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39124"/>
            <a:ext cx="8229600" cy="51870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 on 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 and fork our example project</a:t>
            </a:r>
          </a:p>
          <a:p>
            <a:pPr lvl="1"/>
            <a:r>
              <a:rPr lang="en-US" sz="1400" dirty="0">
                <a:latin typeface="Monaco"/>
                <a:cs typeface="Monaco"/>
                <a:hlinkClick r:id="rId2"/>
              </a:rPr>
              <a:t>https://github.com/mobile-senegal/</a:t>
            </a:r>
            <a:r>
              <a:rPr lang="en-US" sz="1400" dirty="0" smtClean="0">
                <a:latin typeface="Monaco"/>
                <a:cs typeface="Monaco"/>
                <a:hlinkClick r:id="rId2"/>
              </a:rPr>
              <a:t>jquerymobile101</a:t>
            </a:r>
            <a:endParaRPr lang="en-US" sz="2400" dirty="0" smtClean="0">
              <a:cs typeface="Monaco"/>
            </a:endParaRPr>
          </a:p>
          <a:p>
            <a:pPr lvl="1"/>
            <a:endParaRPr lang="en-US" sz="2400" dirty="0">
              <a:cs typeface="Monaco"/>
            </a:endParaRPr>
          </a:p>
          <a:p>
            <a:pPr lvl="1"/>
            <a:endParaRPr lang="en-US" sz="2400" dirty="0" smtClean="0">
              <a:cs typeface="Monaco"/>
            </a:endParaRPr>
          </a:p>
          <a:p>
            <a:pPr lvl="1"/>
            <a:endParaRPr lang="en-US" sz="2400" dirty="0" smtClean="0">
              <a:cs typeface="Monaco"/>
            </a:endParaRPr>
          </a:p>
          <a:p>
            <a:pPr lvl="1"/>
            <a:r>
              <a:rPr lang="en-US" sz="2400" dirty="0" smtClean="0">
                <a:cs typeface="Monaco"/>
              </a:rPr>
              <a:t>Rename this repository to </a:t>
            </a:r>
            <a:r>
              <a:rPr lang="en-US" sz="2400" dirty="0" err="1" smtClean="0">
                <a:cs typeface="Monaco"/>
              </a:rPr>
              <a:t>username.github.io</a:t>
            </a:r>
            <a:endParaRPr lang="en-US" sz="2400" dirty="0">
              <a:cs typeface="Monaco"/>
            </a:endParaRPr>
          </a:p>
          <a:p>
            <a:pPr lvl="4"/>
            <a:endParaRPr lang="en-US" sz="1600" dirty="0" smtClean="0"/>
          </a:p>
          <a:p>
            <a:r>
              <a:rPr lang="en-US" sz="2800" dirty="0" smtClean="0"/>
              <a:t>Give access to your neighbor</a:t>
            </a:r>
          </a:p>
          <a:p>
            <a:r>
              <a:rPr lang="en-US" sz="2800" dirty="0" smtClean="0"/>
              <a:t>Edit your neighbor file with the web interface</a:t>
            </a:r>
          </a:p>
          <a:p>
            <a:endParaRPr lang="en-US" sz="2800" dirty="0" smtClean="0"/>
          </a:p>
        </p:txBody>
      </p:sp>
      <p:pic>
        <p:nvPicPr>
          <p:cNvPr id="10" name="Image 9" descr="Screen Shot 2013-05-01 at 7.3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62" y="5167238"/>
            <a:ext cx="5237722" cy="1312153"/>
          </a:xfrm>
          <a:prstGeom prst="rect">
            <a:avLst/>
          </a:prstGeom>
        </p:spPr>
      </p:pic>
      <p:pic>
        <p:nvPicPr>
          <p:cNvPr id="11" name="Image 10" descr="Screen Shot 2013-05-01 at 7.33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4" y="2270862"/>
            <a:ext cx="4672058" cy="1050163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4938882" y="2795944"/>
            <a:ext cx="629700" cy="6211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624032" y="5657929"/>
            <a:ext cx="629700" cy="6211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9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GitHub</a:t>
            </a:r>
            <a:r>
              <a:rPr lang="fr-FR" dirty="0" smtClean="0"/>
              <a:t> Pages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provides a great free web hosting</a:t>
            </a:r>
          </a:p>
          <a:p>
            <a:pPr lvl="1"/>
            <a:r>
              <a:rPr lang="en-US" dirty="0" smtClean="0"/>
              <a:t>Your repository </a:t>
            </a:r>
            <a:r>
              <a:rPr lang="en-US" dirty="0" err="1" smtClean="0"/>
              <a:t>username.github.io</a:t>
            </a:r>
            <a:r>
              <a:rPr lang="en-US" dirty="0" smtClean="0"/>
              <a:t> is automatically available as a website at </a:t>
            </a:r>
          </a:p>
          <a:p>
            <a:pPr lvl="2"/>
            <a:r>
              <a:rPr lang="en-US" dirty="0" smtClean="0">
                <a:hlinkClick r:id="rId2"/>
              </a:rPr>
              <a:t>http://username.github.io/</a:t>
            </a:r>
            <a:endParaRPr lang="en-US" dirty="0" smtClean="0"/>
          </a:p>
          <a:p>
            <a:r>
              <a:rPr lang="en-US" dirty="0" smtClean="0"/>
              <a:t>It only works for static files (no PHP,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we don</a:t>
            </a:r>
            <a:r>
              <a:rPr lang="fr-FR" dirty="0" smtClean="0"/>
              <a:t>’</a:t>
            </a:r>
            <a:r>
              <a:rPr lang="en-US" dirty="0" smtClean="0"/>
              <a:t>t care – we write JavaScript!</a:t>
            </a:r>
          </a:p>
          <a:p>
            <a:endParaRPr lang="en-US" dirty="0"/>
          </a:p>
          <a:p>
            <a:r>
              <a:rPr lang="en-US" dirty="0" smtClean="0"/>
              <a:t>Can we get the full-circle to work?</a:t>
            </a:r>
          </a:p>
          <a:p>
            <a:pPr lvl="1"/>
            <a:r>
              <a:rPr lang="en-US" dirty="0"/>
              <a:t>http://mobile-</a:t>
            </a:r>
            <a:r>
              <a:rPr lang="en-US" dirty="0" err="1"/>
              <a:t>senegal.github.io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 need an SCM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Source code is a valuable asset</a:t>
            </a:r>
          </a:p>
          <a:p>
            <a:pPr lvl="1"/>
            <a:r>
              <a:rPr lang="en-US" dirty="0" smtClean="0"/>
              <a:t>One of the most important thing in a software company!</a:t>
            </a:r>
          </a:p>
          <a:p>
            <a:pPr lvl="1"/>
            <a:r>
              <a:rPr lang="en-US" dirty="0" smtClean="0"/>
              <a:t>You need to </a:t>
            </a:r>
            <a:r>
              <a:rPr lang="en-US" b="1" dirty="0" smtClean="0"/>
              <a:t>protect</a:t>
            </a:r>
            <a:r>
              <a:rPr lang="en-US" dirty="0" smtClean="0"/>
              <a:t> it from</a:t>
            </a:r>
          </a:p>
          <a:p>
            <a:pPr lvl="2"/>
            <a:r>
              <a:rPr lang="en-US" dirty="0" smtClean="0"/>
              <a:t>Physical damages / Theft of hard drives</a:t>
            </a:r>
          </a:p>
          <a:p>
            <a:pPr lvl="2"/>
            <a:r>
              <a:rPr lang="en-US" dirty="0" smtClean="0"/>
              <a:t>Human errors</a:t>
            </a:r>
          </a:p>
          <a:p>
            <a:endParaRPr lang="en-US" dirty="0"/>
          </a:p>
          <a:p>
            <a:r>
              <a:rPr lang="en-US" dirty="0" smtClean="0"/>
              <a:t>You will save a lot of time</a:t>
            </a:r>
          </a:p>
          <a:p>
            <a:pPr lvl="1"/>
            <a:r>
              <a:rPr lang="en-US" dirty="0" smtClean="0"/>
              <a:t>An SCM is the best way to synchronize multiple developers without wasting hours </a:t>
            </a:r>
            <a:r>
              <a:rPr lang="en-US" i="1" dirty="0" smtClean="0"/>
              <a:t>merging</a:t>
            </a:r>
          </a:p>
          <a:p>
            <a:pPr lvl="1"/>
            <a:r>
              <a:rPr lang="en-US" dirty="0" smtClean="0"/>
              <a:t>It is a great tool when you need to find when a bug was introduced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7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 support Jekyll</a:t>
            </a:r>
          </a:p>
          <a:p>
            <a:pPr lvl="1"/>
            <a:r>
              <a:rPr lang="en-US" dirty="0" smtClean="0"/>
              <a:t>A static website generator</a:t>
            </a:r>
          </a:p>
          <a:p>
            <a:pPr lvl="1"/>
            <a:r>
              <a:rPr lang="en-US" dirty="0" smtClean="0"/>
              <a:t>Great to include header/footer</a:t>
            </a:r>
          </a:p>
          <a:p>
            <a:pPr lvl="1"/>
            <a:r>
              <a:rPr lang="en-US" dirty="0" smtClean="0"/>
              <a:t>Transform markdown into HTML</a:t>
            </a:r>
          </a:p>
          <a:p>
            <a:endParaRPr lang="en-US" dirty="0"/>
          </a:p>
          <a:p>
            <a:r>
              <a:rPr lang="en-US" dirty="0" smtClean="0"/>
              <a:t>You can use your own domain name</a:t>
            </a:r>
          </a:p>
          <a:p>
            <a:pPr lvl="1"/>
            <a:r>
              <a:rPr lang="en-US" dirty="0" smtClean="0"/>
              <a:t>Simply include a file named CNAME</a:t>
            </a:r>
          </a:p>
          <a:p>
            <a:pPr lvl="2"/>
            <a:r>
              <a:rPr lang="en-US" dirty="0" smtClean="0"/>
              <a:t>With your full domain name</a:t>
            </a:r>
          </a:p>
          <a:p>
            <a:pPr lvl="1"/>
            <a:r>
              <a:rPr lang="en-US" dirty="0" smtClean="0"/>
              <a:t>And DNS-redirect (CNAME) your domain name to </a:t>
            </a:r>
            <a:r>
              <a:rPr lang="en-US" dirty="0" err="1" smtClean="0"/>
              <a:t>username.github.io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RTFM</a:t>
            </a:r>
            <a:r>
              <a:rPr lang="en-US" dirty="0"/>
              <a:t>: http://</a:t>
            </a:r>
            <a:r>
              <a:rPr lang="en-US" dirty="0" err="1"/>
              <a:t>pages.github.com</a:t>
            </a:r>
            <a:r>
              <a:rPr lang="en-US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1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GitHub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2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bugs can be complicated …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offers a free and very capable </a:t>
            </a:r>
            <a:r>
              <a:rPr lang="en-US" dirty="0" err="1" smtClean="0"/>
              <a:t>bugtracker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Commit messages are automatically linked to bugs</a:t>
            </a:r>
          </a:p>
          <a:p>
            <a:pPr lvl="1"/>
            <a:r>
              <a:rPr lang="en-US" sz="2200" dirty="0" smtClean="0">
                <a:cs typeface="Monaco"/>
              </a:rPr>
              <a:t>Example: </a:t>
            </a:r>
            <a:r>
              <a:rPr lang="en-US" sz="2200" dirty="0" smtClean="0">
                <a:latin typeface="Monaco"/>
                <a:cs typeface="Monaco"/>
              </a:rPr>
              <a:t>This commit solves #42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3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Reporting issues in this training</a:t>
            </a:r>
            <a:endParaRPr lang="en-US" dirty="0"/>
          </a:p>
        </p:txBody>
      </p:sp>
      <p:pic>
        <p:nvPicPr>
          <p:cNvPr id="7" name="Espace réservé du contenu 6" descr="Screen Shot 2013-05-01 at 7.46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8" r="-1863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9793" y="805059"/>
            <a:ext cx="710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https://github.com/mobile-senegal/dem-training/issues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86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Pull-Requests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18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want to contribute to a project but do not have access to it</a:t>
            </a:r>
          </a:p>
          <a:p>
            <a:pPr lvl="1"/>
            <a:r>
              <a:rPr lang="en-US" dirty="0" smtClean="0"/>
              <a:t>Fork the project</a:t>
            </a:r>
          </a:p>
          <a:p>
            <a:pPr lvl="2"/>
            <a:r>
              <a:rPr lang="en-US" dirty="0" smtClean="0"/>
              <a:t>You will have your own copy of the project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Clone your copy on your computer</a:t>
            </a:r>
          </a:p>
          <a:p>
            <a:pPr lvl="1"/>
            <a:r>
              <a:rPr lang="en-US" dirty="0" smtClean="0"/>
              <a:t>Commit your changes in a branch</a:t>
            </a:r>
          </a:p>
          <a:p>
            <a:pPr lvl="1"/>
            <a:r>
              <a:rPr lang="en-US" dirty="0" smtClean="0"/>
              <a:t>Use the “Pull-Request” button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author of the project will get a message asking him/her to review those changes</a:t>
            </a:r>
          </a:p>
          <a:p>
            <a:pPr lvl="1"/>
            <a:r>
              <a:rPr lang="en-US" dirty="0" smtClean="0"/>
              <a:t>He can discuss it (comments) and merge it online</a:t>
            </a:r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4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48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a TRAINING-2013 file in this project</a:t>
            </a:r>
          </a:p>
          <a:p>
            <a:pPr lvl="1"/>
            <a:r>
              <a:rPr lang="en-US" sz="1900" dirty="0">
                <a:hlinkClick r:id="rId2"/>
              </a:rPr>
              <a:t>https://github.com/mobile-senegal/dem-</a:t>
            </a:r>
            <a:r>
              <a:rPr lang="en-US" sz="1900" dirty="0" smtClean="0">
                <a:hlinkClick r:id="rId2"/>
              </a:rPr>
              <a:t>training</a:t>
            </a:r>
            <a:r>
              <a:rPr lang="en-US" sz="1900" dirty="0" smtClean="0"/>
              <a:t>/</a:t>
            </a:r>
          </a:p>
          <a:p>
            <a:pPr lvl="1"/>
            <a:r>
              <a:rPr lang="en-US" dirty="0" smtClean="0"/>
              <a:t>You can’t edit this project but</a:t>
            </a:r>
          </a:p>
          <a:p>
            <a:pPr lvl="2"/>
            <a:r>
              <a:rPr lang="en-US" dirty="0" smtClean="0"/>
              <a:t>Your name and URL/email needs to be in there!</a:t>
            </a:r>
          </a:p>
          <a:p>
            <a:endParaRPr lang="en-US" dirty="0" smtClean="0"/>
          </a:p>
          <a:p>
            <a:r>
              <a:rPr lang="en-US" dirty="0" smtClean="0"/>
              <a:t>Option 1: Pull-request</a:t>
            </a:r>
          </a:p>
          <a:p>
            <a:pPr lvl="1"/>
            <a:r>
              <a:rPr lang="en-US" dirty="0" smtClean="0"/>
              <a:t>Fork the project and send a pull-request</a:t>
            </a:r>
            <a:endParaRPr lang="en-US" dirty="0"/>
          </a:p>
          <a:p>
            <a:r>
              <a:rPr lang="en-US" dirty="0" smtClean="0"/>
              <a:t>Option 2: Issue</a:t>
            </a:r>
          </a:p>
          <a:p>
            <a:pPr lvl="1"/>
            <a:r>
              <a:rPr lang="en-US" dirty="0" smtClean="0"/>
              <a:t>Create an issue and ask us to add you in the list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1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95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have learnt how to …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</a:t>
            </a:r>
            <a:r>
              <a:rPr lang="en-US" sz="2000" dirty="0" smtClean="0"/>
              <a:t> to be a better developer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to collaborate</a:t>
            </a:r>
          </a:p>
          <a:p>
            <a:pPr lvl="1"/>
            <a:r>
              <a:rPr lang="en-US" sz="2000" dirty="0" smtClean="0"/>
              <a:t>Get free hosting for your mobile site</a:t>
            </a:r>
          </a:p>
          <a:p>
            <a:pPr lvl="1"/>
            <a:r>
              <a:rPr lang="en-US" sz="2000" dirty="0" smtClean="0"/>
              <a:t>Track bugs</a:t>
            </a:r>
          </a:p>
          <a:p>
            <a:pPr lvl="1"/>
            <a:r>
              <a:rPr lang="en-US" sz="2000" dirty="0" smtClean="0"/>
              <a:t>Contribute to open-source projects</a:t>
            </a: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25" y="1521295"/>
            <a:ext cx="3507192" cy="4396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78068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Analytic</a:t>
            </a:r>
            <a:r>
              <a:rPr lang="fr-FR" dirty="0" smtClean="0"/>
              <a:t> Tools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SCM History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SCM have been around for decades now</a:t>
            </a:r>
          </a:p>
          <a:p>
            <a:pPr lvl="1"/>
            <a:r>
              <a:rPr lang="en-US" dirty="0" smtClean="0"/>
              <a:t>CVS (1986), Subversion (2000), Mercurial, </a:t>
            </a:r>
            <a:r>
              <a:rPr lang="en-US" dirty="0" err="1" smtClean="0"/>
              <a:t>BitKeeper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They evolved from </a:t>
            </a:r>
            <a:r>
              <a:rPr lang="en-US" i="1" dirty="0" smtClean="0"/>
              <a:t>centralized</a:t>
            </a:r>
            <a:r>
              <a:rPr lang="en-US" dirty="0" smtClean="0"/>
              <a:t> systems to </a:t>
            </a:r>
            <a:r>
              <a:rPr lang="en-US" i="1" dirty="0" smtClean="0"/>
              <a:t>distributed</a:t>
            </a:r>
            <a:r>
              <a:rPr lang="en-US" dirty="0" smtClean="0"/>
              <a:t> systems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widely recognized as one of the best SCM available today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GitHub</a:t>
            </a:r>
            <a:r>
              <a:rPr lang="en-US" dirty="0" smtClean="0"/>
              <a:t> is the number one place to share code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10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need analytics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your users behavior</a:t>
            </a:r>
          </a:p>
          <a:p>
            <a:pPr lvl="1"/>
            <a:r>
              <a:rPr lang="en-US" dirty="0" smtClean="0"/>
              <a:t>What are the features they like</a:t>
            </a:r>
          </a:p>
          <a:p>
            <a:pPr lvl="1"/>
            <a:r>
              <a:rPr lang="en-US" dirty="0" smtClean="0"/>
              <a:t>How often do they come back</a:t>
            </a:r>
          </a:p>
          <a:p>
            <a:pPr lvl="1"/>
            <a:r>
              <a:rPr lang="en-US" dirty="0" smtClean="0"/>
              <a:t>How many page views</a:t>
            </a:r>
          </a:p>
          <a:p>
            <a:pPr lvl="1"/>
            <a:endParaRPr lang="en-US" dirty="0"/>
          </a:p>
          <a:p>
            <a:r>
              <a:rPr lang="en-US" dirty="0" smtClean="0"/>
              <a:t>In order to</a:t>
            </a:r>
          </a:p>
          <a:p>
            <a:pPr lvl="1"/>
            <a:r>
              <a:rPr lang="en-US" dirty="0" smtClean="0"/>
              <a:t>Improve your design</a:t>
            </a:r>
          </a:p>
          <a:p>
            <a:pPr lvl="1"/>
            <a:r>
              <a:rPr lang="en-US" dirty="0" smtClean="0"/>
              <a:t>Monetize your app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49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Analytic tools for mobile apps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are reading this slide and the time is not over yet</a:t>
            </a:r>
          </a:p>
          <a:p>
            <a:pPr lvl="1"/>
            <a:r>
              <a:rPr lang="en-US" dirty="0" smtClean="0"/>
              <a:t>Then you must be really good at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And you don</a:t>
            </a:r>
            <a:r>
              <a:rPr lang="fr-FR" dirty="0" smtClean="0"/>
              <a:t>’</a:t>
            </a:r>
            <a:r>
              <a:rPr lang="en-US" dirty="0" smtClean="0"/>
              <a:t>t need our help to RTFM</a:t>
            </a:r>
          </a:p>
          <a:p>
            <a:pPr lvl="1"/>
            <a:r>
              <a:rPr lang="en-US" dirty="0">
                <a:hlinkClick r:id="rId2"/>
              </a:rPr>
              <a:t>http://code.google.com/mobile/analytics/docs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http://support.flurry.com/index.php?title=</a:t>
            </a:r>
            <a:r>
              <a:rPr lang="en-US" dirty="0" smtClean="0">
                <a:hlinkClick r:id="rId3"/>
              </a:rPr>
              <a:t>Analytics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 should also check out</a:t>
            </a:r>
          </a:p>
          <a:p>
            <a:pPr lvl="1"/>
            <a:r>
              <a:rPr lang="en-US" dirty="0">
                <a:hlinkClick r:id="rId4"/>
              </a:rPr>
              <a:t>https://testflightapp.com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7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>
                <a:cs typeface="Monaco"/>
              </a:rPr>
              <a:t>Linux: </a:t>
            </a:r>
            <a:r>
              <a:rPr lang="en-US" sz="1900" dirty="0" smtClean="0">
                <a:latin typeface="Monaco"/>
                <a:cs typeface="Monaco"/>
              </a:rPr>
              <a:t>aptitude install </a:t>
            </a:r>
            <a:r>
              <a:rPr lang="en-US" sz="1900" dirty="0" err="1" smtClean="0">
                <a:latin typeface="Monaco"/>
                <a:cs typeface="Monaco"/>
              </a:rPr>
              <a:t>git</a:t>
            </a:r>
            <a:endParaRPr lang="en-US" sz="1900" dirty="0" smtClean="0">
              <a:latin typeface="Monaco"/>
              <a:cs typeface="Monaco"/>
            </a:endParaRPr>
          </a:p>
          <a:p>
            <a:pPr lvl="1"/>
            <a:r>
              <a:rPr lang="en-US" dirty="0" smtClean="0">
                <a:cs typeface="Monaco"/>
              </a:rPr>
              <a:t>Mac OS: (already installed with </a:t>
            </a:r>
            <a:r>
              <a:rPr lang="en-US" dirty="0" err="1" smtClean="0">
                <a:cs typeface="Monaco"/>
              </a:rPr>
              <a:t>Xcode</a:t>
            </a:r>
            <a:r>
              <a:rPr lang="en-US" dirty="0" smtClean="0">
                <a:cs typeface="Monaco"/>
              </a:rPr>
              <a:t>)</a:t>
            </a:r>
          </a:p>
          <a:p>
            <a:pPr lvl="1"/>
            <a:r>
              <a:rPr lang="en-US" dirty="0">
                <a:cs typeface="Monaco"/>
              </a:rPr>
              <a:t>Windows: </a:t>
            </a:r>
            <a:r>
              <a:rPr lang="en-US" dirty="0">
                <a:cs typeface="Monaco"/>
                <a:hlinkClick r:id="rId2"/>
              </a:rPr>
              <a:t>http://git-scm.com/download/</a:t>
            </a:r>
            <a:r>
              <a:rPr lang="en-US" dirty="0" smtClean="0">
                <a:cs typeface="Monaco"/>
                <a:hlinkClick r:id="rId2"/>
              </a:rPr>
              <a:t>win</a:t>
            </a:r>
            <a:endParaRPr lang="en-US" dirty="0" smtClean="0"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--global </a:t>
            </a:r>
            <a:r>
              <a:rPr lang="en-US" sz="1900" dirty="0" err="1">
                <a:latin typeface="Monaco"/>
                <a:cs typeface="Monaco"/>
              </a:rPr>
              <a:t>user.email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thomas</a:t>
            </a:r>
            <a:r>
              <a:rPr lang="en-US" sz="1900" dirty="0">
                <a:latin typeface="Monaco"/>
                <a:cs typeface="Monaco"/>
                <a:hlinkClick r:id="rId3"/>
              </a:rPr>
              <a:t>@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sarlandie.net</a:t>
            </a:r>
            <a:endParaRPr lang="en-US" sz="1900" dirty="0">
              <a:latin typeface="Monaco"/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--global </a:t>
            </a:r>
            <a:r>
              <a:rPr lang="en-US" sz="1900" dirty="0" err="1">
                <a:latin typeface="Monaco"/>
                <a:cs typeface="Monaco"/>
              </a:rPr>
              <a:t>user.name</a:t>
            </a:r>
            <a:r>
              <a:rPr lang="en-US" sz="1900" dirty="0">
                <a:latin typeface="Monaco"/>
                <a:cs typeface="Monaco"/>
              </a:rPr>
              <a:t> "Thomas Sarlandie"</a:t>
            </a:r>
          </a:p>
          <a:p>
            <a:r>
              <a:rPr lang="en-US" dirty="0" smtClean="0">
                <a:cs typeface="Monaco"/>
              </a:rPr>
              <a:t>Create a new project</a:t>
            </a: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mkdir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 smtClean="0">
                <a:latin typeface="Monaco"/>
                <a:cs typeface="Monaco"/>
              </a:rPr>
              <a:t>myproject</a:t>
            </a:r>
            <a:r>
              <a:rPr lang="en-US" sz="1900" dirty="0" smtClean="0">
                <a:latin typeface="Monaco"/>
                <a:cs typeface="Monaco"/>
              </a:rPr>
              <a:t> &amp;&amp; cd </a:t>
            </a:r>
            <a:r>
              <a:rPr lang="en-US" sz="1900" dirty="0" err="1" smtClean="0">
                <a:latin typeface="Monaco"/>
                <a:cs typeface="Monaco"/>
              </a:rPr>
              <a:t>myproject</a:t>
            </a:r>
            <a:endParaRPr lang="en-US" sz="1900" dirty="0" smtClean="0">
              <a:latin typeface="Monaco"/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 smtClean="0">
                <a:latin typeface="Monaco"/>
                <a:cs typeface="Monaco"/>
              </a:rPr>
              <a:t>init</a:t>
            </a:r>
            <a:endParaRPr lang="en-US" sz="1900" dirty="0" smtClean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README file with some content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status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add README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commit README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Untracked files: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include in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README</a:t>
            </a:r>
          </a:p>
          <a:p>
            <a:r>
              <a:rPr lang="en-US" sz="1400" dirty="0">
                <a:latin typeface="Monaco"/>
                <a:cs typeface="Monaco"/>
              </a:rPr>
              <a:t>nothing added to commit but untracked files present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to track)</a:t>
            </a:r>
          </a:p>
        </p:txBody>
      </p:sp>
      <p:sp>
        <p:nvSpPr>
          <p:cNvPr id="5" name="Ellipse 4"/>
          <p:cNvSpPr/>
          <p:nvPr/>
        </p:nvSpPr>
        <p:spPr>
          <a:xfrm>
            <a:off x="947322" y="2035734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600036" y="3780960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714547" y="3052216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7538"/>
      </a:accent1>
      <a:accent2>
        <a:srgbClr val="FEEF54"/>
      </a:accent2>
      <a:accent3>
        <a:srgbClr val="E3001E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k-Backelite">
      <a:majorFont>
        <a:latin typeface="Helvetica Light"/>
        <a:ea typeface=""/>
        <a:cs typeface=""/>
        <a:font script="Jpan" typeface="Helvetica Light"/>
      </a:majorFont>
      <a:minorFont>
        <a:latin typeface="Helvetica Light"/>
        <a:ea typeface=""/>
        <a:cs typeface=""/>
        <a:font script="Jpan"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2127</TotalTime>
  <Words>2508</Words>
  <Application>Microsoft Macintosh PowerPoint</Application>
  <PresentationFormat>Présentation à l'écran (4:3)</PresentationFormat>
  <Paragraphs>521</Paragraphs>
  <Slides>61</Slides>
  <Notes>1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2" baseType="lpstr">
      <vt:lpstr>Office Theme</vt:lpstr>
      <vt:lpstr>DEM – Session 5</vt:lpstr>
      <vt:lpstr>Agenda</vt:lpstr>
      <vt:lpstr>Git for your project Basics</vt:lpstr>
      <vt:lpstr>What is SCM?</vt:lpstr>
      <vt:lpstr>Why you need an SCM</vt:lpstr>
      <vt:lpstr>SCM History</vt:lpstr>
      <vt:lpstr>Let’s get started</vt:lpstr>
      <vt:lpstr>Add a file</vt:lpstr>
      <vt:lpstr>Présentation PowerPoint</vt:lpstr>
      <vt:lpstr>Présentation PowerPoint</vt:lpstr>
      <vt:lpstr>Présentation PowerPoint</vt:lpstr>
      <vt:lpstr>Recover from problems</vt:lpstr>
      <vt:lpstr>Présentation PowerPoint</vt:lpstr>
      <vt:lpstr>Présentation PowerPoint</vt:lpstr>
      <vt:lpstr>Commit a file</vt:lpstr>
      <vt:lpstr>Présentation PowerPoint</vt:lpstr>
      <vt:lpstr>Présentation PowerPoint</vt:lpstr>
      <vt:lpstr>Understanding Git</vt:lpstr>
      <vt:lpstr>Your essential git basic commands</vt:lpstr>
      <vt:lpstr>Basic Git tips</vt:lpstr>
      <vt:lpstr>Exercise #1</vt:lpstr>
      <vt:lpstr>Git for your project Branches</vt:lpstr>
      <vt:lpstr>Understanding branches</vt:lpstr>
      <vt:lpstr>Working with branches</vt:lpstr>
      <vt:lpstr>Exercise #2 - Branching</vt:lpstr>
      <vt:lpstr>Présentation PowerPoint</vt:lpstr>
      <vt:lpstr>Présentation PowerPoint</vt:lpstr>
      <vt:lpstr>Exercise #3 - Merging</vt:lpstr>
      <vt:lpstr>Exercise #3 - Merging</vt:lpstr>
      <vt:lpstr>Exercise #4 – Merge with Conflicts</vt:lpstr>
      <vt:lpstr>Exercise #3 - Merging</vt:lpstr>
      <vt:lpstr>Présentation PowerPoint</vt:lpstr>
      <vt:lpstr>Présentation PowerPoint</vt:lpstr>
      <vt:lpstr>Présentation PowerPoint</vt:lpstr>
      <vt:lpstr>Regrouping</vt:lpstr>
      <vt:lpstr>Collaboration with git and github</vt:lpstr>
      <vt:lpstr>Remote branches</vt:lpstr>
      <vt:lpstr>Présentation PowerPoint</vt:lpstr>
      <vt:lpstr>Présentation PowerPoint</vt:lpstr>
      <vt:lpstr>Présentation PowerPoint</vt:lpstr>
      <vt:lpstr>Working with GitHub (Option Dev)</vt:lpstr>
      <vt:lpstr>Working with GitHub</vt:lpstr>
      <vt:lpstr>Cloning an existing project</vt:lpstr>
      <vt:lpstr>Working on an existing project</vt:lpstr>
      <vt:lpstr>Fetching remote changes</vt:lpstr>
      <vt:lpstr>Présentation PowerPoint</vt:lpstr>
      <vt:lpstr>Working with GitHub (Option 2)</vt:lpstr>
      <vt:lpstr>Advanced GitHub GitHub Pages</vt:lpstr>
      <vt:lpstr>GitHub Pages</vt:lpstr>
      <vt:lpstr>Advanced GitHub Pages</vt:lpstr>
      <vt:lpstr>Advanced Github GitHub Issues</vt:lpstr>
      <vt:lpstr>GitHub issues</vt:lpstr>
      <vt:lpstr>Reporting issues in this training</vt:lpstr>
      <vt:lpstr>Advanced Github Pull-Requests</vt:lpstr>
      <vt:lpstr>Pull Requests</vt:lpstr>
      <vt:lpstr>Advanced Github Final Exercise</vt:lpstr>
      <vt:lpstr>Final Exercise</vt:lpstr>
      <vt:lpstr>Summary</vt:lpstr>
      <vt:lpstr>Analytic Tools</vt:lpstr>
      <vt:lpstr>You need analytics</vt:lpstr>
      <vt:lpstr>Analytic tools for mobile apps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Thomas Sarlandie</cp:lastModifiedBy>
  <cp:revision>103</cp:revision>
  <dcterms:created xsi:type="dcterms:W3CDTF">2010-04-12T23:12:02Z</dcterms:created>
  <dcterms:modified xsi:type="dcterms:W3CDTF">2013-05-01T21:08:59Z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