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2"/>
  </p:notesMasterIdLst>
  <p:sldIdLst>
    <p:sldId id="311" r:id="rId5"/>
    <p:sldId id="320" r:id="rId6"/>
    <p:sldId id="321" r:id="rId7"/>
    <p:sldId id="308" r:id="rId8"/>
    <p:sldId id="323" r:id="rId9"/>
    <p:sldId id="324" r:id="rId10"/>
    <p:sldId id="31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A53865-3BB8-4366-90D0-9174AF8F5AF9}" v="13" dt="2020-04-19T14:10:29.336"/>
    <p1510:client id="{4C0F8A62-79E3-4C3C-BC33-706907EEE54D}" v="2" dt="2020-04-19T15:41:09.813"/>
    <p1510:client id="{809B63A4-EEC5-4050-A60F-F2662FC8F840}" v="44" dt="2020-04-19T12:41:26.465"/>
    <p1510:client id="{A28C2FCC-3769-47D9-9734-4A0B5E25F688}" v="31" dt="2020-04-19T14:29:41.016"/>
    <p1510:client id="{C5184E83-1933-48E2-88C2-4F7FD48B3341}" v="79" dt="2020-04-19T15:47:12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419A7D-46F7-4F0C-BEC0-25E8DE7A0D5C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FD89CAD-9BBA-4AC3-AF9A-6A847793A1A5}" type="pres">
      <dgm:prSet presAssocID="{98419A7D-46F7-4F0C-BEC0-25E8DE7A0D5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52D63E71-F09E-43AA-BC2A-F1E5CE170BC4}" type="presOf" srcId="{98419A7D-46F7-4F0C-BEC0-25E8DE7A0D5C}" destId="{BFD89CAD-9BBA-4AC3-AF9A-6A847793A1A5}" srcOrd="0" destOrd="0" presId="urn:microsoft.com/office/officeart/2005/8/layout/hierarchy3"/>
  </dgm:cxnLst>
  <dgm:bg>
    <a:blipFill>
      <a:blip xmlns:r="http://schemas.openxmlformats.org/officeDocument/2006/relationships" r:embed="rId1">
        <a:extLst>
          <a:ext uri="{28A0092B-C50C-407E-A947-70E740481C1C}">
            <a14:useLocalDpi xmlns:a14="http://schemas.microsoft.com/office/drawing/2010/main" val="0"/>
          </a:ext>
        </a:extLst>
      </a:blip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CA004-B78B-4823-809E-A3D644584776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A5A24-1E17-409A-ABF1-DD239C8FD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750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4/19/2020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4/19/2020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4/19/2020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/>
              <a:t>WordPress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IN"/>
              <a:t>Architecture of WordPress.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3E16FBA-5414-4030-B684-5A3B63D0D6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16" r="22484"/>
          <a:stretch/>
        </p:blipFill>
        <p:spPr>
          <a:xfrm>
            <a:off x="1" y="0"/>
            <a:ext cx="6095999" cy="6857989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2963246-81A1-4DB2-BFBF-67081662D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5203" y="6366408"/>
            <a:ext cx="1897770" cy="45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9C5CB-33F7-4D60-9D93-986269DC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961" y="989071"/>
            <a:ext cx="8355807" cy="635180"/>
          </a:xfrm>
        </p:spPr>
        <p:txBody>
          <a:bodyPr>
            <a:normAutofit/>
          </a:bodyPr>
          <a:lstStyle/>
          <a:p>
            <a:r>
              <a:rPr lang="en-US" sz="3600">
                <a:latin typeface="Segoe UI"/>
                <a:cs typeface="Arial"/>
              </a:rPr>
              <a:t>What we are going to learn in this lecture.</a:t>
            </a:r>
            <a:endParaRPr lang="en-IN" sz="3600">
              <a:latin typeface="Segoe UI"/>
              <a:cs typeface="Arial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phic 55" descr="Presentation with Checklist">
            <a:extLst>
              <a:ext uri="{FF2B5EF4-FFF2-40B4-BE49-F238E27FC236}">
                <a16:creationId xmlns:a16="http://schemas.microsoft.com/office/drawing/2014/main" id="{FEA4E5CD-0DB2-41BC-AD7B-398BE4E24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509" y="2472903"/>
            <a:ext cx="3031484" cy="30314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399C9-AA90-46D2-A280-D2B5E453B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60" y="2096295"/>
            <a:ext cx="6388260" cy="3772797"/>
          </a:xfrm>
        </p:spPr>
        <p:txBody>
          <a:bodyPr vert="horz" lIns="0" tIns="45720" rIns="0" bIns="45720" rtlCol="0" anchor="t">
            <a:normAutofit/>
          </a:bodyPr>
          <a:lstStyle/>
          <a:p>
            <a:pPr marL="457200" indent="-457200" fontAlgn="base">
              <a:buClr>
                <a:schemeClr val="tx1"/>
              </a:buClr>
              <a:buFont typeface="+mj-lt"/>
              <a:buAutoNum type="arabicPeriod"/>
            </a:pPr>
            <a:endParaRPr lang="en-IN"/>
          </a:p>
          <a:p>
            <a:pPr marL="457200" indent="-457200" fontAlgn="base">
              <a:buClr>
                <a:schemeClr val="tx1"/>
              </a:buClr>
              <a:buFont typeface="+mj-lt"/>
              <a:buAutoNum type="arabicPeriod"/>
            </a:pPr>
            <a:r>
              <a:rPr lang="en-IN">
                <a:latin typeface="Segoe UI"/>
                <a:cs typeface="Segoe UI"/>
              </a:rPr>
              <a:t>Understanding the functionality of the most common template files used in WordPress.</a:t>
            </a:r>
          </a:p>
          <a:p>
            <a:pPr marL="457200" indent="-457200" fontAlgn="base">
              <a:buClr>
                <a:schemeClr val="tx1"/>
              </a:buClr>
              <a:buFont typeface="+mj-lt"/>
              <a:buAutoNum type="arabicPeriod"/>
            </a:pPr>
            <a:r>
              <a:rPr lang="en-IN">
                <a:latin typeface="Segoe UI"/>
                <a:cs typeface="Segoe UI"/>
              </a:rPr>
              <a:t>Understanding the WordPress installation files and folders.</a:t>
            </a:r>
          </a:p>
          <a:p>
            <a:pPr marL="457200" indent="-457200" fontAlgn="base">
              <a:buClrTx/>
              <a:buFont typeface="+mj-lt"/>
              <a:buAutoNum type="arabicPeriod"/>
            </a:pPr>
            <a:r>
              <a:rPr lang="en-IN">
                <a:latin typeface="Segoe UI"/>
                <a:cs typeface="Segoe UI"/>
              </a:rPr>
              <a:t>Introduction to phpMyAdmin.</a:t>
            </a:r>
          </a:p>
          <a:p>
            <a:pPr marL="457200" indent="-457200" fontAlgn="base">
              <a:buClrTx/>
              <a:buFont typeface="+mj-lt"/>
              <a:buAutoNum type="arabicPeriod"/>
            </a:pPr>
            <a:r>
              <a:rPr lang="en-IN">
                <a:latin typeface="Segoe UI"/>
                <a:cs typeface="Segoe UI"/>
              </a:rPr>
              <a:t>WordPress permalinks.</a:t>
            </a:r>
          </a:p>
          <a:p>
            <a:pPr marL="457200" indent="-457200" fontAlgn="base">
              <a:buClrTx/>
              <a:buFont typeface="+mj-lt"/>
              <a:buAutoNum type="arabicPeriod"/>
            </a:pPr>
            <a:r>
              <a:rPr lang="en-IN">
                <a:latin typeface="Segoe UI"/>
                <a:cs typeface="Segoe UI"/>
              </a:rPr>
              <a:t>Creating custom page templates.</a:t>
            </a:r>
          </a:p>
          <a:p>
            <a:pPr marL="0" indent="0" fontAlgn="base">
              <a:buNone/>
            </a:pPr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174AC5DF-63AA-44F9-8521-3E554E3F1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4362" y="-313"/>
            <a:ext cx="1062243" cy="1067805"/>
          </a:xfrm>
          <a:prstGeom prst="rect">
            <a:avLst/>
          </a:prstGeom>
        </p:spPr>
      </p:pic>
      <p:pic>
        <p:nvPicPr>
          <p:cNvPr id="6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EE9FE9D1-C898-4C2B-97F8-9FF7CC376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3072" y="5949255"/>
            <a:ext cx="1897770" cy="45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5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9C5CB-33F7-4D60-9D93-986269DC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322" y="2219192"/>
            <a:ext cx="3654215" cy="2419615"/>
          </a:xfrm>
        </p:spPr>
        <p:txBody>
          <a:bodyPr anchor="ctr">
            <a:normAutofit/>
          </a:bodyPr>
          <a:lstStyle/>
          <a:p>
            <a:pPr fontAlgn="base">
              <a:lnSpc>
                <a:spcPct val="100000"/>
              </a:lnSpc>
              <a:buClr>
                <a:schemeClr val="tx1"/>
              </a:buClr>
            </a:pPr>
            <a:r>
              <a:rPr lang="en-IN" sz="3000">
                <a:solidFill>
                  <a:schemeClr val="bg1"/>
                </a:solidFill>
                <a:latin typeface="Segoe UI"/>
                <a:cs typeface="Arial"/>
              </a:rPr>
              <a:t>Understanding the functionality of the most common template files used in WordPress.</a:t>
            </a:r>
            <a:endParaRPr lang="en-US" sz="3000">
              <a:solidFill>
                <a:schemeClr val="bg1"/>
              </a:solidFill>
              <a:latin typeface="Segoe UI"/>
              <a:cs typeface="Arial"/>
            </a:endParaRP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174AC5DF-63AA-44F9-8521-3E554E3F1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3122" y="33059"/>
            <a:ext cx="1145674" cy="1145674"/>
          </a:xfrm>
          <a:prstGeom prst="rect">
            <a:avLst/>
          </a:prstGeom>
        </p:spPr>
      </p:pic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18B629C-1661-4C50-89A3-7F54B87B4A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5263276"/>
              </p:ext>
            </p:extLst>
          </p:nvPr>
        </p:nvGraphicFramePr>
        <p:xfrm>
          <a:off x="5820598" y="1178733"/>
          <a:ext cx="4648593" cy="5031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491BBCE-7F71-48A4-80F0-8550605D91F9}"/>
              </a:ext>
            </a:extLst>
          </p:cNvPr>
          <p:cNvSpPr txBox="1"/>
          <p:nvPr/>
        </p:nvSpPr>
        <p:spPr>
          <a:xfrm>
            <a:off x="304800" y="4191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1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A5DA67-C5B7-4CCE-8B1E-1336CF7F5D4F}"/>
              </a:ext>
            </a:extLst>
          </p:cNvPr>
          <p:cNvSpPr txBox="1"/>
          <p:nvPr/>
        </p:nvSpPr>
        <p:spPr>
          <a:xfrm>
            <a:off x="626924" y="4191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5</a:t>
            </a:r>
            <a:endParaRPr lang="en-IN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E3D8B2-6780-429A-9DCE-0140F7FD7044}"/>
              </a:ext>
            </a:extLst>
          </p:cNvPr>
          <p:cNvCxnSpPr>
            <a:cxnSpLocks/>
          </p:cNvCxnSpPr>
          <p:nvPr/>
        </p:nvCxnSpPr>
        <p:spPr>
          <a:xfrm>
            <a:off x="626924" y="41910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AD0EF5C6-88B5-4B2E-A7F8-B9E73FA535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75203" y="6366408"/>
            <a:ext cx="1897770" cy="45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5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3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480" y="880741"/>
            <a:ext cx="7694532" cy="823985"/>
          </a:xfrm>
        </p:spPr>
        <p:txBody>
          <a:bodyPr>
            <a:normAutofit/>
          </a:bodyPr>
          <a:lstStyle/>
          <a:p>
            <a:pPr algn="ctr" fontAlgn="base">
              <a:buClr>
                <a:schemeClr val="tx1"/>
              </a:buClr>
            </a:pPr>
            <a:r>
              <a:rPr lang="en-IN" sz="2400">
                <a:latin typeface="Segoe UI"/>
                <a:cs typeface="Segoe UI"/>
              </a:rPr>
              <a:t>Understanding the functionality of WordPress installation </a:t>
            </a:r>
            <a:br>
              <a:rPr lang="en-IN" sz="2400">
                <a:latin typeface="Segoe UI"/>
                <a:cs typeface="Segoe UI"/>
              </a:rPr>
            </a:br>
            <a:r>
              <a:rPr lang="en-IN" sz="2400">
                <a:latin typeface="Segoe UI"/>
                <a:cs typeface="Segoe UI"/>
              </a:rPr>
              <a:t>files and folders.</a:t>
            </a:r>
          </a:p>
        </p:txBody>
      </p:sp>
      <p:cxnSp>
        <p:nvCxnSpPr>
          <p:cNvPr id="40" name="Straight Connector 35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C845DA-10A9-4FEF-9F90-14288AA15763}"/>
              </a:ext>
            </a:extLst>
          </p:cNvPr>
          <p:cNvSpPr txBox="1"/>
          <p:nvPr/>
        </p:nvSpPr>
        <p:spPr>
          <a:xfrm>
            <a:off x="304800" y="4191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2</a:t>
            </a:r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F833A6-63D5-4DAD-AD52-C9D727970344}"/>
              </a:ext>
            </a:extLst>
          </p:cNvPr>
          <p:cNvSpPr txBox="1"/>
          <p:nvPr/>
        </p:nvSpPr>
        <p:spPr>
          <a:xfrm>
            <a:off x="626924" y="4191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5</a:t>
            </a:r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E16D4B-F2AE-41D4-BB75-75EC58F4477A}"/>
              </a:ext>
            </a:extLst>
          </p:cNvPr>
          <p:cNvCxnSpPr>
            <a:cxnSpLocks/>
          </p:cNvCxnSpPr>
          <p:nvPr/>
        </p:nvCxnSpPr>
        <p:spPr>
          <a:xfrm>
            <a:off x="626924" y="419100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2F6BEB12-A52F-44F5-BC85-33841A04B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3122" y="33059"/>
            <a:ext cx="1145674" cy="1145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997CA6-D393-458D-977C-35EA0559E928}"/>
              </a:ext>
            </a:extLst>
          </p:cNvPr>
          <p:cNvSpPr txBox="1"/>
          <p:nvPr/>
        </p:nvSpPr>
        <p:spPr>
          <a:xfrm>
            <a:off x="1193532" y="2052919"/>
            <a:ext cx="215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Root directory.</a:t>
            </a:r>
            <a:endParaRPr lang="en-IN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6FD5F9-6035-4D55-817B-6E7FE0AC6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2491518"/>
            <a:ext cx="2967070" cy="37492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3EB9D6-041E-4C73-9D7B-EF6581E0ABAA}"/>
              </a:ext>
            </a:extLst>
          </p:cNvPr>
          <p:cNvSpPr txBox="1"/>
          <p:nvPr/>
        </p:nvSpPr>
        <p:spPr>
          <a:xfrm>
            <a:off x="6615473" y="2052919"/>
            <a:ext cx="458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Themes and plugins folder(inside wp-content)</a:t>
            </a:r>
            <a:endParaRPr lang="en-IN"/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6B6431-DB83-4EE2-8F90-5D9D51175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5473" y="2456006"/>
            <a:ext cx="3123789" cy="3784743"/>
          </a:xfrm>
          <a:prstGeom prst="rect">
            <a:avLst/>
          </a:prstGeom>
        </p:spPr>
      </p:pic>
      <p:pic>
        <p:nvPicPr>
          <p:cNvPr id="3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2993B300-AB58-4FC6-A921-08CA9A8F81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8575" y="5949255"/>
            <a:ext cx="1897770" cy="45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9C5CB-33F7-4D60-9D93-986269DC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81" y="2874036"/>
            <a:ext cx="3530388" cy="1115880"/>
          </a:xfrm>
        </p:spPr>
        <p:txBody>
          <a:bodyPr anchor="ctr">
            <a:normAutofit/>
          </a:bodyPr>
          <a:lstStyle/>
          <a:p>
            <a:pPr fontAlgn="base">
              <a:buClr>
                <a:schemeClr val="tx1"/>
              </a:buClr>
            </a:pPr>
            <a:r>
              <a:rPr lang="en-IN" sz="3200">
                <a:solidFill>
                  <a:schemeClr val="bg1"/>
                </a:solidFill>
                <a:latin typeface="Segoe UI"/>
                <a:cs typeface="Arial"/>
              </a:rPr>
              <a:t>Introduction to phpMyAdmin.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174AC5DF-63AA-44F9-8521-3E554E3F1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3122" y="33059"/>
            <a:ext cx="1145674" cy="1145674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F15C423-128E-4B77-8020-F6435768A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532" y="1180179"/>
            <a:ext cx="7075577" cy="46518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45D734-2BC7-4A1B-878A-6036D05627AD}"/>
              </a:ext>
            </a:extLst>
          </p:cNvPr>
          <p:cNvSpPr txBox="1"/>
          <p:nvPr/>
        </p:nvSpPr>
        <p:spPr>
          <a:xfrm>
            <a:off x="6865717" y="533463"/>
            <a:ext cx="314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Database Admin panel</a:t>
            </a:r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9A7E30-5048-4DC2-9C6D-1A5626367E49}"/>
              </a:ext>
            </a:extLst>
          </p:cNvPr>
          <p:cNvCxnSpPr>
            <a:cxnSpLocks/>
          </p:cNvCxnSpPr>
          <p:nvPr/>
        </p:nvCxnSpPr>
        <p:spPr>
          <a:xfrm>
            <a:off x="6800403" y="1002912"/>
            <a:ext cx="25035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87D1976-B026-4279-BEE1-7DCA6F7013FD}"/>
              </a:ext>
            </a:extLst>
          </p:cNvPr>
          <p:cNvSpPr txBox="1"/>
          <p:nvPr/>
        </p:nvSpPr>
        <p:spPr>
          <a:xfrm>
            <a:off x="304800" y="4191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3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7C3CEF-E27D-4669-BB90-61C072AA75DC}"/>
              </a:ext>
            </a:extLst>
          </p:cNvPr>
          <p:cNvSpPr txBox="1"/>
          <p:nvPr/>
        </p:nvSpPr>
        <p:spPr>
          <a:xfrm>
            <a:off x="626924" y="4191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5</a:t>
            </a:r>
            <a:endParaRPr lang="en-IN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C1050-23BB-48D4-9E37-A6C819C6AC57}"/>
              </a:ext>
            </a:extLst>
          </p:cNvPr>
          <p:cNvCxnSpPr>
            <a:cxnSpLocks/>
          </p:cNvCxnSpPr>
          <p:nvPr/>
        </p:nvCxnSpPr>
        <p:spPr>
          <a:xfrm>
            <a:off x="626924" y="41910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9608AACC-A2A4-4CAF-94FD-869A53822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1831" y="6321912"/>
            <a:ext cx="1897770" cy="45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465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9C5CB-33F7-4D60-9D93-986269DC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fontAlgn="base">
              <a:buClr>
                <a:schemeClr val="tx1"/>
              </a:buClr>
            </a:pPr>
            <a:r>
              <a:rPr lang="en-US" sz="4400">
                <a:solidFill>
                  <a:srgbClr val="FFFFFF"/>
                </a:solidFill>
              </a:rPr>
              <a:t>WordPress Permalinks.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6F25C2-883E-4B74-AA06-4D62E0606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195" y="1328264"/>
            <a:ext cx="6835260" cy="4511032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174AC5DF-63AA-44F9-8521-3E554E3F1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3122" y="33059"/>
            <a:ext cx="1145674" cy="11456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069D30-2DB9-42C9-836D-0338966EF42C}"/>
              </a:ext>
            </a:extLst>
          </p:cNvPr>
          <p:cNvSpPr txBox="1"/>
          <p:nvPr/>
        </p:nvSpPr>
        <p:spPr>
          <a:xfrm>
            <a:off x="304800" y="4191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4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017285-CB16-4B90-BEC6-0E39C5941DBA}"/>
              </a:ext>
            </a:extLst>
          </p:cNvPr>
          <p:cNvSpPr txBox="1"/>
          <p:nvPr/>
        </p:nvSpPr>
        <p:spPr>
          <a:xfrm>
            <a:off x="626924" y="4191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5</a:t>
            </a:r>
            <a:endParaRPr lang="en-IN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59AD46-D2FC-494A-B193-02458697DAAA}"/>
              </a:ext>
            </a:extLst>
          </p:cNvPr>
          <p:cNvCxnSpPr>
            <a:cxnSpLocks/>
          </p:cNvCxnSpPr>
          <p:nvPr/>
        </p:nvCxnSpPr>
        <p:spPr>
          <a:xfrm>
            <a:off x="626924" y="419100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1F72B0DB-2F59-447D-8445-B2F556CDE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5203" y="6366408"/>
            <a:ext cx="1897770" cy="45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5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2C845DA-10A9-4FEF-9F90-14288AA15763}"/>
              </a:ext>
            </a:extLst>
          </p:cNvPr>
          <p:cNvSpPr txBox="1"/>
          <p:nvPr/>
        </p:nvSpPr>
        <p:spPr>
          <a:xfrm>
            <a:off x="368004" y="415972"/>
            <a:ext cx="322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5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F833A6-63D5-4DAD-AD52-C9D727970344}"/>
              </a:ext>
            </a:extLst>
          </p:cNvPr>
          <p:cNvSpPr txBox="1"/>
          <p:nvPr/>
        </p:nvSpPr>
        <p:spPr>
          <a:xfrm>
            <a:off x="690128" y="415972"/>
            <a:ext cx="322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5</a:t>
            </a:r>
            <a:endParaRPr lang="en-IN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E16D4B-F2AE-41D4-BB75-75EC58F4477A}"/>
              </a:ext>
            </a:extLst>
          </p:cNvPr>
          <p:cNvCxnSpPr>
            <a:cxnSpLocks/>
          </p:cNvCxnSpPr>
          <p:nvPr/>
        </p:nvCxnSpPr>
        <p:spPr>
          <a:xfrm>
            <a:off x="690128" y="415972"/>
            <a:ext cx="0" cy="3693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43CF37E-7995-4C91-A0A2-528F9E28C4A5}"/>
              </a:ext>
            </a:extLst>
          </p:cNvPr>
          <p:cNvSpPr txBox="1"/>
          <p:nvPr/>
        </p:nvSpPr>
        <p:spPr>
          <a:xfrm>
            <a:off x="1889345" y="853372"/>
            <a:ext cx="770628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 fontAlgn="base"/>
            <a:r>
              <a:rPr lang="en-IN" sz="2400">
                <a:solidFill>
                  <a:schemeClr val="bg1"/>
                </a:solidFill>
                <a:latin typeface="Segoe UI"/>
                <a:cs typeface="Segoe UI"/>
              </a:rPr>
              <a:t>Creating custom page templates.</a:t>
            </a:r>
          </a:p>
        </p:txBody>
      </p:sp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08C01AC6-2F86-4B70-944C-032F7D2EC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6326" y="29931"/>
            <a:ext cx="1145674" cy="114567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6D05D7F-7D72-44AB-A86F-0EBFA6C60AF1}"/>
              </a:ext>
            </a:extLst>
          </p:cNvPr>
          <p:cNvCxnSpPr>
            <a:cxnSpLocks/>
          </p:cNvCxnSpPr>
          <p:nvPr/>
        </p:nvCxnSpPr>
        <p:spPr>
          <a:xfrm>
            <a:off x="3917592" y="1344803"/>
            <a:ext cx="44832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ACFCDE-DDD7-48BE-ACF7-52111401B5B1}"/>
              </a:ext>
            </a:extLst>
          </p:cNvPr>
          <p:cNvSpPr txBox="1"/>
          <p:nvPr/>
        </p:nvSpPr>
        <p:spPr>
          <a:xfrm>
            <a:off x="1270334" y="1887816"/>
            <a:ext cx="340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Step 1.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3EFCE2-2A34-4D31-822E-219C744DEA54}"/>
              </a:ext>
            </a:extLst>
          </p:cNvPr>
          <p:cNvSpPr txBox="1"/>
          <p:nvPr/>
        </p:nvSpPr>
        <p:spPr>
          <a:xfrm>
            <a:off x="1270335" y="2342053"/>
            <a:ext cx="340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Add this code in a template file.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B859E6-89BF-4D49-9922-CA609C71B9E6}"/>
              </a:ext>
            </a:extLst>
          </p:cNvPr>
          <p:cNvSpPr txBox="1"/>
          <p:nvPr/>
        </p:nvSpPr>
        <p:spPr>
          <a:xfrm>
            <a:off x="851390" y="3151573"/>
            <a:ext cx="4483224" cy="17543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fontAlgn="base"/>
            <a:r>
              <a:rPr lang="en-IN">
                <a:solidFill>
                  <a:schemeClr val="bg1"/>
                </a:solidFill>
              </a:rPr>
              <a:t>&lt;?php</a:t>
            </a:r>
            <a:br>
              <a:rPr lang="en-IN">
                <a:solidFill>
                  <a:schemeClr val="bg1"/>
                </a:solidFill>
              </a:rPr>
            </a:br>
            <a:r>
              <a:rPr lang="en-IN">
                <a:solidFill>
                  <a:schemeClr val="bg1"/>
                </a:solidFill>
              </a:rPr>
              <a:t>/*</a:t>
            </a:r>
            <a:br>
              <a:rPr lang="en-IN">
                <a:solidFill>
                  <a:schemeClr val="bg1"/>
                </a:solidFill>
              </a:rPr>
            </a:br>
            <a:r>
              <a:rPr lang="en-IN">
                <a:solidFill>
                  <a:schemeClr val="bg1"/>
                </a:solidFill>
              </a:rPr>
              <a:t>* Template Name: No Sidebar, No full width</a:t>
            </a:r>
            <a:br>
              <a:rPr lang="en-IN">
                <a:solidFill>
                  <a:schemeClr val="bg1"/>
                </a:solidFill>
              </a:rPr>
            </a:br>
            <a:r>
              <a:rPr lang="en-IN">
                <a:solidFill>
                  <a:schemeClr val="bg1"/>
                </a:solidFill>
              </a:rPr>
              <a:t>* Description: Page template without sidebar</a:t>
            </a:r>
            <a:br>
              <a:rPr lang="en-IN">
                <a:solidFill>
                  <a:schemeClr val="bg1"/>
                </a:solidFill>
              </a:rPr>
            </a:br>
            <a:r>
              <a:rPr lang="en-IN">
                <a:solidFill>
                  <a:schemeClr val="bg1"/>
                </a:solidFill>
              </a:rPr>
              <a:t>*/</a:t>
            </a:r>
            <a:br>
              <a:rPr lang="en-IN">
                <a:solidFill>
                  <a:schemeClr val="bg1"/>
                </a:solidFill>
              </a:rPr>
            </a:br>
            <a:r>
              <a:rPr lang="en-IN">
                <a:solidFill>
                  <a:schemeClr val="bg1"/>
                </a:solidFill>
              </a:rPr>
              <a:t>?&gt;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0B72FD-9EF0-40EA-A619-5B1A8C44B770}"/>
              </a:ext>
            </a:extLst>
          </p:cNvPr>
          <p:cNvSpPr txBox="1"/>
          <p:nvPr/>
        </p:nvSpPr>
        <p:spPr>
          <a:xfrm>
            <a:off x="7892250" y="1887816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Step 2.</a:t>
            </a:r>
            <a:endParaRPr lang="en-IN">
              <a:solidFill>
                <a:schemeClr val="bg1"/>
              </a:solidFill>
            </a:endParaRPr>
          </a:p>
        </p:txBody>
      </p:sp>
      <p:pic>
        <p:nvPicPr>
          <p:cNvPr id="31" name="Picture 30" descr="page attributes">
            <a:extLst>
              <a:ext uri="{FF2B5EF4-FFF2-40B4-BE49-F238E27FC236}">
                <a16:creationId xmlns:a16="http://schemas.microsoft.com/office/drawing/2014/main" id="{534A7E2A-9805-4EA0-AC63-CA35C34E164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877" y="3151573"/>
            <a:ext cx="2428705" cy="3334297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8D13C19-A1AE-4DA4-9901-E08CA3A238C2}"/>
              </a:ext>
            </a:extLst>
          </p:cNvPr>
          <p:cNvSpPr txBox="1"/>
          <p:nvPr/>
        </p:nvSpPr>
        <p:spPr>
          <a:xfrm>
            <a:off x="6613864" y="2342053"/>
            <a:ext cx="370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Select Template from Page Attribute.</a:t>
            </a:r>
            <a:endParaRPr lang="en-IN">
              <a:solidFill>
                <a:schemeClr val="bg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209D0D-55F6-4952-8B8F-3B9EC0DEB664}"/>
              </a:ext>
            </a:extLst>
          </p:cNvPr>
          <p:cNvCxnSpPr/>
          <p:nvPr/>
        </p:nvCxnSpPr>
        <p:spPr>
          <a:xfrm>
            <a:off x="2476870" y="2257148"/>
            <a:ext cx="9321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4227FC-4565-4245-9C6E-93E39800E40B}"/>
              </a:ext>
            </a:extLst>
          </p:cNvPr>
          <p:cNvCxnSpPr>
            <a:endCxn id="27" idx="2"/>
          </p:cNvCxnSpPr>
          <p:nvPr/>
        </p:nvCxnSpPr>
        <p:spPr>
          <a:xfrm>
            <a:off x="7741328" y="2257148"/>
            <a:ext cx="1118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B850A70B-A69E-4A5C-A77B-B8C5250D6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5203" y="6366408"/>
            <a:ext cx="1897770" cy="45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62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3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RetrospectVTI</vt:lpstr>
      <vt:lpstr>WordPress</vt:lpstr>
      <vt:lpstr>What we are going to learn in this lecture.</vt:lpstr>
      <vt:lpstr>Understanding the functionality of the most common template files used in WordPress.</vt:lpstr>
      <vt:lpstr>Understanding the functionality of WordPress installation  files and folders.</vt:lpstr>
      <vt:lpstr>Introduction to phpMyAdmin.</vt:lpstr>
      <vt:lpstr>WordPress Permalinks.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WordPress</dc:title>
  <dc:creator/>
  <cp:revision>1</cp:revision>
  <dcterms:created xsi:type="dcterms:W3CDTF">2020-04-17T20:33:26Z</dcterms:created>
  <dcterms:modified xsi:type="dcterms:W3CDTF">2020-04-19T15:47:24Z</dcterms:modified>
</cp:coreProperties>
</file>