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820" r:id="rId2"/>
    <p:sldId id="818" r:id="rId3"/>
    <p:sldId id="806" r:id="rId4"/>
    <p:sldId id="807" r:id="rId5"/>
    <p:sldId id="877" r:id="rId6"/>
    <p:sldId id="826" r:id="rId7"/>
    <p:sldId id="828" r:id="rId8"/>
    <p:sldId id="829" r:id="rId9"/>
    <p:sldId id="861" r:id="rId10"/>
    <p:sldId id="862" r:id="rId11"/>
    <p:sldId id="830" r:id="rId12"/>
    <p:sldId id="831" r:id="rId13"/>
    <p:sldId id="832" r:id="rId14"/>
    <p:sldId id="833" r:id="rId15"/>
    <p:sldId id="863" r:id="rId16"/>
    <p:sldId id="864" r:id="rId17"/>
    <p:sldId id="834" r:id="rId18"/>
    <p:sldId id="835" r:id="rId19"/>
    <p:sldId id="836" r:id="rId20"/>
    <p:sldId id="837" r:id="rId21"/>
    <p:sldId id="838" r:id="rId22"/>
    <p:sldId id="839" r:id="rId23"/>
    <p:sldId id="840" r:id="rId24"/>
    <p:sldId id="841" r:id="rId25"/>
    <p:sldId id="842" r:id="rId26"/>
    <p:sldId id="843" r:id="rId27"/>
    <p:sldId id="844" r:id="rId28"/>
    <p:sldId id="845" r:id="rId29"/>
    <p:sldId id="846" r:id="rId30"/>
    <p:sldId id="847" r:id="rId31"/>
    <p:sldId id="848" r:id="rId32"/>
    <p:sldId id="849" r:id="rId33"/>
    <p:sldId id="850" r:id="rId34"/>
    <p:sldId id="851" r:id="rId35"/>
    <p:sldId id="852" r:id="rId36"/>
    <p:sldId id="865" r:id="rId37"/>
    <p:sldId id="866" r:id="rId38"/>
    <p:sldId id="854" r:id="rId39"/>
    <p:sldId id="853" r:id="rId40"/>
    <p:sldId id="855" r:id="rId41"/>
    <p:sldId id="856" r:id="rId42"/>
    <p:sldId id="857" r:id="rId43"/>
    <p:sldId id="858" r:id="rId44"/>
    <p:sldId id="859" r:id="rId45"/>
    <p:sldId id="860" r:id="rId46"/>
    <p:sldId id="867" r:id="rId47"/>
    <p:sldId id="869" r:id="rId48"/>
    <p:sldId id="870" r:id="rId49"/>
    <p:sldId id="871" r:id="rId50"/>
    <p:sldId id="872" r:id="rId51"/>
    <p:sldId id="873" r:id="rId52"/>
    <p:sldId id="874" r:id="rId53"/>
    <p:sldId id="875" r:id="rId54"/>
    <p:sldId id="876" r:id="rId55"/>
    <p:sldId id="811" r:id="rId56"/>
    <p:sldId id="827" r:id="rId5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772" userDrawn="1">
          <p15:clr>
            <a:srgbClr val="A4A3A4"/>
          </p15:clr>
        </p15:guide>
        <p15:guide id="3" orient="horz" pos="686" userDrawn="1">
          <p15:clr>
            <a:srgbClr val="A4A3A4"/>
          </p15:clr>
        </p15:guide>
        <p15:guide id="4" pos="7605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4065" userDrawn="1">
          <p15:clr>
            <a:srgbClr val="A4A3A4"/>
          </p15:clr>
        </p15:guide>
        <p15:guide id="7" pos="30" userDrawn="1">
          <p15:clr>
            <a:srgbClr val="A4A3A4"/>
          </p15:clr>
        </p15:guide>
        <p15:guide id="8" pos="121" userDrawn="1">
          <p15:clr>
            <a:srgbClr val="A4A3A4"/>
          </p15:clr>
        </p15:guide>
        <p15:guide id="9" pos="3863" userDrawn="1">
          <p15:clr>
            <a:srgbClr val="A4A3A4"/>
          </p15:clr>
        </p15:guide>
        <p15:guide id="11" orient="horz" pos="4224" userDrawn="1">
          <p15:clr>
            <a:srgbClr val="A4A3A4"/>
          </p15:clr>
        </p15:guide>
        <p15:guide id="12" pos="40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48235"/>
    <a:srgbClr val="1F497D"/>
    <a:srgbClr val="C00000"/>
    <a:srgbClr val="008BB0"/>
    <a:srgbClr val="E7E7E7"/>
    <a:srgbClr val="F2F2F2"/>
    <a:srgbClr val="C9C9C9"/>
    <a:srgbClr val="EEBEBF"/>
    <a:srgbClr val="BEC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894" y="30"/>
      </p:cViewPr>
      <p:guideLst>
        <p:guide pos="3772"/>
        <p:guide orient="horz" pos="686"/>
        <p:guide pos="7605"/>
        <p:guide orient="horz" pos="2160"/>
        <p:guide orient="horz" pos="4065"/>
        <p:guide pos="30"/>
        <p:guide pos="121"/>
        <p:guide pos="3863"/>
        <p:guide orient="horz" pos="4224"/>
        <p:guide pos="4021"/>
      </p:guideLst>
    </p:cSldViewPr>
  </p:slideViewPr>
  <p:outlineViewPr>
    <p:cViewPr>
      <p:scale>
        <a:sx n="33" d="100"/>
        <a:sy n="33" d="100"/>
      </p:scale>
      <p:origin x="0" y="-539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2406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06CE0-C342-4621-A927-80A778BA3450}" type="datetimeFigureOut">
              <a:rPr lang="pt-BR" smtClean="0"/>
              <a:t>26/11/2015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C165B-6D99-4C45-83E0-0275311428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070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8A91A-0B90-4F49-9D91-2D34D4C070A3}" type="datetimeFigureOut">
              <a:rPr lang="pt-BR" smtClean="0"/>
              <a:t>26/11/2015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86B38-368A-4AC9-B5A1-D4764FF0EC5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40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>
              <a:ea typeface="ヒラギノ角ゴ Pro W3" pitchFamily="-84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0C5FFE-B865-4CB0-BDE1-F3A4F6F261ED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7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86B38-368A-4AC9-B5A1-D4764FF0EC5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672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86B38-368A-4AC9-B5A1-D4764FF0EC5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12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5C4D-55EC-4058-9A37-76E22A66B520}" type="datetimeFigureOut">
              <a:rPr lang="pt-BR" smtClean="0"/>
              <a:t>26/11/2015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397D-55F1-483F-BE83-88435562FB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935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5C4D-55EC-4058-9A37-76E22A66B520}" type="datetimeFigureOut">
              <a:rPr lang="pt-BR" smtClean="0"/>
              <a:t>26/11/2015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397D-55F1-483F-BE83-88435562FB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234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5C4D-55EC-4058-9A37-76E22A66B520}" type="datetimeFigureOut">
              <a:rPr lang="pt-BR" smtClean="0"/>
              <a:t>26/11/2015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397D-55F1-483F-BE83-88435562FB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1179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 userDrawn="1"/>
        </p:nvSpPr>
        <p:spPr>
          <a:xfrm>
            <a:off x="0" y="0"/>
            <a:ext cx="11226800" cy="698501"/>
          </a:xfrm>
          <a:prstGeom prst="rect">
            <a:avLst/>
          </a:prstGeom>
          <a:gradFill flip="none" rotWithShape="1">
            <a:gsLst>
              <a:gs pos="0">
                <a:srgbClr val="0C9ABE">
                  <a:shade val="30000"/>
                  <a:satMod val="115000"/>
                </a:srgbClr>
              </a:gs>
              <a:gs pos="50000">
                <a:srgbClr val="0C9ABE">
                  <a:shade val="67500"/>
                  <a:satMod val="115000"/>
                </a:srgbClr>
              </a:gs>
              <a:gs pos="100000">
                <a:srgbClr val="0C9AB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Paralelogramo 4"/>
          <p:cNvSpPr/>
          <p:nvPr userDrawn="1"/>
        </p:nvSpPr>
        <p:spPr>
          <a:xfrm>
            <a:off x="10922000" y="1"/>
            <a:ext cx="1272490" cy="698500"/>
          </a:xfrm>
          <a:custGeom>
            <a:avLst/>
            <a:gdLst>
              <a:gd name="connsiteX0" fmla="*/ 0 w 3348507"/>
              <a:gd name="connsiteY0" fmla="*/ 1323975 h 1323975"/>
              <a:gd name="connsiteX1" fmla="*/ 330994 w 3348507"/>
              <a:gd name="connsiteY1" fmla="*/ 0 h 1323975"/>
              <a:gd name="connsiteX2" fmla="*/ 3348507 w 3348507"/>
              <a:gd name="connsiteY2" fmla="*/ 0 h 1323975"/>
              <a:gd name="connsiteX3" fmla="*/ 3017513 w 3348507"/>
              <a:gd name="connsiteY3" fmla="*/ 1323975 h 1323975"/>
              <a:gd name="connsiteX4" fmla="*/ 0 w 3348507"/>
              <a:gd name="connsiteY4" fmla="*/ 1323975 h 1323975"/>
              <a:gd name="connsiteX0" fmla="*/ 0 w 3017513"/>
              <a:gd name="connsiteY0" fmla="*/ 1323975 h 1323975"/>
              <a:gd name="connsiteX1" fmla="*/ 330994 w 3017513"/>
              <a:gd name="connsiteY1" fmla="*/ 0 h 1323975"/>
              <a:gd name="connsiteX2" fmla="*/ 2678806 w 3017513"/>
              <a:gd name="connsiteY2" fmla="*/ 12879 h 1323975"/>
              <a:gd name="connsiteX3" fmla="*/ 3017513 w 3017513"/>
              <a:gd name="connsiteY3" fmla="*/ 1323975 h 1323975"/>
              <a:gd name="connsiteX4" fmla="*/ 0 w 3017513"/>
              <a:gd name="connsiteY4" fmla="*/ 1323975 h 1323975"/>
              <a:gd name="connsiteX0" fmla="*/ 0 w 2678806"/>
              <a:gd name="connsiteY0" fmla="*/ 1323975 h 1323975"/>
              <a:gd name="connsiteX1" fmla="*/ 330994 w 2678806"/>
              <a:gd name="connsiteY1" fmla="*/ 0 h 1323975"/>
              <a:gd name="connsiteX2" fmla="*/ 2678806 w 2678806"/>
              <a:gd name="connsiteY2" fmla="*/ 12879 h 1323975"/>
              <a:gd name="connsiteX3" fmla="*/ 2644026 w 2678806"/>
              <a:gd name="connsiteY3" fmla="*/ 1323975 h 1323975"/>
              <a:gd name="connsiteX4" fmla="*/ 0 w 2678806"/>
              <a:gd name="connsiteY4" fmla="*/ 1323975 h 1323975"/>
              <a:gd name="connsiteX0" fmla="*/ 0 w 2644026"/>
              <a:gd name="connsiteY0" fmla="*/ 1323975 h 1323975"/>
              <a:gd name="connsiteX1" fmla="*/ 330994 w 2644026"/>
              <a:gd name="connsiteY1" fmla="*/ 0 h 1323975"/>
              <a:gd name="connsiteX2" fmla="*/ 2640169 w 2644026"/>
              <a:gd name="connsiteY2" fmla="*/ 25758 h 1323975"/>
              <a:gd name="connsiteX3" fmla="*/ 2644026 w 2644026"/>
              <a:gd name="connsiteY3" fmla="*/ 1323975 h 1323975"/>
              <a:gd name="connsiteX4" fmla="*/ 0 w 2644026"/>
              <a:gd name="connsiteY4" fmla="*/ 1323975 h 1323975"/>
              <a:gd name="connsiteX0" fmla="*/ 0 w 2644026"/>
              <a:gd name="connsiteY0" fmla="*/ 1323975 h 1323975"/>
              <a:gd name="connsiteX1" fmla="*/ 330994 w 2644026"/>
              <a:gd name="connsiteY1" fmla="*/ 0 h 1323975"/>
              <a:gd name="connsiteX2" fmla="*/ 2640169 w 2644026"/>
              <a:gd name="connsiteY2" fmla="*/ 0 h 1323975"/>
              <a:gd name="connsiteX3" fmla="*/ 2644026 w 2644026"/>
              <a:gd name="connsiteY3" fmla="*/ 1323975 h 1323975"/>
              <a:gd name="connsiteX4" fmla="*/ 0 w 2644026"/>
              <a:gd name="connsiteY4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4026" h="1323975">
                <a:moveTo>
                  <a:pt x="0" y="1323975"/>
                </a:moveTo>
                <a:lnTo>
                  <a:pt x="330994" y="0"/>
                </a:lnTo>
                <a:lnTo>
                  <a:pt x="2640169" y="0"/>
                </a:lnTo>
                <a:cubicBezTo>
                  <a:pt x="2641455" y="432739"/>
                  <a:pt x="2642740" y="891236"/>
                  <a:pt x="2644026" y="1323975"/>
                </a:cubicBezTo>
                <a:lnTo>
                  <a:pt x="0" y="1323975"/>
                </a:lnTo>
                <a:close/>
              </a:path>
            </a:pathLst>
          </a:custGeom>
          <a:solidFill>
            <a:srgbClr val="ED9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ítulo 1"/>
          <p:cNvSpPr txBox="1">
            <a:spLocks/>
          </p:cNvSpPr>
          <p:nvPr userDrawn="1"/>
        </p:nvSpPr>
        <p:spPr>
          <a:xfrm>
            <a:off x="10043386" y="-317500"/>
            <a:ext cx="21399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tabLst>
                <a:tab pos="1612900" algn="l"/>
              </a:tabLst>
            </a:pPr>
            <a:r>
              <a:rPr lang="pt-BR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Projeto</a:t>
            </a:r>
          </a:p>
          <a:p>
            <a:pPr algn="r"/>
            <a:r>
              <a:rPr lang="pt-BR" sz="1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#TOTVS12</a:t>
            </a:r>
          </a:p>
          <a:p>
            <a:pPr algn="r"/>
            <a:r>
              <a:rPr lang="pt-BR" sz="105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 V12 na TOTVS</a:t>
            </a:r>
            <a:endParaRPr lang="pt-BR" sz="105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Paralelogramo 4"/>
          <p:cNvSpPr/>
          <p:nvPr userDrawn="1"/>
        </p:nvSpPr>
        <p:spPr>
          <a:xfrm>
            <a:off x="11690350" y="6667499"/>
            <a:ext cx="504140" cy="190501"/>
          </a:xfrm>
          <a:custGeom>
            <a:avLst/>
            <a:gdLst>
              <a:gd name="connsiteX0" fmla="*/ 0 w 3348507"/>
              <a:gd name="connsiteY0" fmla="*/ 1323975 h 1323975"/>
              <a:gd name="connsiteX1" fmla="*/ 330994 w 3348507"/>
              <a:gd name="connsiteY1" fmla="*/ 0 h 1323975"/>
              <a:gd name="connsiteX2" fmla="*/ 3348507 w 3348507"/>
              <a:gd name="connsiteY2" fmla="*/ 0 h 1323975"/>
              <a:gd name="connsiteX3" fmla="*/ 3017513 w 3348507"/>
              <a:gd name="connsiteY3" fmla="*/ 1323975 h 1323975"/>
              <a:gd name="connsiteX4" fmla="*/ 0 w 3348507"/>
              <a:gd name="connsiteY4" fmla="*/ 1323975 h 1323975"/>
              <a:gd name="connsiteX0" fmla="*/ 0 w 3017513"/>
              <a:gd name="connsiteY0" fmla="*/ 1323975 h 1323975"/>
              <a:gd name="connsiteX1" fmla="*/ 330994 w 3017513"/>
              <a:gd name="connsiteY1" fmla="*/ 0 h 1323975"/>
              <a:gd name="connsiteX2" fmla="*/ 2678806 w 3017513"/>
              <a:gd name="connsiteY2" fmla="*/ 12879 h 1323975"/>
              <a:gd name="connsiteX3" fmla="*/ 3017513 w 3017513"/>
              <a:gd name="connsiteY3" fmla="*/ 1323975 h 1323975"/>
              <a:gd name="connsiteX4" fmla="*/ 0 w 3017513"/>
              <a:gd name="connsiteY4" fmla="*/ 1323975 h 1323975"/>
              <a:gd name="connsiteX0" fmla="*/ 0 w 2678806"/>
              <a:gd name="connsiteY0" fmla="*/ 1323975 h 1323975"/>
              <a:gd name="connsiteX1" fmla="*/ 330994 w 2678806"/>
              <a:gd name="connsiteY1" fmla="*/ 0 h 1323975"/>
              <a:gd name="connsiteX2" fmla="*/ 2678806 w 2678806"/>
              <a:gd name="connsiteY2" fmla="*/ 12879 h 1323975"/>
              <a:gd name="connsiteX3" fmla="*/ 2644026 w 2678806"/>
              <a:gd name="connsiteY3" fmla="*/ 1323975 h 1323975"/>
              <a:gd name="connsiteX4" fmla="*/ 0 w 2678806"/>
              <a:gd name="connsiteY4" fmla="*/ 1323975 h 1323975"/>
              <a:gd name="connsiteX0" fmla="*/ 0 w 2644026"/>
              <a:gd name="connsiteY0" fmla="*/ 1323975 h 1323975"/>
              <a:gd name="connsiteX1" fmla="*/ 330994 w 2644026"/>
              <a:gd name="connsiteY1" fmla="*/ 0 h 1323975"/>
              <a:gd name="connsiteX2" fmla="*/ 2640169 w 2644026"/>
              <a:gd name="connsiteY2" fmla="*/ 25758 h 1323975"/>
              <a:gd name="connsiteX3" fmla="*/ 2644026 w 2644026"/>
              <a:gd name="connsiteY3" fmla="*/ 1323975 h 1323975"/>
              <a:gd name="connsiteX4" fmla="*/ 0 w 2644026"/>
              <a:gd name="connsiteY4" fmla="*/ 1323975 h 1323975"/>
              <a:gd name="connsiteX0" fmla="*/ 0 w 2644026"/>
              <a:gd name="connsiteY0" fmla="*/ 1323975 h 1323975"/>
              <a:gd name="connsiteX1" fmla="*/ 330994 w 2644026"/>
              <a:gd name="connsiteY1" fmla="*/ 0 h 1323975"/>
              <a:gd name="connsiteX2" fmla="*/ 2640169 w 2644026"/>
              <a:gd name="connsiteY2" fmla="*/ 0 h 1323975"/>
              <a:gd name="connsiteX3" fmla="*/ 2644026 w 2644026"/>
              <a:gd name="connsiteY3" fmla="*/ 1323975 h 1323975"/>
              <a:gd name="connsiteX4" fmla="*/ 0 w 2644026"/>
              <a:gd name="connsiteY4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4026" h="1323975">
                <a:moveTo>
                  <a:pt x="0" y="1323975"/>
                </a:moveTo>
                <a:lnTo>
                  <a:pt x="330994" y="0"/>
                </a:lnTo>
                <a:lnTo>
                  <a:pt x="2640169" y="0"/>
                </a:lnTo>
                <a:cubicBezTo>
                  <a:pt x="2641455" y="432739"/>
                  <a:pt x="2642740" y="891236"/>
                  <a:pt x="2644026" y="1323975"/>
                </a:cubicBezTo>
                <a:lnTo>
                  <a:pt x="0" y="1323975"/>
                </a:lnTo>
                <a:close/>
              </a:path>
            </a:pathLst>
          </a:custGeom>
          <a:solidFill>
            <a:srgbClr val="ED9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62" name="Title 1"/>
          <p:cNvSpPr>
            <a:spLocks noGrp="1"/>
          </p:cNvSpPr>
          <p:nvPr>
            <p:ph type="title" hasCustomPrompt="1"/>
          </p:nvPr>
        </p:nvSpPr>
        <p:spPr>
          <a:xfrm>
            <a:off x="163442" y="114372"/>
            <a:ext cx="7525964" cy="461818"/>
          </a:xfrm>
          <a:prstGeom prst="rect">
            <a:avLst/>
          </a:prstGeom>
        </p:spPr>
        <p:txBody>
          <a:bodyPr anchor="t"/>
          <a:lstStyle>
            <a:lvl1pPr algn="l">
              <a:defRPr sz="3200" b="1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3" name="Espaço Reservado para Número de Slide 3"/>
          <p:cNvSpPr>
            <a:spLocks noGrp="1"/>
          </p:cNvSpPr>
          <p:nvPr>
            <p:ph type="sldNum" sz="quarter" idx="16"/>
          </p:nvPr>
        </p:nvSpPr>
        <p:spPr>
          <a:xfrm>
            <a:off x="10570820" y="6580186"/>
            <a:ext cx="2743200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fld id="{31C4BB9E-1302-4CAC-9019-14EFF6663B5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6363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ex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27180" y="1388269"/>
            <a:ext cx="148648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0" y="3429000"/>
            <a:ext cx="5141601" cy="3062447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8"/>
              </a:spcBef>
              <a:buFont typeface="+mj-lt"/>
              <a:buAutoNum type="arabicPeriod"/>
              <a:defRPr sz="1650" b="0" i="0" baseline="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929878" indent="-385763">
              <a:buSzPct val="100000"/>
              <a:buFont typeface="+mj-lt"/>
              <a:buAutoNum type="arabicPeriod"/>
              <a:defRPr sz="2100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473994" indent="-385763">
              <a:buFont typeface="+mj-lt"/>
              <a:buAutoNum type="arabicPeriod"/>
              <a:defRPr sz="2100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018110" indent="-385763">
              <a:buSzPct val="70000"/>
              <a:buFont typeface="+mj-lt"/>
              <a:buAutoNum type="arabicPeriod"/>
              <a:defRPr sz="2100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 marL="2562225" indent="-385763">
              <a:buFont typeface="+mj-lt"/>
              <a:buAutoNum type="arabicPeriod"/>
              <a:defRPr sz="2100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0"/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96000" y="998935"/>
            <a:ext cx="3955977" cy="225932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650" b="0" baseline="0">
                <a:solidFill>
                  <a:srgbClr val="00739C"/>
                </a:solidFill>
                <a:latin typeface="Arial Narrow"/>
                <a:cs typeface="Arial Narrow"/>
              </a:defRPr>
            </a:lvl1pPr>
            <a:lvl2pPr marL="544148" indent="0">
              <a:buNone/>
              <a:defRPr sz="2400" b="1"/>
            </a:lvl2pPr>
            <a:lvl3pPr marL="1088296" indent="0">
              <a:buNone/>
              <a:defRPr sz="2175" b="1"/>
            </a:lvl3pPr>
            <a:lvl4pPr marL="1632444" indent="0">
              <a:buNone/>
              <a:defRPr sz="1875" b="1"/>
            </a:lvl4pPr>
            <a:lvl5pPr marL="2176592" indent="0">
              <a:buNone/>
              <a:defRPr sz="1875" b="1"/>
            </a:lvl5pPr>
            <a:lvl6pPr marL="2720740" indent="0">
              <a:buNone/>
              <a:defRPr sz="1875" b="1"/>
            </a:lvl6pPr>
            <a:lvl7pPr marL="3264888" indent="0">
              <a:buNone/>
              <a:defRPr sz="1875" b="1"/>
            </a:lvl7pPr>
            <a:lvl8pPr marL="3809036" indent="0">
              <a:buNone/>
              <a:defRPr sz="1875" b="1"/>
            </a:lvl8pPr>
            <a:lvl9pPr marL="4353184" indent="0">
              <a:buNone/>
              <a:defRPr sz="1875" b="1"/>
            </a:lvl9pPr>
          </a:lstStyle>
          <a:p>
            <a:pPr lvl="0"/>
            <a:r>
              <a:rPr lang="en-US" dirty="0" smtClean="0"/>
              <a:t>HOJE FALAREMOS SOBRE</a:t>
            </a:r>
          </a:p>
        </p:txBody>
      </p:sp>
      <p:sp>
        <p:nvSpPr>
          <p:cNvPr id="6" name="Paralelogramo 4"/>
          <p:cNvSpPr/>
          <p:nvPr userDrawn="1"/>
        </p:nvSpPr>
        <p:spPr>
          <a:xfrm>
            <a:off x="11690350" y="6667499"/>
            <a:ext cx="504140" cy="190501"/>
          </a:xfrm>
          <a:custGeom>
            <a:avLst/>
            <a:gdLst>
              <a:gd name="connsiteX0" fmla="*/ 0 w 3348507"/>
              <a:gd name="connsiteY0" fmla="*/ 1323975 h 1323975"/>
              <a:gd name="connsiteX1" fmla="*/ 330994 w 3348507"/>
              <a:gd name="connsiteY1" fmla="*/ 0 h 1323975"/>
              <a:gd name="connsiteX2" fmla="*/ 3348507 w 3348507"/>
              <a:gd name="connsiteY2" fmla="*/ 0 h 1323975"/>
              <a:gd name="connsiteX3" fmla="*/ 3017513 w 3348507"/>
              <a:gd name="connsiteY3" fmla="*/ 1323975 h 1323975"/>
              <a:gd name="connsiteX4" fmla="*/ 0 w 3348507"/>
              <a:gd name="connsiteY4" fmla="*/ 1323975 h 1323975"/>
              <a:gd name="connsiteX0" fmla="*/ 0 w 3017513"/>
              <a:gd name="connsiteY0" fmla="*/ 1323975 h 1323975"/>
              <a:gd name="connsiteX1" fmla="*/ 330994 w 3017513"/>
              <a:gd name="connsiteY1" fmla="*/ 0 h 1323975"/>
              <a:gd name="connsiteX2" fmla="*/ 2678806 w 3017513"/>
              <a:gd name="connsiteY2" fmla="*/ 12879 h 1323975"/>
              <a:gd name="connsiteX3" fmla="*/ 3017513 w 3017513"/>
              <a:gd name="connsiteY3" fmla="*/ 1323975 h 1323975"/>
              <a:gd name="connsiteX4" fmla="*/ 0 w 3017513"/>
              <a:gd name="connsiteY4" fmla="*/ 1323975 h 1323975"/>
              <a:gd name="connsiteX0" fmla="*/ 0 w 2678806"/>
              <a:gd name="connsiteY0" fmla="*/ 1323975 h 1323975"/>
              <a:gd name="connsiteX1" fmla="*/ 330994 w 2678806"/>
              <a:gd name="connsiteY1" fmla="*/ 0 h 1323975"/>
              <a:gd name="connsiteX2" fmla="*/ 2678806 w 2678806"/>
              <a:gd name="connsiteY2" fmla="*/ 12879 h 1323975"/>
              <a:gd name="connsiteX3" fmla="*/ 2644026 w 2678806"/>
              <a:gd name="connsiteY3" fmla="*/ 1323975 h 1323975"/>
              <a:gd name="connsiteX4" fmla="*/ 0 w 2678806"/>
              <a:gd name="connsiteY4" fmla="*/ 1323975 h 1323975"/>
              <a:gd name="connsiteX0" fmla="*/ 0 w 2644026"/>
              <a:gd name="connsiteY0" fmla="*/ 1323975 h 1323975"/>
              <a:gd name="connsiteX1" fmla="*/ 330994 w 2644026"/>
              <a:gd name="connsiteY1" fmla="*/ 0 h 1323975"/>
              <a:gd name="connsiteX2" fmla="*/ 2640169 w 2644026"/>
              <a:gd name="connsiteY2" fmla="*/ 25758 h 1323975"/>
              <a:gd name="connsiteX3" fmla="*/ 2644026 w 2644026"/>
              <a:gd name="connsiteY3" fmla="*/ 1323975 h 1323975"/>
              <a:gd name="connsiteX4" fmla="*/ 0 w 2644026"/>
              <a:gd name="connsiteY4" fmla="*/ 1323975 h 1323975"/>
              <a:gd name="connsiteX0" fmla="*/ 0 w 2644026"/>
              <a:gd name="connsiteY0" fmla="*/ 1323975 h 1323975"/>
              <a:gd name="connsiteX1" fmla="*/ 330994 w 2644026"/>
              <a:gd name="connsiteY1" fmla="*/ 0 h 1323975"/>
              <a:gd name="connsiteX2" fmla="*/ 2640169 w 2644026"/>
              <a:gd name="connsiteY2" fmla="*/ 0 h 1323975"/>
              <a:gd name="connsiteX3" fmla="*/ 2644026 w 2644026"/>
              <a:gd name="connsiteY3" fmla="*/ 1323975 h 1323975"/>
              <a:gd name="connsiteX4" fmla="*/ 0 w 2644026"/>
              <a:gd name="connsiteY4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4026" h="1323975">
                <a:moveTo>
                  <a:pt x="0" y="1323975"/>
                </a:moveTo>
                <a:lnTo>
                  <a:pt x="330994" y="0"/>
                </a:lnTo>
                <a:lnTo>
                  <a:pt x="2640169" y="0"/>
                </a:lnTo>
                <a:cubicBezTo>
                  <a:pt x="2641455" y="432739"/>
                  <a:pt x="2642740" y="891236"/>
                  <a:pt x="2644026" y="1323975"/>
                </a:cubicBezTo>
                <a:lnTo>
                  <a:pt x="0" y="1323975"/>
                </a:lnTo>
                <a:close/>
              </a:path>
            </a:pathLst>
          </a:custGeom>
          <a:solidFill>
            <a:srgbClr val="ED9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11226800" cy="698501"/>
          </a:xfrm>
          <a:prstGeom prst="rect">
            <a:avLst/>
          </a:prstGeom>
          <a:gradFill flip="none" rotWithShape="1">
            <a:gsLst>
              <a:gs pos="0">
                <a:srgbClr val="0C9ABE">
                  <a:shade val="30000"/>
                  <a:satMod val="115000"/>
                </a:srgbClr>
              </a:gs>
              <a:gs pos="50000">
                <a:srgbClr val="0C9ABE">
                  <a:shade val="67500"/>
                  <a:satMod val="115000"/>
                </a:srgbClr>
              </a:gs>
              <a:gs pos="100000">
                <a:srgbClr val="0C9AB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Paralelogramo 4"/>
          <p:cNvSpPr/>
          <p:nvPr userDrawn="1"/>
        </p:nvSpPr>
        <p:spPr>
          <a:xfrm>
            <a:off x="10922000" y="1"/>
            <a:ext cx="1272490" cy="698500"/>
          </a:xfrm>
          <a:custGeom>
            <a:avLst/>
            <a:gdLst>
              <a:gd name="connsiteX0" fmla="*/ 0 w 3348507"/>
              <a:gd name="connsiteY0" fmla="*/ 1323975 h 1323975"/>
              <a:gd name="connsiteX1" fmla="*/ 330994 w 3348507"/>
              <a:gd name="connsiteY1" fmla="*/ 0 h 1323975"/>
              <a:gd name="connsiteX2" fmla="*/ 3348507 w 3348507"/>
              <a:gd name="connsiteY2" fmla="*/ 0 h 1323975"/>
              <a:gd name="connsiteX3" fmla="*/ 3017513 w 3348507"/>
              <a:gd name="connsiteY3" fmla="*/ 1323975 h 1323975"/>
              <a:gd name="connsiteX4" fmla="*/ 0 w 3348507"/>
              <a:gd name="connsiteY4" fmla="*/ 1323975 h 1323975"/>
              <a:gd name="connsiteX0" fmla="*/ 0 w 3017513"/>
              <a:gd name="connsiteY0" fmla="*/ 1323975 h 1323975"/>
              <a:gd name="connsiteX1" fmla="*/ 330994 w 3017513"/>
              <a:gd name="connsiteY1" fmla="*/ 0 h 1323975"/>
              <a:gd name="connsiteX2" fmla="*/ 2678806 w 3017513"/>
              <a:gd name="connsiteY2" fmla="*/ 12879 h 1323975"/>
              <a:gd name="connsiteX3" fmla="*/ 3017513 w 3017513"/>
              <a:gd name="connsiteY3" fmla="*/ 1323975 h 1323975"/>
              <a:gd name="connsiteX4" fmla="*/ 0 w 3017513"/>
              <a:gd name="connsiteY4" fmla="*/ 1323975 h 1323975"/>
              <a:gd name="connsiteX0" fmla="*/ 0 w 2678806"/>
              <a:gd name="connsiteY0" fmla="*/ 1323975 h 1323975"/>
              <a:gd name="connsiteX1" fmla="*/ 330994 w 2678806"/>
              <a:gd name="connsiteY1" fmla="*/ 0 h 1323975"/>
              <a:gd name="connsiteX2" fmla="*/ 2678806 w 2678806"/>
              <a:gd name="connsiteY2" fmla="*/ 12879 h 1323975"/>
              <a:gd name="connsiteX3" fmla="*/ 2644026 w 2678806"/>
              <a:gd name="connsiteY3" fmla="*/ 1323975 h 1323975"/>
              <a:gd name="connsiteX4" fmla="*/ 0 w 2678806"/>
              <a:gd name="connsiteY4" fmla="*/ 1323975 h 1323975"/>
              <a:gd name="connsiteX0" fmla="*/ 0 w 2644026"/>
              <a:gd name="connsiteY0" fmla="*/ 1323975 h 1323975"/>
              <a:gd name="connsiteX1" fmla="*/ 330994 w 2644026"/>
              <a:gd name="connsiteY1" fmla="*/ 0 h 1323975"/>
              <a:gd name="connsiteX2" fmla="*/ 2640169 w 2644026"/>
              <a:gd name="connsiteY2" fmla="*/ 25758 h 1323975"/>
              <a:gd name="connsiteX3" fmla="*/ 2644026 w 2644026"/>
              <a:gd name="connsiteY3" fmla="*/ 1323975 h 1323975"/>
              <a:gd name="connsiteX4" fmla="*/ 0 w 2644026"/>
              <a:gd name="connsiteY4" fmla="*/ 1323975 h 1323975"/>
              <a:gd name="connsiteX0" fmla="*/ 0 w 2644026"/>
              <a:gd name="connsiteY0" fmla="*/ 1323975 h 1323975"/>
              <a:gd name="connsiteX1" fmla="*/ 330994 w 2644026"/>
              <a:gd name="connsiteY1" fmla="*/ 0 h 1323975"/>
              <a:gd name="connsiteX2" fmla="*/ 2640169 w 2644026"/>
              <a:gd name="connsiteY2" fmla="*/ 0 h 1323975"/>
              <a:gd name="connsiteX3" fmla="*/ 2644026 w 2644026"/>
              <a:gd name="connsiteY3" fmla="*/ 1323975 h 1323975"/>
              <a:gd name="connsiteX4" fmla="*/ 0 w 2644026"/>
              <a:gd name="connsiteY4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4026" h="1323975">
                <a:moveTo>
                  <a:pt x="0" y="1323975"/>
                </a:moveTo>
                <a:lnTo>
                  <a:pt x="330994" y="0"/>
                </a:lnTo>
                <a:lnTo>
                  <a:pt x="2640169" y="0"/>
                </a:lnTo>
                <a:cubicBezTo>
                  <a:pt x="2641455" y="432739"/>
                  <a:pt x="2642740" y="891236"/>
                  <a:pt x="2644026" y="1323975"/>
                </a:cubicBezTo>
                <a:lnTo>
                  <a:pt x="0" y="1323975"/>
                </a:lnTo>
                <a:close/>
              </a:path>
            </a:pathLst>
          </a:custGeom>
          <a:solidFill>
            <a:srgbClr val="ED9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/>
          <p:cNvSpPr txBox="1">
            <a:spLocks/>
          </p:cNvSpPr>
          <p:nvPr userDrawn="1"/>
        </p:nvSpPr>
        <p:spPr>
          <a:xfrm>
            <a:off x="10043386" y="-317500"/>
            <a:ext cx="21399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tabLst>
                <a:tab pos="1612900" algn="l"/>
              </a:tabLst>
            </a:pPr>
            <a:r>
              <a:rPr lang="pt-BR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Projeto</a:t>
            </a:r>
          </a:p>
          <a:p>
            <a:pPr algn="r"/>
            <a:r>
              <a:rPr lang="pt-BR" sz="1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#TOTVS12</a:t>
            </a:r>
          </a:p>
          <a:p>
            <a:pPr algn="r"/>
            <a:r>
              <a:rPr lang="pt-BR" sz="105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 V12 na TOTVS</a:t>
            </a:r>
            <a:endParaRPr lang="pt-BR" sz="105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6"/>
          </p:nvPr>
        </p:nvSpPr>
        <p:spPr>
          <a:xfrm>
            <a:off x="10570820" y="6580186"/>
            <a:ext cx="2743200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fld id="{31C4BB9E-1302-4CAC-9019-14EFF6663B5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5677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516884" y="3539729"/>
            <a:ext cx="6040201" cy="322659"/>
          </a:xfrm>
          <a:prstGeom prst="rect">
            <a:avLst/>
          </a:prstGeom>
        </p:spPr>
        <p:txBody>
          <a:bodyPr anchor="ctr"/>
          <a:lstStyle>
            <a:lvl1pPr algn="r">
              <a:defRPr sz="1650" b="1">
                <a:solidFill>
                  <a:srgbClr val="1CB5C5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NOME SOBRENOME, MÊS ANO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516884" y="998935"/>
            <a:ext cx="6040201" cy="1833241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465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544148" indent="0">
              <a:buNone/>
              <a:defRPr sz="2400" b="1"/>
            </a:lvl2pPr>
            <a:lvl3pPr marL="1088296" indent="0">
              <a:buNone/>
              <a:defRPr sz="2175" b="1"/>
            </a:lvl3pPr>
            <a:lvl4pPr marL="1632444" indent="0">
              <a:buNone/>
              <a:defRPr sz="1875" b="1"/>
            </a:lvl4pPr>
            <a:lvl5pPr marL="2176592" indent="0">
              <a:buNone/>
              <a:defRPr sz="1875" b="1"/>
            </a:lvl5pPr>
            <a:lvl6pPr marL="2720740" indent="0">
              <a:buNone/>
              <a:defRPr sz="1875" b="1"/>
            </a:lvl6pPr>
            <a:lvl7pPr marL="3264888" indent="0">
              <a:buNone/>
              <a:defRPr sz="1875" b="1"/>
            </a:lvl7pPr>
            <a:lvl8pPr marL="3809036" indent="0">
              <a:buNone/>
              <a:defRPr sz="1875" b="1"/>
            </a:lvl8pPr>
            <a:lvl9pPr marL="4353184" indent="0">
              <a:buNone/>
              <a:defRPr sz="1875" b="1"/>
            </a:lvl9pPr>
          </a:lstStyle>
          <a:p>
            <a:pPr lvl="0"/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30458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7769884" y="1450881"/>
            <a:ext cx="3750744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150" dirty="0" smtClean="0">
                <a:solidFill>
                  <a:srgbClr val="1CB5C5"/>
                </a:solidFill>
                <a:latin typeface="Arial Narrow"/>
                <a:cs typeface="Arial Narrow"/>
              </a:rPr>
              <a:t>Obrigado pela participação </a:t>
            </a:r>
            <a:r>
              <a:rPr lang="en-US" sz="3150" dirty="0">
                <a:solidFill>
                  <a:srgbClr val="1CB5C5"/>
                </a:solidFill>
                <a:latin typeface="Arial Narrow"/>
                <a:cs typeface="Arial Narrow"/>
              </a:rPr>
              <a:t>;)</a:t>
            </a: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190096" y="1341835"/>
            <a:ext cx="1280422" cy="127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599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5C4D-55EC-4058-9A37-76E22A66B520}" type="datetimeFigureOut">
              <a:rPr lang="pt-BR" smtClean="0"/>
              <a:t>26/11/2015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397D-55F1-483F-BE83-88435562FB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96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5C4D-55EC-4058-9A37-76E22A66B520}" type="datetimeFigureOut">
              <a:rPr lang="pt-BR" smtClean="0"/>
              <a:t>26/11/2015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397D-55F1-483F-BE83-88435562FB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767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5C4D-55EC-4058-9A37-76E22A66B520}" type="datetimeFigureOut">
              <a:rPr lang="pt-BR" smtClean="0"/>
              <a:t>26/11/2015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397D-55F1-483F-BE83-88435562FB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85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5C4D-55EC-4058-9A37-76E22A66B520}" type="datetimeFigureOut">
              <a:rPr lang="pt-BR" smtClean="0"/>
              <a:t>26/11/2015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397D-55F1-483F-BE83-88435562FB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266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5C4D-55EC-4058-9A37-76E22A66B520}" type="datetimeFigureOut">
              <a:rPr lang="pt-BR" smtClean="0"/>
              <a:t>26/11/2015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397D-55F1-483F-BE83-88435562FB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44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5C4D-55EC-4058-9A37-76E22A66B520}" type="datetimeFigureOut">
              <a:rPr lang="pt-BR" smtClean="0"/>
              <a:t>26/11/2015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397D-55F1-483F-BE83-88435562FB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816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5C4D-55EC-4058-9A37-76E22A66B520}" type="datetimeFigureOut">
              <a:rPr lang="pt-BR" smtClean="0"/>
              <a:t>26/11/2015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397D-55F1-483F-BE83-88435562FB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097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5C4D-55EC-4058-9A37-76E22A66B520}" type="datetimeFigureOut">
              <a:rPr lang="pt-BR" smtClean="0"/>
              <a:t>26/11/2015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397D-55F1-483F-BE83-88435562FB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74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05C4D-55EC-4058-9A37-76E22A66B520}" type="datetimeFigureOut">
              <a:rPr lang="pt-BR" smtClean="0"/>
              <a:t>26/11/2015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6397D-55F1-483F-BE83-88435562FB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612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5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mailto:ROSELI.TOMELIN@TOTVS.COM.BR" TargetMode="Externa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pesquisasatisfacaoarena.cp.totvs.com.br/" TargetMode="Externa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 – 26/10/2015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4088295" y="998935"/>
            <a:ext cx="7466657" cy="1833241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FFFF"/>
                </a:solidFill>
              </a:rPr>
              <a:t>TREINAMENTO DE PROCESSO</a:t>
            </a:r>
          </a:p>
          <a:p>
            <a:r>
              <a:rPr lang="pt-BR" dirty="0" smtClean="0">
                <a:solidFill>
                  <a:srgbClr val="FFFFFF"/>
                </a:solidFill>
              </a:rPr>
              <a:t>#TOTVS12</a:t>
            </a:r>
          </a:p>
        </p:txBody>
      </p:sp>
    </p:spTree>
    <p:extLst>
      <p:ext uri="{BB962C8B-B14F-4D97-AF65-F5344CB8AC3E}">
        <p14:creationId xmlns:p14="http://schemas.microsoft.com/office/powerpoint/2010/main" val="48596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GERAR PLANILHA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CALENDÁRIO (CONTINUAÇÃO)</a:t>
            </a:r>
            <a:endParaRPr lang="pt-BR" sz="1400" b="1" dirty="0">
              <a:latin typeface="Arial Narrow" panose="020B0606020202030204" pitchFamily="34" charset="0"/>
              <a:cs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2" y="1326524"/>
            <a:ext cx="119538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325119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CADASTRAR PROFESSORES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9345589" y="1326524"/>
            <a:ext cx="2846411" cy="589700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PRINCIPAL ATIVIDADE 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Realizar a manutenção dos professores que ministram os cursos realizados pela TOTVS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9" y="1326524"/>
            <a:ext cx="8883520" cy="356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6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023665" y="1326524"/>
            <a:ext cx="3977836" cy="174170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PASSO A PASSO: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Entrar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no módulo SIGATRM, acessar menu: Atualizações &gt;.Cadastros -&gt; Entrega -&gt;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Professores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Clicar no botão Incluir.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Nome=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WAGNER MOBILE COSTA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E-Mail: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WAGNER.COSTA@TOTVS.COM.BR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Celular: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11987038867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Tel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1123240346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Fil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de Origem: Filial Informada, Cargo: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3-Instrutor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Nro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Cracha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1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CPF: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28542890809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 ,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RG: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303133351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Clicar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no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botão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Confirmar. </a:t>
            </a: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CADASTRAR PROFESSORES</a:t>
            </a:r>
          </a:p>
          <a:p>
            <a:pPr marL="228600" indent="-228600">
              <a:lnSpc>
                <a:spcPct val="120000"/>
              </a:lnSpc>
            </a:pPr>
            <a:endParaRPr lang="pt-BR" sz="1400" b="1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8" y="1326524"/>
            <a:ext cx="7450472" cy="276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CADASTRAR SALAS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8915401" y="1326524"/>
            <a:ext cx="3284872" cy="589700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PRINCIPAL ATIVIDADE 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Realizar a manutenção das salas dos cursos ministrados pela TOTVS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9" y="1179953"/>
            <a:ext cx="8555371" cy="33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308977" y="1275724"/>
            <a:ext cx="3580038" cy="2237278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PASSO A PASSO: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Entrar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no módulo SIGATRM, acessar menu: Atualizações &gt;.Cadastros -&gt; Entrega -&gt;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Salas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Clicar no botão Incluir.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Nome Sala=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SALA 010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Capacidade: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12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Computadores: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12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Clicar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no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botão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Confirmar. </a:t>
            </a: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CADASTRAR SALAS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9" y="1326524"/>
            <a:ext cx="7776907" cy="17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5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CADASTRAR COEFICIENTES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8415274" y="1326524"/>
            <a:ext cx="3869071" cy="589700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PRINCIPAL ATIVIDADE 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Realizar a manutenção das regras para o calculo do prêmio para o Instrutor, Coordenador e Líder dos cursos ministrados pela TOTVS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9" y="1326525"/>
            <a:ext cx="8067945" cy="353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242300" y="1276050"/>
            <a:ext cx="3949701" cy="2521250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PASSO A PASSO: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Entrar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no módulo SIGATRM, acessar menu: Atualizações &gt;.Cadastros -&gt; Entrega -&gt;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Coeficientes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Clicar no botão Incluir.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Nome 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Coefic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. 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Inic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=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75,1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, </a:t>
            </a:r>
            <a:r>
              <a:rPr lang="pt-BR" sz="1400" dirty="0" err="1">
                <a:latin typeface="Arial Narrow" panose="020B0606020202030204" pitchFamily="34" charset="0"/>
                <a:cs typeface="Arial" pitchFamily="34" charset="0"/>
              </a:rPr>
              <a:t>Coefic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.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Fim=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85,0,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Particip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De: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1,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pt-BR" sz="1400" dirty="0" err="1">
                <a:latin typeface="Arial Narrow" panose="020B0606020202030204" pitchFamily="34" charset="0"/>
                <a:cs typeface="Arial" pitchFamily="34" charset="0"/>
              </a:rPr>
              <a:t>Particip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Até: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5,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Valor Hora: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3,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Vlr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Formação: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24,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Hora 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Referen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0,50,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Ref. 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Lider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0,80,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Ref. 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Coord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0,70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Clicar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no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botão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Confirmar. </a:t>
            </a: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CADASTRAR COEFICIENTES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9" y="1364950"/>
            <a:ext cx="7894971" cy="23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CADASTRAR ALUNOS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8335629" y="1326524"/>
            <a:ext cx="2713372" cy="1238876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PRINCIPAL ATIVIDADE 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Realizar a manutenção dos alunos que irão realizar os cursos ministrados pela TOTVS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28" y="1341575"/>
            <a:ext cx="7767972" cy="20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369300" y="1249730"/>
            <a:ext cx="3824312" cy="2020717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PASSO A PASSO: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Entrar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no módulo SIGATRM, acessar menu: Atualizações &gt;.Cadastros -&gt;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Secretaria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-&gt;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Alunos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Clicar no botão Incluir.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Tipo Aluno=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N-</a:t>
            </a:r>
            <a:r>
              <a:rPr lang="pt-BR" sz="1400" b="1" dirty="0" err="1" smtClean="0">
                <a:latin typeface="Arial Narrow" panose="020B0606020202030204" pitchFamily="34" charset="0"/>
                <a:cs typeface="Arial" pitchFamily="34" charset="0"/>
              </a:rPr>
              <a:t>Nacional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,CPF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do Aluno: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28542890809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Nome: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WAGNER MOBILE COSTA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Sexo: </a:t>
            </a:r>
            <a:r>
              <a:rPr lang="pt-BR" sz="1400" b="1" dirty="0" err="1" smtClean="0">
                <a:latin typeface="Arial Narrow" panose="020B0606020202030204" pitchFamily="34" charset="0"/>
                <a:cs typeface="Arial" pitchFamily="34" charset="0"/>
              </a:rPr>
              <a:t>M-Masculino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Dt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. 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Nasc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12/10/1979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Telefone: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11987038867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E-Mail: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WAGNER.COSTA@TOTVS.COM.BR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Cliente: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99044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Loja: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00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Telefone 2: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1123240346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Clicar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no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botão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Confirmar. </a:t>
            </a: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CADASTRAR ALUNOS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9" y="1338630"/>
            <a:ext cx="8148971" cy="287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Passo</a:t>
            </a:r>
            <a:r>
              <a:rPr lang="en-US" smtClean="0"/>
              <a:t> a </a:t>
            </a:r>
            <a:r>
              <a:rPr lang="en-US" err="1" smtClean="0"/>
              <a:t>Passo</a:t>
            </a:r>
            <a:r>
              <a:rPr lang="en-US" smtClean="0"/>
              <a:t> das </a:t>
            </a:r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Atividades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15300" y="1250324"/>
            <a:ext cx="3956089" cy="594648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PRINCIPAL ATIVIDADE :</a:t>
            </a:r>
          </a:p>
          <a:p>
            <a:pPr marL="228600" indent="-228600">
              <a:lnSpc>
                <a:spcPct val="120000"/>
              </a:lnSpc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1.Efetuar o cadastramento de critérios de notas de conceitos a serem utilizados vinculados nas perguntas da pesquisa de satisfação.</a:t>
            </a:r>
          </a:p>
          <a:p>
            <a:pPr marL="228600" indent="-228600"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smtClean="0">
                <a:latin typeface="Arial Narrow" panose="020B0606020202030204" pitchFamily="34" charset="0"/>
                <a:cs typeface="Arial" pitchFamily="34" charset="0"/>
              </a:rPr>
              <a:t>CADASTRAR EQUIVALÊNCIA DE CONCEITOS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42" y="1358182"/>
            <a:ext cx="7525964" cy="402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3"/>
          </p:nvPr>
        </p:nvSpPr>
        <p:spPr>
          <a:xfrm>
            <a:off x="6096000" y="998935"/>
            <a:ext cx="5976730" cy="2259320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Tópicos:</a:t>
            </a:r>
            <a:endParaRPr lang="pt-BR" sz="5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6096000" y="2713382"/>
            <a:ext cx="5141601" cy="38668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Abertura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Treinamento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Resumo</a:t>
            </a:r>
            <a:r>
              <a:rPr lang="en-US" dirty="0" smtClean="0"/>
              <a:t> do </a:t>
            </a:r>
            <a:r>
              <a:rPr lang="en-US" dirty="0" err="1" smtClean="0"/>
              <a:t>Processo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/>
              <a:t>Encerramento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Passo</a:t>
            </a:r>
            <a:r>
              <a:rPr lang="en-US" smtClean="0"/>
              <a:t> a </a:t>
            </a:r>
            <a:r>
              <a:rPr lang="en-US" err="1" smtClean="0"/>
              <a:t>Passo</a:t>
            </a:r>
            <a:r>
              <a:rPr lang="en-US" smtClean="0"/>
              <a:t> das </a:t>
            </a:r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Atividades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46718" y="4377700"/>
            <a:ext cx="11920647" cy="2432676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PASSO A PASSO: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Entrar no módulo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SIGATRM,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acessar menu: Atualizações,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Secretaria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 </a:t>
            </a: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Equivalências.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Clicar no botão Incluir.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Descrição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(0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a 10), Data de Gravação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(21/11/2015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).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da aba inferior: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	Conceito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(OTIMO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),	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Equivalencia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(10),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	Nota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Inicial (10),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	Nota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Final (10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)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da aba inferior: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	Conceito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(BOM),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	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Equivalencia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(9), 	Nota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Inicial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(5), 	Nota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Final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(9);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da aba inferior: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	Conceito (REGULAR), 	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Equivalencia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(4), 	Nota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Inicial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(1), 	Nota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Final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(4)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 Informar/preencher os campos da aba inferior: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	Conceito (RUIM), 	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Equivalencia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(0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),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	Nota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Inicial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(0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),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	Nota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Final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(0)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Clicar no botão CONFIRMAR.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smtClean="0">
                <a:latin typeface="Arial Narrow" panose="020B0606020202030204" pitchFamily="34" charset="0"/>
                <a:cs typeface="Arial" pitchFamily="34" charset="0"/>
              </a:rPr>
              <a:t>CADASTRAR EQUIVALÊNCIA DE CONCEITOS (continuação)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842" y="1231901"/>
            <a:ext cx="69342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0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Passo</a:t>
            </a:r>
            <a:r>
              <a:rPr lang="en-US" smtClean="0"/>
              <a:t> a </a:t>
            </a:r>
            <a:r>
              <a:rPr lang="en-US" err="1" smtClean="0"/>
              <a:t>Passo</a:t>
            </a:r>
            <a:r>
              <a:rPr lang="en-US" smtClean="0"/>
              <a:t> das </a:t>
            </a:r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Atividades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63442" y="5715000"/>
            <a:ext cx="11920647" cy="869345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>
              <a:lnSpc>
                <a:spcPct val="120000"/>
              </a:lnSpc>
            </a:pPr>
            <a:endParaRPr lang="pt-BR" sz="140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smtClean="0">
              <a:latin typeface="Arial Narrow" panose="020B0606020202030204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endParaRPr lang="pt-BR" sz="140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smtClean="0">
                <a:latin typeface="Arial Narrow" panose="020B0606020202030204" pitchFamily="34" charset="0"/>
                <a:cs typeface="Arial" pitchFamily="34" charset="0"/>
              </a:rPr>
              <a:t>CADASTRAR PERGUNTAS DA PESQUISA DE SATISFAÇÃO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45" y="1193688"/>
            <a:ext cx="102393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Passo</a:t>
            </a:r>
            <a:r>
              <a:rPr lang="en-US" smtClean="0"/>
              <a:t> a </a:t>
            </a:r>
            <a:r>
              <a:rPr lang="en-US" err="1" smtClean="0"/>
              <a:t>Passo</a:t>
            </a:r>
            <a:r>
              <a:rPr lang="en-US" smtClean="0"/>
              <a:t> das </a:t>
            </a:r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Atividades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63442" y="1326524"/>
            <a:ext cx="11920647" cy="5253662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PRINCIPAL ATIVIDADE 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Efetuar o cadastramento das perguntas que serão realizadas na pesquisa de satisfação vinculada a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cada turma.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Na aba inferior haverá o cadastramento das perguntas e ações que serão solicitadas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a todos os alunos da turma.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b="1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b="1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b="1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PASSO </a:t>
            </a: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A PASSO: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Entrar no módulo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SIGATRM,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acessar menu: Atualizações,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Secretária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Perguntas da Pesquisa de Satisfação.</a:t>
            </a:r>
            <a:endParaRPr lang="pt-BR" sz="1400" b="1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Clicar no botão Incluir.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Descrição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( PESQUISA SATISFAÇÃO PADRAÃO).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Na aba inferior informar e preencher os seguintes campos: (de acordo com a necessidade de cada grupo de perguntas)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Bloqueado: (Não). Caso a pergunta esteja como SIM, a mesma não será mais disponibilizada nas próximas pesquisas.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Finalidade: (Instrutor). Estão disponíveis as opções: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1-Instrutor, 2-Material Didático, 3-Infra-Estrutura, 4-Recepção, 5-Comercial, 6-Coffe-Break e 7-Atendimento Comercial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Departamento: (Arena).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Estão disponíveis as opções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1-Comercial, 2-Secretaria, 3-Instrutoria ou 4-Cloud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Assunto: (Pergunta).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Estão disponíveis as opções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: 1-Pergunta ou Espaço em branco para resposta (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Memo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).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Pergunta: (Sua solicitação de agendamento foi atendida de forma satisfatória?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). Informe a pergunta que deseja efetuar ao aluno.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Pontuação: (000001). Informe qual critério de pontuação será adotada para esta pergunta.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Observação: (). Informe uma descrição caso for necessário ilustrar mais a pergunta ao aluno.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Clicar no botão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CONFIRMAR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.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CADASTRAR PERGUNTAS DE SATISFAÇÃO (continuação)</a:t>
            </a:r>
          </a:p>
        </p:txBody>
      </p:sp>
    </p:spTree>
    <p:extLst>
      <p:ext uri="{BB962C8B-B14F-4D97-AF65-F5344CB8AC3E}">
        <p14:creationId xmlns:p14="http://schemas.microsoft.com/office/powerpoint/2010/main" val="22829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Passo</a:t>
            </a:r>
            <a:r>
              <a:rPr lang="en-US" smtClean="0"/>
              <a:t> a </a:t>
            </a:r>
            <a:r>
              <a:rPr lang="en-US" err="1" smtClean="0"/>
              <a:t>Passo</a:t>
            </a:r>
            <a:r>
              <a:rPr lang="en-US" smtClean="0"/>
              <a:t> das </a:t>
            </a:r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Atividades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smtClean="0">
                <a:latin typeface="Arial Narrow" panose="020B0606020202030204" pitchFamily="34" charset="0"/>
                <a:cs typeface="Arial" pitchFamily="34" charset="0"/>
              </a:rPr>
              <a:t>CADASTRAR PERGUNTAS DE SATISFAÇÃO (continuação)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0" y="1326524"/>
            <a:ext cx="117729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CADASTRAR TEMPLATE EMAIL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689406" y="1326524"/>
            <a:ext cx="4002111" cy="873034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PRINCIPAL ATIVIDADE 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Realizar a manutenção dos 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templates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de e-mail que podem ser utilizados nas rotinas de envio de confirmação de recebimento do curso e confirmação da inscrição, para substituição do e-mail enviado ao aluno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8" y="1326524"/>
            <a:ext cx="7069472" cy="179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7823201" y="1326524"/>
            <a:ext cx="4368800" cy="1594252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PASSO A PASSO: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Entrar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no módulo SIGATRM, acessar menu: Atualizações &gt;.Cadastros -&gt;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Secretária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-&gt; 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Template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E-Mail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Clicar no botão Incluir.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Descrição=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MUDANCA DE HORÁRIO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Assunto: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MUDANCA DE HORÁRIO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Mensagem: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DEVIDO A PROBLEMAS ESTRUTURAIS O CURSO SERÁ ALTERADO PARA: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Clicar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no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botão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Confirmar. </a:t>
            </a: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CADASTRAR TEMPLATE EMAIL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8" y="1326525"/>
            <a:ext cx="7342078" cy="311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Passo</a:t>
            </a:r>
            <a:r>
              <a:rPr lang="en-US" smtClean="0"/>
              <a:t> a </a:t>
            </a:r>
            <a:r>
              <a:rPr lang="en-US" err="1" smtClean="0"/>
              <a:t>Passo</a:t>
            </a:r>
            <a:r>
              <a:rPr lang="en-US" smtClean="0"/>
              <a:t> das </a:t>
            </a:r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Atividades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7791006" y="1243608"/>
            <a:ext cx="4394683" cy="1524992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PRINCIPAL ATIVIDADE :</a:t>
            </a:r>
          </a:p>
          <a:p>
            <a:pPr marL="228600" indent="-228600">
              <a:lnSpc>
                <a:spcPct val="120000"/>
              </a:lnSpc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1.Efetuar o cadastramento do envio de copia da resposta da pesquisa de satisfação por departamento sempre que houver textos ou notas inferiores ao parâmetro TI_CTNOTMN (7) nas respostas da pesquisa de satisfação dos alunos</a:t>
            </a:r>
          </a:p>
          <a:p>
            <a:pPr marL="228600" indent="-228600"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CADASTRAR EMAIL PESQUISA SATISFAÇÃO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2" y="1271815"/>
            <a:ext cx="7525964" cy="242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Passo</a:t>
            </a:r>
            <a:r>
              <a:rPr lang="en-US" smtClean="0"/>
              <a:t> a </a:t>
            </a:r>
            <a:r>
              <a:rPr lang="en-US" err="1" smtClean="0"/>
              <a:t>Passo</a:t>
            </a:r>
            <a:r>
              <a:rPr lang="en-US" smtClean="0"/>
              <a:t> das </a:t>
            </a:r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Atividades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63442" y="1083647"/>
            <a:ext cx="11920647" cy="2432676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PASSO A PASSO: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Entrar no módulo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SIGATRM,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acessar menu: Atualizações,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Secretaria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Assuntos </a:t>
            </a:r>
            <a:r>
              <a:rPr lang="pt-BR" sz="1400" b="1" dirty="0" err="1" smtClean="0">
                <a:latin typeface="Arial Narrow" panose="020B0606020202030204" pitchFamily="34" charset="0"/>
                <a:cs typeface="Arial" pitchFamily="34" charset="0"/>
              </a:rPr>
              <a:t>Email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 – Pesquisa Satisfação.</a:t>
            </a:r>
            <a:endParaRPr lang="pt-BR" sz="1400" b="1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Clicar no botão Incluir.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Descrição </a:t>
            </a: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USUARIOS SAO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PAULO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da aba inferior: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Departamento (1-Comercial),	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EMail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 (BELLINI@TOTVS.COM.BR), 	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	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Template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(000001)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da aba inferior: Departamento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(2-Secretaria),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	</a:t>
            </a:r>
            <a:r>
              <a:rPr lang="pt-BR" sz="1400" dirty="0" err="1">
                <a:latin typeface="Arial Narrow" panose="020B0606020202030204" pitchFamily="34" charset="0"/>
                <a:cs typeface="Arial" pitchFamily="34" charset="0"/>
              </a:rPr>
              <a:t>EMail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 (ROSELI.TOMELIN@TOTVS.COM.BR ), 	</a:t>
            </a:r>
            <a:r>
              <a:rPr lang="pt-BR" sz="1400" dirty="0" err="1">
                <a:latin typeface="Arial Narrow" panose="020B0606020202030204" pitchFamily="34" charset="0"/>
                <a:cs typeface="Arial" pitchFamily="34" charset="0"/>
              </a:rPr>
              <a:t>Template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 (000001)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da aba inferior: Departamento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(3-Instrutoria),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	</a:t>
            </a:r>
            <a:r>
              <a:rPr lang="pt-BR" sz="1400" dirty="0" err="1">
                <a:latin typeface="Arial Narrow" panose="020B0606020202030204" pitchFamily="34" charset="0"/>
                <a:cs typeface="Arial" pitchFamily="34" charset="0"/>
              </a:rPr>
              <a:t>EMail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 (ELIANA.ASSIS@TOTVS.COM.BR),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	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Template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(000001)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da aba inferior: Departamento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(4-Cloud),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	</a:t>
            </a:r>
            <a:r>
              <a:rPr lang="pt-BR" sz="1400" dirty="0" err="1">
                <a:latin typeface="Arial Narrow" panose="020B0606020202030204" pitchFamily="34" charset="0"/>
                <a:cs typeface="Arial" pitchFamily="34" charset="0"/>
              </a:rPr>
              <a:t>EMail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 (ALEXANDRE.SILVA@TOTVS.COM.BR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),	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Template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(000001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)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da aba inferior: Departamento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(5-Aluno),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	</a:t>
            </a:r>
            <a:r>
              <a:rPr lang="pt-BR" sz="1400" dirty="0" err="1">
                <a:latin typeface="Arial Narrow" panose="020B0606020202030204" pitchFamily="34" charset="0"/>
                <a:cs typeface="Arial" pitchFamily="34" charset="0"/>
              </a:rPr>
              <a:t>EMail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 (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  <a:hlinkClick r:id="rId2"/>
              </a:rPr>
              <a:t>ROSELI.TOMELIN@TOTVS.COM.BR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),	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Template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(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000001)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Clicar no botão CONFIRMAR.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CADASTRAR EMAIL PESQUISA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SATISFAÇÃO (continuação)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342" y="3733799"/>
            <a:ext cx="71056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7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CADASTRAR PROPOSTAS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8918209" y="1326524"/>
            <a:ext cx="3024211" cy="589700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PRINCIPAL ATIVIDADE 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Realizar a manutenção das propostas dos curso ministrados pela TOTVS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8" y="1134058"/>
            <a:ext cx="8187072" cy="20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7973989" y="1269171"/>
            <a:ext cx="4218011" cy="1732322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PASSO A PASSO: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Entrar no módulo SIGATRM, acessar menu: Atualizações,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Movimentos, Comercial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Propostas.</a:t>
            </a:r>
            <a:endParaRPr lang="pt-BR" sz="1400" b="1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Clicar no botão Incluir.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Proposta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1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Oportunidade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1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Data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21/11/2015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Vencimento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30/11/2015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Cliente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99044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Loja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00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Status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1-Gerencial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Executivo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000006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da aba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Itens da Proposta: Curso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MP00000001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Quantidade: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1.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Clicar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no botão CONFIRMAR.</a:t>
            </a:r>
          </a:p>
          <a:p>
            <a:pPr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738188"/>
            <a:ext cx="5229223" cy="291675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CADASTRAR ORÇAMENTOS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8" y="1345370"/>
            <a:ext cx="7552072" cy="29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Abertura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927620" y="5569752"/>
            <a:ext cx="5162550" cy="774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cs typeface="Calibri" pitchFamily="34" charset="0"/>
              </a:rPr>
              <a:t>O treinamento é composto de exposições conceituais e exercícios. A sua participação nos exercícios e no esclarecimento de dúvidas é muito importante!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09932" y="994577"/>
            <a:ext cx="16271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738915" y="885040"/>
            <a:ext cx="1888659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18900000" algn="ctr" rotWithShape="0">
              <a:srgbClr val="EAEAEA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dirty="0">
                <a:latin typeface="Arial Narrow" panose="020B0606020202030204" pitchFamily="34" charset="0"/>
                <a:cs typeface="Calibri" pitchFamily="34" charset="0"/>
              </a:rPr>
              <a:t>H</a:t>
            </a:r>
            <a:r>
              <a:rPr lang="pt-BR" dirty="0">
                <a:latin typeface="Arial Narrow" panose="020B0606020202030204" pitchFamily="34" charset="0"/>
                <a:cs typeface="Calibri" pitchFamily="34" charset="0"/>
              </a:rPr>
              <a:t>orários do Curso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Arial Narrow" panose="020B0606020202030204" pitchFamily="34" charset="0"/>
                <a:cs typeface="Calibri" pitchFamily="34" charset="0"/>
              </a:rPr>
              <a:t>	</a:t>
            </a:r>
            <a:endParaRPr lang="pt-BR" sz="1400" dirty="0">
              <a:latin typeface="Arial Narrow" panose="020B0606020202030204" pitchFamily="34" charset="0"/>
              <a:cs typeface="Calibri" pitchFamily="34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09932" y="2285215"/>
            <a:ext cx="16748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738915" y="2191552"/>
            <a:ext cx="976549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18900000" algn="ctr" rotWithShape="0">
              <a:srgbClr val="EAEAEA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dirty="0" smtClean="0">
                <a:latin typeface="Arial Narrow" panose="020B0606020202030204" pitchFamily="34" charset="0"/>
                <a:cs typeface="Calibri" pitchFamily="34" charset="0"/>
              </a:rPr>
              <a:t>I</a:t>
            </a:r>
            <a:r>
              <a:rPr lang="pt-BR" dirty="0" smtClean="0">
                <a:latin typeface="Arial Narrow" panose="020B0606020202030204" pitchFamily="34" charset="0"/>
                <a:cs typeface="Calibri" pitchFamily="34" charset="0"/>
              </a:rPr>
              <a:t>ntervalo</a:t>
            </a:r>
            <a:endParaRPr lang="pt-BR" dirty="0">
              <a:latin typeface="Arial Narrow" panose="020B0606020202030204" pitchFamily="34" charset="0"/>
              <a:cs typeface="Calibri" pitchFamily="34" charset="0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09932" y="3683802"/>
            <a:ext cx="1681163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738915" y="3608520"/>
            <a:ext cx="189827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18900000" algn="ctr" rotWithShape="0">
              <a:srgbClr val="EAEAEA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dirty="0">
                <a:latin typeface="Arial Narrow" panose="020B0606020202030204" pitchFamily="34" charset="0"/>
                <a:cs typeface="Calibri" pitchFamily="34" charset="0"/>
              </a:rPr>
              <a:t>D</a:t>
            </a:r>
            <a:r>
              <a:rPr lang="pt-BR" dirty="0">
                <a:latin typeface="Arial Narrow" panose="020B0606020202030204" pitchFamily="34" charset="0"/>
                <a:cs typeface="Calibri" pitchFamily="34" charset="0"/>
              </a:rPr>
              <a:t>esligar Celulares</a:t>
            </a:r>
          </a:p>
        </p:txBody>
      </p:sp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09932" y="5030002"/>
            <a:ext cx="1701800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2738915" y="4937927"/>
            <a:ext cx="251171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18900000" algn="ctr" rotWithShape="0">
              <a:srgbClr val="EAEAEA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dirty="0">
                <a:latin typeface="Arial Narrow" panose="020B0606020202030204" pitchFamily="34" charset="0"/>
                <a:cs typeface="Calibri" pitchFamily="34" charset="0"/>
              </a:rPr>
              <a:t>D</a:t>
            </a:r>
            <a:r>
              <a:rPr lang="pt-BR" dirty="0">
                <a:latin typeface="Arial Narrow" panose="020B0606020202030204" pitchFamily="34" charset="0"/>
                <a:cs typeface="Calibri" pitchFamily="34" charset="0"/>
              </a:rPr>
              <a:t>inâmica do Treinamento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927620" y="1461104"/>
            <a:ext cx="5162550" cy="57606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cs typeface="Calibri" pitchFamily="34" charset="0"/>
              </a:rPr>
              <a:t>É fundamental seguir o horário do treinamento,</a:t>
            </a:r>
            <a:r>
              <a:rPr kumimoji="0" lang="pt-BR" sz="1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cs typeface="Calibri" pitchFamily="34" charset="0"/>
              </a:rPr>
              <a:t> sendo sempre pontual.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cs typeface="Calibri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927620" y="2704442"/>
            <a:ext cx="5162550" cy="57606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cs typeface="Calibri" pitchFamily="34" charset="0"/>
              </a:rPr>
              <a:t>Ao</a:t>
            </a:r>
            <a:r>
              <a:rPr kumimoji="0" lang="pt-BR" sz="1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cs typeface="Calibri" pitchFamily="34" charset="0"/>
              </a:rPr>
              <a:t> longo do treinamento, t</a:t>
            </a:r>
            <a:r>
              <a:rPr kumimoji="0" lang="pt-B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cs typeface="Calibri" pitchFamily="34" charset="0"/>
              </a:rPr>
              <a:t>eremos</a:t>
            </a:r>
            <a:r>
              <a:rPr kumimoji="0" lang="pt-BR" sz="1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cs typeface="Calibri" pitchFamily="34" charset="0"/>
              </a:rPr>
              <a:t> intervalo para descontrair e voltar com foco total para o conteúdo do curso. 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cs typeface="Calibri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927620" y="4184584"/>
            <a:ext cx="5162550" cy="57606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cs typeface="Calibri" pitchFamily="34" charset="0"/>
              </a:rPr>
              <a:t>É importante participar</a:t>
            </a:r>
            <a:r>
              <a:rPr kumimoji="0" lang="pt-BR" sz="1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cs typeface="Calibri" pitchFamily="34" charset="0"/>
              </a:rPr>
              <a:t> e manter a concentração durante todo o treinamento.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6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CADASTRAR TURMAS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8890000" y="1326524"/>
            <a:ext cx="2592411" cy="589700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PRINCIPAL ATIVIDADE 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Realizar a manutenção das turmas dos curso ministrados pela TOTVS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9" y="1350618"/>
            <a:ext cx="8431092" cy="168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738188"/>
            <a:ext cx="5229223" cy="291675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CADASTRAR TURMAS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2" y="1204561"/>
            <a:ext cx="117824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Passo</a:t>
            </a:r>
            <a:r>
              <a:rPr lang="en-US" smtClean="0"/>
              <a:t> a </a:t>
            </a:r>
            <a:r>
              <a:rPr lang="en-US" err="1" smtClean="0"/>
              <a:t>Passo</a:t>
            </a:r>
            <a:r>
              <a:rPr lang="en-US" smtClean="0"/>
              <a:t> das </a:t>
            </a:r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Atividades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63442" y="1225315"/>
            <a:ext cx="11920647" cy="2857288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PASSO A PASSO: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Entrar no módulo SIGATRM, acessar menu: Atualizações, Movimentos, Entrega e </a:t>
            </a: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Turmas.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Clicar no botão Incluir.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Categoria </a:t>
            </a: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1-Regular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,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Selo Verde </a:t>
            </a: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1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, 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Cod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Curso </a:t>
            </a: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MP00000001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Data Inicial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23/11/2015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Data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Final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24/11/2015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Período </a:t>
            </a:r>
            <a:r>
              <a:rPr lang="pt-BR" sz="1400" b="1" dirty="0" err="1" smtClean="0">
                <a:latin typeface="Arial Narrow" panose="020B0606020202030204" pitchFamily="34" charset="0"/>
                <a:cs typeface="Arial" pitchFamily="34" charset="0"/>
              </a:rPr>
              <a:t>I-Integral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Cod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Sala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002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Professor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000016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Pesq. Satisfação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000001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Confirmada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S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da aba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Datas: Data: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23/11/2015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Hora Inicio: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08:00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Hora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Fim: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16:00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Período: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I=Integral.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da aba Datas: Data: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24/11/2015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, Hora Inicio: </a:t>
            </a: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08:00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, Hora Fim: </a:t>
            </a: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16:00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,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Período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I=Integral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Professor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000004.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da aba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Períodos: Data Inicial: </a:t>
            </a: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23/11/2015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, Data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Final: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24/11/2015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Professor: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000016.</a:t>
            </a:r>
            <a:endParaRPr lang="pt-BR" sz="1400" b="1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da aba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Períodos: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Data Inicial: </a:t>
            </a: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23/11/2015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, Data Final: </a:t>
            </a: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24/11/2015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, Professor: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000014.</a:t>
            </a:r>
            <a:endParaRPr lang="pt-BR" sz="1400" b="1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Clicar no botão CONFIRMAR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CADASTRAR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TURMAS (continuação)</a:t>
            </a:r>
          </a:p>
        </p:txBody>
      </p:sp>
    </p:spTree>
    <p:extLst>
      <p:ext uri="{BB962C8B-B14F-4D97-AF65-F5344CB8AC3E}">
        <p14:creationId xmlns:p14="http://schemas.microsoft.com/office/powerpoint/2010/main" val="178418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CADASTRAR ALOCAÇÃO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9550400" y="1326524"/>
            <a:ext cx="2490811" cy="589700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PRINCIPAL ATIVIDADE 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Realizar a alocação dos alunos nas turmas confirmadas dos curso ministrados pela TOTVS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8" y="1309344"/>
            <a:ext cx="8961772" cy="170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738188"/>
            <a:ext cx="5229223" cy="291675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CADASTRAR ALOCAÇÃO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233487"/>
            <a:ext cx="120491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Passo</a:t>
            </a:r>
            <a:r>
              <a:rPr lang="en-US" smtClean="0"/>
              <a:t> a </a:t>
            </a:r>
            <a:r>
              <a:rPr lang="en-US" err="1" smtClean="0"/>
              <a:t>Passo</a:t>
            </a:r>
            <a:r>
              <a:rPr lang="en-US" smtClean="0"/>
              <a:t> das </a:t>
            </a:r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Atividades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63442" y="1225315"/>
            <a:ext cx="11920647" cy="1453491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PASSO A PASSO: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Entrar no módulo SIGATRM, acessar menu: Atualizações, Movimentos,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Secretaria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Alocação.</a:t>
            </a:r>
            <a:endParaRPr lang="pt-BR" sz="1400" b="1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Selecionar a turma, onde serão incluídos alunos e clicar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no botão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Alocar.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campos da aba Alocação Aluno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000005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Proposta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1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Confirmação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1-Confirmado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Clicar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no botão CONFIRMAR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CADASTRAR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ALOCAÇÃO (continuação)</a:t>
            </a:r>
          </a:p>
        </p:txBody>
      </p:sp>
    </p:spTree>
    <p:extLst>
      <p:ext uri="{BB962C8B-B14F-4D97-AF65-F5344CB8AC3E}">
        <p14:creationId xmlns:p14="http://schemas.microsoft.com/office/powerpoint/2010/main" val="36494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APROVAÇÃO ALTERAÇÃO ALOCAÇÃO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8509000" y="1326524"/>
            <a:ext cx="3290911" cy="1315076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PRINCIPAL ATIVIDADE 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Liberar a alteração da alocação de alunos confirmados em turmas 48 horas antes da realização do curso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8" y="1351811"/>
            <a:ext cx="7882272" cy="387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Passo</a:t>
            </a:r>
            <a:r>
              <a:rPr lang="en-US" smtClean="0"/>
              <a:t> a </a:t>
            </a:r>
            <a:r>
              <a:rPr lang="en-US" err="1" smtClean="0"/>
              <a:t>Passo</a:t>
            </a:r>
            <a:r>
              <a:rPr lang="en-US" smtClean="0"/>
              <a:t> das </a:t>
            </a:r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Atividades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63442" y="1225316"/>
            <a:ext cx="11920647" cy="1530764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PASSO A PASSO: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Entrar no módulo SIGATRM, acessar menu: Atualizações, Movimentos,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Secretaria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Aprovação Alteração Alocação.</a:t>
            </a:r>
            <a:endParaRPr lang="pt-BR" sz="1400" b="1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Selecionar a turma, onde serão incluídos alunos e clicar no botão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Aprovação.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Marcar quais alunos deverão ter a alteração da alocação aprovadas, e clicar no botão Aprovar.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Após o processamento será apresentada mensagem da quantidade de alunos e aprovados e qual o código da turma.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2"/>
            <a:ext cx="5229223" cy="384544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APROVAÇÃO ALTERAÇÃO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ALOCAÇÃO (continuação)</a:t>
            </a:r>
          </a:p>
        </p:txBody>
      </p:sp>
    </p:spTree>
    <p:extLst>
      <p:ext uri="{BB962C8B-B14F-4D97-AF65-F5344CB8AC3E}">
        <p14:creationId xmlns:p14="http://schemas.microsoft.com/office/powerpoint/2010/main" val="3616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Passo</a:t>
            </a:r>
            <a:r>
              <a:rPr lang="en-US" smtClean="0"/>
              <a:t> a </a:t>
            </a:r>
            <a:r>
              <a:rPr lang="en-US" err="1" smtClean="0"/>
              <a:t>Passo</a:t>
            </a:r>
            <a:r>
              <a:rPr lang="en-US" smtClean="0"/>
              <a:t> das </a:t>
            </a:r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Atividades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ALOCAÇÃO – Impressão de Certificados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8" y="1326524"/>
            <a:ext cx="107727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Passo</a:t>
            </a:r>
            <a:r>
              <a:rPr lang="en-US" smtClean="0"/>
              <a:t> a </a:t>
            </a:r>
            <a:r>
              <a:rPr lang="en-US" err="1" smtClean="0"/>
              <a:t>Passo</a:t>
            </a:r>
            <a:r>
              <a:rPr lang="en-US" smtClean="0"/>
              <a:t> das </a:t>
            </a:r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Atividades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412111" y="1275724"/>
            <a:ext cx="5733509" cy="1453491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PASSO A PASSO: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Entrar no módulo SIGATRM, acessar menu: Atualizações, Movimentos,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Secretaria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Alocação.</a:t>
            </a:r>
            <a:endParaRPr lang="pt-BR" sz="1400" b="1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Selecionar a turma para impressão do certificado. Após seleção, clica no botão Outras Ações -&gt; Certificados.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Na tela apresentada dos alunos dessa turma, marcar quais serão impressos. Após a seleção clicar no botão Imprimir Certificado.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O certificado pode ser visualizado no botão 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Preview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e/ou impresso no botão Imprime.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ALOCAÇÃO (Continuação) – Impressão de Certificados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1" y="1322083"/>
            <a:ext cx="6124609" cy="27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Objetivos do Treinamento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6" name="Rounded Rectangle 21"/>
          <p:cNvSpPr/>
          <p:nvPr/>
        </p:nvSpPr>
        <p:spPr bwMode="auto">
          <a:xfrm>
            <a:off x="47625" y="737973"/>
            <a:ext cx="8626475" cy="1885633"/>
          </a:xfrm>
          <a:prstGeom prst="roundRect">
            <a:avLst>
              <a:gd name="adj" fmla="val 3931"/>
            </a:avLst>
          </a:prstGeom>
          <a:noFill/>
          <a:ln w="12700" cap="flat" cmpd="sng" algn="ctr">
            <a:noFill/>
            <a:prstDash val="solid"/>
          </a:ln>
          <a:effectLst/>
        </p:spPr>
        <p:txBody>
          <a:bodyPr lIns="100794" tIns="50397" rIns="100794" bIns="50397" anchor="t"/>
          <a:lstStyle/>
          <a:p>
            <a:pPr marL="555194" marR="0" lvl="1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Calibri" pitchFamily="34" charset="0"/>
              </a:rPr>
              <a:t> </a:t>
            </a:r>
            <a:endParaRPr kumimoji="0" lang="pt-B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cs typeface="Calibri" pitchFamily="34" charset="0"/>
            </a:endParaRPr>
          </a:p>
          <a:p>
            <a:pPr marL="538163" marR="0" lvl="1" indent="-269875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Times New Roman" pitchFamily="18" charset="0"/>
                <a:cs typeface="Calibri" pitchFamily="34" charset="0"/>
              </a:rPr>
              <a:t>Apresentar </a:t>
            </a: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Times New Roman" pitchFamily="18" charset="0"/>
                <a:cs typeface="Calibri" pitchFamily="34" charset="0"/>
              </a:rPr>
              <a:t>objetivos, melhorias, premissas e 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Times New Roman" pitchFamily="18" charset="0"/>
                <a:cs typeface="Calibri" pitchFamily="34" charset="0"/>
              </a:rPr>
              <a:t>benefícios </a:t>
            </a: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Times New Roman" pitchFamily="18" charset="0"/>
                <a:cs typeface="Calibri" pitchFamily="34" charset="0"/>
              </a:rPr>
              <a:t>do(s) processo(s);</a:t>
            </a:r>
          </a:p>
          <a:p>
            <a:pPr marL="538163" marR="0" lvl="1" indent="-269875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Times New Roman" pitchFamily="18" charset="0"/>
                <a:cs typeface="Calibri" pitchFamily="34" charset="0"/>
              </a:rPr>
              <a:t>Apresentar mudanças que ocorrerão no dia a dia dos </a:t>
            </a:r>
            <a:r>
              <a:rPr lang="pt-BR" sz="1600" kern="0" dirty="0" smtClean="0">
                <a:solidFill>
                  <a:sysClr val="windowText" lastClr="000000"/>
                </a:solidFill>
                <a:latin typeface="Arial Narrow" panose="020B0606020202030204" pitchFamily="34" charset="0"/>
                <a:ea typeface="Times New Roman" pitchFamily="18" charset="0"/>
                <a:cs typeface="Calibri" pitchFamily="34" charset="0"/>
              </a:rPr>
              <a:t>participantes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Times New Roman" pitchFamily="18" charset="0"/>
                <a:cs typeface="Calibri" pitchFamily="34" charset="0"/>
              </a:rPr>
              <a:t>;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 panose="020B0606020202030204" pitchFamily="34" charset="0"/>
              <a:ea typeface="Times New Roman" pitchFamily="18" charset="0"/>
              <a:cs typeface="Calibri" pitchFamily="34" charset="0"/>
            </a:endParaRPr>
          </a:p>
          <a:p>
            <a:pPr marL="538163" marR="0" lvl="1" indent="-269875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Times New Roman" pitchFamily="18" charset="0"/>
                <a:cs typeface="Calibri" pitchFamily="34" charset="0"/>
              </a:rPr>
              <a:t>Apresentar as etapas 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Times New Roman" pitchFamily="18" charset="0"/>
                <a:cs typeface="Calibri" pitchFamily="34" charset="0"/>
              </a:rPr>
              <a:t>do(s) processo(s) </a:t>
            </a: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Times New Roman" pitchFamily="18" charset="0"/>
                <a:cs typeface="Calibri" pitchFamily="34" charset="0"/>
              </a:rPr>
              <a:t>para 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Times New Roman" pitchFamily="18" charset="0"/>
                <a:cs typeface="Calibri" pitchFamily="34" charset="0"/>
              </a:rPr>
              <a:t>entendimento</a:t>
            </a:r>
            <a:r>
              <a:rPr kumimoji="0" lang="pt-BR" sz="1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Times New Roman" pitchFamily="18" charset="0"/>
                <a:cs typeface="Calibri" pitchFamily="34" charset="0"/>
              </a:rPr>
              <a:t> das atividades e sistemas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Times New Roman" pitchFamily="18" charset="0"/>
                <a:cs typeface="Calibri" pitchFamily="34" charset="0"/>
              </a:rPr>
              <a:t>;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 panose="020B0606020202030204" pitchFamily="34" charset="0"/>
              <a:ea typeface="Times New Roman" pitchFamily="18" charset="0"/>
              <a:cs typeface="Calibri" pitchFamily="34" charset="0"/>
            </a:endParaRPr>
          </a:p>
          <a:p>
            <a:pPr marL="538163" marR="0" lvl="1" indent="-269875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Times New Roman" pitchFamily="18" charset="0"/>
                <a:cs typeface="Calibri" pitchFamily="34" charset="0"/>
              </a:rPr>
              <a:t>Capacitar os 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Times New Roman" pitchFamily="18" charset="0"/>
                <a:cs typeface="Calibri" pitchFamily="34" charset="0"/>
              </a:rPr>
              <a:t>participantes no(s) processo(s) </a:t>
            </a: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Times New Roman" pitchFamily="18" charset="0"/>
                <a:cs typeface="Calibri" pitchFamily="34" charset="0"/>
              </a:rPr>
              <a:t>de 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Times New Roman" pitchFamily="18" charset="0"/>
                <a:cs typeface="Calibri" pitchFamily="34" charset="0"/>
              </a:rPr>
              <a:t>sua atuação</a:t>
            </a: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anose="020B0606020202030204" pitchFamily="34" charset="0"/>
                <a:ea typeface="Times New Roman" pitchFamily="18" charset="0"/>
                <a:cs typeface="Calibri" pitchFamily="34" charset="0"/>
              </a:rPr>
              <a:t>.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3338" y="2823489"/>
            <a:ext cx="4315876" cy="37375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36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Passo</a:t>
            </a:r>
            <a:r>
              <a:rPr lang="en-US" smtClean="0"/>
              <a:t> a </a:t>
            </a:r>
            <a:r>
              <a:rPr lang="en-US" err="1" smtClean="0"/>
              <a:t>Passo</a:t>
            </a:r>
            <a:r>
              <a:rPr lang="en-US" smtClean="0"/>
              <a:t> das </a:t>
            </a:r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Atividades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ALOCAÇÃO – Envio </a:t>
            </a:r>
            <a:r>
              <a:rPr lang="pt-BR" sz="1400" b="1" dirty="0" err="1" smtClean="0">
                <a:latin typeface="Arial Narrow" panose="020B0606020202030204" pitchFamily="34" charset="0"/>
                <a:cs typeface="Arial" pitchFamily="34" charset="0"/>
              </a:rPr>
              <a:t>Email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 Inscrição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8" y="1326524"/>
            <a:ext cx="107727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Passo</a:t>
            </a:r>
            <a:r>
              <a:rPr lang="en-US" smtClean="0"/>
              <a:t> a </a:t>
            </a:r>
            <a:r>
              <a:rPr lang="en-US" err="1" smtClean="0"/>
              <a:t>Passo</a:t>
            </a:r>
            <a:r>
              <a:rPr lang="en-US" smtClean="0"/>
              <a:t> das </a:t>
            </a:r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Atividades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63442" y="1184529"/>
            <a:ext cx="11920647" cy="1453491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PASSO A PASSO: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Entrar no módulo SIGATRM, acessar menu: Atualizações, Movimentos,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Secretaria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Alocação.</a:t>
            </a:r>
            <a:endParaRPr lang="pt-BR" sz="1400" b="1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Selecionar a turma para impressão do certificado. Após seleção, clica no botão Outras Ações -&gt; Envio 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Email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Inscrição.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Na tela apresentada dos alunos dessa turma, marcar para quais deve ser enviado o e-mail. Após a seleção clicar no botão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Enviar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Será apresentada mensagem com o sucesso e/ou problemas no envio de e-mail.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ALOCAÇÃO (Continuação) – </a:t>
            </a: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Envio </a:t>
            </a:r>
            <a:r>
              <a:rPr lang="pt-BR" sz="1400" b="1" dirty="0" err="1">
                <a:latin typeface="Arial Narrow" panose="020B0606020202030204" pitchFamily="34" charset="0"/>
                <a:cs typeface="Arial" pitchFamily="34" charset="0"/>
              </a:rPr>
              <a:t>Email</a:t>
            </a: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 Inscrição</a:t>
            </a:r>
          </a:p>
          <a:p>
            <a:pPr marL="228600" indent="-228600">
              <a:lnSpc>
                <a:spcPct val="120000"/>
              </a:lnSpc>
            </a:pPr>
            <a:endParaRPr lang="pt-BR" sz="1400" b="1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9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Passo</a:t>
            </a:r>
            <a:r>
              <a:rPr lang="en-US" smtClean="0"/>
              <a:t> a </a:t>
            </a:r>
            <a:r>
              <a:rPr lang="en-US" err="1" smtClean="0"/>
              <a:t>Passo</a:t>
            </a:r>
            <a:r>
              <a:rPr lang="en-US" smtClean="0"/>
              <a:t> das </a:t>
            </a:r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Atividades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ALOCAÇÃO – Lista de Presença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8" y="1326524"/>
            <a:ext cx="107727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Passo</a:t>
            </a:r>
            <a:r>
              <a:rPr lang="en-US" smtClean="0"/>
              <a:t> a </a:t>
            </a:r>
            <a:r>
              <a:rPr lang="en-US" err="1" smtClean="0"/>
              <a:t>Passo</a:t>
            </a:r>
            <a:r>
              <a:rPr lang="en-US" smtClean="0"/>
              <a:t> das </a:t>
            </a:r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Atividades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7689406" y="1275724"/>
            <a:ext cx="4394683" cy="1453491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PASSO A PASSO: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Entrar no módulo SIGATRM, acessar menu: Atualizações, Movimentos,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Secretaria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Alocação.</a:t>
            </a:r>
            <a:endParaRPr lang="pt-BR" sz="1400" b="1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Selecionar a turma para impressão da lista de presença. Após seleção, clica no botão Outras Ações -&gt; Lista de Presença.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Quando a turma tiver mais de um professor, será apresentada tela para marcação de quais professores deve ser impresso. Após a seleção clicar no botão Confirmar.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A lista de presença pode ser visualizado no botão 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Preview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e/ou impressa no botão Imprime.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ALOCAÇÃO (Continuação) – Lista de Presença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3" y="1326524"/>
            <a:ext cx="7405758" cy="271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Passo</a:t>
            </a:r>
            <a:r>
              <a:rPr lang="en-US" smtClean="0"/>
              <a:t> a </a:t>
            </a:r>
            <a:r>
              <a:rPr lang="en-US" err="1" smtClean="0"/>
              <a:t>Passo</a:t>
            </a:r>
            <a:r>
              <a:rPr lang="en-US" smtClean="0"/>
              <a:t> das </a:t>
            </a:r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Atividades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ALOCAÇÃO – Envio </a:t>
            </a:r>
            <a:r>
              <a:rPr lang="pt-BR" sz="1400" b="1" dirty="0" err="1" smtClean="0">
                <a:latin typeface="Arial Narrow" panose="020B0606020202030204" pitchFamily="34" charset="0"/>
                <a:cs typeface="Arial" pitchFamily="34" charset="0"/>
              </a:rPr>
              <a:t>Email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 Confirmação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8" y="1326524"/>
            <a:ext cx="107727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Passo</a:t>
            </a:r>
            <a:r>
              <a:rPr lang="en-US" smtClean="0"/>
              <a:t> a </a:t>
            </a:r>
            <a:r>
              <a:rPr lang="en-US" err="1" smtClean="0"/>
              <a:t>Passo</a:t>
            </a:r>
            <a:r>
              <a:rPr lang="en-US" smtClean="0"/>
              <a:t> das </a:t>
            </a:r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Atividades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63442" y="1184529"/>
            <a:ext cx="11920647" cy="1453491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PASSO A PASSO: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Entrar no módulo SIGATRM, acessar menu: Atualizações, Movimentos,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Secretaria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e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Alocação.</a:t>
            </a:r>
            <a:endParaRPr lang="pt-BR" sz="1400" b="1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Selecionar a turma para impressão do certificado. Após seleção, clica no botão Outras Ações -&gt; Envio </a:t>
            </a:r>
            <a:r>
              <a:rPr lang="pt-BR" sz="1400" dirty="0" err="1" smtClean="0">
                <a:latin typeface="Arial Narrow" panose="020B0606020202030204" pitchFamily="34" charset="0"/>
                <a:cs typeface="Arial" pitchFamily="34" charset="0"/>
              </a:rPr>
              <a:t>Email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 Confirmação.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Na tela apresentada dos alunos dessa turma, marcar para quais deve ser enviado o e-mail. Após a seleção clicar no botão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Enviar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Será apresentada mensagem com o sucesso e/ou problemas no envio de e-mail.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ALOCAÇÃO (Continuação) – </a:t>
            </a: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Envio </a:t>
            </a:r>
            <a:r>
              <a:rPr lang="pt-BR" sz="1400" b="1" dirty="0" err="1">
                <a:latin typeface="Arial Narrow" panose="020B0606020202030204" pitchFamily="34" charset="0"/>
                <a:cs typeface="Arial" pitchFamily="34" charset="0"/>
              </a:rPr>
              <a:t>Email</a:t>
            </a: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Confirmação</a:t>
            </a:r>
            <a:endParaRPr lang="pt-BR" sz="1400" b="1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b="1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2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46</a:t>
            </a:fld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RESPOSTA PESQUISA DE SATISFAÇÃO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908800" y="1275724"/>
            <a:ext cx="5175289" cy="946029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PRINCIPAL ATIVIDADE 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O participante vai efetuar as respostas da pesquisa de satisfação no seguinte endereço eletrônico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: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  <a:hlinkClick r:id="rId2"/>
              </a:rPr>
              <a:t>http://pesquisasatisfacaoctt.cp.totvs.com.br/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A chave de acesso do portal será o CPF do aluno. A resposta de cada aluno irá determinar a média para o calculo do prêmio do instrutor.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42" y="1281111"/>
            <a:ext cx="6402457" cy="356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3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Passo</a:t>
            </a:r>
            <a:r>
              <a:rPr lang="en-US" smtClean="0"/>
              <a:t> a </a:t>
            </a:r>
            <a:r>
              <a:rPr lang="en-US" err="1" smtClean="0"/>
              <a:t>Passo</a:t>
            </a:r>
            <a:r>
              <a:rPr lang="en-US" smtClean="0"/>
              <a:t> das </a:t>
            </a:r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Atividades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9042400" y="1237624"/>
            <a:ext cx="3149600" cy="1812211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Ao acessar o portal, o aluno ira escolher qual turma e período para resposta da pesquisa de satisfação (será apresentada uma opção para cada linha da aba Períodos do cadastro de turmas):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smtClean="0">
                <a:latin typeface="Arial Narrow" panose="020B0606020202030204" pitchFamily="34" charset="0"/>
                <a:cs typeface="Arial" pitchFamily="34" charset="0"/>
              </a:rPr>
              <a:t>RESPOSTA DA PESQUISA DE SATISFAÇÃO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2" y="1327148"/>
            <a:ext cx="8574158" cy="18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Passo</a:t>
            </a:r>
            <a:r>
              <a:rPr lang="en-US" smtClean="0"/>
              <a:t> a </a:t>
            </a:r>
            <a:r>
              <a:rPr lang="en-US" err="1" smtClean="0"/>
              <a:t>Passo</a:t>
            </a:r>
            <a:r>
              <a:rPr lang="en-US" smtClean="0"/>
              <a:t> das </a:t>
            </a:r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Atividades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48</a:t>
            </a:fld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RESPOSTA DA PESQUISA DE SATISFAÇÃO (Continuação)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8191500" y="1196370"/>
            <a:ext cx="3803689" cy="1724630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2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Após seleção do período, o aluno ira responder a um formulário com opções de resposta automáticas e /ou complementares. Após a confirmação da resposta será enviado e-mail para o professor, aluno e a lista configurada na tabela de assunto e-mail pesquisa de satisfação.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8" y="1247170"/>
            <a:ext cx="7717172" cy="37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Passo</a:t>
            </a:r>
            <a:r>
              <a:rPr lang="en-US" smtClean="0"/>
              <a:t> a </a:t>
            </a:r>
            <a:r>
              <a:rPr lang="en-US" err="1" smtClean="0"/>
              <a:t>Passo</a:t>
            </a:r>
            <a:r>
              <a:rPr lang="en-US" smtClean="0"/>
              <a:t> das </a:t>
            </a:r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Atividades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40700" y="1326524"/>
            <a:ext cx="3943389" cy="653087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PRINCIPAL ATIVIDADE 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Após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a finalização das respostas da pesquisa de satisfação, os resultados aparecerão nesta tela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smtClean="0">
                <a:latin typeface="Arial Narrow" panose="020B0606020202030204" pitchFamily="34" charset="0"/>
                <a:cs typeface="Arial" pitchFamily="34" charset="0"/>
              </a:rPr>
              <a:t>RESPOSTA DA PESQUISA DE SATISFAÇÃO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8" y="1326524"/>
            <a:ext cx="7696713" cy="297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089" y="114372"/>
            <a:ext cx="9935901" cy="46181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Resumo</a:t>
            </a:r>
            <a:r>
              <a:rPr lang="en-US" dirty="0" smtClean="0"/>
              <a:t> do </a:t>
            </a:r>
            <a:r>
              <a:rPr lang="en-US" dirty="0" err="1" smtClean="0"/>
              <a:t>Processo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DESCRICAO"/>
          <p:cNvSpPr>
            <a:spLocks noChangeArrowheads="1"/>
          </p:cNvSpPr>
          <p:nvPr/>
        </p:nvSpPr>
        <p:spPr bwMode="auto">
          <a:xfrm>
            <a:off x="47625" y="3870179"/>
            <a:ext cx="5940000" cy="2583009"/>
          </a:xfrm>
          <a:prstGeom prst="roundRect">
            <a:avLst>
              <a:gd name="adj" fmla="val 2231"/>
            </a:avLst>
          </a:prstGeom>
          <a:noFill/>
          <a:ln w="9525">
            <a:solidFill>
              <a:srgbClr val="698CAF"/>
            </a:solidFill>
            <a:miter lim="800000"/>
            <a:headEnd/>
            <a:tailEnd/>
          </a:ln>
          <a:effectLst/>
        </p:spPr>
        <p:txBody>
          <a:bodyPr lIns="102278" tIns="252000" rIns="20456" bIns="12273" anchor="t"/>
          <a:lstStyle/>
          <a:p>
            <a:pPr marL="177800" indent="-177800">
              <a:buFont typeface="Arial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Criação de aba vinculada a turma permitindo mais de um professor vinculado a turma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Revisão no formulário de resposta da pesquisa de satisfação permitindo ao aluno visualizar turmas respondidas e/ou resposta de pesquisas pendentes independente da data de realização da resposta</a:t>
            </a:r>
            <a:endParaRPr lang="pt-BR" sz="1400" dirty="0" smtClean="0">
              <a:latin typeface="Arial Narrow" panose="020B0606020202030204" pitchFamily="34" charset="0"/>
              <a:cs typeface="Calibri" pitchFamily="34" charset="0"/>
            </a:endParaRPr>
          </a:p>
          <a:p>
            <a:pPr marL="177800" indent="-177800">
              <a:buFont typeface="Arial" pitchFamily="34" charset="0"/>
              <a:buChar char="•"/>
            </a:pPr>
            <a:endParaRPr lang="pt-BR" sz="1400" dirty="0" smtClean="0">
              <a:latin typeface="Arial Narrow" panose="020B0606020202030204" pitchFamily="34" charset="0"/>
              <a:cs typeface="Calibri" pitchFamily="34" charset="0"/>
            </a:endParaRPr>
          </a:p>
          <a:p>
            <a:pPr marL="177800" indent="-177800">
              <a:buFont typeface="Arial" pitchFamily="34" charset="0"/>
              <a:buChar char="•"/>
            </a:pPr>
            <a:endParaRPr lang="pt-BR" sz="1400" dirty="0">
              <a:latin typeface="Arial Narrow" panose="020B0606020202030204" pitchFamily="34" charset="0"/>
              <a:cs typeface="Calibri" pitchFamily="34" charset="0"/>
            </a:endParaRPr>
          </a:p>
          <a:p>
            <a:endParaRPr lang="pt-BR" sz="1400" dirty="0">
              <a:latin typeface="Arial Narrow" panose="020B0606020202030204" pitchFamily="34" charset="0"/>
              <a:cs typeface="Calibri" pitchFamily="34" charset="0"/>
            </a:endParaRPr>
          </a:p>
        </p:txBody>
      </p:sp>
      <p:sp>
        <p:nvSpPr>
          <p:cNvPr id="5" name="DESCRICAO"/>
          <p:cNvSpPr>
            <a:spLocks noChangeArrowheads="1"/>
          </p:cNvSpPr>
          <p:nvPr/>
        </p:nvSpPr>
        <p:spPr bwMode="auto">
          <a:xfrm>
            <a:off x="6132938" y="3892989"/>
            <a:ext cx="5940000" cy="2569439"/>
          </a:xfrm>
          <a:prstGeom prst="roundRect">
            <a:avLst>
              <a:gd name="adj" fmla="val 3382"/>
            </a:avLst>
          </a:prstGeom>
          <a:noFill/>
          <a:ln w="9525">
            <a:solidFill>
              <a:srgbClr val="698CAF"/>
            </a:solidFill>
            <a:miter lim="800000"/>
            <a:headEnd/>
            <a:tailEnd/>
          </a:ln>
          <a:effectLst/>
        </p:spPr>
        <p:txBody>
          <a:bodyPr lIns="102278" tIns="252000" rIns="20456" bIns="12273" anchor="t"/>
          <a:lstStyle/>
          <a:p>
            <a:pPr marL="177800" indent="-177800">
              <a:buFont typeface="Arial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Possibilidade de informar o município de realização da turma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Vinculo de mais de uma professor a turma, separando o calculo do prêmio pelo período realizado por cada professor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Envio de e-mail automático para os alunos envolvidos quando houver cancelamento de turma</a:t>
            </a:r>
            <a:endParaRPr lang="pt-BR" sz="1400" dirty="0" smtClean="0">
              <a:latin typeface="Arial Narrow" panose="020B0606020202030204" pitchFamily="34" charset="0"/>
              <a:cs typeface="Calibri" pitchFamily="34" charset="0"/>
            </a:endParaRPr>
          </a:p>
          <a:p>
            <a:pPr marL="177800" indent="-177800">
              <a:buFont typeface="Arial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Revisão no mecanismo de atualização do saldo de horas do orçamento a partir da alocação dos alunos</a:t>
            </a:r>
            <a:endParaRPr lang="pt-BR" sz="1400" dirty="0" smtClean="0">
              <a:latin typeface="Arial Narrow" panose="020B0606020202030204" pitchFamily="34" charset="0"/>
              <a:cs typeface="Calibri" pitchFamily="34" charset="0"/>
            </a:endParaRPr>
          </a:p>
          <a:p>
            <a:pPr marL="177800" indent="-177800">
              <a:buFont typeface="Arial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Revisão no mecanismo de geração de relatórios que estão sendo </a:t>
            </a:r>
          </a:p>
          <a:p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gerados com maior performance, principalmente o relatório do calculo </a:t>
            </a:r>
          </a:p>
          <a:p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do prêmio</a:t>
            </a:r>
            <a:endParaRPr lang="pt-BR" sz="1400" dirty="0">
              <a:latin typeface="Arial Narrow" panose="020B0606020202030204" pitchFamily="34" charset="0"/>
              <a:cs typeface="Calibri" pitchFamily="34" charset="0"/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6435845" y="3643571"/>
            <a:ext cx="2160000" cy="360000"/>
          </a:xfrm>
          <a:prstGeom prst="rect">
            <a:avLst/>
          </a:prstGeom>
          <a:solidFill>
            <a:srgbClr val="1F497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Clr>
                <a:srgbClr val="CC0000"/>
              </a:buClr>
            </a:pPr>
            <a:r>
              <a:rPr lang="pt-BR" sz="1700" b="1" dirty="0">
                <a:solidFill>
                  <a:schemeClr val="bg1"/>
                </a:solidFill>
                <a:latin typeface="Arial Narrow" panose="020B0606020202030204" pitchFamily="34" charset="0"/>
                <a:cs typeface="Calibri" pitchFamily="34" charset="0"/>
              </a:rPr>
              <a:t>Benefícios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77555" y="3643571"/>
            <a:ext cx="2160000" cy="360000"/>
          </a:xfrm>
          <a:prstGeom prst="rect">
            <a:avLst/>
          </a:prstGeom>
          <a:solidFill>
            <a:srgbClr val="1F497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Clr>
                <a:srgbClr val="CC0000"/>
              </a:buClr>
            </a:pPr>
            <a:r>
              <a:rPr lang="pt-BR" sz="1700" b="1" dirty="0">
                <a:solidFill>
                  <a:schemeClr val="bg1"/>
                </a:solidFill>
                <a:latin typeface="Arial Narrow" panose="020B0606020202030204" pitchFamily="34" charset="0"/>
                <a:cs typeface="Calibri" pitchFamily="34" charset="0"/>
              </a:rPr>
              <a:t>Principais Mudanças</a:t>
            </a:r>
          </a:p>
        </p:txBody>
      </p:sp>
      <p:sp>
        <p:nvSpPr>
          <p:cNvPr id="16" name="DESCRICAO"/>
          <p:cNvSpPr>
            <a:spLocks noChangeArrowheads="1"/>
          </p:cNvSpPr>
          <p:nvPr/>
        </p:nvSpPr>
        <p:spPr bwMode="auto">
          <a:xfrm>
            <a:off x="47625" y="1086194"/>
            <a:ext cx="12025313" cy="2365345"/>
          </a:xfrm>
          <a:prstGeom prst="roundRect">
            <a:avLst>
              <a:gd name="adj" fmla="val 3601"/>
            </a:avLst>
          </a:prstGeom>
          <a:noFill/>
          <a:ln w="9525">
            <a:solidFill>
              <a:srgbClr val="698CAF"/>
            </a:solidFill>
            <a:miter lim="800000"/>
            <a:headEnd/>
            <a:tailEnd/>
          </a:ln>
          <a:effectLst/>
        </p:spPr>
        <p:txBody>
          <a:bodyPr lIns="102278" tIns="252000" rIns="20456" bIns="12273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</a:rPr>
              <a:t>Cadastramento de cursos, professor e salas disponíveis para montagem das turmas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</a:rPr>
              <a:t>Cadastramento de alunos vinculado ao cliente que irá realizar o pagamento do curso (sendo o próprio aluno e/ou pessoa jurídica)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</a:rPr>
              <a:t>Cadastramento das propostas comerciais vinculando curso e clientes definindo o valor a ser pago e o número de horas disponíveis para realização do curso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latin typeface="Arial Narrow" panose="020B0606020202030204" pitchFamily="34" charset="0"/>
              </a:rPr>
              <a:t>Controle </a:t>
            </a:r>
            <a:r>
              <a:rPr lang="pt-BR" sz="1400" dirty="0" smtClean="0">
                <a:latin typeface="Arial Narrow" panose="020B0606020202030204" pitchFamily="34" charset="0"/>
              </a:rPr>
              <a:t>das turmas vinculando sala, professor e curso realizado (opcionalmente o cliente), por cada filial de realização</a:t>
            </a:r>
            <a:endParaRPr lang="pt-BR" sz="1400" dirty="0">
              <a:latin typeface="Arial Narrow" panose="020B0606020202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</a:rPr>
              <a:t>A partir da formação da turma, alocação dos alunos, vinculando ao orçamento que irá definir o número de horas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</a:rPr>
              <a:t>Após a alocação dos alunos é disponibilizado: Geração de Certificado, Envio de e-mail de recebimento/confirmação de curso e lista de presença e resposta </a:t>
            </a:r>
          </a:p>
          <a:p>
            <a:r>
              <a:rPr lang="pt-BR" sz="1400" dirty="0" smtClean="0">
                <a:latin typeface="Arial Narrow" panose="020B0606020202030204" pitchFamily="34" charset="0"/>
              </a:rPr>
              <a:t>da pesquisa de satisfação. A partir da resposta de pesquisa de satisfação de cada aluno é realizado o calculo do premio para </a:t>
            </a:r>
            <a:r>
              <a:rPr lang="pt-BR" sz="1400" smtClean="0">
                <a:latin typeface="Arial Narrow" panose="020B0606020202030204" pitchFamily="34" charset="0"/>
              </a:rPr>
              <a:t>o instrutor</a:t>
            </a:r>
            <a:endParaRPr lang="pt-BR" sz="1400" dirty="0" smtClean="0">
              <a:latin typeface="Arial Narrow" panose="020B0606020202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 smtClean="0">
              <a:latin typeface="Arial Narrow" panose="020B0606020202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77089" y="855367"/>
            <a:ext cx="2160000" cy="360000"/>
          </a:xfrm>
          <a:prstGeom prst="rect">
            <a:avLst/>
          </a:prstGeom>
          <a:solidFill>
            <a:srgbClr val="1F497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Clr>
                <a:srgbClr val="CC0000"/>
              </a:buClr>
            </a:pPr>
            <a:r>
              <a:rPr lang="pt-BR" sz="1700" b="1" dirty="0">
                <a:solidFill>
                  <a:schemeClr val="bg1"/>
                </a:solidFill>
                <a:latin typeface="Arial Narrow" panose="020B0606020202030204" pitchFamily="34" charset="0"/>
                <a:cs typeface="Calibri" pitchFamily="34" charset="0"/>
              </a:rPr>
              <a:t>Descrição do Processo</a:t>
            </a:r>
          </a:p>
        </p:txBody>
      </p:sp>
      <p:pic>
        <p:nvPicPr>
          <p:cNvPr id="34" name="Picture 2" descr="http://www.apoiosfinanceiros.com/wp-content/uploads/2010/08/Fotolia_10056608_X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8454" y="5679584"/>
            <a:ext cx="760072" cy="76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20" descr="http://wemcotoday.com/wp-content/uploads/2010/09/Fotolia_9747389_X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99837" y="5432907"/>
            <a:ext cx="947701" cy="101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0" descr="http://paceaustralia.files.wordpress.com/2010/11/network-fotolia_22546988_m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94859" y="1941364"/>
            <a:ext cx="1447561" cy="14114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09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Passo</a:t>
            </a:r>
            <a:r>
              <a:rPr lang="en-US" smtClean="0"/>
              <a:t> a </a:t>
            </a:r>
            <a:r>
              <a:rPr lang="en-US" err="1" smtClean="0"/>
              <a:t>Passo</a:t>
            </a:r>
            <a:r>
              <a:rPr lang="en-US" smtClean="0"/>
              <a:t> das </a:t>
            </a:r>
            <a:r>
              <a:rPr lang="en-US" err="1" smtClean="0"/>
              <a:t>Principais</a:t>
            </a:r>
            <a:r>
              <a:rPr lang="en-US" smtClean="0"/>
              <a:t> </a:t>
            </a:r>
            <a:r>
              <a:rPr lang="en-US" err="1" smtClean="0"/>
              <a:t>Atividades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50</a:t>
            </a:fld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420100" y="1260904"/>
            <a:ext cx="3663989" cy="1761695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PRINCIPAL ATIVIDADE 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Nesta tela é possível visualizar ou excluir as respostas da pesquisa de  satisfação de cada aluno realizada pelo portal. Após a exclusão será possível realizar novamente a pesquisa de satisfação.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21571" y="763498"/>
            <a:ext cx="5229223" cy="370407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RESPOSTA DA PESQUISA DE SATISFAÇÃO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70" y="1321212"/>
            <a:ext cx="7908029" cy="409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51</a:t>
            </a:fld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376651" y="1224924"/>
            <a:ext cx="6069349" cy="1340476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PASSO A PASSO: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Entrar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no módulo SIGATRM, acessar menu: Atualizações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&gt;.Relatórios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-&gt; Entrega -&gt;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Calculo do Prêmio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Informar os parâmetros solicitados e clicar no botão Confirmar.</a:t>
            </a:r>
          </a:p>
          <a:p>
            <a:pPr marL="228600" indent="-228600"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CALCULO DO PRÊMIO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8" y="1232684"/>
            <a:ext cx="5735972" cy="482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52</a:t>
            </a:fld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CALCULO DO PRÊMIO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(CONTINUAÇÃO)</a:t>
            </a:r>
            <a:endParaRPr lang="pt-BR" sz="1400" b="1" dirty="0">
              <a:latin typeface="Arial Narrow" panose="020B0606020202030204" pitchFamily="34" charset="0"/>
              <a:cs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2" y="1326524"/>
            <a:ext cx="89630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53</a:t>
            </a:fld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134100" y="1326524"/>
            <a:ext cx="4758025" cy="976067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PASSO A PASSO: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Entrar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no módulo SIGATRM, acessar menu: Atualizações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&gt;.Relatórios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-&gt; Entrega -&gt;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Planilha das Respostas da Pesquisa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Informar os parâmetros solicitados e clicar no botão Confirmar.</a:t>
            </a:r>
          </a:p>
          <a:p>
            <a:pPr marL="228600" indent="-228600"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PLANILHA DAS RESPOSTAS DA PESQUISA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9" y="1326524"/>
            <a:ext cx="5672472" cy="38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3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54</a:t>
            </a:fld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PLANILHA DAS RESPOSTAS DA PESQUISA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 (CONTINUAÇÃO)</a:t>
            </a:r>
            <a:endParaRPr lang="pt-BR" sz="1400" b="1" dirty="0">
              <a:latin typeface="Arial Narrow" panose="020B0606020202030204" pitchFamily="34" charset="0"/>
              <a:cs typeface="Arial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2" y="1326524"/>
            <a:ext cx="11020425" cy="7905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42" y="2153058"/>
            <a:ext cx="114300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1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Encerramento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55</a:t>
            </a:fld>
            <a:endParaRPr lang="pt-BR" dirty="0"/>
          </a:p>
        </p:txBody>
      </p:sp>
      <p:pic>
        <p:nvPicPr>
          <p:cNvPr id="4" name="Picture 6" descr="http://1.bp.blogspot.com/_l8hMbaCuyOc/TOKu3ckrRlI/AAAAAAAABos/JdGuEJBdvYk/s1600/Fotolia_interrogation%255B1%255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9756" y="1127775"/>
            <a:ext cx="4392488" cy="5349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10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33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089" y="114372"/>
            <a:ext cx="9935901" cy="46181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Resumo</a:t>
            </a:r>
            <a:r>
              <a:rPr lang="en-US" dirty="0" smtClean="0"/>
              <a:t> do </a:t>
            </a:r>
            <a:r>
              <a:rPr lang="en-US" dirty="0" err="1" smtClean="0"/>
              <a:t>Processo</a:t>
            </a:r>
            <a:r>
              <a:rPr lang="en-US" dirty="0" smtClean="0"/>
              <a:t> – Centro de </a:t>
            </a:r>
            <a:r>
              <a:rPr lang="en-US" dirty="0" err="1" smtClean="0"/>
              <a:t>Treinamento</a:t>
            </a:r>
            <a:r>
              <a:rPr lang="en-US" dirty="0" smtClean="0"/>
              <a:t> TOTVS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DESCRICAO"/>
          <p:cNvSpPr>
            <a:spLocks noChangeArrowheads="1"/>
          </p:cNvSpPr>
          <p:nvPr/>
        </p:nvSpPr>
        <p:spPr bwMode="auto">
          <a:xfrm>
            <a:off x="47624" y="3870179"/>
            <a:ext cx="12025313" cy="2698046"/>
          </a:xfrm>
          <a:prstGeom prst="roundRect">
            <a:avLst>
              <a:gd name="adj" fmla="val 2231"/>
            </a:avLst>
          </a:prstGeom>
          <a:noFill/>
          <a:ln w="9525">
            <a:solidFill>
              <a:srgbClr val="698CAF"/>
            </a:solidFill>
            <a:miter lim="800000"/>
            <a:headEnd/>
            <a:tailEnd/>
          </a:ln>
          <a:effectLst/>
        </p:spPr>
        <p:txBody>
          <a:bodyPr lIns="102278" tIns="252000" rIns="20456" bIns="12273" anchor="t"/>
          <a:lstStyle/>
          <a:p>
            <a:pPr marL="177800" indent="-177800">
              <a:buFont typeface="Arial" pitchFamily="34" charset="0"/>
              <a:buChar char="•"/>
            </a:pPr>
            <a:endParaRPr lang="pt-BR" sz="1400" dirty="0">
              <a:latin typeface="Arial Narrow" panose="020B0606020202030204" pitchFamily="34" charset="0"/>
              <a:cs typeface="Calibri" pitchFamily="34" charset="0"/>
            </a:endParaRPr>
          </a:p>
          <a:p>
            <a:endParaRPr lang="pt-BR" sz="1400" dirty="0">
              <a:latin typeface="Arial Narrow" panose="020B0606020202030204" pitchFamily="34" charset="0"/>
              <a:cs typeface="Calibri" pitchFamily="34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77555" y="3643571"/>
            <a:ext cx="2160000" cy="360000"/>
          </a:xfrm>
          <a:prstGeom prst="rect">
            <a:avLst/>
          </a:prstGeom>
          <a:solidFill>
            <a:srgbClr val="1F497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buClr>
                <a:srgbClr val="CC0000"/>
              </a:buClr>
            </a:pPr>
            <a:r>
              <a:rPr lang="pt-BR" sz="17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Calibri" pitchFamily="34" charset="0"/>
              </a:rPr>
              <a:t>Principais Atividades</a:t>
            </a:r>
            <a:endParaRPr lang="pt-BR" sz="1700" b="1" dirty="0">
              <a:solidFill>
                <a:schemeClr val="bg1"/>
              </a:solidFill>
              <a:latin typeface="Arial Narrow" panose="020B0606020202030204" pitchFamily="34" charset="0"/>
              <a:cs typeface="Calibri" pitchFamily="34" charset="0"/>
            </a:endParaRPr>
          </a:p>
        </p:txBody>
      </p:sp>
      <p:sp>
        <p:nvSpPr>
          <p:cNvPr id="16" name="DESCRICAO"/>
          <p:cNvSpPr>
            <a:spLocks noChangeArrowheads="1"/>
          </p:cNvSpPr>
          <p:nvPr/>
        </p:nvSpPr>
        <p:spPr bwMode="auto">
          <a:xfrm>
            <a:off x="47626" y="1086194"/>
            <a:ext cx="4946217" cy="2394206"/>
          </a:xfrm>
          <a:prstGeom prst="roundRect">
            <a:avLst>
              <a:gd name="adj" fmla="val 3601"/>
            </a:avLst>
          </a:prstGeom>
          <a:noFill/>
          <a:ln w="9525">
            <a:solidFill>
              <a:srgbClr val="698CAF"/>
            </a:solidFill>
            <a:miter lim="800000"/>
            <a:headEnd/>
            <a:tailEnd/>
          </a:ln>
          <a:effectLst/>
        </p:spPr>
        <p:txBody>
          <a:bodyPr lIns="102278" tIns="252000" rIns="20456" bIns="12273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latin typeface="Arial Narrow" panose="020B0606020202030204" pitchFamily="34" charset="0"/>
              <a:cs typeface="Calibri" pitchFamily="34" charset="0"/>
            </a:endParaRPr>
          </a:p>
          <a:p>
            <a:pPr marL="171450" indent="-171450" fontAlgn="t">
              <a:buFont typeface="Arial" panose="020B0604020202020204" pitchFamily="34" charset="0"/>
              <a:buChar char="•"/>
              <a:defRPr/>
            </a:pP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77089" y="855367"/>
            <a:ext cx="2160000" cy="360000"/>
          </a:xfrm>
          <a:prstGeom prst="rect">
            <a:avLst/>
          </a:prstGeom>
          <a:solidFill>
            <a:srgbClr val="1F497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Clr>
                <a:srgbClr val="CC0000"/>
              </a:buClr>
            </a:pPr>
            <a:r>
              <a:rPr lang="pt-BR" sz="17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Calibri" pitchFamily="34" charset="0"/>
              </a:rPr>
              <a:t>Entradas </a:t>
            </a:r>
            <a:r>
              <a:rPr lang="pt-BR" sz="1700" b="1" dirty="0">
                <a:solidFill>
                  <a:schemeClr val="bg1"/>
                </a:solidFill>
                <a:latin typeface="Arial Narrow" panose="020B0606020202030204" pitchFamily="34" charset="0"/>
                <a:cs typeface="Calibri" pitchFamily="34" charset="0"/>
              </a:rPr>
              <a:t>do Processo</a:t>
            </a:r>
          </a:p>
        </p:txBody>
      </p:sp>
      <p:sp>
        <p:nvSpPr>
          <p:cNvPr id="10" name="DESCRICAO"/>
          <p:cNvSpPr>
            <a:spLocks noChangeArrowheads="1"/>
          </p:cNvSpPr>
          <p:nvPr/>
        </p:nvSpPr>
        <p:spPr bwMode="auto">
          <a:xfrm>
            <a:off x="5162981" y="1100624"/>
            <a:ext cx="6909955" cy="2365345"/>
          </a:xfrm>
          <a:prstGeom prst="roundRect">
            <a:avLst>
              <a:gd name="adj" fmla="val 3601"/>
            </a:avLst>
          </a:prstGeom>
          <a:noFill/>
          <a:ln w="9525">
            <a:solidFill>
              <a:srgbClr val="698CAF"/>
            </a:solidFill>
            <a:miter lim="800000"/>
            <a:headEnd/>
            <a:tailEnd/>
          </a:ln>
          <a:effectLst/>
        </p:spPr>
        <p:txBody>
          <a:bodyPr lIns="102278" tIns="252000" rIns="20456" bIns="12273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Certificado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Envio do </a:t>
            </a:r>
            <a:r>
              <a:rPr lang="pt-BR" sz="1400" dirty="0" err="1" smtClean="0">
                <a:latin typeface="Arial Narrow" panose="020B0606020202030204" pitchFamily="34" charset="0"/>
                <a:cs typeface="Calibri" pitchFamily="34" charset="0"/>
              </a:rPr>
              <a:t>Email</a:t>
            </a: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 de Inscrição/Confirmação da Turma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Lista de Presença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Impressão da Proposta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Relatório de Alocações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Captação de Clientes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Cursos / Ranking Faturamento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Planilha de Calendário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Relatório de Turmas e Agendamentos</a:t>
            </a:r>
          </a:p>
          <a:p>
            <a:pPr marL="171450" indent="-171450" fontAlgn="t">
              <a:buFont typeface="Arial" panose="020B0604020202020204" pitchFamily="34" charset="0"/>
              <a:buChar char="•"/>
              <a:defRPr/>
            </a:pP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349458" y="785969"/>
            <a:ext cx="2160000" cy="360000"/>
          </a:xfrm>
          <a:prstGeom prst="rect">
            <a:avLst/>
          </a:prstGeom>
          <a:solidFill>
            <a:srgbClr val="1F497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Clr>
                <a:srgbClr val="CC0000"/>
              </a:buClr>
            </a:pPr>
            <a:r>
              <a:rPr lang="pt-BR" sz="17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Calibri" pitchFamily="34" charset="0"/>
              </a:rPr>
              <a:t>Saídas do Processo</a:t>
            </a:r>
            <a:endParaRPr lang="pt-BR" sz="1700" b="1" dirty="0">
              <a:solidFill>
                <a:schemeClr val="bg1"/>
              </a:solidFill>
              <a:latin typeface="Arial Narrow" panose="020B0606020202030204" pitchFamily="34" charset="0"/>
              <a:cs typeface="Calibri" pitchFamily="34" charset="0"/>
            </a:endParaRPr>
          </a:p>
        </p:txBody>
      </p:sp>
      <p:sp>
        <p:nvSpPr>
          <p:cNvPr id="8" name="Seta para baixo 7"/>
          <p:cNvSpPr/>
          <p:nvPr/>
        </p:nvSpPr>
        <p:spPr>
          <a:xfrm>
            <a:off x="2399083" y="859597"/>
            <a:ext cx="355600" cy="360000"/>
          </a:xfrm>
          <a:prstGeom prst="downArrow">
            <a:avLst/>
          </a:prstGeom>
          <a:solidFill>
            <a:srgbClr val="4472C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rot="10800000">
            <a:off x="10521827" y="852930"/>
            <a:ext cx="355600" cy="360000"/>
          </a:xfrm>
          <a:prstGeom prst="downArrow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6" descr="http://lh3.ggpht.com/_JdoHPQAu1cs/Sv_eBxOwdsI/AAAAAAAAW2s/JBW0zHKRxUA/Fotolia_10323533_X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14095" y="2606422"/>
            <a:ext cx="1022625" cy="766969"/>
          </a:xfrm>
          <a:prstGeom prst="rect">
            <a:avLst/>
          </a:prstGeom>
          <a:noFill/>
        </p:spPr>
      </p:pic>
      <p:pic>
        <p:nvPicPr>
          <p:cNvPr id="19" name="Picture 2" descr="http://lh5.ggpht.com/_JdoHPQAu1cs/Sv_eGUcMJnI/AAAAAAAAW3c/ITj0xQHBd3Q/Fotolia_11720109_X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83869" y="2710705"/>
            <a:ext cx="740834" cy="740834"/>
          </a:xfrm>
          <a:prstGeom prst="rect">
            <a:avLst/>
          </a:prstGeom>
          <a:noFill/>
        </p:spPr>
      </p:pic>
      <p:pic>
        <p:nvPicPr>
          <p:cNvPr id="20" name="Picture 12" descr="http://www.hotyogateacher.com/wp-content/uploads/2010/09/Fotolia_10083216_Subscription_X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75088" y="4372501"/>
            <a:ext cx="2597849" cy="1952099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0504" y="4094030"/>
            <a:ext cx="51799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Cadastramento de Propostas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Cadastramento das Turmas</a:t>
            </a:r>
            <a:endParaRPr lang="pt-BR" sz="1400" dirty="0">
              <a:latin typeface="Arial Narrow" panose="020B0606020202030204" pitchFamily="34" charset="0"/>
              <a:cs typeface="Calibri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Alocação dos Alunos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Resposta da Pesquisa de Satisfação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Calculo do Prêmio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latin typeface="Arial Narrow" panose="020B0606020202030204" pitchFamily="34" charset="0"/>
              <a:cs typeface="Calibri" pitchFamily="34" charset="0"/>
            </a:endParaRPr>
          </a:p>
          <a:p>
            <a:endParaRPr lang="pt-BR" sz="1400" dirty="0">
              <a:latin typeface="Arial Narrow" panose="020B0606020202030204" pitchFamily="34" charset="0"/>
              <a:cs typeface="Calibri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8705" y="1253203"/>
            <a:ext cx="38560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 Narrow" panose="020B0606020202030204" pitchFamily="34" charset="0"/>
                <a:cs typeface="Calibri" pitchFamily="34" charset="0"/>
              </a:rPr>
              <a:t>Cadastros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Cursos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Professores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Salas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Coeficiente de Premio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Alunos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Equivalência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Perguntas da Pesquisa de Satisfação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err="1">
                <a:latin typeface="Arial Narrow" panose="020B0606020202030204" pitchFamily="34" charset="0"/>
                <a:cs typeface="Calibri" pitchFamily="34" charset="0"/>
              </a:rPr>
              <a:t>Template</a:t>
            </a:r>
            <a:r>
              <a:rPr lang="pt-BR" sz="1400" dirty="0">
                <a:latin typeface="Arial Narrow" panose="020B0606020202030204" pitchFamily="34" charset="0"/>
                <a:cs typeface="Calibri" pitchFamily="34" charset="0"/>
              </a:rPr>
              <a:t> de </a:t>
            </a:r>
            <a:r>
              <a:rPr lang="pt-BR" sz="1400" dirty="0" err="1">
                <a:latin typeface="Arial Narrow" panose="020B0606020202030204" pitchFamily="34" charset="0"/>
                <a:cs typeface="Calibri" pitchFamily="34" charset="0"/>
              </a:rPr>
              <a:t>EMail</a:t>
            </a:r>
            <a:endParaRPr lang="pt-BR" sz="1400" dirty="0">
              <a:latin typeface="Arial Narrow" panose="020B0606020202030204" pitchFamily="34" charset="0"/>
              <a:cs typeface="Calibri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latin typeface="Arial Narrow" panose="020B0606020202030204" pitchFamily="34" charset="0"/>
                <a:cs typeface="Calibri" pitchFamily="34" charset="0"/>
              </a:rPr>
              <a:t>Assunto </a:t>
            </a:r>
            <a:r>
              <a:rPr lang="pt-BR" sz="1400" dirty="0" err="1">
                <a:latin typeface="Arial Narrow" panose="020B0606020202030204" pitchFamily="34" charset="0"/>
                <a:cs typeface="Calibri" pitchFamily="34" charset="0"/>
              </a:rPr>
              <a:t>Email</a:t>
            </a:r>
            <a:r>
              <a:rPr lang="pt-BR" sz="1400" dirty="0">
                <a:latin typeface="Arial Narrow" panose="020B0606020202030204" pitchFamily="34" charset="0"/>
                <a:cs typeface="Calibri" pitchFamily="34" charset="0"/>
              </a:rPr>
              <a:t> – Pesquisa de Satisfação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 smtClean="0">
              <a:latin typeface="Arial Narrow" panose="020B0606020202030204" pitchFamily="34" charset="0"/>
              <a:cs typeface="Calibri" pitchFamily="34" charset="0"/>
            </a:endParaRPr>
          </a:p>
          <a:p>
            <a:endParaRPr lang="pt-BR" sz="1400" dirty="0">
              <a:latin typeface="Arial Narrow" panose="020B0606020202030204" pitchFamily="34" charset="0"/>
              <a:cs typeface="Calibri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069649" y="1435418"/>
            <a:ext cx="1924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Propostas Comerciais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Turmas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Alocação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 smtClean="0">
              <a:latin typeface="Arial Narrow" panose="020B0606020202030204" pitchFamily="34" charset="0"/>
              <a:cs typeface="Calibri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8849818" y="1329189"/>
            <a:ext cx="3063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Instrutores e Grade de Capacitação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Calculo do Prêmio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Arial Narrow" panose="020B0606020202030204" pitchFamily="34" charset="0"/>
                <a:cs typeface="Calibri" pitchFamily="34" charset="0"/>
              </a:rPr>
              <a:t>Planilha das Respostas da Pesquisa de Satisfação</a:t>
            </a:r>
          </a:p>
        </p:txBody>
      </p:sp>
    </p:spTree>
    <p:extLst>
      <p:ext uri="{BB962C8B-B14F-4D97-AF65-F5344CB8AC3E}">
        <p14:creationId xmlns:p14="http://schemas.microsoft.com/office/powerpoint/2010/main" val="282521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CADASTRAR CURSOS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8" y="1326524"/>
            <a:ext cx="8975329" cy="1906633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/>
        </p:nvSpPr>
        <p:spPr>
          <a:xfrm>
            <a:off x="9705609" y="1326524"/>
            <a:ext cx="2236811" cy="589700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PRINCIPAL ATIVIDADE 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Realizar a manutenção dos cursos ministrados pela TOTVS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213610" y="1326524"/>
            <a:ext cx="3978390" cy="2237278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PASSO A PASSO: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Entrar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no módulo SIGATRM, acessar menu: Atualizações &gt;.Cadastros -&gt; Entrega -&gt; Cursos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Clicar no botão Incluir.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Informar/preencher os campos Tipo/Sistema=</a:t>
            </a: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P-</a:t>
            </a:r>
            <a:r>
              <a:rPr lang="pt-BR" sz="1400" b="1" dirty="0" err="1">
                <a:latin typeface="Arial Narrow" panose="020B0606020202030204" pitchFamily="34" charset="0"/>
                <a:cs typeface="Arial" pitchFamily="34" charset="0"/>
              </a:rPr>
              <a:t>MicroSiga</a:t>
            </a: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 Protheus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, Nome: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Formação </a:t>
            </a: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ADVPL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,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Família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de Gestão: </a:t>
            </a: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AVPRO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, Categoria: </a:t>
            </a: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1-Presencial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, Numero de Horas: </a:t>
            </a: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16 Horas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,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Valor Liquido: </a:t>
            </a:r>
            <a:r>
              <a:rPr lang="pt-BR" sz="1400" b="1" dirty="0">
                <a:latin typeface="Arial Narrow" panose="020B0606020202030204" pitchFamily="34" charset="0"/>
                <a:cs typeface="Arial" pitchFamily="34" charset="0"/>
              </a:rPr>
              <a:t>R$ 1.000,00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, Calendário: </a:t>
            </a:r>
            <a:r>
              <a:rPr lang="pt-BR" sz="1400" b="1" dirty="0" err="1">
                <a:latin typeface="Arial Narrow" panose="020B0606020202030204" pitchFamily="34" charset="0"/>
                <a:cs typeface="Arial" pitchFamily="34" charset="0"/>
              </a:rPr>
              <a:t>S-Sim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.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Clicar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no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botão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Confirmar. </a:t>
            </a: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CADASTRAR CURSOS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8" y="1210949"/>
            <a:ext cx="7474193" cy="214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Passo</a:t>
            </a:r>
            <a:r>
              <a:rPr lang="en-US" dirty="0" smtClean="0"/>
              <a:t> a </a:t>
            </a:r>
            <a:r>
              <a:rPr lang="en-US" dirty="0" err="1" smtClean="0"/>
              <a:t>Passo</a:t>
            </a:r>
            <a:r>
              <a:rPr lang="en-US" dirty="0" smtClean="0"/>
              <a:t> das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C4BB9E-1302-4CAC-9019-14EFF6663B5B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819900" y="1326524"/>
            <a:ext cx="4719925" cy="976067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PASSO A PASSO: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Entrar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no módulo SIGATRM, acessar menu: Atualizações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&gt;.Relatórios </a:t>
            </a:r>
            <a:r>
              <a:rPr lang="pt-BR" sz="1400" dirty="0">
                <a:latin typeface="Arial Narrow" panose="020B0606020202030204" pitchFamily="34" charset="0"/>
                <a:cs typeface="Arial" pitchFamily="34" charset="0"/>
              </a:rPr>
              <a:t>-&gt; Entrega -&gt; </a:t>
            </a: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Planilha Calendário</a:t>
            </a:r>
            <a:endParaRPr lang="pt-BR" sz="1400" dirty="0">
              <a:latin typeface="Arial Narrow" panose="020B0606020202030204" pitchFamily="34" charset="0"/>
              <a:cs typeface="Arial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pt-BR" sz="1400" dirty="0" smtClean="0">
                <a:latin typeface="Arial Narrow" panose="020B0606020202030204" pitchFamily="34" charset="0"/>
                <a:cs typeface="Arial" pitchFamily="34" charset="0"/>
              </a:rPr>
              <a:t>Informar os parâmetros solicitados e clicar no botão Confirmar.</a:t>
            </a:r>
          </a:p>
          <a:p>
            <a:pPr marL="228600" indent="-228600">
              <a:lnSpc>
                <a:spcPct val="120000"/>
              </a:lnSpc>
            </a:pPr>
            <a:endParaRPr lang="pt-BR" sz="1400" dirty="0" smtClean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47328" y="840771"/>
            <a:ext cx="5229223" cy="485753"/>
          </a:xfrm>
          <a:prstGeom prst="roundRect">
            <a:avLst>
              <a:gd name="adj" fmla="val 1564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36000" bIns="36000" rtlCol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pt-BR" sz="1400" b="1" dirty="0" smtClean="0">
                <a:latin typeface="Arial Narrow" panose="020B0606020202030204" pitchFamily="34" charset="0"/>
                <a:cs typeface="Arial" pitchFamily="34" charset="0"/>
              </a:rPr>
              <a:t>GERAR PLANILHA CALENDÁRIO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42" y="1326525"/>
            <a:ext cx="4880481" cy="43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26446</TotalTime>
  <Words>3032</Words>
  <Application>Microsoft Office PowerPoint</Application>
  <PresentationFormat>Widescreen</PresentationFormat>
  <Paragraphs>416</Paragraphs>
  <Slides>56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4" baseType="lpstr">
      <vt:lpstr>Arial</vt:lpstr>
      <vt:lpstr>Arial Narrow</vt:lpstr>
      <vt:lpstr>Calibri</vt:lpstr>
      <vt:lpstr>Calibri Light</vt:lpstr>
      <vt:lpstr>Times New Roman</vt:lpstr>
      <vt:lpstr>Wingdings</vt:lpstr>
      <vt:lpstr>ヒラギノ角ゴ Pro W3</vt:lpstr>
      <vt:lpstr>Tema do Office</vt:lpstr>
      <vt:lpstr>TI – 26/10/2015</vt:lpstr>
      <vt:lpstr>Apresentação do PowerPoint</vt:lpstr>
      <vt:lpstr>Abertura</vt:lpstr>
      <vt:lpstr>Objetivos do Treinamento</vt:lpstr>
      <vt:lpstr>Resumo do Processo </vt:lpstr>
      <vt:lpstr>Resumo do Processo – Centro de Treinamento TOTVS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Passo a Passo das Principais Atividades</vt:lpstr>
      <vt:lpstr>Encerramento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FRENTE 1 – PROTHEUS BRASIL</dc:title>
  <dc:creator>Pamela de Souza Patrocinio</dc:creator>
  <cp:lastModifiedBy>Wagner Costa</cp:lastModifiedBy>
  <cp:revision>1991</cp:revision>
  <dcterms:created xsi:type="dcterms:W3CDTF">2015-06-08T20:55:45Z</dcterms:created>
  <dcterms:modified xsi:type="dcterms:W3CDTF">2015-11-26T20:05:14Z</dcterms:modified>
</cp:coreProperties>
</file>