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4101E-557D-7D5D-CB38-BC2B14E59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59A76A-0139-EC05-52ED-5B6554FD1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2BC33B-9E5E-E402-53B6-E8A9B605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FBD-2B8D-4886-981E-87F355FE4962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9EE938-6319-1E35-8FF4-B6072D84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D2A018-060D-09BC-2C3C-BCDFABF9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644C-154C-418C-BDDB-FA3776A665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97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4CDF0-2301-48A0-C747-F6FA6175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44CE33-AEB4-E8F7-8FBD-97A144CF0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FD1D5A-70C5-A345-4051-7D427B93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FBD-2B8D-4886-981E-87F355FE4962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8F5574-653B-82D9-1509-D775DE35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3A778A-2343-2BBD-9C24-7456DBC3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644C-154C-418C-BDDB-FA3776A665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77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48ED0E-E361-8ADA-5421-773681072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CB07D7-9487-3280-715D-2FA37DE2F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7DEFF-2E66-4E13-3327-80FF0F63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FBD-2B8D-4886-981E-87F355FE4962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17FEDC-DFAB-E21D-E3BB-EFF143B3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E555A9-A56A-4F21-33A4-B0F0DBCE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644C-154C-418C-BDDB-FA3776A665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77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71DB3-5C7B-CB87-6259-73C332C7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775E6-1818-724F-DE7D-70C15F551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CB884C-2A6B-1F0E-FE04-B9FA3E76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FBD-2B8D-4886-981E-87F355FE4962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292A7C-7C2C-58C9-5DA3-A91B3B6C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A0D9B6-1940-5B65-A9A9-E2A0D9B1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644C-154C-418C-BDDB-FA3776A665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31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C12E6-D62F-EC7D-B37B-6E9D1544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9533C1-422A-944E-5843-0EBD64913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18A167-6928-DDD8-F161-DC13371F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FBD-2B8D-4886-981E-87F355FE4962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E7EE70-8BCD-67C3-D7B5-8E2884A5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E93E60-5806-42C7-0568-44154E81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644C-154C-418C-BDDB-FA3776A665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7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8C4AC-D6AD-951F-F6BB-779A6E60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3F085A-00D1-D08A-E8B7-FCA115BB2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C15E9A-BB84-3D53-3D88-36DC94EDE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815FE2-E6AC-6A26-DA1B-D3FD6B5C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FBD-2B8D-4886-981E-87F355FE4962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35A134-70B0-2138-8308-D3E76FF6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9F5F51-2B30-C0E4-3B3E-AF9E9E65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644C-154C-418C-BDDB-FA3776A665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16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93419-0BE7-1498-12E6-293F1E5D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BE899C-7731-7427-21FC-02ED1E79E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A32AEF-5621-4C30-828C-F93292650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A17F53-2746-1EB4-6DE4-65830E2CB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7C4CC7-859C-BEC4-CB4A-B67EEBE10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59F433-BB13-0A25-56CF-F48F0B12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FBD-2B8D-4886-981E-87F355FE4962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CE01378-BC17-BAE7-99A7-A85B7327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8235B29-A41B-E683-0CB4-86A67973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644C-154C-418C-BDDB-FA3776A665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53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6EB6A-6F51-985B-2AD3-CF8AA2937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A6B82F-849B-EE31-2560-DC79012B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FBD-2B8D-4886-981E-87F355FE4962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AAF5E-4E67-08EB-9A2E-3EBB0ABE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BEC89F-61FF-E309-0D21-C8BA7AD6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644C-154C-418C-BDDB-FA3776A665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9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3C48897-3AF9-6182-F32F-14377044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FBD-2B8D-4886-981E-87F355FE4962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0AF1EB-F638-B063-75BC-A907E1D8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57061C-2212-8EAD-6E19-858CB1E5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644C-154C-418C-BDDB-FA3776A665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54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281ED-1C52-554E-242D-CFC2C4E0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05CAB4-3730-5C24-A461-1A225ECA6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D55456-4989-244C-9A9A-7845B90C7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5A4ECD-217D-6B92-489D-2A159EAC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FBD-2B8D-4886-981E-87F355FE4962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0DA9B4-329F-960F-A087-D8FFA636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D7CAD9-4B67-0DE0-0D81-9854F6D4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644C-154C-418C-BDDB-FA3776A665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01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C612E-187A-04C8-80A3-C99B9CA0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1D5792A-340B-2E3C-9D57-6593D2D6D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BD95FF-9921-1257-D5D5-33576FFB7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D9B4BD-537A-6917-5B88-394A949D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FBD-2B8D-4886-981E-87F355FE4962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9568F-ECFA-E879-0D3D-EDED0070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5B6DB7-C477-D3C4-7513-572B7F91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644C-154C-418C-BDDB-FA3776A665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CF0F75-D4F6-CE56-5F72-F63CE8CD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0E5BD5-D2C0-2CF0-BDFA-81F26FFF1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42414C-14F0-962E-43A2-278B6717F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AEFBD-2B8D-4886-981E-87F355FE4962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8AC30-3368-0066-5767-85137F890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B9212A-F477-1063-323B-9043E4A98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5644C-154C-418C-BDDB-FA3776A665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16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7A8AA55-C9E1-3267-8657-55FC993A3A50}"/>
              </a:ext>
            </a:extLst>
          </p:cNvPr>
          <p:cNvSpPr txBox="1">
            <a:spLocks/>
          </p:cNvSpPr>
          <p:nvPr/>
        </p:nvSpPr>
        <p:spPr>
          <a:xfrm>
            <a:off x="115570" y="360311"/>
            <a:ext cx="3307080" cy="3365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/>
              <a:t>Ajustar para 1* na ordem:</a:t>
            </a:r>
            <a:br>
              <a:rPr lang="pt-BR" sz="2000" b="1" dirty="0"/>
            </a:br>
            <a:endParaRPr lang="pt-BR" sz="20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7CD201F-BB5F-E629-BE38-B68BD8F78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90" t="45185" b="26944"/>
          <a:stretch/>
        </p:blipFill>
        <p:spPr>
          <a:xfrm>
            <a:off x="57150" y="1069871"/>
            <a:ext cx="11899900" cy="1847277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1CBCA83E-FE73-23A6-0F18-9975796824DD}"/>
              </a:ext>
            </a:extLst>
          </p:cNvPr>
          <p:cNvSpPr txBox="1">
            <a:spLocks/>
          </p:cNvSpPr>
          <p:nvPr/>
        </p:nvSpPr>
        <p:spPr>
          <a:xfrm>
            <a:off x="115570" y="3663168"/>
            <a:ext cx="4913630" cy="10698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1200" dirty="0"/>
          </a:p>
          <a:p>
            <a:pPr algn="l"/>
            <a:endParaRPr lang="pt-BR" sz="1200" dirty="0"/>
          </a:p>
          <a:p>
            <a:pPr algn="l"/>
            <a:r>
              <a:rPr lang="pt-BR" sz="1200" b="1" dirty="0"/>
              <a:t>Excluir:</a:t>
            </a:r>
          </a:p>
          <a:p>
            <a:pPr algn="l"/>
            <a:endParaRPr lang="pt-BR" sz="1200" b="1" dirty="0"/>
          </a:p>
          <a:p>
            <a:pPr algn="l"/>
            <a:r>
              <a:rPr lang="pt-BR" sz="1200" dirty="0"/>
              <a:t>- Setor (ele deve constar no cadastro cliente);</a:t>
            </a:r>
          </a:p>
          <a:p>
            <a:pPr algn="l"/>
            <a:r>
              <a:rPr lang="pt-BR" sz="1200" dirty="0"/>
              <a:t>- Tipo de investidor (ele deve constar no cadastro Investidor);</a:t>
            </a:r>
          </a:p>
          <a:p>
            <a:pPr algn="l"/>
            <a:r>
              <a:rPr lang="pt-BR" sz="1200" dirty="0"/>
              <a:t>- Investidor (ele deve constar no cadastro Investidor);</a:t>
            </a:r>
          </a:p>
          <a:p>
            <a:pPr algn="l"/>
            <a:r>
              <a:rPr lang="pt-BR" sz="1200" dirty="0"/>
              <a:t>- Lastro (ele deve constar no item garantias</a:t>
            </a:r>
          </a:p>
          <a:p>
            <a:pPr algn="l"/>
            <a:endParaRPr lang="pt-BR" sz="1200" dirty="0"/>
          </a:p>
          <a:p>
            <a:pPr algn="l"/>
            <a:br>
              <a:rPr lang="pt-BR" sz="1200" dirty="0"/>
            </a:br>
            <a:endParaRPr lang="pt-BR" sz="1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448B458-8D58-DCA0-547A-E84BF280E68A}"/>
              </a:ext>
            </a:extLst>
          </p:cNvPr>
          <p:cNvSpPr txBox="1">
            <a:spLocks/>
          </p:cNvSpPr>
          <p:nvPr/>
        </p:nvSpPr>
        <p:spPr>
          <a:xfrm>
            <a:off x="4113530" y="3940853"/>
            <a:ext cx="2674620" cy="10698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1200" dirty="0"/>
          </a:p>
          <a:p>
            <a:pPr algn="l"/>
            <a:endParaRPr lang="pt-BR" sz="1200" dirty="0"/>
          </a:p>
          <a:p>
            <a:pPr algn="l"/>
            <a:r>
              <a:rPr lang="pt-BR" sz="1200" b="1" dirty="0"/>
              <a:t>Faltou incluir:</a:t>
            </a:r>
          </a:p>
          <a:p>
            <a:pPr algn="l"/>
            <a:endParaRPr lang="pt-BR" sz="1200" b="1" dirty="0"/>
          </a:p>
          <a:p>
            <a:pPr algn="l"/>
            <a:r>
              <a:rPr lang="pt-BR" sz="1200" dirty="0"/>
              <a:t>- Segmento:</a:t>
            </a:r>
          </a:p>
          <a:p>
            <a:pPr algn="l"/>
            <a:r>
              <a:rPr lang="pt-BR" sz="1200" dirty="0"/>
              <a:t>- Data:</a:t>
            </a:r>
          </a:p>
          <a:p>
            <a:pPr algn="l"/>
            <a:r>
              <a:rPr lang="pt-BR" sz="1200" dirty="0"/>
              <a:t>- Prazo total:</a:t>
            </a:r>
          </a:p>
          <a:p>
            <a:pPr algn="l"/>
            <a:r>
              <a:rPr lang="pt-BR" sz="1200" dirty="0"/>
              <a:t>- Taxa série 1;</a:t>
            </a:r>
          </a:p>
          <a:p>
            <a:pPr algn="l"/>
            <a:r>
              <a:rPr lang="pt-BR" sz="1200" dirty="0"/>
              <a:t>- Taxa série 2:</a:t>
            </a:r>
          </a:p>
          <a:p>
            <a:pPr algn="l"/>
            <a:r>
              <a:rPr lang="pt-BR" sz="1200" dirty="0"/>
              <a:t>- Taxa série 3</a:t>
            </a:r>
          </a:p>
          <a:p>
            <a:pPr algn="l"/>
            <a:r>
              <a:rPr lang="pt-BR" sz="1200" dirty="0"/>
              <a:t>- Indexadores;</a:t>
            </a:r>
          </a:p>
          <a:p>
            <a:pPr algn="l"/>
            <a:endParaRPr lang="pt-BR" sz="1200" dirty="0"/>
          </a:p>
          <a:p>
            <a:pPr algn="l"/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9639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7A8AA55-C9E1-3267-8657-55FC993A3A50}"/>
              </a:ext>
            </a:extLst>
          </p:cNvPr>
          <p:cNvSpPr txBox="1">
            <a:spLocks/>
          </p:cNvSpPr>
          <p:nvPr/>
        </p:nvSpPr>
        <p:spPr>
          <a:xfrm>
            <a:off x="115570" y="360311"/>
            <a:ext cx="3307080" cy="3365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/>
              <a:t>Ajustar para 2* na ordem:</a:t>
            </a:r>
            <a:br>
              <a:rPr lang="pt-BR" sz="2000" b="1" dirty="0"/>
            </a:br>
            <a:endParaRPr lang="pt-BR" sz="2000" b="1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CBCA83E-FE73-23A6-0F18-9975796824DD}"/>
              </a:ext>
            </a:extLst>
          </p:cNvPr>
          <p:cNvSpPr txBox="1">
            <a:spLocks/>
          </p:cNvSpPr>
          <p:nvPr/>
        </p:nvSpPr>
        <p:spPr>
          <a:xfrm>
            <a:off x="115570" y="2870981"/>
            <a:ext cx="4913630" cy="10698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1200" dirty="0"/>
          </a:p>
          <a:p>
            <a:pPr algn="l"/>
            <a:endParaRPr lang="pt-BR" sz="1200" dirty="0"/>
          </a:p>
          <a:p>
            <a:pPr algn="l"/>
            <a:r>
              <a:rPr lang="pt-BR" sz="1200" b="1" dirty="0"/>
              <a:t>Excluir:</a:t>
            </a:r>
          </a:p>
          <a:p>
            <a:pPr algn="l"/>
            <a:endParaRPr lang="pt-BR" sz="1200" b="1" dirty="0"/>
          </a:p>
          <a:p>
            <a:pPr algn="l"/>
            <a:r>
              <a:rPr lang="pt-BR" sz="1200" dirty="0"/>
              <a:t>- Taxa 2 e taxa 3 (ela deve constar na aba operação)</a:t>
            </a:r>
          </a:p>
          <a:p>
            <a:pPr algn="l"/>
            <a:endParaRPr lang="pt-BR" sz="1200" dirty="0"/>
          </a:p>
          <a:p>
            <a:pPr algn="l"/>
            <a:endParaRPr lang="pt-BR" sz="1200" dirty="0"/>
          </a:p>
          <a:p>
            <a:pPr algn="l"/>
            <a:br>
              <a:rPr lang="pt-BR" sz="1200" dirty="0"/>
            </a:br>
            <a:endParaRPr lang="pt-BR" sz="1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4140AE-257D-1383-EE89-2C5DC7C58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02" t="40648" r="1" b="38704"/>
          <a:stretch/>
        </p:blipFill>
        <p:spPr>
          <a:xfrm>
            <a:off x="-79375" y="882650"/>
            <a:ext cx="12350750" cy="141605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E94CC3E0-E88F-90AF-5925-4EC0E681AABB}"/>
              </a:ext>
            </a:extLst>
          </p:cNvPr>
          <p:cNvSpPr txBox="1">
            <a:spLocks/>
          </p:cNvSpPr>
          <p:nvPr/>
        </p:nvSpPr>
        <p:spPr>
          <a:xfrm>
            <a:off x="3856990" y="3443262"/>
            <a:ext cx="2674620" cy="10698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1200" dirty="0"/>
          </a:p>
          <a:p>
            <a:pPr algn="l"/>
            <a:endParaRPr lang="pt-BR" sz="1200" dirty="0"/>
          </a:p>
          <a:p>
            <a:pPr algn="l"/>
            <a:r>
              <a:rPr lang="pt-BR" sz="1200" b="1" dirty="0"/>
              <a:t>Ajustar ordem igual:</a:t>
            </a:r>
          </a:p>
          <a:p>
            <a:pPr algn="l"/>
            <a:endParaRPr lang="pt-BR" sz="1200" b="1" dirty="0"/>
          </a:p>
          <a:p>
            <a:pPr marL="171450" indent="-171450" algn="l">
              <a:buFontTx/>
              <a:buChar char="-"/>
            </a:pPr>
            <a:r>
              <a:rPr lang="pt-BR" sz="1200" dirty="0"/>
              <a:t>Garantia 1, garantia 2 e garantia 3 (colocar na sequência)</a:t>
            </a:r>
          </a:p>
          <a:p>
            <a:pPr marL="171450" indent="-171450" algn="l">
              <a:buFontTx/>
              <a:buChar char="-"/>
            </a:pPr>
            <a:r>
              <a:rPr lang="pt-BR" sz="1200" dirty="0"/>
              <a:t>Taxa 1, taxa 2, taxa 3 (colocar na sequência)</a:t>
            </a:r>
          </a:p>
          <a:p>
            <a:pPr marL="171450" indent="-171450" algn="l">
              <a:buFontTx/>
              <a:buChar char="-"/>
            </a:pPr>
            <a:r>
              <a:rPr lang="pt-BR" sz="1200" dirty="0"/>
              <a:t>Percentual de Garantia (colocar na sequência)</a:t>
            </a:r>
          </a:p>
          <a:p>
            <a:pPr algn="l"/>
            <a:endParaRPr lang="pt-BR" sz="1200" dirty="0"/>
          </a:p>
          <a:p>
            <a:pPr algn="l"/>
            <a:endParaRPr lang="pt-BR" sz="12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C481371-678D-7A61-55BB-4661789BD6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17" t="62037" r="46167" b="15836"/>
          <a:stretch/>
        </p:blipFill>
        <p:spPr>
          <a:xfrm>
            <a:off x="6607810" y="2799569"/>
            <a:ext cx="3159760" cy="1517469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94480F1-5F53-D66E-CC94-644A58F0E098}"/>
              </a:ext>
            </a:extLst>
          </p:cNvPr>
          <p:cNvCxnSpPr/>
          <p:nvPr/>
        </p:nvCxnSpPr>
        <p:spPr>
          <a:xfrm>
            <a:off x="5448300" y="2870981"/>
            <a:ext cx="1225550" cy="7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89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7A8AA55-C9E1-3267-8657-55FC993A3A50}"/>
              </a:ext>
            </a:extLst>
          </p:cNvPr>
          <p:cNvSpPr txBox="1">
            <a:spLocks/>
          </p:cNvSpPr>
          <p:nvPr/>
        </p:nvSpPr>
        <p:spPr>
          <a:xfrm>
            <a:off x="115570" y="360311"/>
            <a:ext cx="3307080" cy="3365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/>
              <a:t>Ajustar para 3* na ordem:</a:t>
            </a:r>
            <a:br>
              <a:rPr lang="pt-BR" sz="2000" b="1" dirty="0"/>
            </a:br>
            <a:endParaRPr lang="pt-BR" sz="2000" b="1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CBCA83E-FE73-23A6-0F18-9975796824DD}"/>
              </a:ext>
            </a:extLst>
          </p:cNvPr>
          <p:cNvSpPr txBox="1">
            <a:spLocks/>
          </p:cNvSpPr>
          <p:nvPr/>
        </p:nvSpPr>
        <p:spPr>
          <a:xfrm>
            <a:off x="183515" y="3443262"/>
            <a:ext cx="3232785" cy="10698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1200" dirty="0"/>
          </a:p>
          <a:p>
            <a:pPr algn="l"/>
            <a:endParaRPr lang="pt-BR" sz="1200" dirty="0"/>
          </a:p>
          <a:p>
            <a:pPr algn="l"/>
            <a:r>
              <a:rPr lang="pt-BR" sz="1200" b="1" dirty="0"/>
              <a:t>Excluir:</a:t>
            </a:r>
          </a:p>
          <a:p>
            <a:pPr algn="l"/>
            <a:endParaRPr lang="pt-BR" sz="1200" b="1" dirty="0"/>
          </a:p>
          <a:p>
            <a:pPr marL="171450" indent="-171450" algn="l">
              <a:buFontTx/>
              <a:buChar char="-"/>
            </a:pPr>
            <a:r>
              <a:rPr lang="pt-BR" sz="1200" dirty="0"/>
              <a:t>Taxa 1 2 e taxa 3 (ela deve constar na aba operação)</a:t>
            </a:r>
          </a:p>
          <a:p>
            <a:pPr marL="171450" indent="-171450" algn="l">
              <a:buFontTx/>
              <a:buChar char="-"/>
            </a:pPr>
            <a:r>
              <a:rPr lang="pt-BR" sz="1200" dirty="0"/>
              <a:t>Prazo total (ela deve constar na aba operação)</a:t>
            </a:r>
          </a:p>
          <a:p>
            <a:pPr algn="l"/>
            <a:endParaRPr lang="pt-BR" sz="1200" dirty="0"/>
          </a:p>
          <a:p>
            <a:pPr algn="l"/>
            <a:endParaRPr lang="pt-BR" sz="1200" dirty="0"/>
          </a:p>
          <a:p>
            <a:pPr algn="l"/>
            <a:br>
              <a:rPr lang="pt-BR" sz="1200" dirty="0"/>
            </a:br>
            <a:endParaRPr lang="pt-BR" sz="12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94CC3E0-E88F-90AF-5925-4EC0E681AABB}"/>
              </a:ext>
            </a:extLst>
          </p:cNvPr>
          <p:cNvSpPr txBox="1">
            <a:spLocks/>
          </p:cNvSpPr>
          <p:nvPr/>
        </p:nvSpPr>
        <p:spPr>
          <a:xfrm>
            <a:off x="3856990" y="3443262"/>
            <a:ext cx="2674620" cy="10698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1200" dirty="0"/>
          </a:p>
          <a:p>
            <a:pPr algn="l"/>
            <a:endParaRPr lang="pt-BR" sz="1200" b="1" dirty="0"/>
          </a:p>
          <a:p>
            <a:pPr algn="l"/>
            <a:r>
              <a:rPr lang="pt-BR" sz="1200" b="1" dirty="0"/>
              <a:t>- Se sim</a:t>
            </a:r>
          </a:p>
          <a:p>
            <a:pPr algn="l"/>
            <a:endParaRPr lang="pt-BR" sz="1200" b="1" dirty="0"/>
          </a:p>
          <a:p>
            <a:pPr algn="l"/>
            <a:endParaRPr lang="pt-BR" sz="1200" dirty="0"/>
          </a:p>
          <a:p>
            <a:pPr algn="l"/>
            <a:endParaRPr lang="pt-BR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E39B1B-6462-A762-8609-4F80583CE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588" t="19236" r="-286" b="59386"/>
          <a:stretch/>
        </p:blipFill>
        <p:spPr>
          <a:xfrm>
            <a:off x="-114300" y="761219"/>
            <a:ext cx="12420600" cy="146606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CB97DA1-2E3B-75E8-E112-CD80EF39C9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84" t="41631" r="32210" b="47314"/>
          <a:stretch/>
        </p:blipFill>
        <p:spPr>
          <a:xfrm>
            <a:off x="3856990" y="4038600"/>
            <a:ext cx="1619250" cy="7581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4146E17-CABF-B657-F3DA-7B3BF092A60B}"/>
              </a:ext>
            </a:extLst>
          </p:cNvPr>
          <p:cNvSpPr txBox="1"/>
          <p:nvPr/>
        </p:nvSpPr>
        <p:spPr>
          <a:xfrm>
            <a:off x="3923665" y="2938814"/>
            <a:ext cx="3105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1200" dirty="0"/>
          </a:p>
          <a:p>
            <a:pPr algn="l"/>
            <a:r>
              <a:rPr lang="pt-BR" sz="1200" dirty="0"/>
              <a:t>Precisamos da caixa de pergunta carência de Principal Regular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FD4ED01B-F5A0-4F74-382C-9D7BF29D2E8D}"/>
              </a:ext>
            </a:extLst>
          </p:cNvPr>
          <p:cNvSpPr txBox="1">
            <a:spLocks/>
          </p:cNvSpPr>
          <p:nvPr/>
        </p:nvSpPr>
        <p:spPr>
          <a:xfrm>
            <a:off x="5721985" y="3405916"/>
            <a:ext cx="1619250" cy="10698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1200" dirty="0"/>
          </a:p>
          <a:p>
            <a:pPr algn="l"/>
            <a:endParaRPr lang="pt-BR" sz="1200" b="1" dirty="0"/>
          </a:p>
          <a:p>
            <a:pPr algn="l"/>
            <a:r>
              <a:rPr lang="pt-BR" sz="1200" b="1" dirty="0"/>
              <a:t>- Se não</a:t>
            </a:r>
          </a:p>
          <a:p>
            <a:pPr algn="l"/>
            <a:endParaRPr lang="pt-BR" sz="1200" b="1" dirty="0"/>
          </a:p>
          <a:p>
            <a:pPr algn="l"/>
            <a:endParaRPr lang="pt-BR" sz="1200" dirty="0"/>
          </a:p>
          <a:p>
            <a:pPr algn="l"/>
            <a:endParaRPr lang="pt-BR" sz="12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DFC8915-5808-A1EF-6685-D72DBC82FD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281" t="41863" r="21095" b="47685"/>
          <a:stretch/>
        </p:blipFill>
        <p:spPr>
          <a:xfrm>
            <a:off x="5721985" y="4038600"/>
            <a:ext cx="1295400" cy="71677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FA3D7EC2-DE2C-749A-FBC1-DEFAA4F79FD2}"/>
              </a:ext>
            </a:extLst>
          </p:cNvPr>
          <p:cNvSpPr txBox="1"/>
          <p:nvPr/>
        </p:nvSpPr>
        <p:spPr>
          <a:xfrm>
            <a:off x="7383145" y="2938813"/>
            <a:ext cx="3105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1200" dirty="0"/>
          </a:p>
          <a:p>
            <a:pPr algn="l"/>
            <a:r>
              <a:rPr lang="pt-BR" sz="1200" dirty="0"/>
              <a:t>Precisamos da caixa de pergunta carência de juros Regular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3EC3F81D-DBE0-89F5-4D9A-12CC47F4F895}"/>
              </a:ext>
            </a:extLst>
          </p:cNvPr>
          <p:cNvSpPr txBox="1">
            <a:spLocks/>
          </p:cNvSpPr>
          <p:nvPr/>
        </p:nvSpPr>
        <p:spPr>
          <a:xfrm>
            <a:off x="7511415" y="3347779"/>
            <a:ext cx="2674620" cy="10698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1200" dirty="0"/>
          </a:p>
          <a:p>
            <a:pPr algn="l"/>
            <a:endParaRPr lang="pt-BR" sz="1200" b="1" dirty="0"/>
          </a:p>
          <a:p>
            <a:pPr algn="l"/>
            <a:r>
              <a:rPr lang="pt-BR" sz="1200" b="1" dirty="0"/>
              <a:t>- Se sim</a:t>
            </a:r>
          </a:p>
          <a:p>
            <a:pPr algn="l"/>
            <a:endParaRPr lang="pt-BR" sz="1200" b="1" dirty="0"/>
          </a:p>
          <a:p>
            <a:pPr algn="l"/>
            <a:endParaRPr lang="pt-BR" sz="1200" dirty="0"/>
          </a:p>
          <a:p>
            <a:pPr algn="l"/>
            <a:endParaRPr lang="pt-BR" sz="120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2260C8A0-E334-765B-BB7C-B4B3B68648C4}"/>
              </a:ext>
            </a:extLst>
          </p:cNvPr>
          <p:cNvSpPr txBox="1">
            <a:spLocks/>
          </p:cNvSpPr>
          <p:nvPr/>
        </p:nvSpPr>
        <p:spPr>
          <a:xfrm>
            <a:off x="9376410" y="3349342"/>
            <a:ext cx="1619250" cy="10698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1200" dirty="0"/>
          </a:p>
          <a:p>
            <a:pPr algn="l"/>
            <a:endParaRPr lang="pt-BR" sz="1200" b="1" dirty="0"/>
          </a:p>
          <a:p>
            <a:pPr algn="l"/>
            <a:r>
              <a:rPr lang="pt-BR" sz="1200" b="1" dirty="0"/>
              <a:t>- Se não</a:t>
            </a:r>
          </a:p>
          <a:p>
            <a:pPr algn="l"/>
            <a:endParaRPr lang="pt-BR" sz="1200" b="1" dirty="0"/>
          </a:p>
          <a:p>
            <a:pPr algn="l"/>
            <a:endParaRPr lang="pt-BR" sz="1200" dirty="0"/>
          </a:p>
          <a:p>
            <a:pPr algn="l"/>
            <a:endParaRPr lang="pt-BR" sz="1200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53EC10F9-07AF-84E5-A135-C6D7AEE4CA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531" t="58889" r="32188" b="30057"/>
          <a:stretch/>
        </p:blipFill>
        <p:spPr>
          <a:xfrm>
            <a:off x="7433310" y="4038600"/>
            <a:ext cx="1619250" cy="7581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C5285F57-ADEB-A190-52A6-5566940262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323" t="58890" r="21792" b="31481"/>
          <a:stretch/>
        </p:blipFill>
        <p:spPr>
          <a:xfrm>
            <a:off x="9283065" y="4087450"/>
            <a:ext cx="1205230" cy="660399"/>
          </a:xfrm>
          <a:prstGeom prst="rect">
            <a:avLst/>
          </a:prstGeom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57F83A2C-419E-FB81-B250-F8286FA4F901}"/>
              </a:ext>
            </a:extLst>
          </p:cNvPr>
          <p:cNvSpPr txBox="1">
            <a:spLocks/>
          </p:cNvSpPr>
          <p:nvPr/>
        </p:nvSpPr>
        <p:spPr>
          <a:xfrm>
            <a:off x="189865" y="4755370"/>
            <a:ext cx="3232785" cy="10698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1200" dirty="0"/>
          </a:p>
          <a:p>
            <a:pPr algn="l"/>
            <a:endParaRPr lang="pt-BR" sz="1200" dirty="0"/>
          </a:p>
          <a:p>
            <a:pPr algn="l"/>
            <a:r>
              <a:rPr lang="pt-BR" sz="1200" b="1" dirty="0"/>
              <a:t>Ajustar:</a:t>
            </a:r>
          </a:p>
          <a:p>
            <a:pPr algn="l"/>
            <a:endParaRPr lang="pt-BR" sz="1200" b="1" dirty="0"/>
          </a:p>
          <a:p>
            <a:pPr marL="171450" indent="-171450" algn="l">
              <a:buFontTx/>
              <a:buChar char="-"/>
            </a:pPr>
            <a:r>
              <a:rPr lang="pt-BR" sz="1200" dirty="0"/>
              <a:t>- Ajustar campo de observações logo abaixo Carência de juros e principal (vide modelo aba oportunidade no </a:t>
            </a:r>
            <a:r>
              <a:rPr lang="pt-BR" sz="1200" dirty="0" err="1"/>
              <a:t>prox</a:t>
            </a:r>
            <a:r>
              <a:rPr lang="pt-BR" sz="1200" dirty="0"/>
              <a:t> slide)</a:t>
            </a:r>
          </a:p>
          <a:p>
            <a:pPr algn="l"/>
            <a:br>
              <a:rPr lang="pt-BR" sz="1200" dirty="0"/>
            </a:b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83946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7A8AA55-C9E1-3267-8657-55FC993A3A50}"/>
              </a:ext>
            </a:extLst>
          </p:cNvPr>
          <p:cNvSpPr txBox="1">
            <a:spLocks/>
          </p:cNvSpPr>
          <p:nvPr/>
        </p:nvSpPr>
        <p:spPr>
          <a:xfrm>
            <a:off x="115570" y="360311"/>
            <a:ext cx="3307080" cy="3365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/>
              <a:t>Ajustar para 4* na ordem:</a:t>
            </a:r>
            <a:br>
              <a:rPr lang="pt-BR" sz="2000" b="1" dirty="0"/>
            </a:br>
            <a:endParaRPr lang="pt-BR" sz="2000" b="1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CBCA83E-FE73-23A6-0F18-9975796824DD}"/>
              </a:ext>
            </a:extLst>
          </p:cNvPr>
          <p:cNvSpPr txBox="1">
            <a:spLocks/>
          </p:cNvSpPr>
          <p:nvPr/>
        </p:nvSpPr>
        <p:spPr>
          <a:xfrm>
            <a:off x="189865" y="6114535"/>
            <a:ext cx="4148455" cy="10698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1200" dirty="0"/>
          </a:p>
          <a:p>
            <a:pPr algn="l"/>
            <a:endParaRPr lang="pt-BR" sz="1200" dirty="0"/>
          </a:p>
          <a:p>
            <a:pPr algn="l"/>
            <a:r>
              <a:rPr lang="pt-BR" sz="1200" b="1" dirty="0"/>
              <a:t>Incluir:</a:t>
            </a:r>
          </a:p>
          <a:p>
            <a:pPr algn="l"/>
            <a:r>
              <a:rPr lang="pt-BR" sz="1200" dirty="0"/>
              <a:t>Faltou incluir  a opção de proposta feita vide tela acima</a:t>
            </a:r>
          </a:p>
          <a:p>
            <a:pPr algn="l"/>
            <a:r>
              <a:rPr lang="pt-BR" sz="1200" dirty="0"/>
              <a:t>Faltou incluir a opção de proposta aceita, vide tela acima</a:t>
            </a:r>
          </a:p>
          <a:p>
            <a:pPr algn="l"/>
            <a:endParaRPr lang="pt-BR" sz="1200" dirty="0"/>
          </a:p>
          <a:p>
            <a:pPr algn="l"/>
            <a:endParaRPr lang="pt-BR" sz="1200" dirty="0"/>
          </a:p>
          <a:p>
            <a:pPr algn="l"/>
            <a:endParaRPr lang="pt-BR" sz="1200" dirty="0"/>
          </a:p>
          <a:p>
            <a:pPr algn="l"/>
            <a:br>
              <a:rPr lang="pt-BR" sz="1200" dirty="0"/>
            </a:br>
            <a:endParaRPr lang="pt-BR" sz="1200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57F83A2C-419E-FB81-B250-F8286FA4F901}"/>
              </a:ext>
            </a:extLst>
          </p:cNvPr>
          <p:cNvSpPr txBox="1">
            <a:spLocks/>
          </p:cNvSpPr>
          <p:nvPr/>
        </p:nvSpPr>
        <p:spPr>
          <a:xfrm>
            <a:off x="152717" y="4907770"/>
            <a:ext cx="3232785" cy="10698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1200" dirty="0"/>
          </a:p>
          <a:p>
            <a:pPr algn="l"/>
            <a:endParaRPr lang="pt-BR" sz="1200" dirty="0"/>
          </a:p>
          <a:p>
            <a:pPr algn="l"/>
            <a:r>
              <a:rPr lang="pt-BR" sz="1200" b="1" dirty="0"/>
              <a:t>Ajustar:</a:t>
            </a:r>
          </a:p>
          <a:p>
            <a:pPr algn="l"/>
            <a:endParaRPr lang="pt-BR" sz="1200" b="1" dirty="0"/>
          </a:p>
          <a:p>
            <a:pPr marL="171450" indent="-171450" algn="l">
              <a:buFontTx/>
              <a:buChar char="-"/>
            </a:pPr>
            <a:r>
              <a:rPr lang="pt-BR" sz="1200" dirty="0"/>
              <a:t>- Ajustar campo de observações logo abaixo Carência de juros e principal (vide modelo aba oportunidade no </a:t>
            </a:r>
            <a:r>
              <a:rPr lang="pt-BR" sz="1200" dirty="0" err="1"/>
              <a:t>prox</a:t>
            </a:r>
            <a:r>
              <a:rPr lang="pt-BR" sz="1200" dirty="0"/>
              <a:t> slide)</a:t>
            </a:r>
          </a:p>
          <a:p>
            <a:pPr algn="l"/>
            <a:br>
              <a:rPr lang="pt-BR" sz="1200" dirty="0"/>
            </a:br>
            <a:endParaRPr lang="pt-BR" sz="12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05EE88E-D765-964E-3D03-55FF90AB7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66" t="25482" r="11250" b="10840"/>
          <a:stretch/>
        </p:blipFill>
        <p:spPr>
          <a:xfrm>
            <a:off x="3385502" y="696861"/>
            <a:ext cx="7691120" cy="436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E8E90-04CF-ADA9-4119-E9C12E70F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086" y="689837"/>
            <a:ext cx="780111" cy="278296"/>
          </a:xfrm>
        </p:spPr>
        <p:txBody>
          <a:bodyPr>
            <a:normAutofit/>
          </a:bodyPr>
          <a:lstStyle/>
          <a:p>
            <a:r>
              <a:rPr lang="pt-BR" sz="1100" b="1" u="sng" dirty="0"/>
              <a:t>Operação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1C3FBEE-EBE4-17BF-776B-629B44AB69E0}"/>
              </a:ext>
            </a:extLst>
          </p:cNvPr>
          <p:cNvSpPr txBox="1">
            <a:spLocks/>
          </p:cNvSpPr>
          <p:nvPr/>
        </p:nvSpPr>
        <p:spPr>
          <a:xfrm>
            <a:off x="3391677" y="41728"/>
            <a:ext cx="3187706" cy="3652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>
                <a:solidFill>
                  <a:schemeClr val="accent2"/>
                </a:solidFill>
              </a:rPr>
              <a:t> Modelo tela CRM : Aba Oportunidade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96B523C-24E8-FADB-9BCF-D2C691B79899}"/>
              </a:ext>
            </a:extLst>
          </p:cNvPr>
          <p:cNvSpPr txBox="1">
            <a:spLocks/>
          </p:cNvSpPr>
          <p:nvPr/>
        </p:nvSpPr>
        <p:spPr>
          <a:xfrm>
            <a:off x="651392" y="1439820"/>
            <a:ext cx="780111" cy="278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" dirty="0"/>
              <a:t>Data: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5A3E7C5-0A8B-F99C-15FD-5FED2B15E8DC}"/>
              </a:ext>
            </a:extLst>
          </p:cNvPr>
          <p:cNvSpPr txBox="1">
            <a:spLocks/>
          </p:cNvSpPr>
          <p:nvPr/>
        </p:nvSpPr>
        <p:spPr>
          <a:xfrm>
            <a:off x="669334" y="1834677"/>
            <a:ext cx="780111" cy="278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" dirty="0"/>
              <a:t>Valor: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C6D7FC2-81F4-25D9-3309-E906E5DF1D0A}"/>
              </a:ext>
            </a:extLst>
          </p:cNvPr>
          <p:cNvSpPr txBox="1">
            <a:spLocks/>
          </p:cNvSpPr>
          <p:nvPr/>
        </p:nvSpPr>
        <p:spPr>
          <a:xfrm>
            <a:off x="732086" y="994781"/>
            <a:ext cx="780111" cy="278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" dirty="0"/>
              <a:t>Segmento:</a:t>
            </a: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B9524BF4-ED43-053B-2521-63598D20562A}"/>
              </a:ext>
            </a:extLst>
          </p:cNvPr>
          <p:cNvSpPr txBox="1">
            <a:spLocks/>
          </p:cNvSpPr>
          <p:nvPr/>
        </p:nvSpPr>
        <p:spPr>
          <a:xfrm>
            <a:off x="5525305" y="580654"/>
            <a:ext cx="780111" cy="278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b="1" u="sng" dirty="0"/>
              <a:t>Prazo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0899FE2A-AF7E-35CA-C9A7-CCE6D699D086}"/>
              </a:ext>
            </a:extLst>
          </p:cNvPr>
          <p:cNvCxnSpPr>
            <a:cxnSpLocks/>
          </p:cNvCxnSpPr>
          <p:nvPr/>
        </p:nvCxnSpPr>
        <p:spPr>
          <a:xfrm>
            <a:off x="5580383" y="528819"/>
            <a:ext cx="81453" cy="5630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Agrupar 236">
            <a:extLst>
              <a:ext uri="{FF2B5EF4-FFF2-40B4-BE49-F238E27FC236}">
                <a16:creationId xmlns:a16="http://schemas.microsoft.com/office/drawing/2014/main" id="{142E91E6-6A79-F48E-2ED7-9F0375CDCA82}"/>
              </a:ext>
            </a:extLst>
          </p:cNvPr>
          <p:cNvGrpSpPr/>
          <p:nvPr/>
        </p:nvGrpSpPr>
        <p:grpSpPr>
          <a:xfrm>
            <a:off x="651392" y="851517"/>
            <a:ext cx="9436448" cy="5230773"/>
            <a:chOff x="259839" y="801518"/>
            <a:chExt cx="8482100" cy="4062986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157E866B-491B-8240-0837-C7CE6767E468}"/>
                </a:ext>
              </a:extLst>
            </p:cNvPr>
            <p:cNvSpPr/>
            <p:nvPr/>
          </p:nvSpPr>
          <p:spPr>
            <a:xfrm>
              <a:off x="952835" y="1289534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03DC592-6818-31B9-4C45-13FD86375986}"/>
                </a:ext>
              </a:extLst>
            </p:cNvPr>
            <p:cNvSpPr/>
            <p:nvPr/>
          </p:nvSpPr>
          <p:spPr>
            <a:xfrm>
              <a:off x="952834" y="1609107"/>
              <a:ext cx="1687001" cy="20612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594FC8E-E1D6-35AB-A067-1790A453FB1B}"/>
                </a:ext>
              </a:extLst>
            </p:cNvPr>
            <p:cNvSpPr/>
            <p:nvPr/>
          </p:nvSpPr>
          <p:spPr>
            <a:xfrm>
              <a:off x="952835" y="1953909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ítulo 1">
              <a:extLst>
                <a:ext uri="{FF2B5EF4-FFF2-40B4-BE49-F238E27FC236}">
                  <a16:creationId xmlns:a16="http://schemas.microsoft.com/office/drawing/2014/main" id="{301BD40A-B8D9-2EA9-7C14-A5B0EA0A368E}"/>
                </a:ext>
              </a:extLst>
            </p:cNvPr>
            <p:cNvSpPr txBox="1">
              <a:spLocks/>
            </p:cNvSpPr>
            <p:nvPr/>
          </p:nvSpPr>
          <p:spPr>
            <a:xfrm>
              <a:off x="300827" y="1855071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00" dirty="0"/>
                <a:t>Prazo total: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A2E5917-C6B8-CFA1-BE1C-BF1A608DA6A3}"/>
                </a:ext>
              </a:extLst>
            </p:cNvPr>
            <p:cNvSpPr/>
            <p:nvPr/>
          </p:nvSpPr>
          <p:spPr>
            <a:xfrm>
              <a:off x="952835" y="2273482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ítulo 1">
              <a:extLst>
                <a:ext uri="{FF2B5EF4-FFF2-40B4-BE49-F238E27FC236}">
                  <a16:creationId xmlns:a16="http://schemas.microsoft.com/office/drawing/2014/main" id="{5773E234-CB38-713D-E1C5-956753EE59B5}"/>
                </a:ext>
              </a:extLst>
            </p:cNvPr>
            <p:cNvSpPr txBox="1">
              <a:spLocks/>
            </p:cNvSpPr>
            <p:nvPr/>
          </p:nvSpPr>
          <p:spPr>
            <a:xfrm>
              <a:off x="300827" y="2241014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00" dirty="0"/>
                <a:t>Taxa série 1: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CECD7E3D-801E-EBF8-51D2-0ABE38176165}"/>
                </a:ext>
              </a:extLst>
            </p:cNvPr>
            <p:cNvSpPr/>
            <p:nvPr/>
          </p:nvSpPr>
          <p:spPr>
            <a:xfrm>
              <a:off x="952835" y="914252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500" dirty="0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36448EA8-ADE5-2F8C-95BF-0C1707665DE9}"/>
                </a:ext>
              </a:extLst>
            </p:cNvPr>
            <p:cNvSpPr/>
            <p:nvPr/>
          </p:nvSpPr>
          <p:spPr>
            <a:xfrm>
              <a:off x="3291843" y="906866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18" name="Título 1">
              <a:extLst>
                <a:ext uri="{FF2B5EF4-FFF2-40B4-BE49-F238E27FC236}">
                  <a16:creationId xmlns:a16="http://schemas.microsoft.com/office/drawing/2014/main" id="{0FF0F5E9-BF1C-DFDE-B259-20DBDAD4580D}"/>
                </a:ext>
              </a:extLst>
            </p:cNvPr>
            <p:cNvSpPr txBox="1">
              <a:spLocks/>
            </p:cNvSpPr>
            <p:nvPr/>
          </p:nvSpPr>
          <p:spPr>
            <a:xfrm>
              <a:off x="2766163" y="884479"/>
              <a:ext cx="679603" cy="27050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00" dirty="0"/>
                <a:t>Oferta: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BFAC23C-8F51-758B-14BB-55AEFD9E5A71}"/>
                </a:ext>
              </a:extLst>
            </p:cNvPr>
            <p:cNvSpPr/>
            <p:nvPr/>
          </p:nvSpPr>
          <p:spPr>
            <a:xfrm>
              <a:off x="5369998" y="1537334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Título 1">
              <a:extLst>
                <a:ext uri="{FF2B5EF4-FFF2-40B4-BE49-F238E27FC236}">
                  <a16:creationId xmlns:a16="http://schemas.microsoft.com/office/drawing/2014/main" id="{6D5918D0-23E0-34CF-A2BE-A8D906EA2CC4}"/>
                </a:ext>
              </a:extLst>
            </p:cNvPr>
            <p:cNvSpPr txBox="1">
              <a:spLocks/>
            </p:cNvSpPr>
            <p:nvPr/>
          </p:nvSpPr>
          <p:spPr>
            <a:xfrm>
              <a:off x="4692290" y="1497245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1100" dirty="0"/>
                <a:t>Carência de principal:  </a:t>
              </a:r>
            </a:p>
          </p:txBody>
        </p:sp>
        <p:sp>
          <p:nvSpPr>
            <p:cNvPr id="41" name="Título 1">
              <a:extLst>
                <a:ext uri="{FF2B5EF4-FFF2-40B4-BE49-F238E27FC236}">
                  <a16:creationId xmlns:a16="http://schemas.microsoft.com/office/drawing/2014/main" id="{50948F3F-54D9-9AFD-A627-DB9015E16856}"/>
                </a:ext>
              </a:extLst>
            </p:cNvPr>
            <p:cNvSpPr txBox="1">
              <a:spLocks/>
            </p:cNvSpPr>
            <p:nvPr/>
          </p:nvSpPr>
          <p:spPr>
            <a:xfrm>
              <a:off x="6066786" y="882037"/>
              <a:ext cx="1563075" cy="18739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00" dirty="0"/>
                <a:t>Carência de Principal Regular?</a:t>
              </a:r>
            </a:p>
          </p:txBody>
        </p:sp>
        <p:sp>
          <p:nvSpPr>
            <p:cNvPr id="43" name="Título 1">
              <a:extLst>
                <a:ext uri="{FF2B5EF4-FFF2-40B4-BE49-F238E27FC236}">
                  <a16:creationId xmlns:a16="http://schemas.microsoft.com/office/drawing/2014/main" id="{02C2F327-3B1D-1449-3A60-AADE84249C75}"/>
                </a:ext>
              </a:extLst>
            </p:cNvPr>
            <p:cNvSpPr txBox="1">
              <a:spLocks/>
            </p:cNvSpPr>
            <p:nvPr/>
          </p:nvSpPr>
          <p:spPr>
            <a:xfrm>
              <a:off x="5374746" y="1040735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1000" b="1" u="sng" dirty="0"/>
                <a:t>Sim</a:t>
              </a:r>
            </a:p>
          </p:txBody>
        </p:sp>
        <p:sp>
          <p:nvSpPr>
            <p:cNvPr id="51" name="Título 1">
              <a:extLst>
                <a:ext uri="{FF2B5EF4-FFF2-40B4-BE49-F238E27FC236}">
                  <a16:creationId xmlns:a16="http://schemas.microsoft.com/office/drawing/2014/main" id="{B845FB5D-8C84-F2AD-283B-4F0E0A7DD8E3}"/>
                </a:ext>
              </a:extLst>
            </p:cNvPr>
            <p:cNvSpPr txBox="1">
              <a:spLocks/>
            </p:cNvSpPr>
            <p:nvPr/>
          </p:nvSpPr>
          <p:spPr>
            <a:xfrm>
              <a:off x="5241895" y="1727865"/>
              <a:ext cx="1071441" cy="2326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900" dirty="0">
                  <a:solidFill>
                    <a:schemeClr val="accent2">
                      <a:lumMod val="75000"/>
                    </a:schemeClr>
                  </a:solidFill>
                </a:rPr>
                <a:t>Campo numérico, 2 caracteres</a:t>
              </a:r>
            </a:p>
          </p:txBody>
        </p:sp>
        <p:sp>
          <p:nvSpPr>
            <p:cNvPr id="75" name="Título 1">
              <a:extLst>
                <a:ext uri="{FF2B5EF4-FFF2-40B4-BE49-F238E27FC236}">
                  <a16:creationId xmlns:a16="http://schemas.microsoft.com/office/drawing/2014/main" id="{B3E347EA-49D8-1045-9F30-F21A43D3A1AB}"/>
                </a:ext>
              </a:extLst>
            </p:cNvPr>
            <p:cNvSpPr txBox="1">
              <a:spLocks/>
            </p:cNvSpPr>
            <p:nvPr/>
          </p:nvSpPr>
          <p:spPr>
            <a:xfrm>
              <a:off x="6193959" y="1603240"/>
              <a:ext cx="410149" cy="21336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00" i="1" dirty="0"/>
                <a:t>meses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D9D1E9AB-0D0F-3727-C613-9DFDE14E45AF}"/>
                </a:ext>
              </a:extLst>
            </p:cNvPr>
            <p:cNvSpPr txBox="1"/>
            <p:nvPr/>
          </p:nvSpPr>
          <p:spPr>
            <a:xfrm>
              <a:off x="1861284" y="886995"/>
              <a:ext cx="10011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600" dirty="0">
                  <a:solidFill>
                    <a:schemeClr val="accent2"/>
                  </a:solidFill>
                </a:rPr>
                <a:t>Opção de selecionar: </a:t>
              </a:r>
              <a:r>
                <a:rPr lang="pt-BR" sz="600" dirty="0" err="1">
                  <a:solidFill>
                    <a:schemeClr val="accent2"/>
                  </a:solidFill>
                </a:rPr>
                <a:t>Corp</a:t>
              </a:r>
              <a:r>
                <a:rPr lang="pt-BR" sz="600" dirty="0">
                  <a:solidFill>
                    <a:schemeClr val="accent2"/>
                  </a:solidFill>
                </a:rPr>
                <a:t>, CHICSP, CHISSP, CHMM, Produtor Rural</a:t>
              </a: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523D6877-A39D-34EC-D406-4E93AA71EAAC}"/>
                </a:ext>
              </a:extLst>
            </p:cNvPr>
            <p:cNvSpPr txBox="1"/>
            <p:nvPr/>
          </p:nvSpPr>
          <p:spPr>
            <a:xfrm>
              <a:off x="1783580" y="1350771"/>
              <a:ext cx="803192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600" dirty="0">
                  <a:solidFill>
                    <a:schemeClr val="accent2"/>
                  </a:solidFill>
                </a:rPr>
                <a:t>Formato: </a:t>
              </a:r>
              <a:r>
                <a:rPr lang="pt-BR" sz="600" dirty="0" err="1">
                  <a:solidFill>
                    <a:schemeClr val="accent2"/>
                  </a:solidFill>
                </a:rPr>
                <a:t>xx</a:t>
              </a:r>
              <a:r>
                <a:rPr lang="pt-BR" sz="600" dirty="0">
                  <a:solidFill>
                    <a:schemeClr val="accent2"/>
                  </a:solidFill>
                </a:rPr>
                <a:t>\</a:t>
              </a:r>
              <a:r>
                <a:rPr lang="pt-BR" sz="600" dirty="0" err="1">
                  <a:solidFill>
                    <a:schemeClr val="accent2"/>
                  </a:solidFill>
                </a:rPr>
                <a:t>xx</a:t>
              </a:r>
              <a:r>
                <a:rPr lang="pt-BR" sz="600" dirty="0">
                  <a:solidFill>
                    <a:schemeClr val="accent2"/>
                  </a:solidFill>
                </a:rPr>
                <a:t>\</a:t>
              </a:r>
              <a:r>
                <a:rPr lang="pt-BR" sz="600" dirty="0" err="1">
                  <a:solidFill>
                    <a:schemeClr val="accent2"/>
                  </a:solidFill>
                </a:rPr>
                <a:t>xx</a:t>
              </a:r>
              <a:endParaRPr lang="pt-BR" sz="600" dirty="0">
                <a:solidFill>
                  <a:schemeClr val="accent2"/>
                </a:solidFill>
              </a:endParaRPr>
            </a:p>
          </p:txBody>
        </p:sp>
        <p:sp>
          <p:nvSpPr>
            <p:cNvPr id="84" name="Título 1">
              <a:extLst>
                <a:ext uri="{FF2B5EF4-FFF2-40B4-BE49-F238E27FC236}">
                  <a16:creationId xmlns:a16="http://schemas.microsoft.com/office/drawing/2014/main" id="{FCF1B8BA-01D4-E53C-712C-54A43E682353}"/>
                </a:ext>
              </a:extLst>
            </p:cNvPr>
            <p:cNvSpPr txBox="1">
              <a:spLocks/>
            </p:cNvSpPr>
            <p:nvPr/>
          </p:nvSpPr>
          <p:spPr>
            <a:xfrm>
              <a:off x="1826860" y="2027058"/>
              <a:ext cx="824008" cy="17267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pt-BR" sz="600" i="1" dirty="0">
                  <a:solidFill>
                    <a:srgbClr val="FF0000"/>
                  </a:solidFill>
                </a:rPr>
                <a:t>Meses </a:t>
              </a:r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6D1FBAEE-9238-0E27-C24D-9B4B3DA275B9}"/>
                </a:ext>
              </a:extLst>
            </p:cNvPr>
            <p:cNvSpPr/>
            <p:nvPr/>
          </p:nvSpPr>
          <p:spPr>
            <a:xfrm>
              <a:off x="961757" y="2577197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Título 1">
              <a:extLst>
                <a:ext uri="{FF2B5EF4-FFF2-40B4-BE49-F238E27FC236}">
                  <a16:creationId xmlns:a16="http://schemas.microsoft.com/office/drawing/2014/main" id="{0908E9DD-860B-76A2-4C66-2B85B0AC28B2}"/>
                </a:ext>
              </a:extLst>
            </p:cNvPr>
            <p:cNvSpPr txBox="1">
              <a:spLocks/>
            </p:cNvSpPr>
            <p:nvPr/>
          </p:nvSpPr>
          <p:spPr>
            <a:xfrm>
              <a:off x="303036" y="2530377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00" dirty="0"/>
                <a:t>Taxa série 2:</a:t>
              </a: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ECA2E253-E9B4-279E-5A61-938515A95503}"/>
                </a:ext>
              </a:extLst>
            </p:cNvPr>
            <p:cNvSpPr/>
            <p:nvPr/>
          </p:nvSpPr>
          <p:spPr>
            <a:xfrm>
              <a:off x="961757" y="2894536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Título 1">
              <a:extLst>
                <a:ext uri="{FF2B5EF4-FFF2-40B4-BE49-F238E27FC236}">
                  <a16:creationId xmlns:a16="http://schemas.microsoft.com/office/drawing/2014/main" id="{3C7CA455-F303-4712-ACA9-11026D0BCBD9}"/>
                </a:ext>
              </a:extLst>
            </p:cNvPr>
            <p:cNvSpPr txBox="1">
              <a:spLocks/>
            </p:cNvSpPr>
            <p:nvPr/>
          </p:nvSpPr>
          <p:spPr>
            <a:xfrm>
              <a:off x="307239" y="2844643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00" dirty="0"/>
                <a:t>Taxa série 3:</a:t>
              </a:r>
            </a:p>
          </p:txBody>
        </p:sp>
        <p:sp>
          <p:nvSpPr>
            <p:cNvPr id="89" name="Título 1">
              <a:extLst>
                <a:ext uri="{FF2B5EF4-FFF2-40B4-BE49-F238E27FC236}">
                  <a16:creationId xmlns:a16="http://schemas.microsoft.com/office/drawing/2014/main" id="{7DCAE048-5EFE-4B97-E090-10027C5BD01D}"/>
                </a:ext>
              </a:extLst>
            </p:cNvPr>
            <p:cNvSpPr txBox="1">
              <a:spLocks/>
            </p:cNvSpPr>
            <p:nvPr/>
          </p:nvSpPr>
          <p:spPr>
            <a:xfrm>
              <a:off x="1785576" y="2270743"/>
              <a:ext cx="489214" cy="22988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00" i="1" dirty="0"/>
                <a:t>indexador</a:t>
              </a:r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9DC5BAD2-8CF3-D88F-4336-1BDC4EE2B51A}"/>
                </a:ext>
              </a:extLst>
            </p:cNvPr>
            <p:cNvSpPr/>
            <p:nvPr/>
          </p:nvSpPr>
          <p:spPr>
            <a:xfrm>
              <a:off x="2903819" y="2278781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ítulo 1">
              <a:extLst>
                <a:ext uri="{FF2B5EF4-FFF2-40B4-BE49-F238E27FC236}">
                  <a16:creationId xmlns:a16="http://schemas.microsoft.com/office/drawing/2014/main" id="{22226401-0E09-9FC1-FE9E-C7CBD541C88F}"/>
                </a:ext>
              </a:extLst>
            </p:cNvPr>
            <p:cNvSpPr txBox="1">
              <a:spLocks/>
            </p:cNvSpPr>
            <p:nvPr/>
          </p:nvSpPr>
          <p:spPr>
            <a:xfrm>
              <a:off x="3692521" y="2305565"/>
              <a:ext cx="477795" cy="2215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00" i="1" dirty="0"/>
                <a:t>% </a:t>
              </a:r>
              <a:r>
                <a:rPr lang="pt-BR" sz="600" i="1" dirty="0" err="1"/>
                <a:t>a.a</a:t>
              </a:r>
              <a:endParaRPr lang="pt-BR" sz="600" i="1" dirty="0"/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269BFA23-7299-2895-E75C-D5DFB1B0E399}"/>
                </a:ext>
              </a:extLst>
            </p:cNvPr>
            <p:cNvSpPr txBox="1"/>
            <p:nvPr/>
          </p:nvSpPr>
          <p:spPr>
            <a:xfrm>
              <a:off x="2115096" y="2679056"/>
              <a:ext cx="7193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600" dirty="0">
                  <a:solidFill>
                    <a:srgbClr val="FF0000"/>
                  </a:solidFill>
                </a:rPr>
                <a:t>*opção: CDI + , IPCA +, NTN + </a:t>
              </a:r>
              <a:r>
                <a:rPr lang="pt-BR" sz="600" dirty="0" err="1">
                  <a:solidFill>
                    <a:srgbClr val="FF0000"/>
                  </a:solidFill>
                </a:rPr>
                <a:t>etc</a:t>
              </a:r>
              <a:r>
                <a:rPr lang="pt-BR" sz="600" dirty="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3" name="Chave Direita 92">
              <a:extLst>
                <a:ext uri="{FF2B5EF4-FFF2-40B4-BE49-F238E27FC236}">
                  <a16:creationId xmlns:a16="http://schemas.microsoft.com/office/drawing/2014/main" id="{B290515C-2FAA-84F5-B448-FE81DD942A58}"/>
                </a:ext>
              </a:extLst>
            </p:cNvPr>
            <p:cNvSpPr/>
            <p:nvPr/>
          </p:nvSpPr>
          <p:spPr>
            <a:xfrm>
              <a:off x="2147015" y="2254299"/>
              <a:ext cx="134949" cy="85706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Título 1">
              <a:extLst>
                <a:ext uri="{FF2B5EF4-FFF2-40B4-BE49-F238E27FC236}">
                  <a16:creationId xmlns:a16="http://schemas.microsoft.com/office/drawing/2014/main" id="{954503A8-64DF-7F33-0E55-8958EFDF850C}"/>
                </a:ext>
              </a:extLst>
            </p:cNvPr>
            <p:cNvSpPr txBox="1">
              <a:spLocks/>
            </p:cNvSpPr>
            <p:nvPr/>
          </p:nvSpPr>
          <p:spPr>
            <a:xfrm>
              <a:off x="1796334" y="2581369"/>
              <a:ext cx="489214" cy="22988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00" i="1" dirty="0"/>
                <a:t>indexador</a:t>
              </a:r>
            </a:p>
          </p:txBody>
        </p:sp>
        <p:sp>
          <p:nvSpPr>
            <p:cNvPr id="95" name="Título 1">
              <a:extLst>
                <a:ext uri="{FF2B5EF4-FFF2-40B4-BE49-F238E27FC236}">
                  <a16:creationId xmlns:a16="http://schemas.microsoft.com/office/drawing/2014/main" id="{161C071A-12BB-4A7F-BE4B-6ED9654D59B3}"/>
                </a:ext>
              </a:extLst>
            </p:cNvPr>
            <p:cNvSpPr txBox="1">
              <a:spLocks/>
            </p:cNvSpPr>
            <p:nvPr/>
          </p:nvSpPr>
          <p:spPr>
            <a:xfrm>
              <a:off x="1794523" y="2902335"/>
              <a:ext cx="489214" cy="22988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00" i="1" dirty="0"/>
                <a:t>indexador</a:t>
              </a:r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4B63DA3F-1AD3-BDEA-ADDE-10B98CE44548}"/>
                </a:ext>
              </a:extLst>
            </p:cNvPr>
            <p:cNvSpPr/>
            <p:nvPr/>
          </p:nvSpPr>
          <p:spPr>
            <a:xfrm>
              <a:off x="2903819" y="2577197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Título 1">
              <a:extLst>
                <a:ext uri="{FF2B5EF4-FFF2-40B4-BE49-F238E27FC236}">
                  <a16:creationId xmlns:a16="http://schemas.microsoft.com/office/drawing/2014/main" id="{24F1D646-FC15-9746-5E29-D97F3E74EEC9}"/>
                </a:ext>
              </a:extLst>
            </p:cNvPr>
            <p:cNvSpPr txBox="1">
              <a:spLocks/>
            </p:cNvSpPr>
            <p:nvPr/>
          </p:nvSpPr>
          <p:spPr>
            <a:xfrm>
              <a:off x="3692521" y="2603981"/>
              <a:ext cx="477795" cy="2215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00" i="1" dirty="0"/>
                <a:t>% </a:t>
              </a:r>
              <a:r>
                <a:rPr lang="pt-BR" sz="600" i="1" dirty="0" err="1"/>
                <a:t>a.a</a:t>
              </a:r>
              <a:endParaRPr lang="pt-BR" sz="600" i="1" dirty="0"/>
            </a:p>
          </p:txBody>
        </p:sp>
        <p:sp>
          <p:nvSpPr>
            <p:cNvPr id="98" name="Retângulo 97">
              <a:extLst>
                <a:ext uri="{FF2B5EF4-FFF2-40B4-BE49-F238E27FC236}">
                  <a16:creationId xmlns:a16="http://schemas.microsoft.com/office/drawing/2014/main" id="{167D176E-8045-B5D3-A7E2-2CD0F7DBB51C}"/>
                </a:ext>
              </a:extLst>
            </p:cNvPr>
            <p:cNvSpPr/>
            <p:nvPr/>
          </p:nvSpPr>
          <p:spPr>
            <a:xfrm>
              <a:off x="2903819" y="2898858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Título 1">
              <a:extLst>
                <a:ext uri="{FF2B5EF4-FFF2-40B4-BE49-F238E27FC236}">
                  <a16:creationId xmlns:a16="http://schemas.microsoft.com/office/drawing/2014/main" id="{C33ED285-C529-43AA-8572-D81E9BB68848}"/>
                </a:ext>
              </a:extLst>
            </p:cNvPr>
            <p:cNvSpPr txBox="1">
              <a:spLocks/>
            </p:cNvSpPr>
            <p:nvPr/>
          </p:nvSpPr>
          <p:spPr>
            <a:xfrm>
              <a:off x="3692521" y="2925642"/>
              <a:ext cx="477795" cy="2215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00" i="1" dirty="0"/>
                <a:t>% </a:t>
              </a:r>
              <a:r>
                <a:rPr lang="pt-BR" sz="600" i="1" dirty="0" err="1"/>
                <a:t>a.a</a:t>
              </a:r>
              <a:endParaRPr lang="pt-BR" sz="600" i="1" dirty="0"/>
            </a:p>
          </p:txBody>
        </p:sp>
        <p:sp>
          <p:nvSpPr>
            <p:cNvPr id="101" name="Título 1">
              <a:extLst>
                <a:ext uri="{FF2B5EF4-FFF2-40B4-BE49-F238E27FC236}">
                  <a16:creationId xmlns:a16="http://schemas.microsoft.com/office/drawing/2014/main" id="{AA647283-CD34-E079-D110-E8C7181C6DB6}"/>
                </a:ext>
              </a:extLst>
            </p:cNvPr>
            <p:cNvSpPr txBox="1">
              <a:spLocks/>
            </p:cNvSpPr>
            <p:nvPr/>
          </p:nvSpPr>
          <p:spPr>
            <a:xfrm>
              <a:off x="1806772" y="2174814"/>
              <a:ext cx="205344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9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02" name="Título 1">
              <a:extLst>
                <a:ext uri="{FF2B5EF4-FFF2-40B4-BE49-F238E27FC236}">
                  <a16:creationId xmlns:a16="http://schemas.microsoft.com/office/drawing/2014/main" id="{4F285688-8187-D583-E4FA-8ED2749FED72}"/>
                </a:ext>
              </a:extLst>
            </p:cNvPr>
            <p:cNvSpPr txBox="1">
              <a:spLocks/>
            </p:cNvSpPr>
            <p:nvPr/>
          </p:nvSpPr>
          <p:spPr>
            <a:xfrm>
              <a:off x="1817437" y="1841907"/>
              <a:ext cx="205344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9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03" name="Título 1">
              <a:extLst>
                <a:ext uri="{FF2B5EF4-FFF2-40B4-BE49-F238E27FC236}">
                  <a16:creationId xmlns:a16="http://schemas.microsoft.com/office/drawing/2014/main" id="{232F5069-5CB0-2490-3370-446F7DD0B5F4}"/>
                </a:ext>
              </a:extLst>
            </p:cNvPr>
            <p:cNvSpPr txBox="1">
              <a:spLocks/>
            </p:cNvSpPr>
            <p:nvPr/>
          </p:nvSpPr>
          <p:spPr>
            <a:xfrm>
              <a:off x="2572748" y="1476937"/>
              <a:ext cx="205344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9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04" name="Título 1">
              <a:extLst>
                <a:ext uri="{FF2B5EF4-FFF2-40B4-BE49-F238E27FC236}">
                  <a16:creationId xmlns:a16="http://schemas.microsoft.com/office/drawing/2014/main" id="{3182E589-5170-204E-ACAB-BC17937DFEB1}"/>
                </a:ext>
              </a:extLst>
            </p:cNvPr>
            <p:cNvSpPr txBox="1">
              <a:spLocks/>
            </p:cNvSpPr>
            <p:nvPr/>
          </p:nvSpPr>
          <p:spPr>
            <a:xfrm>
              <a:off x="1806772" y="1184150"/>
              <a:ext cx="205344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9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05" name="Título 1">
              <a:extLst>
                <a:ext uri="{FF2B5EF4-FFF2-40B4-BE49-F238E27FC236}">
                  <a16:creationId xmlns:a16="http://schemas.microsoft.com/office/drawing/2014/main" id="{DDA0CC00-649E-FD31-3927-988FE4173AB1}"/>
                </a:ext>
              </a:extLst>
            </p:cNvPr>
            <p:cNvSpPr txBox="1">
              <a:spLocks/>
            </p:cNvSpPr>
            <p:nvPr/>
          </p:nvSpPr>
          <p:spPr>
            <a:xfrm>
              <a:off x="1789769" y="801518"/>
              <a:ext cx="205344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9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5815908A-F94A-E5D2-D0DD-59115AAFF460}"/>
                </a:ext>
              </a:extLst>
            </p:cNvPr>
            <p:cNvSpPr txBox="1"/>
            <p:nvPr/>
          </p:nvSpPr>
          <p:spPr>
            <a:xfrm>
              <a:off x="3130485" y="1498628"/>
              <a:ext cx="1207491" cy="14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600" dirty="0">
                  <a:solidFill>
                    <a:schemeClr val="accent2"/>
                  </a:solidFill>
                </a:rPr>
                <a:t>Sim ou não</a:t>
              </a:r>
            </a:p>
          </p:txBody>
        </p:sp>
        <p:sp>
          <p:nvSpPr>
            <p:cNvPr id="108" name="Título 1">
              <a:extLst>
                <a:ext uri="{FF2B5EF4-FFF2-40B4-BE49-F238E27FC236}">
                  <a16:creationId xmlns:a16="http://schemas.microsoft.com/office/drawing/2014/main" id="{F58D24DB-C358-CDB1-F1ED-DCA5D212FBC6}"/>
                </a:ext>
              </a:extLst>
            </p:cNvPr>
            <p:cNvSpPr txBox="1">
              <a:spLocks/>
            </p:cNvSpPr>
            <p:nvPr/>
          </p:nvSpPr>
          <p:spPr>
            <a:xfrm>
              <a:off x="4761399" y="2944826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1100" dirty="0"/>
                <a:t>Carência de juros:  </a:t>
              </a:r>
            </a:p>
          </p:txBody>
        </p:sp>
        <p:sp>
          <p:nvSpPr>
            <p:cNvPr id="118" name="Retângulo 117">
              <a:extLst>
                <a:ext uri="{FF2B5EF4-FFF2-40B4-BE49-F238E27FC236}">
                  <a16:creationId xmlns:a16="http://schemas.microsoft.com/office/drawing/2014/main" id="{2BC472CC-8D99-DF0A-5615-98BF7E661E23}"/>
                </a:ext>
              </a:extLst>
            </p:cNvPr>
            <p:cNvSpPr/>
            <p:nvPr/>
          </p:nvSpPr>
          <p:spPr>
            <a:xfrm>
              <a:off x="5373240" y="2042316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Título 1">
              <a:extLst>
                <a:ext uri="{FF2B5EF4-FFF2-40B4-BE49-F238E27FC236}">
                  <a16:creationId xmlns:a16="http://schemas.microsoft.com/office/drawing/2014/main" id="{6A9408BC-053A-9CB3-0270-AB5F9BD11038}"/>
                </a:ext>
              </a:extLst>
            </p:cNvPr>
            <p:cNvSpPr txBox="1">
              <a:spLocks/>
            </p:cNvSpPr>
            <p:nvPr/>
          </p:nvSpPr>
          <p:spPr>
            <a:xfrm>
              <a:off x="4689694" y="2014297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850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1100" dirty="0"/>
                <a:t>Periodicidade de principal:</a:t>
              </a:r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CC0D46E6-4BA6-2F19-7E14-0BD618DA90D1}"/>
                </a:ext>
              </a:extLst>
            </p:cNvPr>
            <p:cNvSpPr txBox="1"/>
            <p:nvPr/>
          </p:nvSpPr>
          <p:spPr>
            <a:xfrm>
              <a:off x="6285090" y="1952402"/>
              <a:ext cx="916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600" dirty="0">
                  <a:solidFill>
                    <a:schemeClr val="accent2"/>
                  </a:solidFill>
                </a:rPr>
                <a:t>Mensal, Bimestral, Trimestral, Semestral, Anual , Final (</a:t>
              </a:r>
              <a:r>
                <a:rPr lang="pt-BR" sz="600" dirty="0" err="1">
                  <a:solidFill>
                    <a:schemeClr val="accent2"/>
                  </a:solidFill>
                </a:rPr>
                <a:t>Bullet</a:t>
              </a:r>
              <a:r>
                <a:rPr lang="pt-BR" sz="600" dirty="0">
                  <a:solidFill>
                    <a:schemeClr val="accent2"/>
                  </a:solidFill>
                </a:rPr>
                <a:t>)</a:t>
              </a:r>
            </a:p>
          </p:txBody>
        </p:sp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3E0D2A4C-85AE-1473-1BE5-77226237C30F}"/>
                </a:ext>
              </a:extLst>
            </p:cNvPr>
            <p:cNvSpPr/>
            <p:nvPr/>
          </p:nvSpPr>
          <p:spPr>
            <a:xfrm>
              <a:off x="5451453" y="3417316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Título 1">
              <a:extLst>
                <a:ext uri="{FF2B5EF4-FFF2-40B4-BE49-F238E27FC236}">
                  <a16:creationId xmlns:a16="http://schemas.microsoft.com/office/drawing/2014/main" id="{C80313EB-97ED-FB98-A8BE-68DB309B6FF2}"/>
                </a:ext>
              </a:extLst>
            </p:cNvPr>
            <p:cNvSpPr txBox="1">
              <a:spLocks/>
            </p:cNvSpPr>
            <p:nvPr/>
          </p:nvSpPr>
          <p:spPr>
            <a:xfrm>
              <a:off x="4754194" y="3384848"/>
              <a:ext cx="787317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900" dirty="0"/>
                <a:t>Periodicidade de juros:</a:t>
              </a:r>
            </a:p>
          </p:txBody>
        </p:sp>
        <p:sp>
          <p:nvSpPr>
            <p:cNvPr id="132" name="Título 1">
              <a:extLst>
                <a:ext uri="{FF2B5EF4-FFF2-40B4-BE49-F238E27FC236}">
                  <a16:creationId xmlns:a16="http://schemas.microsoft.com/office/drawing/2014/main" id="{B96A322F-BE49-A1C7-EED7-45BB050643EE}"/>
                </a:ext>
              </a:extLst>
            </p:cNvPr>
            <p:cNvSpPr txBox="1">
              <a:spLocks/>
            </p:cNvSpPr>
            <p:nvPr/>
          </p:nvSpPr>
          <p:spPr>
            <a:xfrm>
              <a:off x="281195" y="3183122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1100" b="1" u="sng" dirty="0"/>
                <a:t>Garantias: </a:t>
              </a:r>
            </a:p>
          </p:txBody>
        </p:sp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id="{A20BB6B2-8094-BDE2-B1EC-E5443C09A409}"/>
                </a:ext>
              </a:extLst>
            </p:cNvPr>
            <p:cNvSpPr/>
            <p:nvPr/>
          </p:nvSpPr>
          <p:spPr>
            <a:xfrm>
              <a:off x="951414" y="3473898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Título 1">
              <a:extLst>
                <a:ext uri="{FF2B5EF4-FFF2-40B4-BE49-F238E27FC236}">
                  <a16:creationId xmlns:a16="http://schemas.microsoft.com/office/drawing/2014/main" id="{EC9C376D-4B7B-717C-D4B2-7D979EB4E52D}"/>
                </a:ext>
              </a:extLst>
            </p:cNvPr>
            <p:cNvSpPr txBox="1">
              <a:spLocks/>
            </p:cNvSpPr>
            <p:nvPr/>
          </p:nvSpPr>
          <p:spPr>
            <a:xfrm>
              <a:off x="259839" y="3426028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00" dirty="0"/>
                <a:t>Garantia 1:</a:t>
              </a:r>
            </a:p>
          </p:txBody>
        </p:sp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id="{D825F47F-5FE1-5AF4-EC38-0F9245696A04}"/>
                </a:ext>
              </a:extLst>
            </p:cNvPr>
            <p:cNvSpPr/>
            <p:nvPr/>
          </p:nvSpPr>
          <p:spPr>
            <a:xfrm>
              <a:off x="950053" y="3774087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Título 1">
              <a:extLst>
                <a:ext uri="{FF2B5EF4-FFF2-40B4-BE49-F238E27FC236}">
                  <a16:creationId xmlns:a16="http://schemas.microsoft.com/office/drawing/2014/main" id="{02309A6A-B1A0-202D-9B56-5713653D8962}"/>
                </a:ext>
              </a:extLst>
            </p:cNvPr>
            <p:cNvSpPr txBox="1">
              <a:spLocks/>
            </p:cNvSpPr>
            <p:nvPr/>
          </p:nvSpPr>
          <p:spPr>
            <a:xfrm>
              <a:off x="271938" y="3709151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00" dirty="0"/>
                <a:t>Garantia 2:</a:t>
              </a:r>
            </a:p>
          </p:txBody>
        </p:sp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id="{A8778D67-F623-70A3-AA49-5D2EE788818F}"/>
                </a:ext>
              </a:extLst>
            </p:cNvPr>
            <p:cNvSpPr/>
            <p:nvPr/>
          </p:nvSpPr>
          <p:spPr>
            <a:xfrm>
              <a:off x="950053" y="4062973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Título 1">
              <a:extLst>
                <a:ext uri="{FF2B5EF4-FFF2-40B4-BE49-F238E27FC236}">
                  <a16:creationId xmlns:a16="http://schemas.microsoft.com/office/drawing/2014/main" id="{81A92A96-7BE1-FDA1-BDC5-1FEECC557EAD}"/>
                </a:ext>
              </a:extLst>
            </p:cNvPr>
            <p:cNvSpPr txBox="1">
              <a:spLocks/>
            </p:cNvSpPr>
            <p:nvPr/>
          </p:nvSpPr>
          <p:spPr>
            <a:xfrm>
              <a:off x="266532" y="4022764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00" dirty="0"/>
                <a:t>Garantia 3:</a:t>
              </a:r>
            </a:p>
          </p:txBody>
        </p:sp>
        <p:sp>
          <p:nvSpPr>
            <p:cNvPr id="140" name="Chave Direita 139">
              <a:extLst>
                <a:ext uri="{FF2B5EF4-FFF2-40B4-BE49-F238E27FC236}">
                  <a16:creationId xmlns:a16="http://schemas.microsoft.com/office/drawing/2014/main" id="{6BE45512-CBDA-B5A3-2531-50B00AA8B28A}"/>
                </a:ext>
              </a:extLst>
            </p:cNvPr>
            <p:cNvSpPr/>
            <p:nvPr/>
          </p:nvSpPr>
          <p:spPr>
            <a:xfrm>
              <a:off x="2136058" y="3423819"/>
              <a:ext cx="134949" cy="85706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ED79622E-05C9-E1D3-873A-A86D8EC2FE0B}"/>
                </a:ext>
              </a:extLst>
            </p:cNvPr>
            <p:cNvSpPr txBox="1"/>
            <p:nvPr/>
          </p:nvSpPr>
          <p:spPr>
            <a:xfrm>
              <a:off x="2150529" y="3875802"/>
              <a:ext cx="529695" cy="2868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600" dirty="0">
                  <a:solidFill>
                    <a:srgbClr val="FF0000"/>
                  </a:solidFill>
                </a:rPr>
                <a:t>Recebíveis, </a:t>
              </a:r>
            </a:p>
            <a:p>
              <a:r>
                <a:rPr lang="pt-BR" sz="600" dirty="0">
                  <a:solidFill>
                    <a:srgbClr val="FF0000"/>
                  </a:solidFill>
                </a:rPr>
                <a:t>Alienação de Imóvel </a:t>
              </a:r>
              <a:r>
                <a:rPr lang="pt-BR" sz="600" dirty="0" err="1">
                  <a:solidFill>
                    <a:srgbClr val="FF0000"/>
                  </a:solidFill>
                </a:rPr>
                <a:t>etc</a:t>
              </a:r>
              <a:endParaRPr lang="pt-BR" sz="600" dirty="0">
                <a:solidFill>
                  <a:srgbClr val="FF0000"/>
                </a:solidFill>
              </a:endParaRPr>
            </a:p>
          </p:txBody>
        </p:sp>
        <p:sp>
          <p:nvSpPr>
            <p:cNvPr id="144" name="Título 1">
              <a:extLst>
                <a:ext uri="{FF2B5EF4-FFF2-40B4-BE49-F238E27FC236}">
                  <a16:creationId xmlns:a16="http://schemas.microsoft.com/office/drawing/2014/main" id="{F3D31190-F84C-CB35-0668-08D5D5C53867}"/>
                </a:ext>
              </a:extLst>
            </p:cNvPr>
            <p:cNvSpPr txBox="1">
              <a:spLocks/>
            </p:cNvSpPr>
            <p:nvPr/>
          </p:nvSpPr>
          <p:spPr>
            <a:xfrm>
              <a:off x="1808329" y="3351749"/>
              <a:ext cx="205344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9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45" name="Retângulo 144">
              <a:extLst>
                <a:ext uri="{FF2B5EF4-FFF2-40B4-BE49-F238E27FC236}">
                  <a16:creationId xmlns:a16="http://schemas.microsoft.com/office/drawing/2014/main" id="{F9E2FF64-65F1-0053-8D50-CC72CE3A5AC5}"/>
                </a:ext>
              </a:extLst>
            </p:cNvPr>
            <p:cNvSpPr/>
            <p:nvPr/>
          </p:nvSpPr>
          <p:spPr>
            <a:xfrm>
              <a:off x="3165791" y="3416392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Título 1">
              <a:extLst>
                <a:ext uri="{FF2B5EF4-FFF2-40B4-BE49-F238E27FC236}">
                  <a16:creationId xmlns:a16="http://schemas.microsoft.com/office/drawing/2014/main" id="{A656C426-8559-E042-891F-912BCEAFCD6E}"/>
                </a:ext>
              </a:extLst>
            </p:cNvPr>
            <p:cNvSpPr txBox="1">
              <a:spLocks/>
            </p:cNvSpPr>
            <p:nvPr/>
          </p:nvSpPr>
          <p:spPr>
            <a:xfrm>
              <a:off x="3923661" y="3451947"/>
              <a:ext cx="400377" cy="2215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00" i="1" dirty="0"/>
                <a:t>% </a:t>
              </a:r>
            </a:p>
          </p:txBody>
        </p:sp>
        <p:sp>
          <p:nvSpPr>
            <p:cNvPr id="147" name="Título 1">
              <a:extLst>
                <a:ext uri="{FF2B5EF4-FFF2-40B4-BE49-F238E27FC236}">
                  <a16:creationId xmlns:a16="http://schemas.microsoft.com/office/drawing/2014/main" id="{347F80CD-8455-0D53-A2E4-5240197A5790}"/>
                </a:ext>
              </a:extLst>
            </p:cNvPr>
            <p:cNvSpPr txBox="1">
              <a:spLocks/>
            </p:cNvSpPr>
            <p:nvPr/>
          </p:nvSpPr>
          <p:spPr>
            <a:xfrm>
              <a:off x="4107272" y="3397697"/>
              <a:ext cx="633844" cy="2770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pt-BR" sz="600" dirty="0">
                  <a:solidFill>
                    <a:schemeClr val="accent2">
                      <a:lumMod val="75000"/>
                    </a:schemeClr>
                  </a:solidFill>
                </a:rPr>
                <a:t>Campo numérico, até 3 caracteres</a:t>
              </a:r>
            </a:p>
          </p:txBody>
        </p:sp>
        <p:sp>
          <p:nvSpPr>
            <p:cNvPr id="149" name="Retângulo 148">
              <a:extLst>
                <a:ext uri="{FF2B5EF4-FFF2-40B4-BE49-F238E27FC236}">
                  <a16:creationId xmlns:a16="http://schemas.microsoft.com/office/drawing/2014/main" id="{D829DB02-CED4-A4DA-C476-5E1A2E0542BF}"/>
                </a:ext>
              </a:extLst>
            </p:cNvPr>
            <p:cNvSpPr/>
            <p:nvPr/>
          </p:nvSpPr>
          <p:spPr>
            <a:xfrm>
              <a:off x="950053" y="4529102"/>
              <a:ext cx="3157219" cy="2128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Título 1">
              <a:extLst>
                <a:ext uri="{FF2B5EF4-FFF2-40B4-BE49-F238E27FC236}">
                  <a16:creationId xmlns:a16="http://schemas.microsoft.com/office/drawing/2014/main" id="{26CFDD5B-6ECA-7087-7719-4D673E97C290}"/>
                </a:ext>
              </a:extLst>
            </p:cNvPr>
            <p:cNvSpPr txBox="1">
              <a:spLocks/>
            </p:cNvSpPr>
            <p:nvPr/>
          </p:nvSpPr>
          <p:spPr>
            <a:xfrm>
              <a:off x="285444" y="4469843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00" dirty="0"/>
                <a:t>Observações garantia:</a:t>
              </a:r>
            </a:p>
          </p:txBody>
        </p:sp>
        <p:sp>
          <p:nvSpPr>
            <p:cNvPr id="151" name="Título 1">
              <a:extLst>
                <a:ext uri="{FF2B5EF4-FFF2-40B4-BE49-F238E27FC236}">
                  <a16:creationId xmlns:a16="http://schemas.microsoft.com/office/drawing/2014/main" id="{AD4DCCB6-9740-0493-1300-8A52EDCED583}"/>
                </a:ext>
              </a:extLst>
            </p:cNvPr>
            <p:cNvSpPr txBox="1">
              <a:spLocks/>
            </p:cNvSpPr>
            <p:nvPr/>
          </p:nvSpPr>
          <p:spPr>
            <a:xfrm>
              <a:off x="3314447" y="4635697"/>
              <a:ext cx="1138924" cy="22880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pt-BR" sz="600" dirty="0">
                  <a:solidFill>
                    <a:schemeClr val="accent2">
                      <a:lumMod val="75000"/>
                    </a:schemeClr>
                  </a:solidFill>
                </a:rPr>
                <a:t>Campo texto,  até  250 caracteres</a:t>
              </a:r>
            </a:p>
          </p:txBody>
        </p:sp>
        <p:sp>
          <p:nvSpPr>
            <p:cNvPr id="152" name="Título 1">
              <a:extLst>
                <a:ext uri="{FF2B5EF4-FFF2-40B4-BE49-F238E27FC236}">
                  <a16:creationId xmlns:a16="http://schemas.microsoft.com/office/drawing/2014/main" id="{D1B8C02D-B87E-965C-3F3C-1489A529DBB7}"/>
                </a:ext>
              </a:extLst>
            </p:cNvPr>
            <p:cNvSpPr txBox="1">
              <a:spLocks/>
            </p:cNvSpPr>
            <p:nvPr/>
          </p:nvSpPr>
          <p:spPr>
            <a:xfrm>
              <a:off x="4791133" y="4449448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1100" b="1" u="sng" dirty="0"/>
                <a:t>Lastro:</a:t>
              </a:r>
            </a:p>
          </p:txBody>
        </p:sp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id="{71E44B35-2B31-2837-3E26-C7B8B94424DE}"/>
                </a:ext>
              </a:extLst>
            </p:cNvPr>
            <p:cNvSpPr/>
            <p:nvPr/>
          </p:nvSpPr>
          <p:spPr>
            <a:xfrm>
              <a:off x="5474473" y="4036408"/>
              <a:ext cx="3233161" cy="19852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CaixaDeTexto 154">
              <a:extLst>
                <a:ext uri="{FF2B5EF4-FFF2-40B4-BE49-F238E27FC236}">
                  <a16:creationId xmlns:a16="http://schemas.microsoft.com/office/drawing/2014/main" id="{BC0EAC34-F6AB-557C-2D9A-564F61D3D9AF}"/>
                </a:ext>
              </a:extLst>
            </p:cNvPr>
            <p:cNvSpPr txBox="1"/>
            <p:nvPr/>
          </p:nvSpPr>
          <p:spPr>
            <a:xfrm>
              <a:off x="6350095" y="4539195"/>
              <a:ext cx="100119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600" dirty="0">
                  <a:solidFill>
                    <a:srgbClr val="FF0000"/>
                  </a:solidFill>
                </a:rPr>
                <a:t>CPR, CDCA, NC, NCE, Debêntures </a:t>
              </a:r>
              <a:r>
                <a:rPr lang="pt-BR" sz="600" dirty="0" err="1">
                  <a:solidFill>
                    <a:srgbClr val="FF0000"/>
                  </a:solidFill>
                </a:rPr>
                <a:t>ect</a:t>
              </a:r>
              <a:endParaRPr lang="pt-BR" sz="600" dirty="0">
                <a:solidFill>
                  <a:srgbClr val="FF0000"/>
                </a:solidFill>
              </a:endParaRPr>
            </a:p>
          </p:txBody>
        </p:sp>
        <p:sp>
          <p:nvSpPr>
            <p:cNvPr id="156" name="Título 1">
              <a:extLst>
                <a:ext uri="{FF2B5EF4-FFF2-40B4-BE49-F238E27FC236}">
                  <a16:creationId xmlns:a16="http://schemas.microsoft.com/office/drawing/2014/main" id="{8A9B4093-3733-81E5-3136-0B394636847E}"/>
                </a:ext>
              </a:extLst>
            </p:cNvPr>
            <p:cNvSpPr txBox="1">
              <a:spLocks/>
            </p:cNvSpPr>
            <p:nvPr/>
          </p:nvSpPr>
          <p:spPr>
            <a:xfrm>
              <a:off x="6325579" y="4389430"/>
              <a:ext cx="205344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9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57" name="Título 1">
              <a:extLst>
                <a:ext uri="{FF2B5EF4-FFF2-40B4-BE49-F238E27FC236}">
                  <a16:creationId xmlns:a16="http://schemas.microsoft.com/office/drawing/2014/main" id="{CEFA5B29-B051-11F7-B26E-206CFE85C1BF}"/>
                </a:ext>
              </a:extLst>
            </p:cNvPr>
            <p:cNvSpPr txBox="1">
              <a:spLocks/>
            </p:cNvSpPr>
            <p:nvPr/>
          </p:nvSpPr>
          <p:spPr>
            <a:xfrm>
              <a:off x="6238240" y="1938957"/>
              <a:ext cx="205344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9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58" name="Título 1">
              <a:extLst>
                <a:ext uri="{FF2B5EF4-FFF2-40B4-BE49-F238E27FC236}">
                  <a16:creationId xmlns:a16="http://schemas.microsoft.com/office/drawing/2014/main" id="{7244690B-3854-6324-726D-11E921C8F103}"/>
                </a:ext>
              </a:extLst>
            </p:cNvPr>
            <p:cNvSpPr txBox="1">
              <a:spLocks/>
            </p:cNvSpPr>
            <p:nvPr/>
          </p:nvSpPr>
          <p:spPr>
            <a:xfrm>
              <a:off x="6313336" y="3301602"/>
              <a:ext cx="205344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9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72" name="Retângulo 171">
              <a:extLst>
                <a:ext uri="{FF2B5EF4-FFF2-40B4-BE49-F238E27FC236}">
                  <a16:creationId xmlns:a16="http://schemas.microsoft.com/office/drawing/2014/main" id="{1D7BC0BD-5B54-069D-D40A-B458002636A2}"/>
                </a:ext>
              </a:extLst>
            </p:cNvPr>
            <p:cNvSpPr/>
            <p:nvPr/>
          </p:nvSpPr>
          <p:spPr>
            <a:xfrm>
              <a:off x="5435518" y="2961623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Título 1">
              <a:extLst>
                <a:ext uri="{FF2B5EF4-FFF2-40B4-BE49-F238E27FC236}">
                  <a16:creationId xmlns:a16="http://schemas.microsoft.com/office/drawing/2014/main" id="{EE0BF588-F669-A095-6B63-7EFDE62CB47F}"/>
                </a:ext>
              </a:extLst>
            </p:cNvPr>
            <p:cNvSpPr txBox="1">
              <a:spLocks/>
            </p:cNvSpPr>
            <p:nvPr/>
          </p:nvSpPr>
          <p:spPr>
            <a:xfrm>
              <a:off x="5216260" y="2529494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1000" b="1" u="sng" dirty="0"/>
                <a:t>Sim</a:t>
              </a:r>
            </a:p>
          </p:txBody>
        </p:sp>
        <p:sp>
          <p:nvSpPr>
            <p:cNvPr id="174" name="Título 1">
              <a:extLst>
                <a:ext uri="{FF2B5EF4-FFF2-40B4-BE49-F238E27FC236}">
                  <a16:creationId xmlns:a16="http://schemas.microsoft.com/office/drawing/2014/main" id="{2B902F71-A7E5-9B84-9D5F-A69BC2734714}"/>
                </a:ext>
              </a:extLst>
            </p:cNvPr>
            <p:cNvSpPr txBox="1">
              <a:spLocks/>
            </p:cNvSpPr>
            <p:nvPr/>
          </p:nvSpPr>
          <p:spPr>
            <a:xfrm>
              <a:off x="7557601" y="2526674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1000" b="1" u="sng" dirty="0"/>
                <a:t>Não</a:t>
              </a:r>
            </a:p>
          </p:txBody>
        </p:sp>
        <p:sp>
          <p:nvSpPr>
            <p:cNvPr id="177" name="Retângulo 176">
              <a:extLst>
                <a:ext uri="{FF2B5EF4-FFF2-40B4-BE49-F238E27FC236}">
                  <a16:creationId xmlns:a16="http://schemas.microsoft.com/office/drawing/2014/main" id="{05E3FFB3-DAF9-ED23-13D4-FE5ECC55E75D}"/>
                </a:ext>
              </a:extLst>
            </p:cNvPr>
            <p:cNvSpPr/>
            <p:nvPr/>
          </p:nvSpPr>
          <p:spPr>
            <a:xfrm>
              <a:off x="7759034" y="2967707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Título 1">
              <a:extLst>
                <a:ext uri="{FF2B5EF4-FFF2-40B4-BE49-F238E27FC236}">
                  <a16:creationId xmlns:a16="http://schemas.microsoft.com/office/drawing/2014/main" id="{141E4394-5597-3421-0151-575D784CC43A}"/>
                </a:ext>
              </a:extLst>
            </p:cNvPr>
            <p:cNvSpPr txBox="1">
              <a:spLocks/>
            </p:cNvSpPr>
            <p:nvPr/>
          </p:nvSpPr>
          <p:spPr>
            <a:xfrm>
              <a:off x="5307415" y="3152154"/>
              <a:ext cx="1071441" cy="2326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900" dirty="0">
                  <a:solidFill>
                    <a:schemeClr val="accent2">
                      <a:lumMod val="75000"/>
                    </a:schemeClr>
                  </a:solidFill>
                </a:rPr>
                <a:t>Campo numérico, 2 caracteres</a:t>
              </a:r>
            </a:p>
          </p:txBody>
        </p:sp>
        <p:sp>
          <p:nvSpPr>
            <p:cNvPr id="179" name="Título 1">
              <a:extLst>
                <a:ext uri="{FF2B5EF4-FFF2-40B4-BE49-F238E27FC236}">
                  <a16:creationId xmlns:a16="http://schemas.microsoft.com/office/drawing/2014/main" id="{7FD86CDB-EFE1-1CD0-D8F3-DD3A296F61EA}"/>
                </a:ext>
              </a:extLst>
            </p:cNvPr>
            <p:cNvSpPr txBox="1">
              <a:spLocks/>
            </p:cNvSpPr>
            <p:nvPr/>
          </p:nvSpPr>
          <p:spPr>
            <a:xfrm>
              <a:off x="7670498" y="3039336"/>
              <a:ext cx="1071441" cy="25201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00" dirty="0">
                  <a:solidFill>
                    <a:schemeClr val="accent2">
                      <a:lumMod val="75000"/>
                    </a:schemeClr>
                  </a:solidFill>
                </a:rPr>
                <a:t>Campo texto, até 50 caractere</a:t>
              </a:r>
            </a:p>
          </p:txBody>
        </p:sp>
        <p:sp>
          <p:nvSpPr>
            <p:cNvPr id="180" name="Título 1">
              <a:extLst>
                <a:ext uri="{FF2B5EF4-FFF2-40B4-BE49-F238E27FC236}">
                  <a16:creationId xmlns:a16="http://schemas.microsoft.com/office/drawing/2014/main" id="{DEEF06D1-3F09-D62D-398F-AF8017576CDC}"/>
                </a:ext>
              </a:extLst>
            </p:cNvPr>
            <p:cNvSpPr txBox="1">
              <a:spLocks/>
            </p:cNvSpPr>
            <p:nvPr/>
          </p:nvSpPr>
          <p:spPr>
            <a:xfrm>
              <a:off x="6259479" y="3027529"/>
              <a:ext cx="410149" cy="21336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00" i="1" dirty="0"/>
                <a:t>meses</a:t>
              </a:r>
            </a:p>
          </p:txBody>
        </p:sp>
        <p:sp>
          <p:nvSpPr>
            <p:cNvPr id="182" name="Título 1">
              <a:extLst>
                <a:ext uri="{FF2B5EF4-FFF2-40B4-BE49-F238E27FC236}">
                  <a16:creationId xmlns:a16="http://schemas.microsoft.com/office/drawing/2014/main" id="{F2CFD79B-3CEB-7946-361C-0CDB06578187}"/>
                </a:ext>
              </a:extLst>
            </p:cNvPr>
            <p:cNvSpPr txBox="1">
              <a:spLocks/>
            </p:cNvSpPr>
            <p:nvPr/>
          </p:nvSpPr>
          <p:spPr>
            <a:xfrm>
              <a:off x="7107716" y="2967707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1100" dirty="0"/>
                <a:t>Carência de juros:  </a:t>
              </a:r>
            </a:p>
          </p:txBody>
        </p:sp>
        <p:sp>
          <p:nvSpPr>
            <p:cNvPr id="183" name="Título 1">
              <a:extLst>
                <a:ext uri="{FF2B5EF4-FFF2-40B4-BE49-F238E27FC236}">
                  <a16:creationId xmlns:a16="http://schemas.microsoft.com/office/drawing/2014/main" id="{C230E726-AF89-8031-FF4C-124569DD3489}"/>
                </a:ext>
              </a:extLst>
            </p:cNvPr>
            <p:cNvSpPr txBox="1">
              <a:spLocks/>
            </p:cNvSpPr>
            <p:nvPr/>
          </p:nvSpPr>
          <p:spPr>
            <a:xfrm>
              <a:off x="6129438" y="2527573"/>
              <a:ext cx="1563075" cy="18739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00" u="sng" dirty="0"/>
                <a:t>Carência de juros Regular?</a:t>
              </a:r>
            </a:p>
          </p:txBody>
        </p:sp>
        <p:sp>
          <p:nvSpPr>
            <p:cNvPr id="186" name="CaixaDeTexto 185">
              <a:extLst>
                <a:ext uri="{FF2B5EF4-FFF2-40B4-BE49-F238E27FC236}">
                  <a16:creationId xmlns:a16="http://schemas.microsoft.com/office/drawing/2014/main" id="{7495AD35-0D6C-8101-30B2-B507D6DF1B08}"/>
                </a:ext>
              </a:extLst>
            </p:cNvPr>
            <p:cNvSpPr txBox="1"/>
            <p:nvPr/>
          </p:nvSpPr>
          <p:spPr>
            <a:xfrm>
              <a:off x="6304462" y="3460002"/>
              <a:ext cx="916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600" dirty="0">
                  <a:solidFill>
                    <a:schemeClr val="accent2"/>
                  </a:solidFill>
                </a:rPr>
                <a:t>Mensal, Bimestral, Trimestral, Semestral, Anual , Final (</a:t>
              </a:r>
              <a:r>
                <a:rPr lang="pt-BR" sz="600" dirty="0" err="1">
                  <a:solidFill>
                    <a:schemeClr val="accent2"/>
                  </a:solidFill>
                </a:rPr>
                <a:t>Bullet</a:t>
              </a:r>
              <a:r>
                <a:rPr lang="pt-BR" sz="600" dirty="0">
                  <a:solidFill>
                    <a:schemeClr val="accent2"/>
                  </a:solidFill>
                </a:rPr>
                <a:t>)</a:t>
              </a:r>
            </a:p>
          </p:txBody>
        </p:sp>
        <p:sp>
          <p:nvSpPr>
            <p:cNvPr id="187" name="Retângulo 186">
              <a:extLst>
                <a:ext uri="{FF2B5EF4-FFF2-40B4-BE49-F238E27FC236}">
                  <a16:creationId xmlns:a16="http://schemas.microsoft.com/office/drawing/2014/main" id="{BE729311-8CC9-CACD-1D20-3DFA8387A26C}"/>
                </a:ext>
              </a:extLst>
            </p:cNvPr>
            <p:cNvSpPr/>
            <p:nvPr/>
          </p:nvSpPr>
          <p:spPr>
            <a:xfrm>
              <a:off x="7783074" y="3394324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Título 1">
              <a:extLst>
                <a:ext uri="{FF2B5EF4-FFF2-40B4-BE49-F238E27FC236}">
                  <a16:creationId xmlns:a16="http://schemas.microsoft.com/office/drawing/2014/main" id="{3BB1A0F4-2BF2-9EC1-9DDC-E5F8D0FD3279}"/>
                </a:ext>
              </a:extLst>
            </p:cNvPr>
            <p:cNvSpPr txBox="1">
              <a:spLocks/>
            </p:cNvSpPr>
            <p:nvPr/>
          </p:nvSpPr>
          <p:spPr>
            <a:xfrm>
              <a:off x="7085815" y="3361856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900" dirty="0"/>
                <a:t>Periodicidade de juros:</a:t>
              </a:r>
            </a:p>
          </p:txBody>
        </p:sp>
        <p:sp>
          <p:nvSpPr>
            <p:cNvPr id="190" name="Título 1">
              <a:extLst>
                <a:ext uri="{FF2B5EF4-FFF2-40B4-BE49-F238E27FC236}">
                  <a16:creationId xmlns:a16="http://schemas.microsoft.com/office/drawing/2014/main" id="{D031C26D-9FC7-CA9A-77A4-F84115FF80EB}"/>
                </a:ext>
              </a:extLst>
            </p:cNvPr>
            <p:cNvSpPr txBox="1">
              <a:spLocks/>
            </p:cNvSpPr>
            <p:nvPr/>
          </p:nvSpPr>
          <p:spPr>
            <a:xfrm>
              <a:off x="7624296" y="1079814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1000" b="1" u="sng" dirty="0"/>
                <a:t>Não</a:t>
              </a:r>
            </a:p>
          </p:txBody>
        </p:sp>
        <p:sp>
          <p:nvSpPr>
            <p:cNvPr id="192" name="Retângulo 191">
              <a:extLst>
                <a:ext uri="{FF2B5EF4-FFF2-40B4-BE49-F238E27FC236}">
                  <a16:creationId xmlns:a16="http://schemas.microsoft.com/office/drawing/2014/main" id="{85DFBD09-605D-7554-8B2A-48C04C241414}"/>
                </a:ext>
              </a:extLst>
            </p:cNvPr>
            <p:cNvSpPr/>
            <p:nvPr/>
          </p:nvSpPr>
          <p:spPr>
            <a:xfrm>
              <a:off x="7759034" y="1609198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Título 1">
              <a:extLst>
                <a:ext uri="{FF2B5EF4-FFF2-40B4-BE49-F238E27FC236}">
                  <a16:creationId xmlns:a16="http://schemas.microsoft.com/office/drawing/2014/main" id="{C507F82C-C141-FBE9-0F56-C806C634AD03}"/>
                </a:ext>
              </a:extLst>
            </p:cNvPr>
            <p:cNvSpPr txBox="1">
              <a:spLocks/>
            </p:cNvSpPr>
            <p:nvPr/>
          </p:nvSpPr>
          <p:spPr>
            <a:xfrm>
              <a:off x="7662639" y="1680511"/>
              <a:ext cx="1071441" cy="25201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00" dirty="0">
                  <a:solidFill>
                    <a:schemeClr val="accent2">
                      <a:lumMod val="75000"/>
                    </a:schemeClr>
                  </a:solidFill>
                </a:rPr>
                <a:t>Campo texto, até 50 caractere</a:t>
              </a:r>
            </a:p>
          </p:txBody>
        </p:sp>
        <p:sp>
          <p:nvSpPr>
            <p:cNvPr id="195" name="Título 1">
              <a:extLst>
                <a:ext uri="{FF2B5EF4-FFF2-40B4-BE49-F238E27FC236}">
                  <a16:creationId xmlns:a16="http://schemas.microsoft.com/office/drawing/2014/main" id="{EFA95732-BD73-B1C0-3CE2-C04782C2E799}"/>
                </a:ext>
              </a:extLst>
            </p:cNvPr>
            <p:cNvSpPr txBox="1">
              <a:spLocks/>
            </p:cNvSpPr>
            <p:nvPr/>
          </p:nvSpPr>
          <p:spPr>
            <a:xfrm>
              <a:off x="7107716" y="1609198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1100" dirty="0"/>
                <a:t>Carência de principal:  </a:t>
              </a:r>
            </a:p>
          </p:txBody>
        </p:sp>
        <p:sp>
          <p:nvSpPr>
            <p:cNvPr id="196" name="Retângulo 195">
              <a:extLst>
                <a:ext uri="{FF2B5EF4-FFF2-40B4-BE49-F238E27FC236}">
                  <a16:creationId xmlns:a16="http://schemas.microsoft.com/office/drawing/2014/main" id="{8DAB4053-F871-DCED-1DC8-27D2DF071ACB}"/>
                </a:ext>
              </a:extLst>
            </p:cNvPr>
            <p:cNvSpPr/>
            <p:nvPr/>
          </p:nvSpPr>
          <p:spPr>
            <a:xfrm>
              <a:off x="7783074" y="2035815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Título 1">
              <a:extLst>
                <a:ext uri="{FF2B5EF4-FFF2-40B4-BE49-F238E27FC236}">
                  <a16:creationId xmlns:a16="http://schemas.microsoft.com/office/drawing/2014/main" id="{E4256A35-F18F-8E38-B3BA-C0A7E0D80C31}"/>
                </a:ext>
              </a:extLst>
            </p:cNvPr>
            <p:cNvSpPr txBox="1">
              <a:spLocks/>
            </p:cNvSpPr>
            <p:nvPr/>
          </p:nvSpPr>
          <p:spPr>
            <a:xfrm>
              <a:off x="7085815" y="2003347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900" dirty="0"/>
                <a:t>Periodicidade de principal</a:t>
              </a:r>
            </a:p>
          </p:txBody>
        </p:sp>
        <p:cxnSp>
          <p:nvCxnSpPr>
            <p:cNvPr id="201" name="Conector reto 200">
              <a:extLst>
                <a:ext uri="{FF2B5EF4-FFF2-40B4-BE49-F238E27FC236}">
                  <a16:creationId xmlns:a16="http://schemas.microsoft.com/office/drawing/2014/main" id="{FC5525B7-1A8E-415E-B00B-AFA1108DD0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6235" y="1289534"/>
              <a:ext cx="8407" cy="10244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to 203">
              <a:extLst>
                <a:ext uri="{FF2B5EF4-FFF2-40B4-BE49-F238E27FC236}">
                  <a16:creationId xmlns:a16="http://schemas.microsoft.com/office/drawing/2014/main" id="{DE294295-E08C-EB59-5BDD-092D984844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6884" y="2804970"/>
              <a:ext cx="8407" cy="10244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Retângulo 207">
              <a:extLst>
                <a:ext uri="{FF2B5EF4-FFF2-40B4-BE49-F238E27FC236}">
                  <a16:creationId xmlns:a16="http://schemas.microsoft.com/office/drawing/2014/main" id="{3CD9EA69-881A-292D-116F-EA1B20CD6FBA}"/>
                </a:ext>
              </a:extLst>
            </p:cNvPr>
            <p:cNvSpPr/>
            <p:nvPr/>
          </p:nvSpPr>
          <p:spPr>
            <a:xfrm>
              <a:off x="3288741" y="1329467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210" name="Título 1">
              <a:extLst>
                <a:ext uri="{FF2B5EF4-FFF2-40B4-BE49-F238E27FC236}">
                  <a16:creationId xmlns:a16="http://schemas.microsoft.com/office/drawing/2014/main" id="{9CA91446-8DB1-E2A9-B543-2DAA70995BE5}"/>
                </a:ext>
              </a:extLst>
            </p:cNvPr>
            <p:cNvSpPr txBox="1">
              <a:spLocks/>
            </p:cNvSpPr>
            <p:nvPr/>
          </p:nvSpPr>
          <p:spPr>
            <a:xfrm>
              <a:off x="2671199" y="1274952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00" dirty="0"/>
                <a:t>ESG:</a:t>
              </a:r>
            </a:p>
          </p:txBody>
        </p:sp>
        <p:sp>
          <p:nvSpPr>
            <p:cNvPr id="211" name="CaixaDeTexto 210">
              <a:extLst>
                <a:ext uri="{FF2B5EF4-FFF2-40B4-BE49-F238E27FC236}">
                  <a16:creationId xmlns:a16="http://schemas.microsoft.com/office/drawing/2014/main" id="{B68B81F1-79F9-B693-E310-9CE97DF098DF}"/>
                </a:ext>
              </a:extLst>
            </p:cNvPr>
            <p:cNvSpPr txBox="1"/>
            <p:nvPr/>
          </p:nvSpPr>
          <p:spPr>
            <a:xfrm>
              <a:off x="3128162" y="1088000"/>
              <a:ext cx="1207491" cy="14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600" dirty="0">
                  <a:solidFill>
                    <a:srgbClr val="FF0000"/>
                  </a:solidFill>
                </a:rPr>
                <a:t>CRA 400ou CRA 476</a:t>
              </a:r>
            </a:p>
          </p:txBody>
        </p:sp>
      </p:grpSp>
      <p:sp>
        <p:nvSpPr>
          <p:cNvPr id="239" name="Título 1">
            <a:extLst>
              <a:ext uri="{FF2B5EF4-FFF2-40B4-BE49-F238E27FC236}">
                <a16:creationId xmlns:a16="http://schemas.microsoft.com/office/drawing/2014/main" id="{97008C0B-5545-FE71-CC75-02208BAAD806}"/>
              </a:ext>
            </a:extLst>
          </p:cNvPr>
          <p:cNvSpPr txBox="1">
            <a:spLocks/>
          </p:cNvSpPr>
          <p:nvPr/>
        </p:nvSpPr>
        <p:spPr>
          <a:xfrm>
            <a:off x="4653454" y="2680915"/>
            <a:ext cx="105913" cy="2599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40" name="Título 1">
            <a:extLst>
              <a:ext uri="{FF2B5EF4-FFF2-40B4-BE49-F238E27FC236}">
                <a16:creationId xmlns:a16="http://schemas.microsoft.com/office/drawing/2014/main" id="{5F447FFA-9A04-91AB-23AD-4AE7D1029731}"/>
              </a:ext>
            </a:extLst>
          </p:cNvPr>
          <p:cNvSpPr txBox="1">
            <a:spLocks/>
          </p:cNvSpPr>
          <p:nvPr/>
        </p:nvSpPr>
        <p:spPr>
          <a:xfrm>
            <a:off x="4901268" y="4155413"/>
            <a:ext cx="105913" cy="2599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41" name="Título 1">
            <a:extLst>
              <a:ext uri="{FF2B5EF4-FFF2-40B4-BE49-F238E27FC236}">
                <a16:creationId xmlns:a16="http://schemas.microsoft.com/office/drawing/2014/main" id="{711952F0-7E12-C21B-9600-00FBD017903C}"/>
              </a:ext>
            </a:extLst>
          </p:cNvPr>
          <p:cNvSpPr txBox="1">
            <a:spLocks/>
          </p:cNvSpPr>
          <p:nvPr/>
        </p:nvSpPr>
        <p:spPr>
          <a:xfrm>
            <a:off x="7383930" y="1717654"/>
            <a:ext cx="105913" cy="2599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42" name="Título 1">
            <a:extLst>
              <a:ext uri="{FF2B5EF4-FFF2-40B4-BE49-F238E27FC236}">
                <a16:creationId xmlns:a16="http://schemas.microsoft.com/office/drawing/2014/main" id="{184E72A7-738A-DE75-526F-B666E0ED431B}"/>
              </a:ext>
            </a:extLst>
          </p:cNvPr>
          <p:cNvSpPr txBox="1">
            <a:spLocks/>
          </p:cNvSpPr>
          <p:nvPr/>
        </p:nvSpPr>
        <p:spPr>
          <a:xfrm>
            <a:off x="10033712" y="1799578"/>
            <a:ext cx="105913" cy="2599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43" name="Título 1">
            <a:extLst>
              <a:ext uri="{FF2B5EF4-FFF2-40B4-BE49-F238E27FC236}">
                <a16:creationId xmlns:a16="http://schemas.microsoft.com/office/drawing/2014/main" id="{4F48FB83-6B89-69EC-8037-DA79961438DF}"/>
              </a:ext>
            </a:extLst>
          </p:cNvPr>
          <p:cNvSpPr txBox="1">
            <a:spLocks/>
          </p:cNvSpPr>
          <p:nvPr/>
        </p:nvSpPr>
        <p:spPr>
          <a:xfrm>
            <a:off x="10059738" y="2346197"/>
            <a:ext cx="105913" cy="2599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44" name="Título 1">
            <a:extLst>
              <a:ext uri="{FF2B5EF4-FFF2-40B4-BE49-F238E27FC236}">
                <a16:creationId xmlns:a16="http://schemas.microsoft.com/office/drawing/2014/main" id="{5CA28234-3CFB-D23B-72B1-3DAFC3B07B27}"/>
              </a:ext>
            </a:extLst>
          </p:cNvPr>
          <p:cNvSpPr txBox="1">
            <a:spLocks/>
          </p:cNvSpPr>
          <p:nvPr/>
        </p:nvSpPr>
        <p:spPr>
          <a:xfrm>
            <a:off x="7460876" y="3545746"/>
            <a:ext cx="105913" cy="2599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45" name="Título 1">
            <a:extLst>
              <a:ext uri="{FF2B5EF4-FFF2-40B4-BE49-F238E27FC236}">
                <a16:creationId xmlns:a16="http://schemas.microsoft.com/office/drawing/2014/main" id="{CCF08C09-05A2-F070-FDF5-D77A6F53F9EF}"/>
              </a:ext>
            </a:extLst>
          </p:cNvPr>
          <p:cNvSpPr txBox="1">
            <a:spLocks/>
          </p:cNvSpPr>
          <p:nvPr/>
        </p:nvSpPr>
        <p:spPr>
          <a:xfrm>
            <a:off x="10034908" y="3544880"/>
            <a:ext cx="105913" cy="2599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46" name="Título 1">
            <a:extLst>
              <a:ext uri="{FF2B5EF4-FFF2-40B4-BE49-F238E27FC236}">
                <a16:creationId xmlns:a16="http://schemas.microsoft.com/office/drawing/2014/main" id="{C681F396-B3D9-40B8-4719-EF1A093423AD}"/>
              </a:ext>
            </a:extLst>
          </p:cNvPr>
          <p:cNvSpPr txBox="1">
            <a:spLocks/>
          </p:cNvSpPr>
          <p:nvPr/>
        </p:nvSpPr>
        <p:spPr>
          <a:xfrm>
            <a:off x="10054892" y="4077156"/>
            <a:ext cx="105913" cy="2599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47" name="Retângulo 246">
            <a:extLst>
              <a:ext uri="{FF2B5EF4-FFF2-40B4-BE49-F238E27FC236}">
                <a16:creationId xmlns:a16="http://schemas.microsoft.com/office/drawing/2014/main" id="{52B896A5-372E-8D0E-E81F-6370CDB4C267}"/>
              </a:ext>
            </a:extLst>
          </p:cNvPr>
          <p:cNvSpPr/>
          <p:nvPr/>
        </p:nvSpPr>
        <p:spPr>
          <a:xfrm>
            <a:off x="6753196" y="1479076"/>
            <a:ext cx="157478" cy="1392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48" name="Retângulo 247">
            <a:extLst>
              <a:ext uri="{FF2B5EF4-FFF2-40B4-BE49-F238E27FC236}">
                <a16:creationId xmlns:a16="http://schemas.microsoft.com/office/drawing/2014/main" id="{2D401DD9-9261-5C0C-2AA2-D164871352C8}"/>
              </a:ext>
            </a:extLst>
          </p:cNvPr>
          <p:cNvSpPr/>
          <p:nvPr/>
        </p:nvSpPr>
        <p:spPr>
          <a:xfrm>
            <a:off x="9236457" y="1546948"/>
            <a:ext cx="157478" cy="1392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49" name="Retângulo 248">
            <a:extLst>
              <a:ext uri="{FF2B5EF4-FFF2-40B4-BE49-F238E27FC236}">
                <a16:creationId xmlns:a16="http://schemas.microsoft.com/office/drawing/2014/main" id="{6CB102C4-F436-22FA-51A5-998F61AF427B}"/>
              </a:ext>
            </a:extLst>
          </p:cNvPr>
          <p:cNvSpPr/>
          <p:nvPr/>
        </p:nvSpPr>
        <p:spPr>
          <a:xfrm>
            <a:off x="9188151" y="3413548"/>
            <a:ext cx="157478" cy="1392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50" name="Retângulo 249">
            <a:extLst>
              <a:ext uri="{FF2B5EF4-FFF2-40B4-BE49-F238E27FC236}">
                <a16:creationId xmlns:a16="http://schemas.microsoft.com/office/drawing/2014/main" id="{7D799049-6D64-3CC9-450F-4FAF22AFEF44}"/>
              </a:ext>
            </a:extLst>
          </p:cNvPr>
          <p:cNvSpPr/>
          <p:nvPr/>
        </p:nvSpPr>
        <p:spPr>
          <a:xfrm>
            <a:off x="6582470" y="3427331"/>
            <a:ext cx="157478" cy="1392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53" name="Título 1">
            <a:extLst>
              <a:ext uri="{FF2B5EF4-FFF2-40B4-BE49-F238E27FC236}">
                <a16:creationId xmlns:a16="http://schemas.microsoft.com/office/drawing/2014/main" id="{B0D418EF-1D11-EC88-D0F2-30DB299C293C}"/>
              </a:ext>
            </a:extLst>
          </p:cNvPr>
          <p:cNvSpPr txBox="1">
            <a:spLocks/>
          </p:cNvSpPr>
          <p:nvPr/>
        </p:nvSpPr>
        <p:spPr>
          <a:xfrm>
            <a:off x="4945293" y="3096531"/>
            <a:ext cx="705160" cy="3566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" dirty="0">
                <a:solidFill>
                  <a:schemeClr val="accent2">
                    <a:lumMod val="75000"/>
                  </a:schemeClr>
                </a:solidFill>
              </a:rPr>
              <a:t>Campo numérico, até 10 caracteres</a:t>
            </a:r>
          </a:p>
        </p:txBody>
      </p:sp>
      <p:sp>
        <p:nvSpPr>
          <p:cNvPr id="254" name="Chave Direita 253">
            <a:extLst>
              <a:ext uri="{FF2B5EF4-FFF2-40B4-BE49-F238E27FC236}">
                <a16:creationId xmlns:a16="http://schemas.microsoft.com/office/drawing/2014/main" id="{2EBA7DE6-A98C-0860-54AE-D53ACC75DDD0}"/>
              </a:ext>
            </a:extLst>
          </p:cNvPr>
          <p:cNvSpPr/>
          <p:nvPr/>
        </p:nvSpPr>
        <p:spPr>
          <a:xfrm>
            <a:off x="4858976" y="2784294"/>
            <a:ext cx="150133" cy="11034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Título 1">
            <a:extLst>
              <a:ext uri="{FF2B5EF4-FFF2-40B4-BE49-F238E27FC236}">
                <a16:creationId xmlns:a16="http://schemas.microsoft.com/office/drawing/2014/main" id="{29404C01-BCB2-F390-9C97-7635FE23D40E}"/>
              </a:ext>
            </a:extLst>
          </p:cNvPr>
          <p:cNvSpPr txBox="1">
            <a:spLocks/>
          </p:cNvSpPr>
          <p:nvPr/>
        </p:nvSpPr>
        <p:spPr>
          <a:xfrm>
            <a:off x="3155892" y="4576526"/>
            <a:ext cx="867884" cy="358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" dirty="0"/>
              <a:t>Percentual de Garantia:</a:t>
            </a:r>
          </a:p>
        </p:txBody>
      </p:sp>
      <p:sp>
        <p:nvSpPr>
          <p:cNvPr id="127" name="Título 1">
            <a:extLst>
              <a:ext uri="{FF2B5EF4-FFF2-40B4-BE49-F238E27FC236}">
                <a16:creationId xmlns:a16="http://schemas.microsoft.com/office/drawing/2014/main" id="{DD2F5581-2F6A-5A79-20C3-ADC7F26F4E55}"/>
              </a:ext>
            </a:extLst>
          </p:cNvPr>
          <p:cNvSpPr txBox="1">
            <a:spLocks/>
          </p:cNvSpPr>
          <p:nvPr/>
        </p:nvSpPr>
        <p:spPr>
          <a:xfrm>
            <a:off x="3127702" y="4177350"/>
            <a:ext cx="867884" cy="358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" dirty="0"/>
              <a:t>Percentual de Garantia:</a:t>
            </a: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516D44AD-9C68-5066-17DB-B0B6A443B919}"/>
              </a:ext>
            </a:extLst>
          </p:cNvPr>
          <p:cNvSpPr/>
          <p:nvPr/>
        </p:nvSpPr>
        <p:spPr>
          <a:xfrm>
            <a:off x="1426642" y="416586"/>
            <a:ext cx="1028585" cy="1690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129" name="Título 1">
            <a:extLst>
              <a:ext uri="{FF2B5EF4-FFF2-40B4-BE49-F238E27FC236}">
                <a16:creationId xmlns:a16="http://schemas.microsoft.com/office/drawing/2014/main" id="{2DEA6651-459D-DFED-FB98-23DDC9AFB3C7}"/>
              </a:ext>
            </a:extLst>
          </p:cNvPr>
          <p:cNvSpPr txBox="1">
            <a:spLocks/>
          </p:cNvSpPr>
          <p:nvPr/>
        </p:nvSpPr>
        <p:spPr>
          <a:xfrm>
            <a:off x="702724" y="314970"/>
            <a:ext cx="780111" cy="278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" dirty="0"/>
              <a:t>Cliente:</a:t>
            </a:r>
          </a:p>
        </p:txBody>
      </p:sp>
      <p:sp>
        <p:nvSpPr>
          <p:cNvPr id="130" name="Título 1">
            <a:extLst>
              <a:ext uri="{FF2B5EF4-FFF2-40B4-BE49-F238E27FC236}">
                <a16:creationId xmlns:a16="http://schemas.microsoft.com/office/drawing/2014/main" id="{F7F73BC2-D76D-E988-74EB-732B1C8051E9}"/>
              </a:ext>
            </a:extLst>
          </p:cNvPr>
          <p:cNvSpPr txBox="1">
            <a:spLocks/>
          </p:cNvSpPr>
          <p:nvPr/>
        </p:nvSpPr>
        <p:spPr>
          <a:xfrm>
            <a:off x="5010336" y="1347760"/>
            <a:ext cx="228448" cy="358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31" name="Título 1">
            <a:extLst>
              <a:ext uri="{FF2B5EF4-FFF2-40B4-BE49-F238E27FC236}">
                <a16:creationId xmlns:a16="http://schemas.microsoft.com/office/drawing/2014/main" id="{8FE60B93-8710-2C55-FCF3-FA8BA87CF651}"/>
              </a:ext>
            </a:extLst>
          </p:cNvPr>
          <p:cNvSpPr txBox="1">
            <a:spLocks/>
          </p:cNvSpPr>
          <p:nvPr/>
        </p:nvSpPr>
        <p:spPr>
          <a:xfrm>
            <a:off x="5016776" y="822411"/>
            <a:ext cx="228448" cy="358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42056D31-EE49-A995-5427-B5601C5541F8}"/>
              </a:ext>
            </a:extLst>
          </p:cNvPr>
          <p:cNvSpPr/>
          <p:nvPr/>
        </p:nvSpPr>
        <p:spPr>
          <a:xfrm>
            <a:off x="3886478" y="4650142"/>
            <a:ext cx="1028585" cy="2746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Título 1">
            <a:extLst>
              <a:ext uri="{FF2B5EF4-FFF2-40B4-BE49-F238E27FC236}">
                <a16:creationId xmlns:a16="http://schemas.microsoft.com/office/drawing/2014/main" id="{F97D8154-69F8-266A-4B70-BC34F8CC803A}"/>
              </a:ext>
            </a:extLst>
          </p:cNvPr>
          <p:cNvSpPr txBox="1">
            <a:spLocks/>
          </p:cNvSpPr>
          <p:nvPr/>
        </p:nvSpPr>
        <p:spPr>
          <a:xfrm>
            <a:off x="4975781" y="4617865"/>
            <a:ext cx="705160" cy="3566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" dirty="0">
                <a:solidFill>
                  <a:schemeClr val="accent2">
                    <a:lumMod val="75000"/>
                  </a:schemeClr>
                </a:solidFill>
              </a:rPr>
              <a:t>Campo numérico, até 3 caracteres</a:t>
            </a:r>
          </a:p>
        </p:txBody>
      </p:sp>
      <p:sp>
        <p:nvSpPr>
          <p:cNvPr id="142" name="Título 1">
            <a:extLst>
              <a:ext uri="{FF2B5EF4-FFF2-40B4-BE49-F238E27FC236}">
                <a16:creationId xmlns:a16="http://schemas.microsoft.com/office/drawing/2014/main" id="{B3DEEE57-3F5C-6A76-9DC5-D8FF57E32F41}"/>
              </a:ext>
            </a:extLst>
          </p:cNvPr>
          <p:cNvSpPr txBox="1">
            <a:spLocks/>
          </p:cNvSpPr>
          <p:nvPr/>
        </p:nvSpPr>
        <p:spPr>
          <a:xfrm>
            <a:off x="4747786" y="4671181"/>
            <a:ext cx="445425" cy="2851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" i="1" dirty="0"/>
              <a:t>% </a:t>
            </a:r>
          </a:p>
        </p:txBody>
      </p:sp>
      <p:sp>
        <p:nvSpPr>
          <p:cNvPr id="159" name="Título 1">
            <a:extLst>
              <a:ext uri="{FF2B5EF4-FFF2-40B4-BE49-F238E27FC236}">
                <a16:creationId xmlns:a16="http://schemas.microsoft.com/office/drawing/2014/main" id="{438ACAE4-1AC9-96AF-C2CF-FFF28DB29420}"/>
              </a:ext>
            </a:extLst>
          </p:cNvPr>
          <p:cNvSpPr txBox="1">
            <a:spLocks/>
          </p:cNvSpPr>
          <p:nvPr/>
        </p:nvSpPr>
        <p:spPr>
          <a:xfrm>
            <a:off x="3162760" y="5025444"/>
            <a:ext cx="867884" cy="358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" dirty="0"/>
              <a:t>Percentual de Garantia:</a:t>
            </a:r>
          </a:p>
        </p:txBody>
      </p: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D329E28E-956A-2323-792F-1C4617EBCB35}"/>
              </a:ext>
            </a:extLst>
          </p:cNvPr>
          <p:cNvSpPr/>
          <p:nvPr/>
        </p:nvSpPr>
        <p:spPr>
          <a:xfrm>
            <a:off x="3889684" y="5062849"/>
            <a:ext cx="1028585" cy="2746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Título 1">
            <a:extLst>
              <a:ext uri="{FF2B5EF4-FFF2-40B4-BE49-F238E27FC236}">
                <a16:creationId xmlns:a16="http://schemas.microsoft.com/office/drawing/2014/main" id="{6C106093-E442-6BAE-C643-056D48D4EC03}"/>
              </a:ext>
            </a:extLst>
          </p:cNvPr>
          <p:cNvSpPr txBox="1">
            <a:spLocks/>
          </p:cNvSpPr>
          <p:nvPr/>
        </p:nvSpPr>
        <p:spPr>
          <a:xfrm>
            <a:off x="5000290" y="5011518"/>
            <a:ext cx="705160" cy="3566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" dirty="0">
                <a:solidFill>
                  <a:schemeClr val="accent2">
                    <a:lumMod val="75000"/>
                  </a:schemeClr>
                </a:solidFill>
              </a:rPr>
              <a:t>Campo numérico, até 3 caracteres</a:t>
            </a:r>
          </a:p>
        </p:txBody>
      </p:sp>
      <p:sp>
        <p:nvSpPr>
          <p:cNvPr id="162" name="Título 1">
            <a:extLst>
              <a:ext uri="{FF2B5EF4-FFF2-40B4-BE49-F238E27FC236}">
                <a16:creationId xmlns:a16="http://schemas.microsoft.com/office/drawing/2014/main" id="{040D7F15-A8C3-EF12-12C3-85E952177FE7}"/>
              </a:ext>
            </a:extLst>
          </p:cNvPr>
          <p:cNvSpPr txBox="1">
            <a:spLocks/>
          </p:cNvSpPr>
          <p:nvPr/>
        </p:nvSpPr>
        <p:spPr>
          <a:xfrm>
            <a:off x="4753654" y="5060747"/>
            <a:ext cx="445425" cy="2851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" i="1" dirty="0"/>
              <a:t>% </a:t>
            </a: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3982A877-03A3-AEBE-BF20-F877CCD7137D}"/>
              </a:ext>
            </a:extLst>
          </p:cNvPr>
          <p:cNvSpPr txBox="1"/>
          <p:nvPr/>
        </p:nvSpPr>
        <p:spPr>
          <a:xfrm>
            <a:off x="3240050" y="1947051"/>
            <a:ext cx="1113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" dirty="0">
                <a:solidFill>
                  <a:schemeClr val="accent2"/>
                </a:solidFill>
              </a:rPr>
              <a:t>Opção de selecionar: R$ ou US$ - campo numérico até 40 caracteres</a:t>
            </a:r>
          </a:p>
        </p:txBody>
      </p:sp>
      <p:sp>
        <p:nvSpPr>
          <p:cNvPr id="164" name="Título 1">
            <a:extLst>
              <a:ext uri="{FF2B5EF4-FFF2-40B4-BE49-F238E27FC236}">
                <a16:creationId xmlns:a16="http://schemas.microsoft.com/office/drawing/2014/main" id="{DEAB4EB6-D555-A912-773C-FEA687FC7E89}"/>
              </a:ext>
            </a:extLst>
          </p:cNvPr>
          <p:cNvSpPr txBox="1">
            <a:spLocks/>
          </p:cNvSpPr>
          <p:nvPr/>
        </p:nvSpPr>
        <p:spPr>
          <a:xfrm>
            <a:off x="8917886" y="2517121"/>
            <a:ext cx="1191992" cy="324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" dirty="0">
                <a:solidFill>
                  <a:schemeClr val="accent2">
                    <a:lumMod val="75000"/>
                  </a:schemeClr>
                </a:solidFill>
              </a:rPr>
              <a:t>Campo texto, até 50 caractere</a:t>
            </a:r>
          </a:p>
        </p:txBody>
      </p:sp>
      <p:sp>
        <p:nvSpPr>
          <p:cNvPr id="165" name="Título 1">
            <a:extLst>
              <a:ext uri="{FF2B5EF4-FFF2-40B4-BE49-F238E27FC236}">
                <a16:creationId xmlns:a16="http://schemas.microsoft.com/office/drawing/2014/main" id="{9DCCC087-08CB-600F-5565-B2DA53FECC3A}"/>
              </a:ext>
            </a:extLst>
          </p:cNvPr>
          <p:cNvSpPr txBox="1">
            <a:spLocks/>
          </p:cNvSpPr>
          <p:nvPr/>
        </p:nvSpPr>
        <p:spPr>
          <a:xfrm>
            <a:off x="8915856" y="4303361"/>
            <a:ext cx="1191992" cy="324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" dirty="0">
                <a:solidFill>
                  <a:schemeClr val="accent2">
                    <a:lumMod val="75000"/>
                  </a:schemeClr>
                </a:solidFill>
              </a:rPr>
              <a:t>Campo texto, até 50 caractere</a:t>
            </a:r>
          </a:p>
        </p:txBody>
      </p:sp>
      <p:sp>
        <p:nvSpPr>
          <p:cNvPr id="166" name="Retângulo 165">
            <a:extLst>
              <a:ext uri="{FF2B5EF4-FFF2-40B4-BE49-F238E27FC236}">
                <a16:creationId xmlns:a16="http://schemas.microsoft.com/office/drawing/2014/main" id="{307C2B72-484A-6478-5DB4-E72EA5EE4EDE}"/>
              </a:ext>
            </a:extLst>
          </p:cNvPr>
          <p:cNvSpPr/>
          <p:nvPr/>
        </p:nvSpPr>
        <p:spPr>
          <a:xfrm>
            <a:off x="6443929" y="5649812"/>
            <a:ext cx="1028585" cy="2746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Título 1">
            <a:extLst>
              <a:ext uri="{FF2B5EF4-FFF2-40B4-BE49-F238E27FC236}">
                <a16:creationId xmlns:a16="http://schemas.microsoft.com/office/drawing/2014/main" id="{7D41890F-5934-4BA1-C3F6-F7FA591AEA53}"/>
              </a:ext>
            </a:extLst>
          </p:cNvPr>
          <p:cNvSpPr txBox="1">
            <a:spLocks/>
          </p:cNvSpPr>
          <p:nvPr/>
        </p:nvSpPr>
        <p:spPr>
          <a:xfrm>
            <a:off x="5708845" y="4939776"/>
            <a:ext cx="867884" cy="358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" dirty="0"/>
              <a:t>Observações Carência de juros ou principal:</a:t>
            </a:r>
          </a:p>
        </p:txBody>
      </p:sp>
      <p:sp>
        <p:nvSpPr>
          <p:cNvPr id="168" name="Título 1">
            <a:extLst>
              <a:ext uri="{FF2B5EF4-FFF2-40B4-BE49-F238E27FC236}">
                <a16:creationId xmlns:a16="http://schemas.microsoft.com/office/drawing/2014/main" id="{27502D88-F145-8AFC-3772-7838C5E1E454}"/>
              </a:ext>
            </a:extLst>
          </p:cNvPr>
          <p:cNvSpPr txBox="1">
            <a:spLocks/>
          </p:cNvSpPr>
          <p:nvPr/>
        </p:nvSpPr>
        <p:spPr>
          <a:xfrm>
            <a:off x="7577379" y="5132244"/>
            <a:ext cx="1267068" cy="2945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" dirty="0">
                <a:solidFill>
                  <a:schemeClr val="accent2">
                    <a:lumMod val="75000"/>
                  </a:schemeClr>
                </a:solidFill>
              </a:rPr>
              <a:t>Campo texto,  até  250 caracteres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C9DAA64C-1238-0744-2B95-A9C1326821A1}"/>
              </a:ext>
            </a:extLst>
          </p:cNvPr>
          <p:cNvSpPr txBox="1"/>
          <p:nvPr/>
        </p:nvSpPr>
        <p:spPr>
          <a:xfrm>
            <a:off x="2431778" y="376974"/>
            <a:ext cx="1233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" dirty="0">
                <a:solidFill>
                  <a:schemeClr val="accent2"/>
                </a:solidFill>
              </a:rPr>
              <a:t>Apenas constar dados do cliente já selecionado\cadastrado no primeiro passo – aba cadastro</a:t>
            </a:r>
          </a:p>
        </p:txBody>
      </p:sp>
      <p:sp>
        <p:nvSpPr>
          <p:cNvPr id="153" name="Título 1">
            <a:extLst>
              <a:ext uri="{FF2B5EF4-FFF2-40B4-BE49-F238E27FC236}">
                <a16:creationId xmlns:a16="http://schemas.microsoft.com/office/drawing/2014/main" id="{4D48E6D2-A908-5A10-7140-0FBAF1CD2A48}"/>
              </a:ext>
            </a:extLst>
          </p:cNvPr>
          <p:cNvSpPr txBox="1">
            <a:spLocks/>
          </p:cNvSpPr>
          <p:nvPr/>
        </p:nvSpPr>
        <p:spPr>
          <a:xfrm>
            <a:off x="7949788" y="6427778"/>
            <a:ext cx="3979412" cy="2082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dirty="0">
                <a:solidFill>
                  <a:schemeClr val="accent2">
                    <a:lumMod val="75000"/>
                  </a:schemeClr>
                </a:solidFill>
              </a:rPr>
              <a:t>-Todas as observações\ orientações estão listadas em laranja</a:t>
            </a:r>
          </a:p>
        </p:txBody>
      </p:sp>
      <p:sp>
        <p:nvSpPr>
          <p:cNvPr id="169" name="Título 1">
            <a:extLst>
              <a:ext uri="{FF2B5EF4-FFF2-40B4-BE49-F238E27FC236}">
                <a16:creationId xmlns:a16="http://schemas.microsoft.com/office/drawing/2014/main" id="{0F6FCB16-FE39-1A2C-0E16-14306BE8B69E}"/>
              </a:ext>
            </a:extLst>
          </p:cNvPr>
          <p:cNvSpPr txBox="1">
            <a:spLocks/>
          </p:cNvSpPr>
          <p:nvPr/>
        </p:nvSpPr>
        <p:spPr>
          <a:xfrm>
            <a:off x="7846571" y="5995126"/>
            <a:ext cx="2958819" cy="3461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dirty="0">
                <a:solidFill>
                  <a:srgbClr val="FF0000"/>
                </a:solidFill>
              </a:rPr>
              <a:t>*Campos obrigatórios de preenchimento</a:t>
            </a:r>
          </a:p>
        </p:txBody>
      </p:sp>
    </p:spTree>
    <p:extLst>
      <p:ext uri="{BB962C8B-B14F-4D97-AF65-F5344CB8AC3E}">
        <p14:creationId xmlns:p14="http://schemas.microsoft.com/office/powerpoint/2010/main" val="118666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E8E90-04CF-ADA9-4119-E9C12E70F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543" y="993040"/>
            <a:ext cx="1263888" cy="347680"/>
          </a:xfrm>
        </p:spPr>
        <p:txBody>
          <a:bodyPr>
            <a:noAutofit/>
          </a:bodyPr>
          <a:lstStyle/>
          <a:p>
            <a:r>
              <a:rPr lang="pt-BR" sz="2000" b="1" u="sng" dirty="0"/>
              <a:t>Proposta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1C3FBEE-EBE4-17BF-776B-629B44AB69E0}"/>
              </a:ext>
            </a:extLst>
          </p:cNvPr>
          <p:cNvSpPr txBox="1">
            <a:spLocks/>
          </p:cNvSpPr>
          <p:nvPr/>
        </p:nvSpPr>
        <p:spPr>
          <a:xfrm>
            <a:off x="1804431" y="187358"/>
            <a:ext cx="7856768" cy="783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>
                <a:solidFill>
                  <a:schemeClr val="accent2"/>
                </a:solidFill>
              </a:rPr>
              <a:t> Cont.... Modelo tela CRM: Aba Oportunidade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96B523C-24E8-FADB-9BCF-D2C691B79899}"/>
              </a:ext>
            </a:extLst>
          </p:cNvPr>
          <p:cNvSpPr txBox="1">
            <a:spLocks/>
          </p:cNvSpPr>
          <p:nvPr/>
        </p:nvSpPr>
        <p:spPr>
          <a:xfrm>
            <a:off x="601471" y="2085661"/>
            <a:ext cx="1707276" cy="4071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500" dirty="0"/>
              <a:t>Data</a:t>
            </a:r>
          </a:p>
          <a:p>
            <a:pPr algn="l"/>
            <a:r>
              <a:rPr lang="pt-BR" sz="1500" dirty="0"/>
              <a:t>Do Desembolso: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5A3E7C5-0A8B-F99C-15FD-5FED2B15E8DC}"/>
              </a:ext>
            </a:extLst>
          </p:cNvPr>
          <p:cNvSpPr txBox="1">
            <a:spLocks/>
          </p:cNvSpPr>
          <p:nvPr/>
        </p:nvSpPr>
        <p:spPr>
          <a:xfrm>
            <a:off x="687815" y="3359828"/>
            <a:ext cx="1108666" cy="2560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500" dirty="0"/>
              <a:t>Custo Recorrente: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C6D7FC2-81F4-25D9-3309-E906E5DF1D0A}"/>
              </a:ext>
            </a:extLst>
          </p:cNvPr>
          <p:cNvSpPr txBox="1">
            <a:spLocks/>
          </p:cNvSpPr>
          <p:nvPr/>
        </p:nvSpPr>
        <p:spPr>
          <a:xfrm>
            <a:off x="641366" y="2739999"/>
            <a:ext cx="1263888" cy="288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500" dirty="0"/>
              <a:t>Custo Flat: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01BD40A-B8D9-2EA9-7C14-A5B0EA0A368E}"/>
              </a:ext>
            </a:extLst>
          </p:cNvPr>
          <p:cNvSpPr txBox="1">
            <a:spLocks/>
          </p:cNvSpPr>
          <p:nvPr/>
        </p:nvSpPr>
        <p:spPr>
          <a:xfrm>
            <a:off x="687815" y="3858459"/>
            <a:ext cx="1217439" cy="4408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500" dirty="0"/>
              <a:t>Custo Efetivo total: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773E234-CB38-713D-E1C5-956753EE59B5}"/>
              </a:ext>
            </a:extLst>
          </p:cNvPr>
          <p:cNvSpPr txBox="1">
            <a:spLocks/>
          </p:cNvSpPr>
          <p:nvPr/>
        </p:nvSpPr>
        <p:spPr>
          <a:xfrm>
            <a:off x="688838" y="4577521"/>
            <a:ext cx="1491808" cy="3476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500" dirty="0"/>
              <a:t>Custo de Distribuição: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523D6877-A39D-34EC-D406-4E93AA71EAAC}"/>
              </a:ext>
            </a:extLst>
          </p:cNvPr>
          <p:cNvSpPr txBox="1"/>
          <p:nvPr/>
        </p:nvSpPr>
        <p:spPr>
          <a:xfrm>
            <a:off x="3904085" y="2115356"/>
            <a:ext cx="1707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solidFill>
                  <a:schemeClr val="accent2"/>
                </a:solidFill>
              </a:rPr>
              <a:t>Formato: </a:t>
            </a:r>
            <a:r>
              <a:rPr lang="pt-BR" sz="1200" dirty="0" err="1">
                <a:solidFill>
                  <a:schemeClr val="accent2"/>
                </a:solidFill>
              </a:rPr>
              <a:t>xx</a:t>
            </a:r>
            <a:r>
              <a:rPr lang="pt-BR" sz="1200" dirty="0">
                <a:solidFill>
                  <a:schemeClr val="accent2"/>
                </a:solidFill>
              </a:rPr>
              <a:t>\</a:t>
            </a:r>
            <a:r>
              <a:rPr lang="pt-BR" sz="1200" dirty="0" err="1">
                <a:solidFill>
                  <a:schemeClr val="accent2"/>
                </a:solidFill>
              </a:rPr>
              <a:t>xx</a:t>
            </a:r>
            <a:r>
              <a:rPr lang="pt-BR" sz="1200" dirty="0">
                <a:solidFill>
                  <a:schemeClr val="accent2"/>
                </a:solidFill>
              </a:rPr>
              <a:t>\</a:t>
            </a:r>
            <a:r>
              <a:rPr lang="pt-BR" sz="1200" dirty="0" err="1">
                <a:solidFill>
                  <a:schemeClr val="accent2"/>
                </a:solidFill>
              </a:rPr>
              <a:t>xx</a:t>
            </a:r>
            <a:endParaRPr lang="pt-BR" sz="1200" dirty="0">
              <a:solidFill>
                <a:schemeClr val="accent2"/>
              </a:solidFill>
            </a:endParaRPr>
          </a:p>
        </p:txBody>
      </p:sp>
      <p:sp>
        <p:nvSpPr>
          <p:cNvPr id="102" name="Título 1">
            <a:extLst>
              <a:ext uri="{FF2B5EF4-FFF2-40B4-BE49-F238E27FC236}">
                <a16:creationId xmlns:a16="http://schemas.microsoft.com/office/drawing/2014/main" id="{4F285688-8187-D583-E4FA-8ED2749FED72}"/>
              </a:ext>
            </a:extLst>
          </p:cNvPr>
          <p:cNvSpPr txBox="1">
            <a:spLocks/>
          </p:cNvSpPr>
          <p:nvPr/>
        </p:nvSpPr>
        <p:spPr>
          <a:xfrm>
            <a:off x="3483729" y="3919499"/>
            <a:ext cx="228448" cy="358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39" name="Título 1">
            <a:extLst>
              <a:ext uri="{FF2B5EF4-FFF2-40B4-BE49-F238E27FC236}">
                <a16:creationId xmlns:a16="http://schemas.microsoft.com/office/drawing/2014/main" id="{97008C0B-5545-FE71-CC75-02208BAAD806}"/>
              </a:ext>
            </a:extLst>
          </p:cNvPr>
          <p:cNvSpPr txBox="1">
            <a:spLocks/>
          </p:cNvSpPr>
          <p:nvPr/>
        </p:nvSpPr>
        <p:spPr>
          <a:xfrm>
            <a:off x="5164482" y="4385584"/>
            <a:ext cx="105913" cy="2599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900" dirty="0">
              <a:solidFill>
                <a:srgbClr val="FF0000"/>
              </a:solidFill>
            </a:endParaRP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8736681F-D3A3-6569-818C-62531944A3BD}"/>
              </a:ext>
            </a:extLst>
          </p:cNvPr>
          <p:cNvSpPr/>
          <p:nvPr/>
        </p:nvSpPr>
        <p:spPr>
          <a:xfrm>
            <a:off x="1955418" y="2072595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178D6CA6-F786-E0DA-2A71-253A09B17D20}"/>
              </a:ext>
            </a:extLst>
          </p:cNvPr>
          <p:cNvSpPr/>
          <p:nvPr/>
        </p:nvSpPr>
        <p:spPr>
          <a:xfrm>
            <a:off x="1955418" y="3267134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AC2AAD21-9FA1-A6F7-3E9B-BBC69171B508}"/>
              </a:ext>
            </a:extLst>
          </p:cNvPr>
          <p:cNvSpPr/>
          <p:nvPr/>
        </p:nvSpPr>
        <p:spPr>
          <a:xfrm>
            <a:off x="1955418" y="3853478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90FBE253-67AF-E8A3-8B57-B1DD0C5E43C8}"/>
              </a:ext>
            </a:extLst>
          </p:cNvPr>
          <p:cNvSpPr/>
          <p:nvPr/>
        </p:nvSpPr>
        <p:spPr>
          <a:xfrm>
            <a:off x="1955418" y="4497080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112" name="Título 1">
            <a:extLst>
              <a:ext uri="{FF2B5EF4-FFF2-40B4-BE49-F238E27FC236}">
                <a16:creationId xmlns:a16="http://schemas.microsoft.com/office/drawing/2014/main" id="{9FC0B7B7-4FC7-4881-2888-35C42014B45C}"/>
              </a:ext>
            </a:extLst>
          </p:cNvPr>
          <p:cNvSpPr txBox="1">
            <a:spLocks/>
          </p:cNvSpPr>
          <p:nvPr/>
        </p:nvSpPr>
        <p:spPr>
          <a:xfrm>
            <a:off x="601471" y="6015735"/>
            <a:ext cx="1491808" cy="3476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/>
              <a:t>Anexar Proposta Fechada</a:t>
            </a:r>
          </a:p>
        </p:txBody>
      </p:sp>
      <p:sp>
        <p:nvSpPr>
          <p:cNvPr id="113" name="Título 1">
            <a:extLst>
              <a:ext uri="{FF2B5EF4-FFF2-40B4-BE49-F238E27FC236}">
                <a16:creationId xmlns:a16="http://schemas.microsoft.com/office/drawing/2014/main" id="{1F346BAB-EA09-D160-16F5-12DEC117DF10}"/>
              </a:ext>
            </a:extLst>
          </p:cNvPr>
          <p:cNvSpPr txBox="1">
            <a:spLocks/>
          </p:cNvSpPr>
          <p:nvPr/>
        </p:nvSpPr>
        <p:spPr>
          <a:xfrm>
            <a:off x="3828174" y="1791169"/>
            <a:ext cx="572320" cy="547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F3D80B58-BE2A-D98A-D01A-0293DA4A5F45}"/>
              </a:ext>
            </a:extLst>
          </p:cNvPr>
          <p:cNvSpPr txBox="1">
            <a:spLocks/>
          </p:cNvSpPr>
          <p:nvPr/>
        </p:nvSpPr>
        <p:spPr>
          <a:xfrm>
            <a:off x="3567693" y="1325145"/>
            <a:ext cx="2127570" cy="3135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/>
              <a:t>Proposta feita?</a:t>
            </a: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3B918CD8-9FAA-B1E1-8DDA-A7E958841A73}"/>
              </a:ext>
            </a:extLst>
          </p:cNvPr>
          <p:cNvSpPr txBox="1">
            <a:spLocks/>
          </p:cNvSpPr>
          <p:nvPr/>
        </p:nvSpPr>
        <p:spPr>
          <a:xfrm>
            <a:off x="1751795" y="1472528"/>
            <a:ext cx="780111" cy="278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u="sng" dirty="0"/>
              <a:t>Sim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1FC95CEB-BA23-7F8B-A36C-DAAB5B9B3007}"/>
              </a:ext>
            </a:extLst>
          </p:cNvPr>
          <p:cNvSpPr txBox="1">
            <a:spLocks/>
          </p:cNvSpPr>
          <p:nvPr/>
        </p:nvSpPr>
        <p:spPr>
          <a:xfrm>
            <a:off x="6381244" y="1398477"/>
            <a:ext cx="780111" cy="278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u="sng" dirty="0"/>
              <a:t>Não</a:t>
            </a:r>
          </a:p>
        </p:txBody>
      </p:sp>
      <p:sp>
        <p:nvSpPr>
          <p:cNvPr id="42" name="Título 1">
            <a:extLst>
              <a:ext uri="{FF2B5EF4-FFF2-40B4-BE49-F238E27FC236}">
                <a16:creationId xmlns:a16="http://schemas.microsoft.com/office/drawing/2014/main" id="{25073E46-6D2C-E641-CF09-12D9C7E5A011}"/>
              </a:ext>
            </a:extLst>
          </p:cNvPr>
          <p:cNvSpPr txBox="1">
            <a:spLocks/>
          </p:cNvSpPr>
          <p:nvPr/>
        </p:nvSpPr>
        <p:spPr>
          <a:xfrm>
            <a:off x="5899375" y="2115411"/>
            <a:ext cx="780111" cy="278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/>
              <a:t>Motivo: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FD4F599-E94B-2385-D4C7-9F1C9AD1A4BD}"/>
              </a:ext>
            </a:extLst>
          </p:cNvPr>
          <p:cNvSpPr txBox="1"/>
          <p:nvPr/>
        </p:nvSpPr>
        <p:spPr>
          <a:xfrm>
            <a:off x="8550445" y="2153573"/>
            <a:ext cx="12962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solidFill>
                  <a:srgbClr val="FF0000"/>
                </a:solidFill>
              </a:rPr>
              <a:t>Listar motivos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34AB20B9-B3D9-5243-285C-B1E793994139}"/>
              </a:ext>
            </a:extLst>
          </p:cNvPr>
          <p:cNvCxnSpPr>
            <a:cxnSpLocks/>
          </p:cNvCxnSpPr>
          <p:nvPr/>
        </p:nvCxnSpPr>
        <p:spPr>
          <a:xfrm>
            <a:off x="2141850" y="1676773"/>
            <a:ext cx="0" cy="23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9F80460F-3781-5C00-1F89-B4EF6E4CEDFF}"/>
              </a:ext>
            </a:extLst>
          </p:cNvPr>
          <p:cNvCxnSpPr>
            <a:cxnSpLocks/>
          </p:cNvCxnSpPr>
          <p:nvPr/>
        </p:nvCxnSpPr>
        <p:spPr>
          <a:xfrm>
            <a:off x="5864182" y="1546700"/>
            <a:ext cx="26262" cy="361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4F7A58DB-3547-28CE-7DE0-E7F537719C07}"/>
              </a:ext>
            </a:extLst>
          </p:cNvPr>
          <p:cNvSpPr/>
          <p:nvPr/>
        </p:nvSpPr>
        <p:spPr>
          <a:xfrm>
            <a:off x="6620361" y="2026365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C26B51A9-ED3C-DCFE-631A-4F8C2F8CE185}"/>
              </a:ext>
            </a:extLst>
          </p:cNvPr>
          <p:cNvSpPr/>
          <p:nvPr/>
        </p:nvSpPr>
        <p:spPr>
          <a:xfrm>
            <a:off x="1955418" y="2686531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DEE0AF6B-4B7E-73D0-5B26-B2255EFD57B6}"/>
              </a:ext>
            </a:extLst>
          </p:cNvPr>
          <p:cNvSpPr txBox="1">
            <a:spLocks/>
          </p:cNvSpPr>
          <p:nvPr/>
        </p:nvSpPr>
        <p:spPr>
          <a:xfrm>
            <a:off x="3826665" y="2400789"/>
            <a:ext cx="572320" cy="547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9" name="Título 1">
            <a:extLst>
              <a:ext uri="{FF2B5EF4-FFF2-40B4-BE49-F238E27FC236}">
                <a16:creationId xmlns:a16="http://schemas.microsoft.com/office/drawing/2014/main" id="{96FA56E5-2F1A-7EE7-FDBC-E9760A030BB7}"/>
              </a:ext>
            </a:extLst>
          </p:cNvPr>
          <p:cNvSpPr txBox="1">
            <a:spLocks/>
          </p:cNvSpPr>
          <p:nvPr/>
        </p:nvSpPr>
        <p:spPr>
          <a:xfrm>
            <a:off x="3826665" y="2981557"/>
            <a:ext cx="572320" cy="5391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50" name="Título 1">
            <a:extLst>
              <a:ext uri="{FF2B5EF4-FFF2-40B4-BE49-F238E27FC236}">
                <a16:creationId xmlns:a16="http://schemas.microsoft.com/office/drawing/2014/main" id="{DB729CF5-F764-D0F8-C85A-202DFC07504C}"/>
              </a:ext>
            </a:extLst>
          </p:cNvPr>
          <p:cNvSpPr txBox="1">
            <a:spLocks/>
          </p:cNvSpPr>
          <p:nvPr/>
        </p:nvSpPr>
        <p:spPr>
          <a:xfrm>
            <a:off x="3817859" y="3578759"/>
            <a:ext cx="572320" cy="547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FB00D520-A4AF-96E1-BF96-0EEB44F2BF37}"/>
              </a:ext>
            </a:extLst>
          </p:cNvPr>
          <p:cNvSpPr txBox="1">
            <a:spLocks/>
          </p:cNvSpPr>
          <p:nvPr/>
        </p:nvSpPr>
        <p:spPr>
          <a:xfrm>
            <a:off x="3808461" y="4211762"/>
            <a:ext cx="572320" cy="547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AFCB2BFD-702C-EAF8-FFA9-82B015CC44F4}"/>
              </a:ext>
            </a:extLst>
          </p:cNvPr>
          <p:cNvSpPr txBox="1">
            <a:spLocks/>
          </p:cNvSpPr>
          <p:nvPr/>
        </p:nvSpPr>
        <p:spPr>
          <a:xfrm>
            <a:off x="3817859" y="2724524"/>
            <a:ext cx="605771" cy="377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% </a:t>
            </a:r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F96798B0-502A-6792-C18A-4AB9BBC1C14C}"/>
              </a:ext>
            </a:extLst>
          </p:cNvPr>
          <p:cNvSpPr txBox="1">
            <a:spLocks/>
          </p:cNvSpPr>
          <p:nvPr/>
        </p:nvSpPr>
        <p:spPr>
          <a:xfrm>
            <a:off x="3913094" y="3310638"/>
            <a:ext cx="605771" cy="377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% </a:t>
            </a:r>
            <a:r>
              <a:rPr lang="pt-BR" sz="1200" i="1" dirty="0" err="1"/>
              <a:t>a.a</a:t>
            </a:r>
            <a:r>
              <a:rPr lang="pt-BR" sz="1200" i="1" dirty="0"/>
              <a:t> </a:t>
            </a:r>
          </a:p>
        </p:txBody>
      </p:sp>
      <p:sp>
        <p:nvSpPr>
          <p:cNvPr id="54" name="Título 1">
            <a:extLst>
              <a:ext uri="{FF2B5EF4-FFF2-40B4-BE49-F238E27FC236}">
                <a16:creationId xmlns:a16="http://schemas.microsoft.com/office/drawing/2014/main" id="{CB28B4E9-9437-5D3F-AC7B-8EFF7FD8073A}"/>
              </a:ext>
            </a:extLst>
          </p:cNvPr>
          <p:cNvSpPr txBox="1">
            <a:spLocks/>
          </p:cNvSpPr>
          <p:nvPr/>
        </p:nvSpPr>
        <p:spPr>
          <a:xfrm>
            <a:off x="3913094" y="3907583"/>
            <a:ext cx="605771" cy="377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% </a:t>
            </a:r>
            <a:r>
              <a:rPr lang="pt-BR" sz="1200" i="1" dirty="0" err="1"/>
              <a:t>a.a</a:t>
            </a:r>
            <a:endParaRPr lang="pt-BR" sz="1200" i="1" dirty="0"/>
          </a:p>
        </p:txBody>
      </p:sp>
      <p:sp>
        <p:nvSpPr>
          <p:cNvPr id="55" name="Título 1">
            <a:extLst>
              <a:ext uri="{FF2B5EF4-FFF2-40B4-BE49-F238E27FC236}">
                <a16:creationId xmlns:a16="http://schemas.microsoft.com/office/drawing/2014/main" id="{CAD5D486-7BBE-73D2-FE29-E5AC6F273C6F}"/>
              </a:ext>
            </a:extLst>
          </p:cNvPr>
          <p:cNvSpPr txBox="1">
            <a:spLocks/>
          </p:cNvSpPr>
          <p:nvPr/>
        </p:nvSpPr>
        <p:spPr>
          <a:xfrm>
            <a:off x="3946106" y="4539488"/>
            <a:ext cx="1145518" cy="377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00" i="1" dirty="0"/>
              <a:t>Dentro do custo Flat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E18B46E-A06B-C963-87B5-69F529966935}"/>
              </a:ext>
            </a:extLst>
          </p:cNvPr>
          <p:cNvSpPr txBox="1"/>
          <p:nvPr/>
        </p:nvSpPr>
        <p:spPr>
          <a:xfrm>
            <a:off x="4044806" y="4415557"/>
            <a:ext cx="1678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solidFill>
                  <a:schemeClr val="accent2">
                    <a:lumMod val="75000"/>
                  </a:schemeClr>
                </a:solidFill>
              </a:rPr>
              <a:t>Formato em R$ \ numérico de até 20 caracteres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9EA076A-346C-9E8C-EBA9-F89AF0D57F8C}"/>
              </a:ext>
            </a:extLst>
          </p:cNvPr>
          <p:cNvSpPr txBox="1"/>
          <p:nvPr/>
        </p:nvSpPr>
        <p:spPr>
          <a:xfrm>
            <a:off x="4715499" y="3035581"/>
            <a:ext cx="11838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solidFill>
                  <a:schemeClr val="accent2"/>
                </a:solidFill>
              </a:rPr>
              <a:t>Campo numérico, até 6 caracteres</a:t>
            </a:r>
          </a:p>
        </p:txBody>
      </p:sp>
      <p:sp>
        <p:nvSpPr>
          <p:cNvPr id="59" name="Chave Direita 58">
            <a:extLst>
              <a:ext uri="{FF2B5EF4-FFF2-40B4-BE49-F238E27FC236}">
                <a16:creationId xmlns:a16="http://schemas.microsoft.com/office/drawing/2014/main" id="{BC2D4692-36F3-4DA2-7E6D-D085B055DC6E}"/>
              </a:ext>
            </a:extLst>
          </p:cNvPr>
          <p:cNvSpPr/>
          <p:nvPr/>
        </p:nvSpPr>
        <p:spPr>
          <a:xfrm>
            <a:off x="4361486" y="2707821"/>
            <a:ext cx="792473" cy="15322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72703892-EFDC-A4C5-AE07-6B3653AABF8D}"/>
              </a:ext>
            </a:extLst>
          </p:cNvPr>
          <p:cNvSpPr txBox="1">
            <a:spLocks/>
          </p:cNvSpPr>
          <p:nvPr/>
        </p:nvSpPr>
        <p:spPr>
          <a:xfrm>
            <a:off x="3712177" y="5311800"/>
            <a:ext cx="2127570" cy="3135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/>
              <a:t>Proposta aceita?</a:t>
            </a:r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8B6F802B-0F0A-82AE-5A4A-680D5915E8CE}"/>
              </a:ext>
            </a:extLst>
          </p:cNvPr>
          <p:cNvSpPr txBox="1">
            <a:spLocks/>
          </p:cNvSpPr>
          <p:nvPr/>
        </p:nvSpPr>
        <p:spPr>
          <a:xfrm>
            <a:off x="1904195" y="5505160"/>
            <a:ext cx="780111" cy="278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u="sng" dirty="0"/>
              <a:t>Sim</a:t>
            </a:r>
          </a:p>
        </p:txBody>
      </p:sp>
      <p:sp>
        <p:nvSpPr>
          <p:cNvPr id="62" name="Título 1">
            <a:extLst>
              <a:ext uri="{FF2B5EF4-FFF2-40B4-BE49-F238E27FC236}">
                <a16:creationId xmlns:a16="http://schemas.microsoft.com/office/drawing/2014/main" id="{BB147343-217B-DDF5-3BAF-84FE4DECB866}"/>
              </a:ext>
            </a:extLst>
          </p:cNvPr>
          <p:cNvSpPr txBox="1">
            <a:spLocks/>
          </p:cNvSpPr>
          <p:nvPr/>
        </p:nvSpPr>
        <p:spPr>
          <a:xfrm>
            <a:off x="6533644" y="5431109"/>
            <a:ext cx="780111" cy="278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u="sng" dirty="0"/>
              <a:t>Não</a:t>
            </a:r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04222FF1-CCAE-7880-EF9A-2F8324DABAC8}"/>
              </a:ext>
            </a:extLst>
          </p:cNvPr>
          <p:cNvCxnSpPr>
            <a:cxnSpLocks/>
          </p:cNvCxnSpPr>
          <p:nvPr/>
        </p:nvCxnSpPr>
        <p:spPr>
          <a:xfrm>
            <a:off x="6771299" y="1635054"/>
            <a:ext cx="0" cy="23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ítulo 1">
            <a:extLst>
              <a:ext uri="{FF2B5EF4-FFF2-40B4-BE49-F238E27FC236}">
                <a16:creationId xmlns:a16="http://schemas.microsoft.com/office/drawing/2014/main" id="{0494D0F5-2FF2-231A-F420-D0315DFD994E}"/>
              </a:ext>
            </a:extLst>
          </p:cNvPr>
          <p:cNvSpPr txBox="1">
            <a:spLocks/>
          </p:cNvSpPr>
          <p:nvPr/>
        </p:nvSpPr>
        <p:spPr>
          <a:xfrm>
            <a:off x="550630" y="6525256"/>
            <a:ext cx="1491808" cy="3476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/>
              <a:t>Anexar Calculo Budget: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09BCC12-B2DA-9C8D-BEAC-B56ABAA4677B}"/>
              </a:ext>
            </a:extLst>
          </p:cNvPr>
          <p:cNvSpPr txBox="1"/>
          <p:nvPr/>
        </p:nvSpPr>
        <p:spPr>
          <a:xfrm>
            <a:off x="2093279" y="5963305"/>
            <a:ext cx="1301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solidFill>
                  <a:srgbClr val="FF0000"/>
                </a:solidFill>
              </a:rPr>
              <a:t>* Criar campo para anexar arquivo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F1453BD9-C990-F191-B087-CAB21707DAC0}"/>
              </a:ext>
            </a:extLst>
          </p:cNvPr>
          <p:cNvSpPr txBox="1"/>
          <p:nvPr/>
        </p:nvSpPr>
        <p:spPr>
          <a:xfrm>
            <a:off x="2033342" y="6441595"/>
            <a:ext cx="1301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solidFill>
                  <a:srgbClr val="FF0000"/>
                </a:solidFill>
              </a:rPr>
              <a:t>* Criar campo para anexar arquivo</a:t>
            </a: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CAB93BC7-4B05-6A2C-99F9-0574D03B270A}"/>
              </a:ext>
            </a:extLst>
          </p:cNvPr>
          <p:cNvCxnSpPr>
            <a:cxnSpLocks/>
          </p:cNvCxnSpPr>
          <p:nvPr/>
        </p:nvCxnSpPr>
        <p:spPr>
          <a:xfrm>
            <a:off x="5905386" y="5597980"/>
            <a:ext cx="0" cy="1183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3ECB2DDD-62E4-7B3B-0F57-7FC7FB926CB1}"/>
              </a:ext>
            </a:extLst>
          </p:cNvPr>
          <p:cNvCxnSpPr>
            <a:cxnSpLocks/>
          </p:cNvCxnSpPr>
          <p:nvPr/>
        </p:nvCxnSpPr>
        <p:spPr>
          <a:xfrm>
            <a:off x="6923699" y="5644308"/>
            <a:ext cx="0" cy="23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2691D109-F152-8765-D6AD-92C4AFB79866}"/>
              </a:ext>
            </a:extLst>
          </p:cNvPr>
          <p:cNvCxnSpPr>
            <a:cxnSpLocks/>
          </p:cNvCxnSpPr>
          <p:nvPr/>
        </p:nvCxnSpPr>
        <p:spPr>
          <a:xfrm>
            <a:off x="2308747" y="5731765"/>
            <a:ext cx="0" cy="23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ítulo 1">
            <a:extLst>
              <a:ext uri="{FF2B5EF4-FFF2-40B4-BE49-F238E27FC236}">
                <a16:creationId xmlns:a16="http://schemas.microsoft.com/office/drawing/2014/main" id="{98F0FD90-7327-5504-90BC-FAD687F92EA3}"/>
              </a:ext>
            </a:extLst>
          </p:cNvPr>
          <p:cNvSpPr txBox="1">
            <a:spLocks/>
          </p:cNvSpPr>
          <p:nvPr/>
        </p:nvSpPr>
        <p:spPr>
          <a:xfrm>
            <a:off x="6051775" y="6084434"/>
            <a:ext cx="780111" cy="278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/>
              <a:t>Motivo: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7ECD2F9-3B91-335A-CD17-C9C7313F8A7B}"/>
              </a:ext>
            </a:extLst>
          </p:cNvPr>
          <p:cNvSpPr txBox="1"/>
          <p:nvPr/>
        </p:nvSpPr>
        <p:spPr>
          <a:xfrm>
            <a:off x="8702845" y="6122596"/>
            <a:ext cx="12962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solidFill>
                  <a:srgbClr val="FF0000"/>
                </a:solidFill>
              </a:rPr>
              <a:t>Listar motivos</a:t>
            </a: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AABE08FC-EDB3-2CD2-AC74-06A59E7A40F8}"/>
              </a:ext>
            </a:extLst>
          </p:cNvPr>
          <p:cNvSpPr/>
          <p:nvPr/>
        </p:nvSpPr>
        <p:spPr>
          <a:xfrm>
            <a:off x="6772761" y="5995388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89" name="Título 1">
            <a:extLst>
              <a:ext uri="{FF2B5EF4-FFF2-40B4-BE49-F238E27FC236}">
                <a16:creationId xmlns:a16="http://schemas.microsoft.com/office/drawing/2014/main" id="{95DABF0C-88FB-817B-4C96-2F4E865EE1DD}"/>
              </a:ext>
            </a:extLst>
          </p:cNvPr>
          <p:cNvSpPr txBox="1">
            <a:spLocks/>
          </p:cNvSpPr>
          <p:nvPr/>
        </p:nvSpPr>
        <p:spPr>
          <a:xfrm>
            <a:off x="8220282" y="6620957"/>
            <a:ext cx="3979412" cy="2082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000" dirty="0">
                <a:solidFill>
                  <a:schemeClr val="accent2">
                    <a:lumMod val="75000"/>
                  </a:schemeClr>
                </a:solidFill>
              </a:rPr>
              <a:t>-Todas as observações\ orientações estão listadas em laranja</a:t>
            </a:r>
          </a:p>
        </p:txBody>
      </p:sp>
      <p:sp>
        <p:nvSpPr>
          <p:cNvPr id="90" name="Título 1">
            <a:extLst>
              <a:ext uri="{FF2B5EF4-FFF2-40B4-BE49-F238E27FC236}">
                <a16:creationId xmlns:a16="http://schemas.microsoft.com/office/drawing/2014/main" id="{32EE944A-D3A0-32BD-36C2-99D96EF0C2CD}"/>
              </a:ext>
            </a:extLst>
          </p:cNvPr>
          <p:cNvSpPr txBox="1">
            <a:spLocks/>
          </p:cNvSpPr>
          <p:nvPr/>
        </p:nvSpPr>
        <p:spPr>
          <a:xfrm>
            <a:off x="8181789" y="6320757"/>
            <a:ext cx="2958819" cy="3461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000" dirty="0">
                <a:solidFill>
                  <a:srgbClr val="FF0000"/>
                </a:solidFill>
              </a:rPr>
              <a:t>*Campos obrigatórios de preenchimento</a:t>
            </a:r>
          </a:p>
        </p:txBody>
      </p:sp>
    </p:spTree>
    <p:extLst>
      <p:ext uri="{BB962C8B-B14F-4D97-AF65-F5344CB8AC3E}">
        <p14:creationId xmlns:p14="http://schemas.microsoft.com/office/powerpoint/2010/main" val="2775110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770</Words>
  <Application>Microsoft Office PowerPoint</Application>
  <PresentationFormat>Widescreen</PresentationFormat>
  <Paragraphs>225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Operação</vt:lpstr>
      <vt:lpstr>Proposta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Ajustar a sequencia das informações para: Operação Garantias Prazo </dc:title>
  <dc:creator>Ana Tiritan</dc:creator>
  <cp:lastModifiedBy>Ana Tiritan</cp:lastModifiedBy>
  <cp:revision>3</cp:revision>
  <dcterms:created xsi:type="dcterms:W3CDTF">2022-08-09T13:35:37Z</dcterms:created>
  <dcterms:modified xsi:type="dcterms:W3CDTF">2022-08-09T14:57:33Z</dcterms:modified>
</cp:coreProperties>
</file>