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EC18-DC73-551C-DE4D-02DAF221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A9820-C55F-DFB0-6695-3090B5DB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54399-41B2-DC69-3CC6-8F4607E7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BB36B1-11B8-0384-11D8-D09BCF17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84748-13C4-959D-F804-7C52053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0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7BBC1-F940-58C8-3230-F16E7A93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C63C7-2996-C779-9619-1BB02591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CD2DC-F338-3B07-5AD4-56346295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47A07-D555-8611-F034-14B42F42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1958FB-5E96-C1D7-CBF2-0EBC373C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08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3DD9AF-0721-0F2C-70F4-9285B6B2C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782D33-3070-CE4E-7A23-0FEB1172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7723B-7D45-3EAD-B3C5-2E603AB8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F87FD-DFD4-2EEB-DB8C-2FD15E1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9C66B-4753-8764-F406-46BCC7AE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08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2DDD2-83A8-B778-473C-AE605BFC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E1242-A836-707E-D28A-C8A8CE6D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82C74-1174-7346-5DE5-644204C8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71251-0FB6-1A91-7EAA-97CEA49C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4FDED-EAB0-DC5D-4685-1FC9D5FB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9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F8C89-5578-0650-4232-EAFDC27C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9D726E-70AF-0340-4851-57799B1D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0EF0E-1E35-E74C-53D9-9D09E025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5209E-F0B8-EB1C-F61D-E55D4A6F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17E4E-D98E-A03D-27B1-2D649829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88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560A-7AAA-B01D-DF7D-165CC6C9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BA869D-C7DD-13F8-EEBA-F2757F0E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17B1C-D094-8540-FF53-84307BAC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E166B-5B0A-4B16-9D1C-5F054B08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78DFDE-679B-BD66-AD36-FD9006D1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97D5DC-EF27-D522-A5C6-19BC038B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47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FB7B5-6A21-8922-BD79-F7111268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FAB7B-3D0D-7895-BDB2-D2FCB491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603BB8-70A5-708B-969A-19F7ACFCB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2DEE68-DBAC-9A82-CF3C-4026EC421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2E3616-DE9C-CF8D-8F96-265628B0C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3F2525-D856-4D79-4E7A-0FD3BB68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F72E8D-F485-DA8C-E99F-FAA52152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86D8A6-4DCF-99C5-AA29-A101EAA7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FBB7F-E0B2-AF38-71F8-DDFBD5A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48E507-C286-0BA4-9463-8278FBC8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97F6A9-0820-0DEA-5AFB-2AD2A863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DFBD66-C855-1098-64F1-8164B1CE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4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C18A25-30EF-17FB-BF32-1DF3F947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986010-5006-EB25-B006-577F0BF4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2D970C-7FAD-C9BE-10E8-A9E5FE44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6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D018D-1C4A-44E4-2CD5-B166DD58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730C6-8E16-A265-9DB7-0E73745D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ABAD65-2B91-3F06-1073-536FFC8A8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999E9-8942-DA63-8ACB-F08697DD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7F97D7-1CAC-0649-438E-C2A9290E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A49157-0165-100F-1971-A2CE1085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20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B03AD-A090-A1F7-F16B-09AC0CE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8C221E-F77D-A660-235D-0ECBEBADA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C10ED-E847-1B9C-DB9B-334BFB6C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AF9259-5BD3-D991-674B-03ED0DCE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5BDE0-8762-8FDC-A450-5F8C4213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A9EBB0-E2FF-E3CE-13BD-F73440D6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6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4A136C-FA3A-DF0A-3173-4D851946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4936FA-9870-0E84-2C29-5E9F3F03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0A197-550B-CB0C-6D15-2A262CD8C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1980-76F3-41A2-BBE9-9E934ED6F5C7}" type="datetimeFigureOut">
              <a:rPr lang="pt-BR" smtClean="0"/>
              <a:t>26/07/2022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7E2ED-6BA4-169A-053C-B6BFE73E0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E424F-FD42-827B-F1D9-48D1635C5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DFBF-1217-45B0-A36A-59D374B9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3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8E90-04CF-ADA9-4119-E9C12E70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953" y="1237429"/>
            <a:ext cx="4858480" cy="229100"/>
          </a:xfrm>
        </p:spPr>
        <p:txBody>
          <a:bodyPr>
            <a:noAutofit/>
          </a:bodyPr>
          <a:lstStyle/>
          <a:p>
            <a:r>
              <a:rPr lang="pt-BR" sz="2000" b="1" u="sng" dirty="0"/>
              <a:t>Cadastro empresa – Cliente ou Prospect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1732208" y="99389"/>
            <a:ext cx="8727584" cy="783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2"/>
                </a:solidFill>
              </a:rPr>
              <a:t> Modelo tela CRM :  Aba Cadastro cliente\Prospect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18574" y="2025588"/>
            <a:ext cx="1010516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</a:t>
            </a:r>
          </a:p>
          <a:p>
            <a:pPr algn="l"/>
            <a:r>
              <a:rPr lang="pt-BR" sz="1500" dirty="0"/>
              <a:t>cadastro: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95766" y="3157467"/>
            <a:ext cx="1108666" cy="25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CNPJ Empresa: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618155" y="2602048"/>
            <a:ext cx="1263888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dirty="0"/>
              <a:t>Razão Social Empresa: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01BD40A-B8D9-2EA9-7C14-A5B0EA0A368E}"/>
              </a:ext>
            </a:extLst>
          </p:cNvPr>
          <p:cNvSpPr txBox="1">
            <a:spLocks/>
          </p:cNvSpPr>
          <p:nvPr/>
        </p:nvSpPr>
        <p:spPr>
          <a:xfrm>
            <a:off x="695766" y="3656098"/>
            <a:ext cx="1217439" cy="44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Estado  Empresa: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773E234-CB38-713D-E1C5-956753EE59B5}"/>
              </a:ext>
            </a:extLst>
          </p:cNvPr>
          <p:cNvSpPr txBox="1">
            <a:spLocks/>
          </p:cNvSpPr>
          <p:nvPr/>
        </p:nvSpPr>
        <p:spPr>
          <a:xfrm>
            <a:off x="377928" y="4443155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Originador \ Parceiro: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9D1E9AB-0D0F-3727-C613-9DFDE14E45AF}"/>
              </a:ext>
            </a:extLst>
          </p:cNvPr>
          <p:cNvSpPr txBox="1"/>
          <p:nvPr/>
        </p:nvSpPr>
        <p:spPr>
          <a:xfrm>
            <a:off x="5759504" y="2447553"/>
            <a:ext cx="27979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Campo texto de até 50 caracteres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23D6877-A39D-34EC-D406-4E93AA71EAAC}"/>
              </a:ext>
            </a:extLst>
          </p:cNvPr>
          <p:cNvSpPr txBox="1"/>
          <p:nvPr/>
        </p:nvSpPr>
        <p:spPr>
          <a:xfrm>
            <a:off x="3636945" y="1931804"/>
            <a:ext cx="17072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solidFill>
                  <a:schemeClr val="accent2"/>
                </a:solidFill>
              </a:rPr>
              <a:t>Formato: 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r>
              <a:rPr lang="pt-BR" sz="1500" dirty="0">
                <a:solidFill>
                  <a:schemeClr val="accent2"/>
                </a:solidFill>
              </a:rPr>
              <a:t>\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r>
              <a:rPr lang="pt-BR" sz="1500" dirty="0">
                <a:solidFill>
                  <a:schemeClr val="accent2"/>
                </a:solidFill>
              </a:rPr>
              <a:t>\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endParaRPr lang="pt-BR" sz="1500" dirty="0">
              <a:solidFill>
                <a:schemeClr val="accent2"/>
              </a:solidFill>
            </a:endParaRPr>
          </a:p>
        </p:txBody>
      </p:sp>
      <p:sp>
        <p:nvSpPr>
          <p:cNvPr id="84" name="Título 1">
            <a:extLst>
              <a:ext uri="{FF2B5EF4-FFF2-40B4-BE49-F238E27FC236}">
                <a16:creationId xmlns:a16="http://schemas.microsoft.com/office/drawing/2014/main" id="{FCF1B8BA-01D4-E53C-712C-54A43E682353}"/>
              </a:ext>
            </a:extLst>
          </p:cNvPr>
          <p:cNvSpPr txBox="1">
            <a:spLocks/>
          </p:cNvSpPr>
          <p:nvPr/>
        </p:nvSpPr>
        <p:spPr>
          <a:xfrm>
            <a:off x="3679488" y="3863831"/>
            <a:ext cx="1235064" cy="2213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i="1" dirty="0"/>
              <a:t>Sigla estado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22226401-0E09-9FC1-FE9E-C7CBD541C88F}"/>
              </a:ext>
            </a:extLst>
          </p:cNvPr>
          <p:cNvSpPr txBox="1">
            <a:spLocks/>
          </p:cNvSpPr>
          <p:nvPr/>
        </p:nvSpPr>
        <p:spPr>
          <a:xfrm>
            <a:off x="7044248" y="4569011"/>
            <a:ext cx="1513230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Razão social Parceiro</a:t>
            </a:r>
          </a:p>
        </p:txBody>
      </p:sp>
      <p:sp>
        <p:nvSpPr>
          <p:cNvPr id="102" name="Título 1">
            <a:extLst>
              <a:ext uri="{FF2B5EF4-FFF2-40B4-BE49-F238E27FC236}">
                <a16:creationId xmlns:a16="http://schemas.microsoft.com/office/drawing/2014/main" id="{4F285688-8187-D583-E4FA-8ED2749FED72}"/>
              </a:ext>
            </a:extLst>
          </p:cNvPr>
          <p:cNvSpPr txBox="1">
            <a:spLocks/>
          </p:cNvSpPr>
          <p:nvPr/>
        </p:nvSpPr>
        <p:spPr>
          <a:xfrm>
            <a:off x="3491680" y="3717138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5172433" y="4183223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982A877-03A3-AEBE-BF20-F877CCD7137D}"/>
              </a:ext>
            </a:extLst>
          </p:cNvPr>
          <p:cNvSpPr txBox="1"/>
          <p:nvPr/>
        </p:nvSpPr>
        <p:spPr>
          <a:xfrm>
            <a:off x="3735594" y="2993441"/>
            <a:ext cx="21289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Campo numérico de até 18 caracteres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736681F-D3A3-6569-818C-62531944A3BD}"/>
              </a:ext>
            </a:extLst>
          </p:cNvPr>
          <p:cNvSpPr/>
          <p:nvPr/>
        </p:nvSpPr>
        <p:spPr>
          <a:xfrm>
            <a:off x="1612403" y="1895206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9A31781-2D3F-7E1E-28C1-32A82BE971C2}"/>
              </a:ext>
            </a:extLst>
          </p:cNvPr>
          <p:cNvSpPr/>
          <p:nvPr/>
        </p:nvSpPr>
        <p:spPr>
          <a:xfrm>
            <a:off x="1621900" y="2434178"/>
            <a:ext cx="4137603" cy="307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976A1EE7-30F0-777C-8A84-B285403BD4F1}"/>
              </a:ext>
            </a:extLst>
          </p:cNvPr>
          <p:cNvSpPr/>
          <p:nvPr/>
        </p:nvSpPr>
        <p:spPr>
          <a:xfrm>
            <a:off x="1659984" y="5050566"/>
            <a:ext cx="8001215" cy="370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178D6CA6-F786-E0DA-2A71-253A09B17D20}"/>
              </a:ext>
            </a:extLst>
          </p:cNvPr>
          <p:cNvSpPr/>
          <p:nvPr/>
        </p:nvSpPr>
        <p:spPr>
          <a:xfrm>
            <a:off x="1621901" y="3012642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C2AAD21-9FA1-A6F7-3E9B-BBC69171B508}"/>
              </a:ext>
            </a:extLst>
          </p:cNvPr>
          <p:cNvSpPr/>
          <p:nvPr/>
        </p:nvSpPr>
        <p:spPr>
          <a:xfrm>
            <a:off x="1612403" y="3703596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A772D7F-CD40-644C-7603-286F8EF20E5F}"/>
              </a:ext>
            </a:extLst>
          </p:cNvPr>
          <p:cNvSpPr txBox="1"/>
          <p:nvPr/>
        </p:nvSpPr>
        <p:spPr>
          <a:xfrm>
            <a:off x="4548752" y="3576634"/>
            <a:ext cx="52194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Selecionar as siglas: AC, AL, AP, AM, BA, CE, DF, ES, GO, MA, MT, MS, MG, PA, PB, PR, PE, PI, RJ, RN, RS, RO, RR, SC, SP, SE, TO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90FBE253-67AF-E8A3-8B57-B1DD0C5E43C8}"/>
              </a:ext>
            </a:extLst>
          </p:cNvPr>
          <p:cNvSpPr/>
          <p:nvPr/>
        </p:nvSpPr>
        <p:spPr>
          <a:xfrm>
            <a:off x="1621900" y="4325413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0" name="Título 1">
            <a:extLst>
              <a:ext uri="{FF2B5EF4-FFF2-40B4-BE49-F238E27FC236}">
                <a16:creationId xmlns:a16="http://schemas.microsoft.com/office/drawing/2014/main" id="{3C1C19C2-2449-F306-CDDB-980073F457C3}"/>
              </a:ext>
            </a:extLst>
          </p:cNvPr>
          <p:cNvSpPr txBox="1">
            <a:spLocks/>
          </p:cNvSpPr>
          <p:nvPr/>
        </p:nvSpPr>
        <p:spPr>
          <a:xfrm>
            <a:off x="3629650" y="4632333"/>
            <a:ext cx="143863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i="1" dirty="0"/>
              <a:t>Nome do contato: 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5632B9-306F-1BC1-1DBB-E855661284D8}"/>
              </a:ext>
            </a:extLst>
          </p:cNvPr>
          <p:cNvSpPr/>
          <p:nvPr/>
        </p:nvSpPr>
        <p:spPr>
          <a:xfrm>
            <a:off x="5030063" y="4296308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2" name="Título 1">
            <a:extLst>
              <a:ext uri="{FF2B5EF4-FFF2-40B4-BE49-F238E27FC236}">
                <a16:creationId xmlns:a16="http://schemas.microsoft.com/office/drawing/2014/main" id="{9FC0B7B7-4FC7-4881-2888-35C42014B45C}"/>
              </a:ext>
            </a:extLst>
          </p:cNvPr>
          <p:cNvSpPr txBox="1">
            <a:spLocks/>
          </p:cNvSpPr>
          <p:nvPr/>
        </p:nvSpPr>
        <p:spPr>
          <a:xfrm>
            <a:off x="377928" y="5074048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Observação:</a:t>
            </a:r>
          </a:p>
        </p:txBody>
      </p:sp>
      <p:sp>
        <p:nvSpPr>
          <p:cNvPr id="113" name="Título 1">
            <a:extLst>
              <a:ext uri="{FF2B5EF4-FFF2-40B4-BE49-F238E27FC236}">
                <a16:creationId xmlns:a16="http://schemas.microsoft.com/office/drawing/2014/main" id="{1F346BAB-EA09-D160-16F5-12DEC117DF10}"/>
              </a:ext>
            </a:extLst>
          </p:cNvPr>
          <p:cNvSpPr txBox="1">
            <a:spLocks/>
          </p:cNvSpPr>
          <p:nvPr/>
        </p:nvSpPr>
        <p:spPr>
          <a:xfrm>
            <a:off x="3491680" y="1615382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4" name="Título 1">
            <a:extLst>
              <a:ext uri="{FF2B5EF4-FFF2-40B4-BE49-F238E27FC236}">
                <a16:creationId xmlns:a16="http://schemas.microsoft.com/office/drawing/2014/main" id="{7D87E831-E0A4-B4ED-187C-23750CFED847}"/>
              </a:ext>
            </a:extLst>
          </p:cNvPr>
          <p:cNvSpPr txBox="1">
            <a:spLocks/>
          </p:cNvSpPr>
          <p:nvPr/>
        </p:nvSpPr>
        <p:spPr>
          <a:xfrm>
            <a:off x="5523680" y="2142985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5" name="Título 1">
            <a:extLst>
              <a:ext uri="{FF2B5EF4-FFF2-40B4-BE49-F238E27FC236}">
                <a16:creationId xmlns:a16="http://schemas.microsoft.com/office/drawing/2014/main" id="{D785529A-3B66-06E0-F449-43A28350A164}"/>
              </a:ext>
            </a:extLst>
          </p:cNvPr>
          <p:cNvSpPr txBox="1">
            <a:spLocks/>
          </p:cNvSpPr>
          <p:nvPr/>
        </p:nvSpPr>
        <p:spPr>
          <a:xfrm>
            <a:off x="3491680" y="2731743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45F6421B-3730-5C59-6ABB-FD9FA3CE3FF9}"/>
              </a:ext>
            </a:extLst>
          </p:cNvPr>
          <p:cNvSpPr txBox="1">
            <a:spLocks/>
          </p:cNvSpPr>
          <p:nvPr/>
        </p:nvSpPr>
        <p:spPr>
          <a:xfrm>
            <a:off x="3481564" y="3423963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8" name="Título 1">
            <a:extLst>
              <a:ext uri="{FF2B5EF4-FFF2-40B4-BE49-F238E27FC236}">
                <a16:creationId xmlns:a16="http://schemas.microsoft.com/office/drawing/2014/main" id="{D12FA65B-F6A7-5151-FDDD-C1E77C8C0A54}"/>
              </a:ext>
            </a:extLst>
          </p:cNvPr>
          <p:cNvSpPr txBox="1">
            <a:spLocks/>
          </p:cNvSpPr>
          <p:nvPr/>
        </p:nvSpPr>
        <p:spPr>
          <a:xfrm>
            <a:off x="7949788" y="6427778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119" name="Título 1">
            <a:extLst>
              <a:ext uri="{FF2B5EF4-FFF2-40B4-BE49-F238E27FC236}">
                <a16:creationId xmlns:a16="http://schemas.microsoft.com/office/drawing/2014/main" id="{ED440145-D03D-BEBC-1ACC-F243D73CC0D1}"/>
              </a:ext>
            </a:extLst>
          </p:cNvPr>
          <p:cNvSpPr txBox="1">
            <a:spLocks/>
          </p:cNvSpPr>
          <p:nvPr/>
        </p:nvSpPr>
        <p:spPr>
          <a:xfrm>
            <a:off x="7846571" y="5995126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0F9B28F-819C-DF52-FE46-C75E43C07477}"/>
              </a:ext>
            </a:extLst>
          </p:cNvPr>
          <p:cNvSpPr txBox="1"/>
          <p:nvPr/>
        </p:nvSpPr>
        <p:spPr>
          <a:xfrm>
            <a:off x="3690701" y="4206810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30 caracteres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E79094D3-4307-6E59-48AD-894F320B972C}"/>
              </a:ext>
            </a:extLst>
          </p:cNvPr>
          <p:cNvSpPr txBox="1"/>
          <p:nvPr/>
        </p:nvSpPr>
        <p:spPr>
          <a:xfrm>
            <a:off x="7092690" y="4143791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50 caracteres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99CAEB1-64F4-AEB1-55EC-EC176D306A07}"/>
              </a:ext>
            </a:extLst>
          </p:cNvPr>
          <p:cNvSpPr txBox="1"/>
          <p:nvPr/>
        </p:nvSpPr>
        <p:spPr>
          <a:xfrm>
            <a:off x="9663996" y="4988514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200 caracteres</a:t>
            </a:r>
          </a:p>
        </p:txBody>
      </p:sp>
    </p:spTree>
    <p:extLst>
      <p:ext uri="{BB962C8B-B14F-4D97-AF65-F5344CB8AC3E}">
        <p14:creationId xmlns:p14="http://schemas.microsoft.com/office/powerpoint/2010/main" val="287326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1882043" y="245091"/>
            <a:ext cx="7856768" cy="783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2"/>
                </a:solidFill>
              </a:rPr>
              <a:t> Modelo tela CRM :  Aba Cadastro Investidor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18574" y="2121011"/>
            <a:ext cx="1010516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</a:t>
            </a:r>
          </a:p>
          <a:p>
            <a:pPr algn="l"/>
            <a:r>
              <a:rPr lang="pt-BR" sz="1500" dirty="0"/>
              <a:t>cadastro: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95766" y="3252890"/>
            <a:ext cx="1108666" cy="25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CNPJ Investidor: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618155" y="2697471"/>
            <a:ext cx="1263888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dirty="0"/>
              <a:t>Razão Social Investidor: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01BD40A-B8D9-2EA9-7C14-A5B0EA0A368E}"/>
              </a:ext>
            </a:extLst>
          </p:cNvPr>
          <p:cNvSpPr txBox="1">
            <a:spLocks/>
          </p:cNvSpPr>
          <p:nvPr/>
        </p:nvSpPr>
        <p:spPr>
          <a:xfrm>
            <a:off x="695766" y="3751521"/>
            <a:ext cx="1217439" cy="44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Tipo de Investidor: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773E234-CB38-713D-E1C5-956753EE59B5}"/>
              </a:ext>
            </a:extLst>
          </p:cNvPr>
          <p:cNvSpPr txBox="1">
            <a:spLocks/>
          </p:cNvSpPr>
          <p:nvPr/>
        </p:nvSpPr>
        <p:spPr>
          <a:xfrm>
            <a:off x="377928" y="4538578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Originador \ Parceiro: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9D1E9AB-0D0F-3727-C613-9DFDE14E45AF}"/>
              </a:ext>
            </a:extLst>
          </p:cNvPr>
          <p:cNvSpPr txBox="1"/>
          <p:nvPr/>
        </p:nvSpPr>
        <p:spPr>
          <a:xfrm>
            <a:off x="5759504" y="2542976"/>
            <a:ext cx="27979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Campo texto de até 50 caracteres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23D6877-A39D-34EC-D406-4E93AA71EAAC}"/>
              </a:ext>
            </a:extLst>
          </p:cNvPr>
          <p:cNvSpPr txBox="1"/>
          <p:nvPr/>
        </p:nvSpPr>
        <p:spPr>
          <a:xfrm>
            <a:off x="3636945" y="2027227"/>
            <a:ext cx="17072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500" dirty="0">
                <a:solidFill>
                  <a:schemeClr val="accent2"/>
                </a:solidFill>
              </a:rPr>
              <a:t>Formato: 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r>
              <a:rPr lang="pt-BR" sz="1500" dirty="0">
                <a:solidFill>
                  <a:schemeClr val="accent2"/>
                </a:solidFill>
              </a:rPr>
              <a:t>\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r>
              <a:rPr lang="pt-BR" sz="1500" dirty="0">
                <a:solidFill>
                  <a:schemeClr val="accent2"/>
                </a:solidFill>
              </a:rPr>
              <a:t>\</a:t>
            </a:r>
            <a:r>
              <a:rPr lang="pt-BR" sz="1500" dirty="0" err="1">
                <a:solidFill>
                  <a:schemeClr val="accent2"/>
                </a:solidFill>
              </a:rPr>
              <a:t>xx</a:t>
            </a:r>
            <a:endParaRPr lang="pt-BR" sz="1500" dirty="0">
              <a:solidFill>
                <a:schemeClr val="accent2"/>
              </a:solidFill>
            </a:endParaRP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22226401-0E09-9FC1-FE9E-C7CBD541C88F}"/>
              </a:ext>
            </a:extLst>
          </p:cNvPr>
          <p:cNvSpPr txBox="1">
            <a:spLocks/>
          </p:cNvSpPr>
          <p:nvPr/>
        </p:nvSpPr>
        <p:spPr>
          <a:xfrm>
            <a:off x="7044248" y="4664434"/>
            <a:ext cx="1513230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Razão social Parceiro</a:t>
            </a:r>
          </a:p>
        </p:txBody>
      </p:sp>
      <p:sp>
        <p:nvSpPr>
          <p:cNvPr id="102" name="Título 1">
            <a:extLst>
              <a:ext uri="{FF2B5EF4-FFF2-40B4-BE49-F238E27FC236}">
                <a16:creationId xmlns:a16="http://schemas.microsoft.com/office/drawing/2014/main" id="{4F285688-8187-D583-E4FA-8ED2749FED72}"/>
              </a:ext>
            </a:extLst>
          </p:cNvPr>
          <p:cNvSpPr txBox="1">
            <a:spLocks/>
          </p:cNvSpPr>
          <p:nvPr/>
        </p:nvSpPr>
        <p:spPr>
          <a:xfrm>
            <a:off x="3491680" y="3812561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5172433" y="427864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982A877-03A3-AEBE-BF20-F877CCD7137D}"/>
              </a:ext>
            </a:extLst>
          </p:cNvPr>
          <p:cNvSpPr txBox="1"/>
          <p:nvPr/>
        </p:nvSpPr>
        <p:spPr>
          <a:xfrm>
            <a:off x="3735594" y="3088864"/>
            <a:ext cx="21289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Campo numérico de até 18 caracteres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736681F-D3A3-6569-818C-62531944A3BD}"/>
              </a:ext>
            </a:extLst>
          </p:cNvPr>
          <p:cNvSpPr/>
          <p:nvPr/>
        </p:nvSpPr>
        <p:spPr>
          <a:xfrm>
            <a:off x="1612403" y="1990629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9A31781-2D3F-7E1E-28C1-32A82BE971C2}"/>
              </a:ext>
            </a:extLst>
          </p:cNvPr>
          <p:cNvSpPr/>
          <p:nvPr/>
        </p:nvSpPr>
        <p:spPr>
          <a:xfrm>
            <a:off x="1621900" y="2529601"/>
            <a:ext cx="4137603" cy="307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976A1EE7-30F0-777C-8A84-B285403BD4F1}"/>
              </a:ext>
            </a:extLst>
          </p:cNvPr>
          <p:cNvSpPr/>
          <p:nvPr/>
        </p:nvSpPr>
        <p:spPr>
          <a:xfrm>
            <a:off x="1646489" y="5578720"/>
            <a:ext cx="8001215" cy="3707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178D6CA6-F786-E0DA-2A71-253A09B17D20}"/>
              </a:ext>
            </a:extLst>
          </p:cNvPr>
          <p:cNvSpPr/>
          <p:nvPr/>
        </p:nvSpPr>
        <p:spPr>
          <a:xfrm>
            <a:off x="1621901" y="310806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C2AAD21-9FA1-A6F7-3E9B-BBC69171B508}"/>
              </a:ext>
            </a:extLst>
          </p:cNvPr>
          <p:cNvSpPr/>
          <p:nvPr/>
        </p:nvSpPr>
        <p:spPr>
          <a:xfrm>
            <a:off x="1612403" y="3799019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A772D7F-CD40-644C-7603-286F8EF20E5F}"/>
              </a:ext>
            </a:extLst>
          </p:cNvPr>
          <p:cNvSpPr txBox="1"/>
          <p:nvPr/>
        </p:nvSpPr>
        <p:spPr>
          <a:xfrm>
            <a:off x="3730244" y="3863370"/>
            <a:ext cx="52194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dirty="0">
                <a:solidFill>
                  <a:schemeClr val="accent2"/>
                </a:solidFill>
              </a:rPr>
              <a:t>Definir as opções de seleção: Banco, Family Office.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90FBE253-67AF-E8A3-8B57-B1DD0C5E43C8}"/>
              </a:ext>
            </a:extLst>
          </p:cNvPr>
          <p:cNvSpPr/>
          <p:nvPr/>
        </p:nvSpPr>
        <p:spPr>
          <a:xfrm>
            <a:off x="1621900" y="4420836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0" name="Título 1">
            <a:extLst>
              <a:ext uri="{FF2B5EF4-FFF2-40B4-BE49-F238E27FC236}">
                <a16:creationId xmlns:a16="http://schemas.microsoft.com/office/drawing/2014/main" id="{3C1C19C2-2449-F306-CDDB-980073F457C3}"/>
              </a:ext>
            </a:extLst>
          </p:cNvPr>
          <p:cNvSpPr txBox="1">
            <a:spLocks/>
          </p:cNvSpPr>
          <p:nvPr/>
        </p:nvSpPr>
        <p:spPr>
          <a:xfrm>
            <a:off x="3620779" y="4699461"/>
            <a:ext cx="143863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i="1" dirty="0"/>
              <a:t>Nome do contato </a:t>
            </a:r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DE5632B9-306F-1BC1-1DBB-E855661284D8}"/>
              </a:ext>
            </a:extLst>
          </p:cNvPr>
          <p:cNvSpPr/>
          <p:nvPr/>
        </p:nvSpPr>
        <p:spPr>
          <a:xfrm>
            <a:off x="5030063" y="4391731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2" name="Título 1">
            <a:extLst>
              <a:ext uri="{FF2B5EF4-FFF2-40B4-BE49-F238E27FC236}">
                <a16:creationId xmlns:a16="http://schemas.microsoft.com/office/drawing/2014/main" id="{9FC0B7B7-4FC7-4881-2888-35C42014B45C}"/>
              </a:ext>
            </a:extLst>
          </p:cNvPr>
          <p:cNvSpPr txBox="1">
            <a:spLocks/>
          </p:cNvSpPr>
          <p:nvPr/>
        </p:nvSpPr>
        <p:spPr>
          <a:xfrm>
            <a:off x="377928" y="5516943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Observação:</a:t>
            </a:r>
          </a:p>
        </p:txBody>
      </p:sp>
      <p:sp>
        <p:nvSpPr>
          <p:cNvPr id="113" name="Título 1">
            <a:extLst>
              <a:ext uri="{FF2B5EF4-FFF2-40B4-BE49-F238E27FC236}">
                <a16:creationId xmlns:a16="http://schemas.microsoft.com/office/drawing/2014/main" id="{1F346BAB-EA09-D160-16F5-12DEC117DF10}"/>
              </a:ext>
            </a:extLst>
          </p:cNvPr>
          <p:cNvSpPr txBox="1">
            <a:spLocks/>
          </p:cNvSpPr>
          <p:nvPr/>
        </p:nvSpPr>
        <p:spPr>
          <a:xfrm>
            <a:off x="3491680" y="1710805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4" name="Título 1">
            <a:extLst>
              <a:ext uri="{FF2B5EF4-FFF2-40B4-BE49-F238E27FC236}">
                <a16:creationId xmlns:a16="http://schemas.microsoft.com/office/drawing/2014/main" id="{7D87E831-E0A4-B4ED-187C-23750CFED847}"/>
              </a:ext>
            </a:extLst>
          </p:cNvPr>
          <p:cNvSpPr txBox="1">
            <a:spLocks/>
          </p:cNvSpPr>
          <p:nvPr/>
        </p:nvSpPr>
        <p:spPr>
          <a:xfrm>
            <a:off x="5523680" y="2238408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5" name="Título 1">
            <a:extLst>
              <a:ext uri="{FF2B5EF4-FFF2-40B4-BE49-F238E27FC236}">
                <a16:creationId xmlns:a16="http://schemas.microsoft.com/office/drawing/2014/main" id="{D785529A-3B66-06E0-F449-43A28350A164}"/>
              </a:ext>
            </a:extLst>
          </p:cNvPr>
          <p:cNvSpPr txBox="1">
            <a:spLocks/>
          </p:cNvSpPr>
          <p:nvPr/>
        </p:nvSpPr>
        <p:spPr>
          <a:xfrm>
            <a:off x="3491680" y="2827166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45F6421B-3730-5C59-6ABB-FD9FA3CE3FF9}"/>
              </a:ext>
            </a:extLst>
          </p:cNvPr>
          <p:cNvSpPr txBox="1">
            <a:spLocks/>
          </p:cNvSpPr>
          <p:nvPr/>
        </p:nvSpPr>
        <p:spPr>
          <a:xfrm>
            <a:off x="3481564" y="3519386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0F9B28F-819C-DF52-FE46-C75E43C07477}"/>
              </a:ext>
            </a:extLst>
          </p:cNvPr>
          <p:cNvSpPr txBox="1"/>
          <p:nvPr/>
        </p:nvSpPr>
        <p:spPr>
          <a:xfrm>
            <a:off x="3690701" y="4302233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30 caracteres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E79094D3-4307-6E59-48AD-894F320B972C}"/>
              </a:ext>
            </a:extLst>
          </p:cNvPr>
          <p:cNvSpPr txBox="1"/>
          <p:nvPr/>
        </p:nvSpPr>
        <p:spPr>
          <a:xfrm>
            <a:off x="7092690" y="4239214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50 caracteres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99CAEB1-64F4-AEB1-55EC-EC176D306A07}"/>
              </a:ext>
            </a:extLst>
          </p:cNvPr>
          <p:cNvSpPr txBox="1"/>
          <p:nvPr/>
        </p:nvSpPr>
        <p:spPr>
          <a:xfrm>
            <a:off x="9647704" y="5533261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200 caracteres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D6713F1E-D35E-A3E1-315C-F79482DD27CC}"/>
              </a:ext>
            </a:extLst>
          </p:cNvPr>
          <p:cNvSpPr txBox="1">
            <a:spLocks/>
          </p:cNvSpPr>
          <p:nvPr/>
        </p:nvSpPr>
        <p:spPr>
          <a:xfrm>
            <a:off x="421397" y="5100299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Responsável Distribuição: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A0AD5C9-4744-2DF8-D2BF-762AAFA92E39}"/>
              </a:ext>
            </a:extLst>
          </p:cNvPr>
          <p:cNvSpPr/>
          <p:nvPr/>
        </p:nvSpPr>
        <p:spPr>
          <a:xfrm>
            <a:off x="1659984" y="5018657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EF2C0BA1-A96D-1E2E-C597-813D76EA92F5}"/>
              </a:ext>
            </a:extLst>
          </p:cNvPr>
          <p:cNvSpPr txBox="1">
            <a:spLocks/>
          </p:cNvSpPr>
          <p:nvPr/>
        </p:nvSpPr>
        <p:spPr>
          <a:xfrm>
            <a:off x="3690701" y="5191653"/>
            <a:ext cx="143863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i="1" dirty="0"/>
              <a:t>Interno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DA436FE-D564-4943-491E-D2224D530D39}"/>
              </a:ext>
            </a:extLst>
          </p:cNvPr>
          <p:cNvSpPr txBox="1"/>
          <p:nvPr/>
        </p:nvSpPr>
        <p:spPr>
          <a:xfrm>
            <a:off x="4208556" y="4902532"/>
            <a:ext cx="150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/>
                </a:solidFill>
              </a:rPr>
              <a:t>Campo texto de até 30 caracteres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1BE6A98C-7E2C-EA03-C1AD-25AFA86AED52}"/>
              </a:ext>
            </a:extLst>
          </p:cNvPr>
          <p:cNvSpPr txBox="1">
            <a:spLocks/>
          </p:cNvSpPr>
          <p:nvPr/>
        </p:nvSpPr>
        <p:spPr>
          <a:xfrm>
            <a:off x="-769256" y="1374685"/>
            <a:ext cx="4858480" cy="229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Cadastro Investidor</a:t>
            </a:r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BD7EBC4E-65E9-3FC2-1BEE-19AAC11E6705}"/>
              </a:ext>
            </a:extLst>
          </p:cNvPr>
          <p:cNvSpPr txBox="1">
            <a:spLocks/>
          </p:cNvSpPr>
          <p:nvPr/>
        </p:nvSpPr>
        <p:spPr>
          <a:xfrm>
            <a:off x="3483534" y="3812561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5BB8F864-C5AC-0846-62EE-82818A560F24}"/>
              </a:ext>
            </a:extLst>
          </p:cNvPr>
          <p:cNvSpPr txBox="1">
            <a:spLocks/>
          </p:cNvSpPr>
          <p:nvPr/>
        </p:nvSpPr>
        <p:spPr>
          <a:xfrm>
            <a:off x="5164287" y="427864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BD902C6-AB31-C8EA-A127-338CF5C615EE}"/>
              </a:ext>
            </a:extLst>
          </p:cNvPr>
          <p:cNvSpPr/>
          <p:nvPr/>
        </p:nvSpPr>
        <p:spPr>
          <a:xfrm>
            <a:off x="1604257" y="1990629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A903A25-F00D-C063-CDE7-963EB0624891}"/>
              </a:ext>
            </a:extLst>
          </p:cNvPr>
          <p:cNvSpPr/>
          <p:nvPr/>
        </p:nvSpPr>
        <p:spPr>
          <a:xfrm>
            <a:off x="1613754" y="2529601"/>
            <a:ext cx="4137603" cy="307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825CA490-2B38-CFE7-D28B-2FBC89F2D69C}"/>
              </a:ext>
            </a:extLst>
          </p:cNvPr>
          <p:cNvSpPr/>
          <p:nvPr/>
        </p:nvSpPr>
        <p:spPr>
          <a:xfrm>
            <a:off x="1613755" y="310806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40791498-1D41-A6E4-3AA3-E1D0209AE4CF}"/>
              </a:ext>
            </a:extLst>
          </p:cNvPr>
          <p:cNvSpPr/>
          <p:nvPr/>
        </p:nvSpPr>
        <p:spPr>
          <a:xfrm>
            <a:off x="1604257" y="3799019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E7E302E-89C9-B2C8-2A55-76905AEB9111}"/>
              </a:ext>
            </a:extLst>
          </p:cNvPr>
          <p:cNvSpPr/>
          <p:nvPr/>
        </p:nvSpPr>
        <p:spPr>
          <a:xfrm>
            <a:off x="1613754" y="4420836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6026E61-2820-9B96-4641-54CB6920CE9B}"/>
              </a:ext>
            </a:extLst>
          </p:cNvPr>
          <p:cNvSpPr/>
          <p:nvPr/>
        </p:nvSpPr>
        <p:spPr>
          <a:xfrm>
            <a:off x="5021917" y="4391731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423E22D5-8DBB-C157-0F13-48FA3D0D077B}"/>
              </a:ext>
            </a:extLst>
          </p:cNvPr>
          <p:cNvSpPr txBox="1">
            <a:spLocks/>
          </p:cNvSpPr>
          <p:nvPr/>
        </p:nvSpPr>
        <p:spPr>
          <a:xfrm>
            <a:off x="3483534" y="1710805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3475FC20-DB42-047B-28BE-7D36053648FC}"/>
              </a:ext>
            </a:extLst>
          </p:cNvPr>
          <p:cNvSpPr txBox="1">
            <a:spLocks/>
          </p:cNvSpPr>
          <p:nvPr/>
        </p:nvSpPr>
        <p:spPr>
          <a:xfrm>
            <a:off x="5515534" y="2238408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E5D49235-6830-3E8B-2134-9224C808184C}"/>
              </a:ext>
            </a:extLst>
          </p:cNvPr>
          <p:cNvSpPr txBox="1">
            <a:spLocks/>
          </p:cNvSpPr>
          <p:nvPr/>
        </p:nvSpPr>
        <p:spPr>
          <a:xfrm>
            <a:off x="3483534" y="2827166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A8FCECBA-704A-1F23-65A8-809F557D8A1A}"/>
              </a:ext>
            </a:extLst>
          </p:cNvPr>
          <p:cNvSpPr txBox="1">
            <a:spLocks/>
          </p:cNvSpPr>
          <p:nvPr/>
        </p:nvSpPr>
        <p:spPr>
          <a:xfrm>
            <a:off x="3473418" y="3519386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3E094D5B-C1F0-737F-E2BF-35991F62DB55}"/>
              </a:ext>
            </a:extLst>
          </p:cNvPr>
          <p:cNvSpPr/>
          <p:nvPr/>
        </p:nvSpPr>
        <p:spPr>
          <a:xfrm>
            <a:off x="1651838" y="5018657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75" name="Título 1">
            <a:extLst>
              <a:ext uri="{FF2B5EF4-FFF2-40B4-BE49-F238E27FC236}">
                <a16:creationId xmlns:a16="http://schemas.microsoft.com/office/drawing/2014/main" id="{D1949BC3-9B92-590C-5DAE-ADBB18D2B6C6}"/>
              </a:ext>
            </a:extLst>
          </p:cNvPr>
          <p:cNvSpPr txBox="1">
            <a:spLocks/>
          </p:cNvSpPr>
          <p:nvPr/>
        </p:nvSpPr>
        <p:spPr>
          <a:xfrm>
            <a:off x="7949788" y="6427778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76" name="Título 1">
            <a:extLst>
              <a:ext uri="{FF2B5EF4-FFF2-40B4-BE49-F238E27FC236}">
                <a16:creationId xmlns:a16="http://schemas.microsoft.com/office/drawing/2014/main" id="{369EF08E-6DFA-C05F-8F24-818368BABC36}"/>
              </a:ext>
            </a:extLst>
          </p:cNvPr>
          <p:cNvSpPr txBox="1">
            <a:spLocks/>
          </p:cNvSpPr>
          <p:nvPr/>
        </p:nvSpPr>
        <p:spPr>
          <a:xfrm>
            <a:off x="7846571" y="5995126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5697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8E90-04CF-ADA9-4119-E9C12E70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086" y="689837"/>
            <a:ext cx="780111" cy="278296"/>
          </a:xfrm>
        </p:spPr>
        <p:txBody>
          <a:bodyPr>
            <a:normAutofit/>
          </a:bodyPr>
          <a:lstStyle/>
          <a:p>
            <a:r>
              <a:rPr lang="pt-BR" sz="1100" b="1" u="sng" dirty="0"/>
              <a:t>Operação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3391677" y="41728"/>
            <a:ext cx="3187706" cy="3652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chemeClr val="accent2"/>
                </a:solidFill>
              </a:rPr>
              <a:t> Modelo tela CRM : Aba Oportunidade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51392" y="143982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Data: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69334" y="1834677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Valor: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732086" y="994781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Segmento: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B9524BF4-ED43-053B-2521-63598D20562A}"/>
              </a:ext>
            </a:extLst>
          </p:cNvPr>
          <p:cNvSpPr txBox="1">
            <a:spLocks/>
          </p:cNvSpPr>
          <p:nvPr/>
        </p:nvSpPr>
        <p:spPr>
          <a:xfrm>
            <a:off x="5525305" y="580654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u="sng" dirty="0"/>
              <a:t>Prazo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899FE2A-AF7E-35CA-C9A7-CCE6D699D086}"/>
              </a:ext>
            </a:extLst>
          </p:cNvPr>
          <p:cNvCxnSpPr>
            <a:cxnSpLocks/>
          </p:cNvCxnSpPr>
          <p:nvPr/>
        </p:nvCxnSpPr>
        <p:spPr>
          <a:xfrm>
            <a:off x="5580383" y="528819"/>
            <a:ext cx="81453" cy="56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142E91E6-6A79-F48E-2ED7-9F0375CDCA82}"/>
              </a:ext>
            </a:extLst>
          </p:cNvPr>
          <p:cNvGrpSpPr/>
          <p:nvPr/>
        </p:nvGrpSpPr>
        <p:grpSpPr>
          <a:xfrm>
            <a:off x="651392" y="851517"/>
            <a:ext cx="9436448" cy="5230773"/>
            <a:chOff x="259839" y="801518"/>
            <a:chExt cx="8482100" cy="4062986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57E866B-491B-8240-0837-C7CE6767E468}"/>
                </a:ext>
              </a:extLst>
            </p:cNvPr>
            <p:cNvSpPr/>
            <p:nvPr/>
          </p:nvSpPr>
          <p:spPr>
            <a:xfrm>
              <a:off x="952835" y="128953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03DC592-6818-31B9-4C45-13FD86375986}"/>
                </a:ext>
              </a:extLst>
            </p:cNvPr>
            <p:cNvSpPr/>
            <p:nvPr/>
          </p:nvSpPr>
          <p:spPr>
            <a:xfrm>
              <a:off x="952834" y="1609107"/>
              <a:ext cx="1687001" cy="2061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594FC8E-E1D6-35AB-A067-1790A453FB1B}"/>
                </a:ext>
              </a:extLst>
            </p:cNvPr>
            <p:cNvSpPr/>
            <p:nvPr/>
          </p:nvSpPr>
          <p:spPr>
            <a:xfrm>
              <a:off x="952835" y="1953909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301BD40A-B8D9-2EA9-7C14-A5B0EA0A368E}"/>
                </a:ext>
              </a:extLst>
            </p:cNvPr>
            <p:cNvSpPr txBox="1">
              <a:spLocks/>
            </p:cNvSpPr>
            <p:nvPr/>
          </p:nvSpPr>
          <p:spPr>
            <a:xfrm>
              <a:off x="300827" y="1855071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Prazo total: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A2E5917-C6B8-CFA1-BE1C-BF1A608DA6A3}"/>
                </a:ext>
              </a:extLst>
            </p:cNvPr>
            <p:cNvSpPr/>
            <p:nvPr/>
          </p:nvSpPr>
          <p:spPr>
            <a:xfrm>
              <a:off x="952835" y="227348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5773E234-CB38-713D-E1C5-956753EE59B5}"/>
                </a:ext>
              </a:extLst>
            </p:cNvPr>
            <p:cNvSpPr txBox="1">
              <a:spLocks/>
            </p:cNvSpPr>
            <p:nvPr/>
          </p:nvSpPr>
          <p:spPr>
            <a:xfrm>
              <a:off x="300827" y="224101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1: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ECD7E3D-801E-EBF8-51D2-0ABE38176165}"/>
                </a:ext>
              </a:extLst>
            </p:cNvPr>
            <p:cNvSpPr/>
            <p:nvPr/>
          </p:nvSpPr>
          <p:spPr>
            <a:xfrm>
              <a:off x="952835" y="91425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500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6448EA8-ADE5-2F8C-95BF-0C1707665DE9}"/>
                </a:ext>
              </a:extLst>
            </p:cNvPr>
            <p:cNvSpPr/>
            <p:nvPr/>
          </p:nvSpPr>
          <p:spPr>
            <a:xfrm>
              <a:off x="3291843" y="90686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18" name="Título 1">
              <a:extLst>
                <a:ext uri="{FF2B5EF4-FFF2-40B4-BE49-F238E27FC236}">
                  <a16:creationId xmlns:a16="http://schemas.microsoft.com/office/drawing/2014/main" id="{0FF0F5E9-BF1C-DFDE-B259-20DBDAD4580D}"/>
                </a:ext>
              </a:extLst>
            </p:cNvPr>
            <p:cNvSpPr txBox="1">
              <a:spLocks/>
            </p:cNvSpPr>
            <p:nvPr/>
          </p:nvSpPr>
          <p:spPr>
            <a:xfrm>
              <a:off x="2766163" y="884479"/>
              <a:ext cx="679603" cy="27050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Oferta: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BFAC23C-8F51-758B-14BB-55AEFD9E5A71}"/>
                </a:ext>
              </a:extLst>
            </p:cNvPr>
            <p:cNvSpPr/>
            <p:nvPr/>
          </p:nvSpPr>
          <p:spPr>
            <a:xfrm>
              <a:off x="5369998" y="153733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ítulo 1">
              <a:extLst>
                <a:ext uri="{FF2B5EF4-FFF2-40B4-BE49-F238E27FC236}">
                  <a16:creationId xmlns:a16="http://schemas.microsoft.com/office/drawing/2014/main" id="{6D5918D0-23E0-34CF-A2BE-A8D906EA2CC4}"/>
                </a:ext>
              </a:extLst>
            </p:cNvPr>
            <p:cNvSpPr txBox="1">
              <a:spLocks/>
            </p:cNvSpPr>
            <p:nvPr/>
          </p:nvSpPr>
          <p:spPr>
            <a:xfrm>
              <a:off x="4692290" y="1497245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principal:  </a:t>
              </a:r>
            </a:p>
          </p:txBody>
        </p:sp>
        <p:sp>
          <p:nvSpPr>
            <p:cNvPr id="41" name="Título 1">
              <a:extLst>
                <a:ext uri="{FF2B5EF4-FFF2-40B4-BE49-F238E27FC236}">
                  <a16:creationId xmlns:a16="http://schemas.microsoft.com/office/drawing/2014/main" id="{50948F3F-54D9-9AFD-A627-DB9015E16856}"/>
                </a:ext>
              </a:extLst>
            </p:cNvPr>
            <p:cNvSpPr txBox="1">
              <a:spLocks/>
            </p:cNvSpPr>
            <p:nvPr/>
          </p:nvSpPr>
          <p:spPr>
            <a:xfrm>
              <a:off x="6066786" y="882037"/>
              <a:ext cx="1563075" cy="1873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Carência de Principal Regular?</a:t>
              </a:r>
            </a:p>
          </p:txBody>
        </p:sp>
        <p:sp>
          <p:nvSpPr>
            <p:cNvPr id="43" name="Título 1">
              <a:extLst>
                <a:ext uri="{FF2B5EF4-FFF2-40B4-BE49-F238E27FC236}">
                  <a16:creationId xmlns:a16="http://schemas.microsoft.com/office/drawing/2014/main" id="{02C2F327-3B1D-1449-3A60-AADE84249C75}"/>
                </a:ext>
              </a:extLst>
            </p:cNvPr>
            <p:cNvSpPr txBox="1">
              <a:spLocks/>
            </p:cNvSpPr>
            <p:nvPr/>
          </p:nvSpPr>
          <p:spPr>
            <a:xfrm>
              <a:off x="5374746" y="1040735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Sim</a:t>
              </a:r>
            </a:p>
          </p:txBody>
        </p:sp>
        <p:sp>
          <p:nvSpPr>
            <p:cNvPr id="51" name="Título 1">
              <a:extLst>
                <a:ext uri="{FF2B5EF4-FFF2-40B4-BE49-F238E27FC236}">
                  <a16:creationId xmlns:a16="http://schemas.microsoft.com/office/drawing/2014/main" id="{B845FB5D-8C84-F2AD-283B-4F0E0A7DD8E3}"/>
                </a:ext>
              </a:extLst>
            </p:cNvPr>
            <p:cNvSpPr txBox="1">
              <a:spLocks/>
            </p:cNvSpPr>
            <p:nvPr/>
          </p:nvSpPr>
          <p:spPr>
            <a:xfrm>
              <a:off x="5241895" y="1727865"/>
              <a:ext cx="1071441" cy="2326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chemeClr val="accent2">
                      <a:lumMod val="75000"/>
                    </a:schemeClr>
                  </a:solidFill>
                </a:rPr>
                <a:t>Campo numérico, 2 caracteres</a:t>
              </a:r>
            </a:p>
          </p:txBody>
        </p:sp>
        <p:sp>
          <p:nvSpPr>
            <p:cNvPr id="75" name="Título 1">
              <a:extLst>
                <a:ext uri="{FF2B5EF4-FFF2-40B4-BE49-F238E27FC236}">
                  <a16:creationId xmlns:a16="http://schemas.microsoft.com/office/drawing/2014/main" id="{B3E347EA-49D8-1045-9F30-F21A43D3A1AB}"/>
                </a:ext>
              </a:extLst>
            </p:cNvPr>
            <p:cNvSpPr txBox="1">
              <a:spLocks/>
            </p:cNvSpPr>
            <p:nvPr/>
          </p:nvSpPr>
          <p:spPr>
            <a:xfrm>
              <a:off x="6193959" y="1603240"/>
              <a:ext cx="410149" cy="213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meses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D9D1E9AB-0D0F-3727-C613-9DFDE14E45AF}"/>
                </a:ext>
              </a:extLst>
            </p:cNvPr>
            <p:cNvSpPr txBox="1"/>
            <p:nvPr/>
          </p:nvSpPr>
          <p:spPr>
            <a:xfrm>
              <a:off x="1861284" y="886995"/>
              <a:ext cx="10011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Opção de selecionar: </a:t>
              </a:r>
              <a:r>
                <a:rPr lang="pt-BR" sz="600" dirty="0" err="1">
                  <a:solidFill>
                    <a:schemeClr val="accent2"/>
                  </a:solidFill>
                </a:rPr>
                <a:t>Corp</a:t>
              </a:r>
              <a:r>
                <a:rPr lang="pt-BR" sz="600" dirty="0">
                  <a:solidFill>
                    <a:schemeClr val="accent2"/>
                  </a:solidFill>
                </a:rPr>
                <a:t>, CHICSP, CHISSP, CHMM, Produtor Rural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23D6877-A39D-34EC-D406-4E93AA71EAAC}"/>
                </a:ext>
              </a:extLst>
            </p:cNvPr>
            <p:cNvSpPr txBox="1"/>
            <p:nvPr/>
          </p:nvSpPr>
          <p:spPr>
            <a:xfrm>
              <a:off x="1783580" y="1350771"/>
              <a:ext cx="803192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chemeClr val="accent2"/>
                  </a:solidFill>
                </a:rPr>
                <a:t>Formato: 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r>
                <a:rPr lang="pt-BR" sz="600" dirty="0">
                  <a:solidFill>
                    <a:schemeClr val="accent2"/>
                  </a:solidFill>
                </a:rPr>
                <a:t>\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r>
                <a:rPr lang="pt-BR" sz="600" dirty="0">
                  <a:solidFill>
                    <a:schemeClr val="accent2"/>
                  </a:solidFill>
                </a:rPr>
                <a:t>\</a:t>
              </a:r>
              <a:r>
                <a:rPr lang="pt-BR" sz="600" dirty="0" err="1">
                  <a:solidFill>
                    <a:schemeClr val="accent2"/>
                  </a:solidFill>
                </a:rPr>
                <a:t>xx</a:t>
              </a:r>
              <a:endParaRPr lang="pt-BR" sz="600" dirty="0">
                <a:solidFill>
                  <a:schemeClr val="accent2"/>
                </a:solidFill>
              </a:endParaRPr>
            </a:p>
          </p:txBody>
        </p:sp>
        <p:sp>
          <p:nvSpPr>
            <p:cNvPr id="84" name="Título 1">
              <a:extLst>
                <a:ext uri="{FF2B5EF4-FFF2-40B4-BE49-F238E27FC236}">
                  <a16:creationId xmlns:a16="http://schemas.microsoft.com/office/drawing/2014/main" id="{FCF1B8BA-01D4-E53C-712C-54A43E682353}"/>
                </a:ext>
              </a:extLst>
            </p:cNvPr>
            <p:cNvSpPr txBox="1">
              <a:spLocks/>
            </p:cNvSpPr>
            <p:nvPr/>
          </p:nvSpPr>
          <p:spPr>
            <a:xfrm>
              <a:off x="1826860" y="2027058"/>
              <a:ext cx="824008" cy="17267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i="1" dirty="0">
                  <a:solidFill>
                    <a:srgbClr val="FF0000"/>
                  </a:solidFill>
                </a:rPr>
                <a:t>Meses </a:t>
              </a:r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6D1FBAEE-9238-0E27-C24D-9B4B3DA275B9}"/>
                </a:ext>
              </a:extLst>
            </p:cNvPr>
            <p:cNvSpPr/>
            <p:nvPr/>
          </p:nvSpPr>
          <p:spPr>
            <a:xfrm>
              <a:off x="961757" y="257719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Título 1">
              <a:extLst>
                <a:ext uri="{FF2B5EF4-FFF2-40B4-BE49-F238E27FC236}">
                  <a16:creationId xmlns:a16="http://schemas.microsoft.com/office/drawing/2014/main" id="{0908E9DD-860B-76A2-4C66-2B85B0AC28B2}"/>
                </a:ext>
              </a:extLst>
            </p:cNvPr>
            <p:cNvSpPr txBox="1">
              <a:spLocks/>
            </p:cNvSpPr>
            <p:nvPr/>
          </p:nvSpPr>
          <p:spPr>
            <a:xfrm>
              <a:off x="303036" y="253037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2: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ECA2E253-E9B4-279E-5A61-938515A95503}"/>
                </a:ext>
              </a:extLst>
            </p:cNvPr>
            <p:cNvSpPr/>
            <p:nvPr/>
          </p:nvSpPr>
          <p:spPr>
            <a:xfrm>
              <a:off x="961757" y="289453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ítulo 1">
              <a:extLst>
                <a:ext uri="{FF2B5EF4-FFF2-40B4-BE49-F238E27FC236}">
                  <a16:creationId xmlns:a16="http://schemas.microsoft.com/office/drawing/2014/main" id="{3C7CA455-F303-4712-ACA9-11026D0BCBD9}"/>
                </a:ext>
              </a:extLst>
            </p:cNvPr>
            <p:cNvSpPr txBox="1">
              <a:spLocks/>
            </p:cNvSpPr>
            <p:nvPr/>
          </p:nvSpPr>
          <p:spPr>
            <a:xfrm>
              <a:off x="307239" y="2844643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Taxa série 3:</a:t>
              </a:r>
            </a:p>
          </p:txBody>
        </p:sp>
        <p:sp>
          <p:nvSpPr>
            <p:cNvPr id="89" name="Título 1">
              <a:extLst>
                <a:ext uri="{FF2B5EF4-FFF2-40B4-BE49-F238E27FC236}">
                  <a16:creationId xmlns:a16="http://schemas.microsoft.com/office/drawing/2014/main" id="{7DCAE048-5EFE-4B97-E090-10027C5BD01D}"/>
                </a:ext>
              </a:extLst>
            </p:cNvPr>
            <p:cNvSpPr txBox="1">
              <a:spLocks/>
            </p:cNvSpPr>
            <p:nvPr/>
          </p:nvSpPr>
          <p:spPr>
            <a:xfrm>
              <a:off x="1785576" y="2270743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9DC5BAD2-8CF3-D88F-4336-1BDC4EE2B51A}"/>
                </a:ext>
              </a:extLst>
            </p:cNvPr>
            <p:cNvSpPr/>
            <p:nvPr/>
          </p:nvSpPr>
          <p:spPr>
            <a:xfrm>
              <a:off x="2903819" y="2278781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ítulo 1">
              <a:extLst>
                <a:ext uri="{FF2B5EF4-FFF2-40B4-BE49-F238E27FC236}">
                  <a16:creationId xmlns:a16="http://schemas.microsoft.com/office/drawing/2014/main" id="{22226401-0E09-9FC1-FE9E-C7CBD541C88F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305565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69BFA23-7299-2895-E75C-D5DFB1B0E399}"/>
                </a:ext>
              </a:extLst>
            </p:cNvPr>
            <p:cNvSpPr txBox="1"/>
            <p:nvPr/>
          </p:nvSpPr>
          <p:spPr>
            <a:xfrm>
              <a:off x="2115096" y="2679056"/>
              <a:ext cx="7193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rgbClr val="FF0000"/>
                  </a:solidFill>
                </a:rPr>
                <a:t>*opção: CDI + , IPCA +, NTN + </a:t>
              </a:r>
              <a:r>
                <a:rPr lang="pt-BR" sz="600" dirty="0" err="1">
                  <a:solidFill>
                    <a:srgbClr val="FF0000"/>
                  </a:solidFill>
                </a:rPr>
                <a:t>etc</a:t>
              </a:r>
              <a:r>
                <a:rPr lang="pt-BR" sz="600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3" name="Chave Direita 92">
              <a:extLst>
                <a:ext uri="{FF2B5EF4-FFF2-40B4-BE49-F238E27FC236}">
                  <a16:creationId xmlns:a16="http://schemas.microsoft.com/office/drawing/2014/main" id="{B290515C-2FAA-84F5-B448-FE81DD942A58}"/>
                </a:ext>
              </a:extLst>
            </p:cNvPr>
            <p:cNvSpPr/>
            <p:nvPr/>
          </p:nvSpPr>
          <p:spPr>
            <a:xfrm>
              <a:off x="2147015" y="2254299"/>
              <a:ext cx="134949" cy="8570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ítulo 1">
              <a:extLst>
                <a:ext uri="{FF2B5EF4-FFF2-40B4-BE49-F238E27FC236}">
                  <a16:creationId xmlns:a16="http://schemas.microsoft.com/office/drawing/2014/main" id="{954503A8-64DF-7F33-0E55-8958EFDF850C}"/>
                </a:ext>
              </a:extLst>
            </p:cNvPr>
            <p:cNvSpPr txBox="1">
              <a:spLocks/>
            </p:cNvSpPr>
            <p:nvPr/>
          </p:nvSpPr>
          <p:spPr>
            <a:xfrm>
              <a:off x="1796334" y="2581369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5" name="Título 1">
              <a:extLst>
                <a:ext uri="{FF2B5EF4-FFF2-40B4-BE49-F238E27FC236}">
                  <a16:creationId xmlns:a16="http://schemas.microsoft.com/office/drawing/2014/main" id="{161C071A-12BB-4A7F-BE4B-6ED9654D59B3}"/>
                </a:ext>
              </a:extLst>
            </p:cNvPr>
            <p:cNvSpPr txBox="1">
              <a:spLocks/>
            </p:cNvSpPr>
            <p:nvPr/>
          </p:nvSpPr>
          <p:spPr>
            <a:xfrm>
              <a:off x="1794523" y="2902335"/>
              <a:ext cx="489214" cy="22988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indexador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4B63DA3F-1AD3-BDEA-ADDE-10B98CE44548}"/>
                </a:ext>
              </a:extLst>
            </p:cNvPr>
            <p:cNvSpPr/>
            <p:nvPr/>
          </p:nvSpPr>
          <p:spPr>
            <a:xfrm>
              <a:off x="2903819" y="257719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Título 1">
              <a:extLst>
                <a:ext uri="{FF2B5EF4-FFF2-40B4-BE49-F238E27FC236}">
                  <a16:creationId xmlns:a16="http://schemas.microsoft.com/office/drawing/2014/main" id="{24F1D646-FC15-9746-5E29-D97F3E74EEC9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603981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167D176E-8045-B5D3-A7E2-2CD0F7DBB51C}"/>
                </a:ext>
              </a:extLst>
            </p:cNvPr>
            <p:cNvSpPr/>
            <p:nvPr/>
          </p:nvSpPr>
          <p:spPr>
            <a:xfrm>
              <a:off x="2903819" y="289885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Título 1">
              <a:extLst>
                <a:ext uri="{FF2B5EF4-FFF2-40B4-BE49-F238E27FC236}">
                  <a16:creationId xmlns:a16="http://schemas.microsoft.com/office/drawing/2014/main" id="{C33ED285-C529-43AA-8572-D81E9BB68848}"/>
                </a:ext>
              </a:extLst>
            </p:cNvPr>
            <p:cNvSpPr txBox="1">
              <a:spLocks/>
            </p:cNvSpPr>
            <p:nvPr/>
          </p:nvSpPr>
          <p:spPr>
            <a:xfrm>
              <a:off x="3692521" y="2925642"/>
              <a:ext cx="477795" cy="22158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  <a:r>
                <a:rPr lang="pt-BR" sz="600" i="1" dirty="0" err="1"/>
                <a:t>a.a</a:t>
              </a:r>
              <a:endParaRPr lang="pt-BR" sz="600" i="1" dirty="0"/>
            </a:p>
          </p:txBody>
        </p:sp>
        <p:sp>
          <p:nvSpPr>
            <p:cNvPr id="101" name="Título 1">
              <a:extLst>
                <a:ext uri="{FF2B5EF4-FFF2-40B4-BE49-F238E27FC236}">
                  <a16:creationId xmlns:a16="http://schemas.microsoft.com/office/drawing/2014/main" id="{AA647283-CD34-E079-D110-E8C7181C6DB6}"/>
                </a:ext>
              </a:extLst>
            </p:cNvPr>
            <p:cNvSpPr txBox="1">
              <a:spLocks/>
            </p:cNvSpPr>
            <p:nvPr/>
          </p:nvSpPr>
          <p:spPr>
            <a:xfrm>
              <a:off x="1806772" y="2174814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2" name="Título 1">
              <a:extLst>
                <a:ext uri="{FF2B5EF4-FFF2-40B4-BE49-F238E27FC236}">
                  <a16:creationId xmlns:a16="http://schemas.microsoft.com/office/drawing/2014/main" id="{4F285688-8187-D583-E4FA-8ED2749FED72}"/>
                </a:ext>
              </a:extLst>
            </p:cNvPr>
            <p:cNvSpPr txBox="1">
              <a:spLocks/>
            </p:cNvSpPr>
            <p:nvPr/>
          </p:nvSpPr>
          <p:spPr>
            <a:xfrm>
              <a:off x="1817437" y="184190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3" name="Título 1">
              <a:extLst>
                <a:ext uri="{FF2B5EF4-FFF2-40B4-BE49-F238E27FC236}">
                  <a16:creationId xmlns:a16="http://schemas.microsoft.com/office/drawing/2014/main" id="{232F5069-5CB0-2490-3370-446F7DD0B5F4}"/>
                </a:ext>
              </a:extLst>
            </p:cNvPr>
            <p:cNvSpPr txBox="1">
              <a:spLocks/>
            </p:cNvSpPr>
            <p:nvPr/>
          </p:nvSpPr>
          <p:spPr>
            <a:xfrm>
              <a:off x="2572748" y="147693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4" name="Título 1">
              <a:extLst>
                <a:ext uri="{FF2B5EF4-FFF2-40B4-BE49-F238E27FC236}">
                  <a16:creationId xmlns:a16="http://schemas.microsoft.com/office/drawing/2014/main" id="{3182E589-5170-204E-ACAB-BC17937DFEB1}"/>
                </a:ext>
              </a:extLst>
            </p:cNvPr>
            <p:cNvSpPr txBox="1">
              <a:spLocks/>
            </p:cNvSpPr>
            <p:nvPr/>
          </p:nvSpPr>
          <p:spPr>
            <a:xfrm>
              <a:off x="1806772" y="1184150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5" name="Título 1">
              <a:extLst>
                <a:ext uri="{FF2B5EF4-FFF2-40B4-BE49-F238E27FC236}">
                  <a16:creationId xmlns:a16="http://schemas.microsoft.com/office/drawing/2014/main" id="{DDA0CC00-649E-FD31-3927-988FE4173AB1}"/>
                </a:ext>
              </a:extLst>
            </p:cNvPr>
            <p:cNvSpPr txBox="1">
              <a:spLocks/>
            </p:cNvSpPr>
            <p:nvPr/>
          </p:nvSpPr>
          <p:spPr>
            <a:xfrm>
              <a:off x="1789769" y="801518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5815908A-F94A-E5D2-D0DD-59115AAFF460}"/>
                </a:ext>
              </a:extLst>
            </p:cNvPr>
            <p:cNvSpPr txBox="1"/>
            <p:nvPr/>
          </p:nvSpPr>
          <p:spPr>
            <a:xfrm>
              <a:off x="3130485" y="1498628"/>
              <a:ext cx="1207491" cy="14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chemeClr val="accent2"/>
                  </a:solidFill>
                </a:rPr>
                <a:t>Sim ou não</a:t>
              </a:r>
            </a:p>
          </p:txBody>
        </p:sp>
        <p:sp>
          <p:nvSpPr>
            <p:cNvPr id="108" name="Título 1">
              <a:extLst>
                <a:ext uri="{FF2B5EF4-FFF2-40B4-BE49-F238E27FC236}">
                  <a16:creationId xmlns:a16="http://schemas.microsoft.com/office/drawing/2014/main" id="{F58D24DB-C358-CDB1-F1ED-DCA5D212FBC6}"/>
                </a:ext>
              </a:extLst>
            </p:cNvPr>
            <p:cNvSpPr txBox="1">
              <a:spLocks/>
            </p:cNvSpPr>
            <p:nvPr/>
          </p:nvSpPr>
          <p:spPr>
            <a:xfrm>
              <a:off x="4761399" y="2944826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juros:  </a:t>
              </a:r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2BC472CC-8D99-DF0A-5615-98BF7E661E23}"/>
                </a:ext>
              </a:extLst>
            </p:cNvPr>
            <p:cNvSpPr/>
            <p:nvPr/>
          </p:nvSpPr>
          <p:spPr>
            <a:xfrm>
              <a:off x="5373240" y="204231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ítulo 1">
              <a:extLst>
                <a:ext uri="{FF2B5EF4-FFF2-40B4-BE49-F238E27FC236}">
                  <a16:creationId xmlns:a16="http://schemas.microsoft.com/office/drawing/2014/main" id="{6A9408BC-053A-9CB3-0270-AB5F9BD11038}"/>
                </a:ext>
              </a:extLst>
            </p:cNvPr>
            <p:cNvSpPr txBox="1">
              <a:spLocks/>
            </p:cNvSpPr>
            <p:nvPr/>
          </p:nvSpPr>
          <p:spPr>
            <a:xfrm>
              <a:off x="4689694" y="201429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Periodicidade de principal:</a:t>
              </a: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CC0D46E6-4BA6-2F19-7E14-0BD618DA90D1}"/>
                </a:ext>
              </a:extLst>
            </p:cNvPr>
            <p:cNvSpPr txBox="1"/>
            <p:nvPr/>
          </p:nvSpPr>
          <p:spPr>
            <a:xfrm>
              <a:off x="6285090" y="1952402"/>
              <a:ext cx="916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Mensal, Bimestral, Trimestral, Semestral, Anual , Final (</a:t>
              </a:r>
              <a:r>
                <a:rPr lang="pt-BR" sz="600" dirty="0" err="1">
                  <a:solidFill>
                    <a:schemeClr val="accent2"/>
                  </a:solidFill>
                </a:rPr>
                <a:t>Bullet</a:t>
              </a:r>
              <a:r>
                <a:rPr lang="pt-BR" sz="6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3E0D2A4C-85AE-1473-1BE5-77226237C30F}"/>
                </a:ext>
              </a:extLst>
            </p:cNvPr>
            <p:cNvSpPr/>
            <p:nvPr/>
          </p:nvSpPr>
          <p:spPr>
            <a:xfrm>
              <a:off x="5451453" y="3417316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Título 1">
              <a:extLst>
                <a:ext uri="{FF2B5EF4-FFF2-40B4-BE49-F238E27FC236}">
                  <a16:creationId xmlns:a16="http://schemas.microsoft.com/office/drawing/2014/main" id="{C80313EB-97ED-FB98-A8BE-68DB309B6FF2}"/>
                </a:ext>
              </a:extLst>
            </p:cNvPr>
            <p:cNvSpPr txBox="1">
              <a:spLocks/>
            </p:cNvSpPr>
            <p:nvPr/>
          </p:nvSpPr>
          <p:spPr>
            <a:xfrm>
              <a:off x="4754194" y="3384848"/>
              <a:ext cx="787317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juros:</a:t>
              </a:r>
            </a:p>
          </p:txBody>
        </p:sp>
        <p:sp>
          <p:nvSpPr>
            <p:cNvPr id="132" name="Título 1">
              <a:extLst>
                <a:ext uri="{FF2B5EF4-FFF2-40B4-BE49-F238E27FC236}">
                  <a16:creationId xmlns:a16="http://schemas.microsoft.com/office/drawing/2014/main" id="{B96A322F-BE49-A1C7-EED7-45BB050643EE}"/>
                </a:ext>
              </a:extLst>
            </p:cNvPr>
            <p:cNvSpPr txBox="1">
              <a:spLocks/>
            </p:cNvSpPr>
            <p:nvPr/>
          </p:nvSpPr>
          <p:spPr>
            <a:xfrm>
              <a:off x="281195" y="3183122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b="1" u="sng" dirty="0"/>
                <a:t>Garantias: </a:t>
              </a:r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A20BB6B2-8094-BDE2-B1EC-E5443C09A409}"/>
                </a:ext>
              </a:extLst>
            </p:cNvPr>
            <p:cNvSpPr/>
            <p:nvPr/>
          </p:nvSpPr>
          <p:spPr>
            <a:xfrm>
              <a:off x="951414" y="347389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Título 1">
              <a:extLst>
                <a:ext uri="{FF2B5EF4-FFF2-40B4-BE49-F238E27FC236}">
                  <a16:creationId xmlns:a16="http://schemas.microsoft.com/office/drawing/2014/main" id="{EC9C376D-4B7B-717C-D4B2-7D979EB4E52D}"/>
                </a:ext>
              </a:extLst>
            </p:cNvPr>
            <p:cNvSpPr txBox="1">
              <a:spLocks/>
            </p:cNvSpPr>
            <p:nvPr/>
          </p:nvSpPr>
          <p:spPr>
            <a:xfrm>
              <a:off x="259839" y="342602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1:</a:t>
              </a:r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D825F47F-5FE1-5AF4-EC38-0F9245696A04}"/>
                </a:ext>
              </a:extLst>
            </p:cNvPr>
            <p:cNvSpPr/>
            <p:nvPr/>
          </p:nvSpPr>
          <p:spPr>
            <a:xfrm>
              <a:off x="950053" y="377408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Título 1">
              <a:extLst>
                <a:ext uri="{FF2B5EF4-FFF2-40B4-BE49-F238E27FC236}">
                  <a16:creationId xmlns:a16="http://schemas.microsoft.com/office/drawing/2014/main" id="{02309A6A-B1A0-202D-9B56-5713653D8962}"/>
                </a:ext>
              </a:extLst>
            </p:cNvPr>
            <p:cNvSpPr txBox="1">
              <a:spLocks/>
            </p:cNvSpPr>
            <p:nvPr/>
          </p:nvSpPr>
          <p:spPr>
            <a:xfrm>
              <a:off x="271938" y="3709151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2:</a:t>
              </a:r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A8778D67-F623-70A3-AA49-5D2EE788818F}"/>
                </a:ext>
              </a:extLst>
            </p:cNvPr>
            <p:cNvSpPr/>
            <p:nvPr/>
          </p:nvSpPr>
          <p:spPr>
            <a:xfrm>
              <a:off x="950053" y="4062973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Título 1">
              <a:extLst>
                <a:ext uri="{FF2B5EF4-FFF2-40B4-BE49-F238E27FC236}">
                  <a16:creationId xmlns:a16="http://schemas.microsoft.com/office/drawing/2014/main" id="{81A92A96-7BE1-FDA1-BDC5-1FEECC557EAD}"/>
                </a:ext>
              </a:extLst>
            </p:cNvPr>
            <p:cNvSpPr txBox="1">
              <a:spLocks/>
            </p:cNvSpPr>
            <p:nvPr/>
          </p:nvSpPr>
          <p:spPr>
            <a:xfrm>
              <a:off x="266532" y="402276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Garantia 3:</a:t>
              </a:r>
            </a:p>
          </p:txBody>
        </p:sp>
        <p:sp>
          <p:nvSpPr>
            <p:cNvPr id="140" name="Chave Direita 139">
              <a:extLst>
                <a:ext uri="{FF2B5EF4-FFF2-40B4-BE49-F238E27FC236}">
                  <a16:creationId xmlns:a16="http://schemas.microsoft.com/office/drawing/2014/main" id="{6BE45512-CBDA-B5A3-2531-50B00AA8B28A}"/>
                </a:ext>
              </a:extLst>
            </p:cNvPr>
            <p:cNvSpPr/>
            <p:nvPr/>
          </p:nvSpPr>
          <p:spPr>
            <a:xfrm>
              <a:off x="2136058" y="3423819"/>
              <a:ext cx="134949" cy="85706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ED79622E-05C9-E1D3-873A-A86D8EC2FE0B}"/>
                </a:ext>
              </a:extLst>
            </p:cNvPr>
            <p:cNvSpPr txBox="1"/>
            <p:nvPr/>
          </p:nvSpPr>
          <p:spPr>
            <a:xfrm>
              <a:off x="2150529" y="3875802"/>
              <a:ext cx="529695" cy="286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Recebíveis, </a:t>
              </a:r>
            </a:p>
            <a:p>
              <a:r>
                <a:rPr lang="pt-BR" sz="600" dirty="0">
                  <a:solidFill>
                    <a:srgbClr val="FF0000"/>
                  </a:solidFill>
                </a:rPr>
                <a:t>Alienação de Imóvel </a:t>
              </a:r>
              <a:r>
                <a:rPr lang="pt-BR" sz="600" dirty="0" err="1">
                  <a:solidFill>
                    <a:srgbClr val="FF0000"/>
                  </a:solidFill>
                </a:rPr>
                <a:t>etc</a:t>
              </a:r>
              <a:endParaRPr lang="pt-BR" sz="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ítulo 1">
              <a:extLst>
                <a:ext uri="{FF2B5EF4-FFF2-40B4-BE49-F238E27FC236}">
                  <a16:creationId xmlns:a16="http://schemas.microsoft.com/office/drawing/2014/main" id="{F3D31190-F84C-CB35-0668-08D5D5C53867}"/>
                </a:ext>
              </a:extLst>
            </p:cNvPr>
            <p:cNvSpPr txBox="1">
              <a:spLocks/>
            </p:cNvSpPr>
            <p:nvPr/>
          </p:nvSpPr>
          <p:spPr>
            <a:xfrm>
              <a:off x="1808329" y="3351749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9E2FF64-65F1-0053-8D50-CC72CE3A5AC5}"/>
                </a:ext>
              </a:extLst>
            </p:cNvPr>
            <p:cNvSpPr/>
            <p:nvPr/>
          </p:nvSpPr>
          <p:spPr>
            <a:xfrm>
              <a:off x="3165791" y="3416392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Título 1">
              <a:extLst>
                <a:ext uri="{FF2B5EF4-FFF2-40B4-BE49-F238E27FC236}">
                  <a16:creationId xmlns:a16="http://schemas.microsoft.com/office/drawing/2014/main" id="{A656C426-8559-E042-891F-912BCEAFCD6E}"/>
                </a:ext>
              </a:extLst>
            </p:cNvPr>
            <p:cNvSpPr txBox="1">
              <a:spLocks/>
            </p:cNvSpPr>
            <p:nvPr/>
          </p:nvSpPr>
          <p:spPr>
            <a:xfrm>
              <a:off x="3923661" y="3451947"/>
              <a:ext cx="400377" cy="2215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% </a:t>
              </a:r>
            </a:p>
          </p:txBody>
        </p:sp>
        <p:sp>
          <p:nvSpPr>
            <p:cNvPr id="147" name="Título 1">
              <a:extLst>
                <a:ext uri="{FF2B5EF4-FFF2-40B4-BE49-F238E27FC236}">
                  <a16:creationId xmlns:a16="http://schemas.microsoft.com/office/drawing/2014/main" id="{347F80CD-8455-0D53-A2E4-5240197A5790}"/>
                </a:ext>
              </a:extLst>
            </p:cNvPr>
            <p:cNvSpPr txBox="1">
              <a:spLocks/>
            </p:cNvSpPr>
            <p:nvPr/>
          </p:nvSpPr>
          <p:spPr>
            <a:xfrm>
              <a:off x="4107272" y="3397697"/>
              <a:ext cx="633844" cy="2770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numérico, até 3 caracteres</a:t>
              </a:r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D829DB02-CED4-A4DA-C476-5E1A2E0542BF}"/>
                </a:ext>
              </a:extLst>
            </p:cNvPr>
            <p:cNvSpPr/>
            <p:nvPr/>
          </p:nvSpPr>
          <p:spPr>
            <a:xfrm>
              <a:off x="950053" y="4529102"/>
              <a:ext cx="3157219" cy="2128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ítulo 1">
              <a:extLst>
                <a:ext uri="{FF2B5EF4-FFF2-40B4-BE49-F238E27FC236}">
                  <a16:creationId xmlns:a16="http://schemas.microsoft.com/office/drawing/2014/main" id="{26CFDD5B-6ECA-7087-7719-4D673E97C290}"/>
                </a:ext>
              </a:extLst>
            </p:cNvPr>
            <p:cNvSpPr txBox="1">
              <a:spLocks/>
            </p:cNvSpPr>
            <p:nvPr/>
          </p:nvSpPr>
          <p:spPr>
            <a:xfrm>
              <a:off x="285444" y="4469843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Observações garantia:</a:t>
              </a:r>
            </a:p>
          </p:txBody>
        </p:sp>
        <p:sp>
          <p:nvSpPr>
            <p:cNvPr id="151" name="Título 1">
              <a:extLst>
                <a:ext uri="{FF2B5EF4-FFF2-40B4-BE49-F238E27FC236}">
                  <a16:creationId xmlns:a16="http://schemas.microsoft.com/office/drawing/2014/main" id="{AD4DCCB6-9740-0493-1300-8A52EDCED583}"/>
                </a:ext>
              </a:extLst>
            </p:cNvPr>
            <p:cNvSpPr txBox="1">
              <a:spLocks/>
            </p:cNvSpPr>
            <p:nvPr/>
          </p:nvSpPr>
          <p:spPr>
            <a:xfrm>
              <a:off x="3314447" y="4635697"/>
              <a:ext cx="1138924" cy="22880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 até  250 caracteres</a:t>
              </a:r>
            </a:p>
          </p:txBody>
        </p:sp>
        <p:sp>
          <p:nvSpPr>
            <p:cNvPr id="152" name="Título 1">
              <a:extLst>
                <a:ext uri="{FF2B5EF4-FFF2-40B4-BE49-F238E27FC236}">
                  <a16:creationId xmlns:a16="http://schemas.microsoft.com/office/drawing/2014/main" id="{D1B8C02D-B87E-965C-3F3C-1489A529DBB7}"/>
                </a:ext>
              </a:extLst>
            </p:cNvPr>
            <p:cNvSpPr txBox="1">
              <a:spLocks/>
            </p:cNvSpPr>
            <p:nvPr/>
          </p:nvSpPr>
          <p:spPr>
            <a:xfrm>
              <a:off x="4791133" y="444944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b="1" u="sng" dirty="0"/>
                <a:t>Lastro:</a:t>
              </a:r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71E44B35-2B31-2837-3E26-C7B8B94424DE}"/>
                </a:ext>
              </a:extLst>
            </p:cNvPr>
            <p:cNvSpPr/>
            <p:nvPr/>
          </p:nvSpPr>
          <p:spPr>
            <a:xfrm>
              <a:off x="5474473" y="4036408"/>
              <a:ext cx="3233161" cy="19852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BC0EAC34-F6AB-557C-2D9A-564F61D3D9AF}"/>
                </a:ext>
              </a:extLst>
            </p:cNvPr>
            <p:cNvSpPr txBox="1"/>
            <p:nvPr/>
          </p:nvSpPr>
          <p:spPr>
            <a:xfrm>
              <a:off x="6350095" y="4539195"/>
              <a:ext cx="1001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rgbClr val="FF0000"/>
                  </a:solidFill>
                </a:rPr>
                <a:t>CPR, CDCA, NC, NCE, Debêntures </a:t>
              </a:r>
              <a:r>
                <a:rPr lang="pt-BR" sz="600" dirty="0" err="1">
                  <a:solidFill>
                    <a:srgbClr val="FF0000"/>
                  </a:solidFill>
                </a:rPr>
                <a:t>ect</a:t>
              </a:r>
              <a:endParaRPr lang="pt-BR" sz="600" dirty="0">
                <a:solidFill>
                  <a:srgbClr val="FF0000"/>
                </a:solidFill>
              </a:endParaRPr>
            </a:p>
          </p:txBody>
        </p:sp>
        <p:sp>
          <p:nvSpPr>
            <p:cNvPr id="156" name="Título 1">
              <a:extLst>
                <a:ext uri="{FF2B5EF4-FFF2-40B4-BE49-F238E27FC236}">
                  <a16:creationId xmlns:a16="http://schemas.microsoft.com/office/drawing/2014/main" id="{8A9B4093-3733-81E5-3136-0B394636847E}"/>
                </a:ext>
              </a:extLst>
            </p:cNvPr>
            <p:cNvSpPr txBox="1">
              <a:spLocks/>
            </p:cNvSpPr>
            <p:nvPr/>
          </p:nvSpPr>
          <p:spPr>
            <a:xfrm>
              <a:off x="6325579" y="4389430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7" name="Título 1">
              <a:extLst>
                <a:ext uri="{FF2B5EF4-FFF2-40B4-BE49-F238E27FC236}">
                  <a16:creationId xmlns:a16="http://schemas.microsoft.com/office/drawing/2014/main" id="{CEFA5B29-B051-11F7-B26E-206CFE85C1BF}"/>
                </a:ext>
              </a:extLst>
            </p:cNvPr>
            <p:cNvSpPr txBox="1">
              <a:spLocks/>
            </p:cNvSpPr>
            <p:nvPr/>
          </p:nvSpPr>
          <p:spPr>
            <a:xfrm>
              <a:off x="6238240" y="1938957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58" name="Título 1">
              <a:extLst>
                <a:ext uri="{FF2B5EF4-FFF2-40B4-BE49-F238E27FC236}">
                  <a16:creationId xmlns:a16="http://schemas.microsoft.com/office/drawing/2014/main" id="{7244690B-3854-6324-726D-11E921C8F103}"/>
                </a:ext>
              </a:extLst>
            </p:cNvPr>
            <p:cNvSpPr txBox="1">
              <a:spLocks/>
            </p:cNvSpPr>
            <p:nvPr/>
          </p:nvSpPr>
          <p:spPr>
            <a:xfrm>
              <a:off x="6313336" y="3301602"/>
              <a:ext cx="205344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1D7BC0BD-5B54-069D-D40A-B458002636A2}"/>
                </a:ext>
              </a:extLst>
            </p:cNvPr>
            <p:cNvSpPr/>
            <p:nvPr/>
          </p:nvSpPr>
          <p:spPr>
            <a:xfrm>
              <a:off x="5435518" y="2961623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Título 1">
              <a:extLst>
                <a:ext uri="{FF2B5EF4-FFF2-40B4-BE49-F238E27FC236}">
                  <a16:creationId xmlns:a16="http://schemas.microsoft.com/office/drawing/2014/main" id="{EE0BF588-F669-A095-6B63-7EFDE62CB47F}"/>
                </a:ext>
              </a:extLst>
            </p:cNvPr>
            <p:cNvSpPr txBox="1">
              <a:spLocks/>
            </p:cNvSpPr>
            <p:nvPr/>
          </p:nvSpPr>
          <p:spPr>
            <a:xfrm>
              <a:off x="5216260" y="252949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Sim</a:t>
              </a:r>
            </a:p>
          </p:txBody>
        </p:sp>
        <p:sp>
          <p:nvSpPr>
            <p:cNvPr id="174" name="Título 1">
              <a:extLst>
                <a:ext uri="{FF2B5EF4-FFF2-40B4-BE49-F238E27FC236}">
                  <a16:creationId xmlns:a16="http://schemas.microsoft.com/office/drawing/2014/main" id="{2B902F71-A7E5-9B84-9D5F-A69BC2734714}"/>
                </a:ext>
              </a:extLst>
            </p:cNvPr>
            <p:cNvSpPr txBox="1">
              <a:spLocks/>
            </p:cNvSpPr>
            <p:nvPr/>
          </p:nvSpPr>
          <p:spPr>
            <a:xfrm>
              <a:off x="7557601" y="252667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Não</a:t>
              </a:r>
            </a:p>
          </p:txBody>
        </p:sp>
        <p:sp>
          <p:nvSpPr>
            <p:cNvPr id="177" name="Retângulo 176">
              <a:extLst>
                <a:ext uri="{FF2B5EF4-FFF2-40B4-BE49-F238E27FC236}">
                  <a16:creationId xmlns:a16="http://schemas.microsoft.com/office/drawing/2014/main" id="{05E3FFB3-DAF9-ED23-13D4-FE5ECC55E75D}"/>
                </a:ext>
              </a:extLst>
            </p:cNvPr>
            <p:cNvSpPr/>
            <p:nvPr/>
          </p:nvSpPr>
          <p:spPr>
            <a:xfrm>
              <a:off x="7759034" y="296770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Título 1">
              <a:extLst>
                <a:ext uri="{FF2B5EF4-FFF2-40B4-BE49-F238E27FC236}">
                  <a16:creationId xmlns:a16="http://schemas.microsoft.com/office/drawing/2014/main" id="{141E4394-5597-3421-0151-575D784CC43A}"/>
                </a:ext>
              </a:extLst>
            </p:cNvPr>
            <p:cNvSpPr txBox="1">
              <a:spLocks/>
            </p:cNvSpPr>
            <p:nvPr/>
          </p:nvSpPr>
          <p:spPr>
            <a:xfrm>
              <a:off x="5307415" y="3152154"/>
              <a:ext cx="1071441" cy="2326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>
                  <a:solidFill>
                    <a:schemeClr val="accent2">
                      <a:lumMod val="75000"/>
                    </a:schemeClr>
                  </a:solidFill>
                </a:rPr>
                <a:t>Campo numérico, 2 caracteres</a:t>
              </a:r>
            </a:p>
          </p:txBody>
        </p:sp>
        <p:sp>
          <p:nvSpPr>
            <p:cNvPr id="179" name="Título 1">
              <a:extLst>
                <a:ext uri="{FF2B5EF4-FFF2-40B4-BE49-F238E27FC236}">
                  <a16:creationId xmlns:a16="http://schemas.microsoft.com/office/drawing/2014/main" id="{7FD86CDB-EFE1-1CD0-D8F3-DD3A296F61EA}"/>
                </a:ext>
              </a:extLst>
            </p:cNvPr>
            <p:cNvSpPr txBox="1">
              <a:spLocks/>
            </p:cNvSpPr>
            <p:nvPr/>
          </p:nvSpPr>
          <p:spPr>
            <a:xfrm>
              <a:off x="7670498" y="3039336"/>
              <a:ext cx="1071441" cy="2520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até 50 caractere</a:t>
              </a:r>
            </a:p>
          </p:txBody>
        </p:sp>
        <p:sp>
          <p:nvSpPr>
            <p:cNvPr id="180" name="Título 1">
              <a:extLst>
                <a:ext uri="{FF2B5EF4-FFF2-40B4-BE49-F238E27FC236}">
                  <a16:creationId xmlns:a16="http://schemas.microsoft.com/office/drawing/2014/main" id="{DEEF06D1-3F09-D62D-398F-AF8017576CDC}"/>
                </a:ext>
              </a:extLst>
            </p:cNvPr>
            <p:cNvSpPr txBox="1">
              <a:spLocks/>
            </p:cNvSpPr>
            <p:nvPr/>
          </p:nvSpPr>
          <p:spPr>
            <a:xfrm>
              <a:off x="6259479" y="3027529"/>
              <a:ext cx="410149" cy="21336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i="1" dirty="0"/>
                <a:t>meses</a:t>
              </a:r>
            </a:p>
          </p:txBody>
        </p:sp>
        <p:sp>
          <p:nvSpPr>
            <p:cNvPr id="182" name="Título 1">
              <a:extLst>
                <a:ext uri="{FF2B5EF4-FFF2-40B4-BE49-F238E27FC236}">
                  <a16:creationId xmlns:a16="http://schemas.microsoft.com/office/drawing/2014/main" id="{F2CFD79B-3CEB-7946-361C-0CDB06578187}"/>
                </a:ext>
              </a:extLst>
            </p:cNvPr>
            <p:cNvSpPr txBox="1">
              <a:spLocks/>
            </p:cNvSpPr>
            <p:nvPr/>
          </p:nvSpPr>
          <p:spPr>
            <a:xfrm>
              <a:off x="7107716" y="296770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juros:  </a:t>
              </a:r>
            </a:p>
          </p:txBody>
        </p:sp>
        <p:sp>
          <p:nvSpPr>
            <p:cNvPr id="183" name="Título 1">
              <a:extLst>
                <a:ext uri="{FF2B5EF4-FFF2-40B4-BE49-F238E27FC236}">
                  <a16:creationId xmlns:a16="http://schemas.microsoft.com/office/drawing/2014/main" id="{C230E726-AF89-8031-FF4C-124569DD3489}"/>
                </a:ext>
              </a:extLst>
            </p:cNvPr>
            <p:cNvSpPr txBox="1">
              <a:spLocks/>
            </p:cNvSpPr>
            <p:nvPr/>
          </p:nvSpPr>
          <p:spPr>
            <a:xfrm>
              <a:off x="6129438" y="2527573"/>
              <a:ext cx="1563075" cy="18739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u="sng" dirty="0"/>
                <a:t>Carência de juros Regular?</a:t>
              </a: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7495AD35-0D6C-8101-30B2-B507D6DF1B08}"/>
                </a:ext>
              </a:extLst>
            </p:cNvPr>
            <p:cNvSpPr txBox="1"/>
            <p:nvPr/>
          </p:nvSpPr>
          <p:spPr>
            <a:xfrm>
              <a:off x="6304462" y="3460002"/>
              <a:ext cx="916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600" dirty="0">
                  <a:solidFill>
                    <a:schemeClr val="accent2"/>
                  </a:solidFill>
                </a:rPr>
                <a:t>Mensal, Bimestral, Trimestral, Semestral, Anual , Final (</a:t>
              </a:r>
              <a:r>
                <a:rPr lang="pt-BR" sz="600" dirty="0" err="1">
                  <a:solidFill>
                    <a:schemeClr val="accent2"/>
                  </a:solidFill>
                </a:rPr>
                <a:t>Bullet</a:t>
              </a:r>
              <a:r>
                <a:rPr lang="pt-BR" sz="600" dirty="0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BE729311-8CC9-CACD-1D20-3DFA8387A26C}"/>
                </a:ext>
              </a:extLst>
            </p:cNvPr>
            <p:cNvSpPr/>
            <p:nvPr/>
          </p:nvSpPr>
          <p:spPr>
            <a:xfrm>
              <a:off x="7783074" y="3394324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8" name="Título 1">
              <a:extLst>
                <a:ext uri="{FF2B5EF4-FFF2-40B4-BE49-F238E27FC236}">
                  <a16:creationId xmlns:a16="http://schemas.microsoft.com/office/drawing/2014/main" id="{3BB1A0F4-2BF2-9EC1-9DDC-E5F8D0FD3279}"/>
                </a:ext>
              </a:extLst>
            </p:cNvPr>
            <p:cNvSpPr txBox="1">
              <a:spLocks/>
            </p:cNvSpPr>
            <p:nvPr/>
          </p:nvSpPr>
          <p:spPr>
            <a:xfrm>
              <a:off x="7085815" y="3361856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juros:</a:t>
              </a:r>
            </a:p>
          </p:txBody>
        </p:sp>
        <p:sp>
          <p:nvSpPr>
            <p:cNvPr id="190" name="Título 1">
              <a:extLst>
                <a:ext uri="{FF2B5EF4-FFF2-40B4-BE49-F238E27FC236}">
                  <a16:creationId xmlns:a16="http://schemas.microsoft.com/office/drawing/2014/main" id="{D031C26D-9FC7-CA9A-77A4-F84115FF80EB}"/>
                </a:ext>
              </a:extLst>
            </p:cNvPr>
            <p:cNvSpPr txBox="1">
              <a:spLocks/>
            </p:cNvSpPr>
            <p:nvPr/>
          </p:nvSpPr>
          <p:spPr>
            <a:xfrm>
              <a:off x="7624296" y="1079814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000" b="1" u="sng" dirty="0"/>
                <a:t>Não</a:t>
              </a:r>
            </a:p>
          </p:txBody>
        </p:sp>
        <p:sp>
          <p:nvSpPr>
            <p:cNvPr id="192" name="Retângulo 191">
              <a:extLst>
                <a:ext uri="{FF2B5EF4-FFF2-40B4-BE49-F238E27FC236}">
                  <a16:creationId xmlns:a16="http://schemas.microsoft.com/office/drawing/2014/main" id="{85DFBD09-605D-7554-8B2A-48C04C241414}"/>
                </a:ext>
              </a:extLst>
            </p:cNvPr>
            <p:cNvSpPr/>
            <p:nvPr/>
          </p:nvSpPr>
          <p:spPr>
            <a:xfrm>
              <a:off x="7759034" y="1609198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3" name="Título 1">
              <a:extLst>
                <a:ext uri="{FF2B5EF4-FFF2-40B4-BE49-F238E27FC236}">
                  <a16:creationId xmlns:a16="http://schemas.microsoft.com/office/drawing/2014/main" id="{C507F82C-C141-FBE9-0F56-C806C634AD03}"/>
                </a:ext>
              </a:extLst>
            </p:cNvPr>
            <p:cNvSpPr txBox="1">
              <a:spLocks/>
            </p:cNvSpPr>
            <p:nvPr/>
          </p:nvSpPr>
          <p:spPr>
            <a:xfrm>
              <a:off x="7662639" y="1680511"/>
              <a:ext cx="1071441" cy="2520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600" dirty="0">
                  <a:solidFill>
                    <a:schemeClr val="accent2">
                      <a:lumMod val="75000"/>
                    </a:schemeClr>
                  </a:solidFill>
                </a:rPr>
                <a:t>Campo texto, até 50 caractere</a:t>
              </a:r>
            </a:p>
          </p:txBody>
        </p:sp>
        <p:sp>
          <p:nvSpPr>
            <p:cNvPr id="195" name="Título 1">
              <a:extLst>
                <a:ext uri="{FF2B5EF4-FFF2-40B4-BE49-F238E27FC236}">
                  <a16:creationId xmlns:a16="http://schemas.microsoft.com/office/drawing/2014/main" id="{EFA95732-BD73-B1C0-3CE2-C04782C2E799}"/>
                </a:ext>
              </a:extLst>
            </p:cNvPr>
            <p:cNvSpPr txBox="1">
              <a:spLocks/>
            </p:cNvSpPr>
            <p:nvPr/>
          </p:nvSpPr>
          <p:spPr>
            <a:xfrm>
              <a:off x="7107716" y="1609198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1100" dirty="0"/>
                <a:t>Carência de principal:  </a:t>
              </a:r>
            </a:p>
          </p:txBody>
        </p:sp>
        <p:sp>
          <p:nvSpPr>
            <p:cNvPr id="196" name="Retângulo 195">
              <a:extLst>
                <a:ext uri="{FF2B5EF4-FFF2-40B4-BE49-F238E27FC236}">
                  <a16:creationId xmlns:a16="http://schemas.microsoft.com/office/drawing/2014/main" id="{8DAB4053-F871-DCED-1DC8-27D2DF071ACB}"/>
                </a:ext>
              </a:extLst>
            </p:cNvPr>
            <p:cNvSpPr/>
            <p:nvPr/>
          </p:nvSpPr>
          <p:spPr>
            <a:xfrm>
              <a:off x="7783074" y="2035815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Título 1">
              <a:extLst>
                <a:ext uri="{FF2B5EF4-FFF2-40B4-BE49-F238E27FC236}">
                  <a16:creationId xmlns:a16="http://schemas.microsoft.com/office/drawing/2014/main" id="{E4256A35-F18F-8E38-B3BA-C0A7E0D80C31}"/>
                </a:ext>
              </a:extLst>
            </p:cNvPr>
            <p:cNvSpPr txBox="1">
              <a:spLocks/>
            </p:cNvSpPr>
            <p:nvPr/>
          </p:nvSpPr>
          <p:spPr>
            <a:xfrm>
              <a:off x="7085815" y="2003347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900" dirty="0"/>
                <a:t>Periodicidade de principal</a:t>
              </a:r>
            </a:p>
          </p:txBody>
        </p:sp>
        <p:cxnSp>
          <p:nvCxnSpPr>
            <p:cNvPr id="201" name="Conector reto 200">
              <a:extLst>
                <a:ext uri="{FF2B5EF4-FFF2-40B4-BE49-F238E27FC236}">
                  <a16:creationId xmlns:a16="http://schemas.microsoft.com/office/drawing/2014/main" id="{FC5525B7-1A8E-415E-B00B-AFA1108DD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235" y="1289534"/>
              <a:ext cx="8407" cy="102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>
              <a:extLst>
                <a:ext uri="{FF2B5EF4-FFF2-40B4-BE49-F238E27FC236}">
                  <a16:creationId xmlns:a16="http://schemas.microsoft.com/office/drawing/2014/main" id="{DE294295-E08C-EB59-5BDD-092D98484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6884" y="2804970"/>
              <a:ext cx="8407" cy="102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3CD9EA69-881A-292D-116F-EA1B20CD6FBA}"/>
                </a:ext>
              </a:extLst>
            </p:cNvPr>
            <p:cNvSpPr/>
            <p:nvPr/>
          </p:nvSpPr>
          <p:spPr>
            <a:xfrm>
              <a:off x="3288741" y="1329467"/>
              <a:ext cx="924560" cy="2133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210" name="Título 1">
              <a:extLst>
                <a:ext uri="{FF2B5EF4-FFF2-40B4-BE49-F238E27FC236}">
                  <a16:creationId xmlns:a16="http://schemas.microsoft.com/office/drawing/2014/main" id="{9CA91446-8DB1-E2A9-B543-2DAA70995BE5}"/>
                </a:ext>
              </a:extLst>
            </p:cNvPr>
            <p:cNvSpPr txBox="1">
              <a:spLocks/>
            </p:cNvSpPr>
            <p:nvPr/>
          </p:nvSpPr>
          <p:spPr>
            <a:xfrm>
              <a:off x="2671199" y="1274952"/>
              <a:ext cx="780111" cy="2782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800" dirty="0"/>
                <a:t>ESG:</a:t>
              </a:r>
            </a:p>
          </p:txBody>
        </p:sp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B68B81F1-79F9-B693-E310-9CE97DF098DF}"/>
                </a:ext>
              </a:extLst>
            </p:cNvPr>
            <p:cNvSpPr txBox="1"/>
            <p:nvPr/>
          </p:nvSpPr>
          <p:spPr>
            <a:xfrm>
              <a:off x="3128162" y="1088000"/>
              <a:ext cx="1207491" cy="14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600" dirty="0">
                  <a:solidFill>
                    <a:srgbClr val="FF0000"/>
                  </a:solidFill>
                </a:rPr>
                <a:t>CRA 400ou CRA 476</a:t>
              </a:r>
            </a:p>
          </p:txBody>
        </p:sp>
      </p:grp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4653454" y="2680915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0" name="Título 1">
            <a:extLst>
              <a:ext uri="{FF2B5EF4-FFF2-40B4-BE49-F238E27FC236}">
                <a16:creationId xmlns:a16="http://schemas.microsoft.com/office/drawing/2014/main" id="{5F447FFA-9A04-91AB-23AD-4AE7D1029731}"/>
              </a:ext>
            </a:extLst>
          </p:cNvPr>
          <p:cNvSpPr txBox="1">
            <a:spLocks/>
          </p:cNvSpPr>
          <p:nvPr/>
        </p:nvSpPr>
        <p:spPr>
          <a:xfrm>
            <a:off x="4901268" y="4155413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1" name="Título 1">
            <a:extLst>
              <a:ext uri="{FF2B5EF4-FFF2-40B4-BE49-F238E27FC236}">
                <a16:creationId xmlns:a16="http://schemas.microsoft.com/office/drawing/2014/main" id="{711952F0-7E12-C21B-9600-00FBD017903C}"/>
              </a:ext>
            </a:extLst>
          </p:cNvPr>
          <p:cNvSpPr txBox="1">
            <a:spLocks/>
          </p:cNvSpPr>
          <p:nvPr/>
        </p:nvSpPr>
        <p:spPr>
          <a:xfrm>
            <a:off x="7383930" y="1717654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2" name="Título 1">
            <a:extLst>
              <a:ext uri="{FF2B5EF4-FFF2-40B4-BE49-F238E27FC236}">
                <a16:creationId xmlns:a16="http://schemas.microsoft.com/office/drawing/2014/main" id="{184E72A7-738A-DE75-526F-B666E0ED431B}"/>
              </a:ext>
            </a:extLst>
          </p:cNvPr>
          <p:cNvSpPr txBox="1">
            <a:spLocks/>
          </p:cNvSpPr>
          <p:nvPr/>
        </p:nvSpPr>
        <p:spPr>
          <a:xfrm>
            <a:off x="10033712" y="1799578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3" name="Título 1">
            <a:extLst>
              <a:ext uri="{FF2B5EF4-FFF2-40B4-BE49-F238E27FC236}">
                <a16:creationId xmlns:a16="http://schemas.microsoft.com/office/drawing/2014/main" id="{4F48FB83-6B89-69EC-8037-DA79961438DF}"/>
              </a:ext>
            </a:extLst>
          </p:cNvPr>
          <p:cNvSpPr txBox="1">
            <a:spLocks/>
          </p:cNvSpPr>
          <p:nvPr/>
        </p:nvSpPr>
        <p:spPr>
          <a:xfrm>
            <a:off x="10059738" y="2346197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4" name="Título 1">
            <a:extLst>
              <a:ext uri="{FF2B5EF4-FFF2-40B4-BE49-F238E27FC236}">
                <a16:creationId xmlns:a16="http://schemas.microsoft.com/office/drawing/2014/main" id="{5CA28234-3CFB-D23B-72B1-3DAFC3B07B27}"/>
              </a:ext>
            </a:extLst>
          </p:cNvPr>
          <p:cNvSpPr txBox="1">
            <a:spLocks/>
          </p:cNvSpPr>
          <p:nvPr/>
        </p:nvSpPr>
        <p:spPr>
          <a:xfrm>
            <a:off x="7460876" y="354574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5" name="Título 1">
            <a:extLst>
              <a:ext uri="{FF2B5EF4-FFF2-40B4-BE49-F238E27FC236}">
                <a16:creationId xmlns:a16="http://schemas.microsoft.com/office/drawing/2014/main" id="{CCF08C09-05A2-F070-FDF5-D77A6F53F9EF}"/>
              </a:ext>
            </a:extLst>
          </p:cNvPr>
          <p:cNvSpPr txBox="1">
            <a:spLocks/>
          </p:cNvSpPr>
          <p:nvPr/>
        </p:nvSpPr>
        <p:spPr>
          <a:xfrm>
            <a:off x="10034908" y="3544880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6" name="Título 1">
            <a:extLst>
              <a:ext uri="{FF2B5EF4-FFF2-40B4-BE49-F238E27FC236}">
                <a16:creationId xmlns:a16="http://schemas.microsoft.com/office/drawing/2014/main" id="{C681F396-B3D9-40B8-4719-EF1A093423AD}"/>
              </a:ext>
            </a:extLst>
          </p:cNvPr>
          <p:cNvSpPr txBox="1">
            <a:spLocks/>
          </p:cNvSpPr>
          <p:nvPr/>
        </p:nvSpPr>
        <p:spPr>
          <a:xfrm>
            <a:off x="10054892" y="4077156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7" name="Retângulo 246">
            <a:extLst>
              <a:ext uri="{FF2B5EF4-FFF2-40B4-BE49-F238E27FC236}">
                <a16:creationId xmlns:a16="http://schemas.microsoft.com/office/drawing/2014/main" id="{52B896A5-372E-8D0E-E81F-6370CDB4C267}"/>
              </a:ext>
            </a:extLst>
          </p:cNvPr>
          <p:cNvSpPr/>
          <p:nvPr/>
        </p:nvSpPr>
        <p:spPr>
          <a:xfrm>
            <a:off x="6753196" y="1479076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8" name="Retângulo 247">
            <a:extLst>
              <a:ext uri="{FF2B5EF4-FFF2-40B4-BE49-F238E27FC236}">
                <a16:creationId xmlns:a16="http://schemas.microsoft.com/office/drawing/2014/main" id="{2D401DD9-9261-5C0C-2AA2-D164871352C8}"/>
              </a:ext>
            </a:extLst>
          </p:cNvPr>
          <p:cNvSpPr/>
          <p:nvPr/>
        </p:nvSpPr>
        <p:spPr>
          <a:xfrm>
            <a:off x="9236457" y="1546948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49" name="Retângulo 248">
            <a:extLst>
              <a:ext uri="{FF2B5EF4-FFF2-40B4-BE49-F238E27FC236}">
                <a16:creationId xmlns:a16="http://schemas.microsoft.com/office/drawing/2014/main" id="{6CB102C4-F436-22FA-51A5-998F61AF427B}"/>
              </a:ext>
            </a:extLst>
          </p:cNvPr>
          <p:cNvSpPr/>
          <p:nvPr/>
        </p:nvSpPr>
        <p:spPr>
          <a:xfrm>
            <a:off x="9188151" y="3413548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0" name="Retângulo 249">
            <a:extLst>
              <a:ext uri="{FF2B5EF4-FFF2-40B4-BE49-F238E27FC236}">
                <a16:creationId xmlns:a16="http://schemas.microsoft.com/office/drawing/2014/main" id="{7D799049-6D64-3CC9-450F-4FAF22AFEF44}"/>
              </a:ext>
            </a:extLst>
          </p:cNvPr>
          <p:cNvSpPr/>
          <p:nvPr/>
        </p:nvSpPr>
        <p:spPr>
          <a:xfrm>
            <a:off x="6582470" y="3427331"/>
            <a:ext cx="157478" cy="139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53" name="Título 1">
            <a:extLst>
              <a:ext uri="{FF2B5EF4-FFF2-40B4-BE49-F238E27FC236}">
                <a16:creationId xmlns:a16="http://schemas.microsoft.com/office/drawing/2014/main" id="{B0D418EF-1D11-EC88-D0F2-30DB299C293C}"/>
              </a:ext>
            </a:extLst>
          </p:cNvPr>
          <p:cNvSpPr txBox="1">
            <a:spLocks/>
          </p:cNvSpPr>
          <p:nvPr/>
        </p:nvSpPr>
        <p:spPr>
          <a:xfrm>
            <a:off x="4945293" y="3096531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10 caracteres</a:t>
            </a:r>
          </a:p>
        </p:txBody>
      </p:sp>
      <p:sp>
        <p:nvSpPr>
          <p:cNvPr id="254" name="Chave Direita 253">
            <a:extLst>
              <a:ext uri="{FF2B5EF4-FFF2-40B4-BE49-F238E27FC236}">
                <a16:creationId xmlns:a16="http://schemas.microsoft.com/office/drawing/2014/main" id="{2EBA7DE6-A98C-0860-54AE-D53ACC75DDD0}"/>
              </a:ext>
            </a:extLst>
          </p:cNvPr>
          <p:cNvSpPr/>
          <p:nvPr/>
        </p:nvSpPr>
        <p:spPr>
          <a:xfrm>
            <a:off x="4858976" y="2784294"/>
            <a:ext cx="150133" cy="11034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Título 1">
            <a:extLst>
              <a:ext uri="{FF2B5EF4-FFF2-40B4-BE49-F238E27FC236}">
                <a16:creationId xmlns:a16="http://schemas.microsoft.com/office/drawing/2014/main" id="{29404C01-BCB2-F390-9C97-7635FE23D40E}"/>
              </a:ext>
            </a:extLst>
          </p:cNvPr>
          <p:cNvSpPr txBox="1">
            <a:spLocks/>
          </p:cNvSpPr>
          <p:nvPr/>
        </p:nvSpPr>
        <p:spPr>
          <a:xfrm>
            <a:off x="3155892" y="4576526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27" name="Título 1">
            <a:extLst>
              <a:ext uri="{FF2B5EF4-FFF2-40B4-BE49-F238E27FC236}">
                <a16:creationId xmlns:a16="http://schemas.microsoft.com/office/drawing/2014/main" id="{DD2F5581-2F6A-5A79-20C3-ADC7F26F4E55}"/>
              </a:ext>
            </a:extLst>
          </p:cNvPr>
          <p:cNvSpPr txBox="1">
            <a:spLocks/>
          </p:cNvSpPr>
          <p:nvPr/>
        </p:nvSpPr>
        <p:spPr>
          <a:xfrm>
            <a:off x="3127702" y="4177350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516D44AD-9C68-5066-17DB-B0B6A443B919}"/>
              </a:ext>
            </a:extLst>
          </p:cNvPr>
          <p:cNvSpPr/>
          <p:nvPr/>
        </p:nvSpPr>
        <p:spPr>
          <a:xfrm>
            <a:off x="1426642" y="416586"/>
            <a:ext cx="1028585" cy="169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29" name="Título 1">
            <a:extLst>
              <a:ext uri="{FF2B5EF4-FFF2-40B4-BE49-F238E27FC236}">
                <a16:creationId xmlns:a16="http://schemas.microsoft.com/office/drawing/2014/main" id="{2DEA6651-459D-DFED-FB98-23DDC9AFB3C7}"/>
              </a:ext>
            </a:extLst>
          </p:cNvPr>
          <p:cNvSpPr txBox="1">
            <a:spLocks/>
          </p:cNvSpPr>
          <p:nvPr/>
        </p:nvSpPr>
        <p:spPr>
          <a:xfrm>
            <a:off x="702724" y="31497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Cliente:</a:t>
            </a:r>
          </a:p>
        </p:txBody>
      </p:sp>
      <p:sp>
        <p:nvSpPr>
          <p:cNvPr id="130" name="Título 1">
            <a:extLst>
              <a:ext uri="{FF2B5EF4-FFF2-40B4-BE49-F238E27FC236}">
                <a16:creationId xmlns:a16="http://schemas.microsoft.com/office/drawing/2014/main" id="{F7F73BC2-D76D-E988-74EB-732B1C8051E9}"/>
              </a:ext>
            </a:extLst>
          </p:cNvPr>
          <p:cNvSpPr txBox="1">
            <a:spLocks/>
          </p:cNvSpPr>
          <p:nvPr/>
        </p:nvSpPr>
        <p:spPr>
          <a:xfrm>
            <a:off x="5010336" y="1347760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1" name="Título 1">
            <a:extLst>
              <a:ext uri="{FF2B5EF4-FFF2-40B4-BE49-F238E27FC236}">
                <a16:creationId xmlns:a16="http://schemas.microsoft.com/office/drawing/2014/main" id="{8FE60B93-8710-2C55-FCF3-FA8BA87CF651}"/>
              </a:ext>
            </a:extLst>
          </p:cNvPr>
          <p:cNvSpPr txBox="1">
            <a:spLocks/>
          </p:cNvSpPr>
          <p:nvPr/>
        </p:nvSpPr>
        <p:spPr>
          <a:xfrm>
            <a:off x="5016776" y="822411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42056D31-EE49-A995-5427-B5601C5541F8}"/>
              </a:ext>
            </a:extLst>
          </p:cNvPr>
          <p:cNvSpPr/>
          <p:nvPr/>
        </p:nvSpPr>
        <p:spPr>
          <a:xfrm>
            <a:off x="3886478" y="4650142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Título 1">
            <a:extLst>
              <a:ext uri="{FF2B5EF4-FFF2-40B4-BE49-F238E27FC236}">
                <a16:creationId xmlns:a16="http://schemas.microsoft.com/office/drawing/2014/main" id="{F97D8154-69F8-266A-4B70-BC34F8CC803A}"/>
              </a:ext>
            </a:extLst>
          </p:cNvPr>
          <p:cNvSpPr txBox="1">
            <a:spLocks/>
          </p:cNvSpPr>
          <p:nvPr/>
        </p:nvSpPr>
        <p:spPr>
          <a:xfrm>
            <a:off x="4975781" y="4617865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3 caracteres</a:t>
            </a:r>
          </a:p>
        </p:txBody>
      </p:sp>
      <p:sp>
        <p:nvSpPr>
          <p:cNvPr id="142" name="Título 1">
            <a:extLst>
              <a:ext uri="{FF2B5EF4-FFF2-40B4-BE49-F238E27FC236}">
                <a16:creationId xmlns:a16="http://schemas.microsoft.com/office/drawing/2014/main" id="{B3DEEE57-3F5C-6A76-9DC5-D8FF57E32F41}"/>
              </a:ext>
            </a:extLst>
          </p:cNvPr>
          <p:cNvSpPr txBox="1">
            <a:spLocks/>
          </p:cNvSpPr>
          <p:nvPr/>
        </p:nvSpPr>
        <p:spPr>
          <a:xfrm>
            <a:off x="4747786" y="4671181"/>
            <a:ext cx="445425" cy="285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i="1" dirty="0"/>
              <a:t>% </a:t>
            </a:r>
          </a:p>
        </p:txBody>
      </p:sp>
      <p:sp>
        <p:nvSpPr>
          <p:cNvPr id="159" name="Título 1">
            <a:extLst>
              <a:ext uri="{FF2B5EF4-FFF2-40B4-BE49-F238E27FC236}">
                <a16:creationId xmlns:a16="http://schemas.microsoft.com/office/drawing/2014/main" id="{438ACAE4-1AC9-96AF-C2CF-FFF28DB29420}"/>
              </a:ext>
            </a:extLst>
          </p:cNvPr>
          <p:cNvSpPr txBox="1">
            <a:spLocks/>
          </p:cNvSpPr>
          <p:nvPr/>
        </p:nvSpPr>
        <p:spPr>
          <a:xfrm>
            <a:off x="3162760" y="5025444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Percentual de Garantia: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D329E28E-956A-2323-792F-1C4617EBCB35}"/>
              </a:ext>
            </a:extLst>
          </p:cNvPr>
          <p:cNvSpPr/>
          <p:nvPr/>
        </p:nvSpPr>
        <p:spPr>
          <a:xfrm>
            <a:off x="3889684" y="5062849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Título 1">
            <a:extLst>
              <a:ext uri="{FF2B5EF4-FFF2-40B4-BE49-F238E27FC236}">
                <a16:creationId xmlns:a16="http://schemas.microsoft.com/office/drawing/2014/main" id="{6C106093-E442-6BAE-C643-056D48D4EC03}"/>
              </a:ext>
            </a:extLst>
          </p:cNvPr>
          <p:cNvSpPr txBox="1">
            <a:spLocks/>
          </p:cNvSpPr>
          <p:nvPr/>
        </p:nvSpPr>
        <p:spPr>
          <a:xfrm>
            <a:off x="5000290" y="5011518"/>
            <a:ext cx="705160" cy="356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numérico, até 3 caracteres</a:t>
            </a:r>
          </a:p>
        </p:txBody>
      </p:sp>
      <p:sp>
        <p:nvSpPr>
          <p:cNvPr id="162" name="Título 1">
            <a:extLst>
              <a:ext uri="{FF2B5EF4-FFF2-40B4-BE49-F238E27FC236}">
                <a16:creationId xmlns:a16="http://schemas.microsoft.com/office/drawing/2014/main" id="{040D7F15-A8C3-EF12-12C3-85E952177FE7}"/>
              </a:ext>
            </a:extLst>
          </p:cNvPr>
          <p:cNvSpPr txBox="1">
            <a:spLocks/>
          </p:cNvSpPr>
          <p:nvPr/>
        </p:nvSpPr>
        <p:spPr>
          <a:xfrm>
            <a:off x="4753654" y="5060747"/>
            <a:ext cx="445425" cy="285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i="1" dirty="0"/>
              <a:t>% 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982A877-03A3-AEBE-BF20-F877CCD7137D}"/>
              </a:ext>
            </a:extLst>
          </p:cNvPr>
          <p:cNvSpPr txBox="1"/>
          <p:nvPr/>
        </p:nvSpPr>
        <p:spPr>
          <a:xfrm>
            <a:off x="3240050" y="1947051"/>
            <a:ext cx="1113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>
                <a:solidFill>
                  <a:schemeClr val="accent2"/>
                </a:solidFill>
              </a:rPr>
              <a:t>Opção de selecionar: R$ ou US$ - campo numérico até 40 caracteres</a:t>
            </a:r>
          </a:p>
        </p:txBody>
      </p:sp>
      <p:sp>
        <p:nvSpPr>
          <p:cNvPr id="164" name="Título 1">
            <a:extLst>
              <a:ext uri="{FF2B5EF4-FFF2-40B4-BE49-F238E27FC236}">
                <a16:creationId xmlns:a16="http://schemas.microsoft.com/office/drawing/2014/main" id="{DEAB4EB6-D555-A912-773C-FEA687FC7E89}"/>
              </a:ext>
            </a:extLst>
          </p:cNvPr>
          <p:cNvSpPr txBox="1">
            <a:spLocks/>
          </p:cNvSpPr>
          <p:nvPr/>
        </p:nvSpPr>
        <p:spPr>
          <a:xfrm>
            <a:off x="8917886" y="2517121"/>
            <a:ext cx="1191992" cy="324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até 50 caractere</a:t>
            </a:r>
          </a:p>
        </p:txBody>
      </p:sp>
      <p:sp>
        <p:nvSpPr>
          <p:cNvPr id="165" name="Título 1">
            <a:extLst>
              <a:ext uri="{FF2B5EF4-FFF2-40B4-BE49-F238E27FC236}">
                <a16:creationId xmlns:a16="http://schemas.microsoft.com/office/drawing/2014/main" id="{9DCCC087-08CB-600F-5565-B2DA53FECC3A}"/>
              </a:ext>
            </a:extLst>
          </p:cNvPr>
          <p:cNvSpPr txBox="1">
            <a:spLocks/>
          </p:cNvSpPr>
          <p:nvPr/>
        </p:nvSpPr>
        <p:spPr>
          <a:xfrm>
            <a:off x="8915856" y="4303361"/>
            <a:ext cx="1191992" cy="324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até 50 caractere</a:t>
            </a:r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307C2B72-484A-6478-5DB4-E72EA5EE4EDE}"/>
              </a:ext>
            </a:extLst>
          </p:cNvPr>
          <p:cNvSpPr/>
          <p:nvPr/>
        </p:nvSpPr>
        <p:spPr>
          <a:xfrm>
            <a:off x="6443929" y="5649812"/>
            <a:ext cx="1028585" cy="2746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Título 1">
            <a:extLst>
              <a:ext uri="{FF2B5EF4-FFF2-40B4-BE49-F238E27FC236}">
                <a16:creationId xmlns:a16="http://schemas.microsoft.com/office/drawing/2014/main" id="{7D41890F-5934-4BA1-C3F6-F7FA591AEA53}"/>
              </a:ext>
            </a:extLst>
          </p:cNvPr>
          <p:cNvSpPr txBox="1">
            <a:spLocks/>
          </p:cNvSpPr>
          <p:nvPr/>
        </p:nvSpPr>
        <p:spPr>
          <a:xfrm>
            <a:off x="5708845" y="4939776"/>
            <a:ext cx="867884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dirty="0"/>
              <a:t>Observações Carência de juros ou principal:</a:t>
            </a:r>
          </a:p>
        </p:txBody>
      </p:sp>
      <p:sp>
        <p:nvSpPr>
          <p:cNvPr id="168" name="Título 1">
            <a:extLst>
              <a:ext uri="{FF2B5EF4-FFF2-40B4-BE49-F238E27FC236}">
                <a16:creationId xmlns:a16="http://schemas.microsoft.com/office/drawing/2014/main" id="{27502D88-F145-8AFC-3772-7838C5E1E454}"/>
              </a:ext>
            </a:extLst>
          </p:cNvPr>
          <p:cNvSpPr txBox="1">
            <a:spLocks/>
          </p:cNvSpPr>
          <p:nvPr/>
        </p:nvSpPr>
        <p:spPr>
          <a:xfrm>
            <a:off x="7577379" y="5132244"/>
            <a:ext cx="1267068" cy="2945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600" dirty="0">
                <a:solidFill>
                  <a:schemeClr val="accent2">
                    <a:lumMod val="75000"/>
                  </a:schemeClr>
                </a:solidFill>
              </a:rPr>
              <a:t>Campo texto,  até  250 caracteres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C9DAA64C-1238-0744-2B95-A9C1326821A1}"/>
              </a:ext>
            </a:extLst>
          </p:cNvPr>
          <p:cNvSpPr txBox="1"/>
          <p:nvPr/>
        </p:nvSpPr>
        <p:spPr>
          <a:xfrm>
            <a:off x="2431778" y="376974"/>
            <a:ext cx="123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>
                <a:solidFill>
                  <a:schemeClr val="accent2"/>
                </a:solidFill>
              </a:rPr>
              <a:t>Apenas constar dados do cliente já selecionado\cadastrado no primeiro passo – aba cadastro</a:t>
            </a:r>
          </a:p>
        </p:txBody>
      </p:sp>
      <p:sp>
        <p:nvSpPr>
          <p:cNvPr id="153" name="Título 1">
            <a:extLst>
              <a:ext uri="{FF2B5EF4-FFF2-40B4-BE49-F238E27FC236}">
                <a16:creationId xmlns:a16="http://schemas.microsoft.com/office/drawing/2014/main" id="{4D48E6D2-A908-5A10-7140-0FBAF1CD2A48}"/>
              </a:ext>
            </a:extLst>
          </p:cNvPr>
          <p:cNvSpPr txBox="1">
            <a:spLocks/>
          </p:cNvSpPr>
          <p:nvPr/>
        </p:nvSpPr>
        <p:spPr>
          <a:xfrm>
            <a:off x="7949788" y="6427778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169" name="Título 1">
            <a:extLst>
              <a:ext uri="{FF2B5EF4-FFF2-40B4-BE49-F238E27FC236}">
                <a16:creationId xmlns:a16="http://schemas.microsoft.com/office/drawing/2014/main" id="{0F6FCB16-FE39-1A2C-0E16-14306BE8B69E}"/>
              </a:ext>
            </a:extLst>
          </p:cNvPr>
          <p:cNvSpPr txBox="1">
            <a:spLocks/>
          </p:cNvSpPr>
          <p:nvPr/>
        </p:nvSpPr>
        <p:spPr>
          <a:xfrm>
            <a:off x="7846571" y="5995126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11866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8E90-04CF-ADA9-4119-E9C12E70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543" y="993040"/>
            <a:ext cx="1263888" cy="347680"/>
          </a:xfrm>
        </p:spPr>
        <p:txBody>
          <a:bodyPr>
            <a:noAutofit/>
          </a:bodyPr>
          <a:lstStyle/>
          <a:p>
            <a:r>
              <a:rPr lang="pt-BR" sz="2000" b="1" u="sng" dirty="0"/>
              <a:t>Proposta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1804431" y="187358"/>
            <a:ext cx="7856768" cy="783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2"/>
                </a:solidFill>
              </a:rPr>
              <a:t> Cont.... Modelo tela CRM: Aba Oportunidade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96B523C-24E8-FADB-9BCF-D2C691B79899}"/>
              </a:ext>
            </a:extLst>
          </p:cNvPr>
          <p:cNvSpPr txBox="1">
            <a:spLocks/>
          </p:cNvSpPr>
          <p:nvPr/>
        </p:nvSpPr>
        <p:spPr>
          <a:xfrm>
            <a:off x="601471" y="2085661"/>
            <a:ext cx="1707276" cy="4071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</a:t>
            </a:r>
          </a:p>
          <a:p>
            <a:pPr algn="l"/>
            <a:r>
              <a:rPr lang="pt-BR" sz="1500" dirty="0"/>
              <a:t>Do Desembolso: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687815" y="3359828"/>
            <a:ext cx="1108666" cy="256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Recorrente: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641366" y="2739999"/>
            <a:ext cx="1263888" cy="288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Flat: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01BD40A-B8D9-2EA9-7C14-A5B0EA0A368E}"/>
              </a:ext>
            </a:extLst>
          </p:cNvPr>
          <p:cNvSpPr txBox="1">
            <a:spLocks/>
          </p:cNvSpPr>
          <p:nvPr/>
        </p:nvSpPr>
        <p:spPr>
          <a:xfrm>
            <a:off x="687815" y="3858459"/>
            <a:ext cx="1217439" cy="440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Efetivo total: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773E234-CB38-713D-E1C5-956753EE59B5}"/>
              </a:ext>
            </a:extLst>
          </p:cNvPr>
          <p:cNvSpPr txBox="1">
            <a:spLocks/>
          </p:cNvSpPr>
          <p:nvPr/>
        </p:nvSpPr>
        <p:spPr>
          <a:xfrm>
            <a:off x="688838" y="4577521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Custo de Distribuição: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23D6877-A39D-34EC-D406-4E93AA71EAAC}"/>
              </a:ext>
            </a:extLst>
          </p:cNvPr>
          <p:cNvSpPr txBox="1"/>
          <p:nvPr/>
        </p:nvSpPr>
        <p:spPr>
          <a:xfrm>
            <a:off x="3904085" y="2115356"/>
            <a:ext cx="1707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Formato: 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endParaRPr lang="pt-BR" sz="1200" dirty="0">
              <a:solidFill>
                <a:schemeClr val="accent2"/>
              </a:solidFill>
            </a:endParaRPr>
          </a:p>
        </p:txBody>
      </p:sp>
      <p:sp>
        <p:nvSpPr>
          <p:cNvPr id="102" name="Título 1">
            <a:extLst>
              <a:ext uri="{FF2B5EF4-FFF2-40B4-BE49-F238E27FC236}">
                <a16:creationId xmlns:a16="http://schemas.microsoft.com/office/drawing/2014/main" id="{4F285688-8187-D583-E4FA-8ED2749FED72}"/>
              </a:ext>
            </a:extLst>
          </p:cNvPr>
          <p:cNvSpPr txBox="1">
            <a:spLocks/>
          </p:cNvSpPr>
          <p:nvPr/>
        </p:nvSpPr>
        <p:spPr>
          <a:xfrm>
            <a:off x="3483729" y="3919499"/>
            <a:ext cx="228448" cy="358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5164482" y="4385584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736681F-D3A3-6569-818C-62531944A3BD}"/>
              </a:ext>
            </a:extLst>
          </p:cNvPr>
          <p:cNvSpPr/>
          <p:nvPr/>
        </p:nvSpPr>
        <p:spPr>
          <a:xfrm>
            <a:off x="1955418" y="207259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178D6CA6-F786-E0DA-2A71-253A09B17D20}"/>
              </a:ext>
            </a:extLst>
          </p:cNvPr>
          <p:cNvSpPr/>
          <p:nvPr/>
        </p:nvSpPr>
        <p:spPr>
          <a:xfrm>
            <a:off x="1955418" y="3267134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C2AAD21-9FA1-A6F7-3E9B-BBC69171B508}"/>
              </a:ext>
            </a:extLst>
          </p:cNvPr>
          <p:cNvSpPr/>
          <p:nvPr/>
        </p:nvSpPr>
        <p:spPr>
          <a:xfrm>
            <a:off x="1955418" y="3853478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90FBE253-67AF-E8A3-8B57-B1DD0C5E43C8}"/>
              </a:ext>
            </a:extLst>
          </p:cNvPr>
          <p:cNvSpPr/>
          <p:nvPr/>
        </p:nvSpPr>
        <p:spPr>
          <a:xfrm>
            <a:off x="1955418" y="4497080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2" name="Título 1">
            <a:extLst>
              <a:ext uri="{FF2B5EF4-FFF2-40B4-BE49-F238E27FC236}">
                <a16:creationId xmlns:a16="http://schemas.microsoft.com/office/drawing/2014/main" id="{9FC0B7B7-4FC7-4881-2888-35C42014B45C}"/>
              </a:ext>
            </a:extLst>
          </p:cNvPr>
          <p:cNvSpPr txBox="1">
            <a:spLocks/>
          </p:cNvSpPr>
          <p:nvPr/>
        </p:nvSpPr>
        <p:spPr>
          <a:xfrm>
            <a:off x="601471" y="6015735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Anexar Proposta Fechada</a:t>
            </a:r>
          </a:p>
        </p:txBody>
      </p:sp>
      <p:sp>
        <p:nvSpPr>
          <p:cNvPr id="113" name="Título 1">
            <a:extLst>
              <a:ext uri="{FF2B5EF4-FFF2-40B4-BE49-F238E27FC236}">
                <a16:creationId xmlns:a16="http://schemas.microsoft.com/office/drawing/2014/main" id="{1F346BAB-EA09-D160-16F5-12DEC117DF10}"/>
              </a:ext>
            </a:extLst>
          </p:cNvPr>
          <p:cNvSpPr txBox="1">
            <a:spLocks/>
          </p:cNvSpPr>
          <p:nvPr/>
        </p:nvSpPr>
        <p:spPr>
          <a:xfrm>
            <a:off x="3828174" y="179116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F3D80B58-BE2A-D98A-D01A-0293DA4A5F45}"/>
              </a:ext>
            </a:extLst>
          </p:cNvPr>
          <p:cNvSpPr txBox="1">
            <a:spLocks/>
          </p:cNvSpPr>
          <p:nvPr/>
        </p:nvSpPr>
        <p:spPr>
          <a:xfrm>
            <a:off x="3567693" y="1325145"/>
            <a:ext cx="2127570" cy="313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Proposta feita?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B918CD8-9FAA-B1E1-8DDA-A7E958841A73}"/>
              </a:ext>
            </a:extLst>
          </p:cNvPr>
          <p:cNvSpPr txBox="1">
            <a:spLocks/>
          </p:cNvSpPr>
          <p:nvPr/>
        </p:nvSpPr>
        <p:spPr>
          <a:xfrm>
            <a:off x="1751795" y="1472528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Sim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1FC95CEB-BA23-7F8B-A36C-DAAB5B9B3007}"/>
              </a:ext>
            </a:extLst>
          </p:cNvPr>
          <p:cNvSpPr txBox="1">
            <a:spLocks/>
          </p:cNvSpPr>
          <p:nvPr/>
        </p:nvSpPr>
        <p:spPr>
          <a:xfrm>
            <a:off x="6381244" y="1398477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Não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25073E46-6D2C-E641-CF09-12D9C7E5A011}"/>
              </a:ext>
            </a:extLst>
          </p:cNvPr>
          <p:cNvSpPr txBox="1">
            <a:spLocks/>
          </p:cNvSpPr>
          <p:nvPr/>
        </p:nvSpPr>
        <p:spPr>
          <a:xfrm>
            <a:off x="5899375" y="2115411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Motivo: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FD4F599-E94B-2385-D4C7-9F1C9AD1A4BD}"/>
              </a:ext>
            </a:extLst>
          </p:cNvPr>
          <p:cNvSpPr txBox="1"/>
          <p:nvPr/>
        </p:nvSpPr>
        <p:spPr>
          <a:xfrm>
            <a:off x="8550445" y="2153573"/>
            <a:ext cx="129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Listar motivos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4AB20B9-B3D9-5243-285C-B1E793994139}"/>
              </a:ext>
            </a:extLst>
          </p:cNvPr>
          <p:cNvCxnSpPr>
            <a:cxnSpLocks/>
          </p:cNvCxnSpPr>
          <p:nvPr/>
        </p:nvCxnSpPr>
        <p:spPr>
          <a:xfrm>
            <a:off x="2141850" y="1676773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F80460F-3781-5C00-1F89-B4EF6E4CEDFF}"/>
              </a:ext>
            </a:extLst>
          </p:cNvPr>
          <p:cNvCxnSpPr>
            <a:cxnSpLocks/>
          </p:cNvCxnSpPr>
          <p:nvPr/>
        </p:nvCxnSpPr>
        <p:spPr>
          <a:xfrm>
            <a:off x="5864182" y="1546700"/>
            <a:ext cx="26262" cy="361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4F7A58DB-3547-28CE-7DE0-E7F537719C07}"/>
              </a:ext>
            </a:extLst>
          </p:cNvPr>
          <p:cNvSpPr/>
          <p:nvPr/>
        </p:nvSpPr>
        <p:spPr>
          <a:xfrm>
            <a:off x="6620361" y="2026365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26B51A9-ED3C-DCFE-631A-4F8C2F8CE185}"/>
              </a:ext>
            </a:extLst>
          </p:cNvPr>
          <p:cNvSpPr/>
          <p:nvPr/>
        </p:nvSpPr>
        <p:spPr>
          <a:xfrm>
            <a:off x="1955418" y="2686531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DEE0AF6B-4B7E-73D0-5B26-B2255EFD57B6}"/>
              </a:ext>
            </a:extLst>
          </p:cNvPr>
          <p:cNvSpPr txBox="1">
            <a:spLocks/>
          </p:cNvSpPr>
          <p:nvPr/>
        </p:nvSpPr>
        <p:spPr>
          <a:xfrm>
            <a:off x="3826665" y="240078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96FA56E5-2F1A-7EE7-FDBC-E9760A030BB7}"/>
              </a:ext>
            </a:extLst>
          </p:cNvPr>
          <p:cNvSpPr txBox="1">
            <a:spLocks/>
          </p:cNvSpPr>
          <p:nvPr/>
        </p:nvSpPr>
        <p:spPr>
          <a:xfrm>
            <a:off x="3826665" y="2981557"/>
            <a:ext cx="572320" cy="53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DB729CF5-F764-D0F8-C85A-202DFC07504C}"/>
              </a:ext>
            </a:extLst>
          </p:cNvPr>
          <p:cNvSpPr txBox="1">
            <a:spLocks/>
          </p:cNvSpPr>
          <p:nvPr/>
        </p:nvSpPr>
        <p:spPr>
          <a:xfrm>
            <a:off x="3817859" y="3578759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FB00D520-A4AF-96E1-BF96-0EEB44F2BF37}"/>
              </a:ext>
            </a:extLst>
          </p:cNvPr>
          <p:cNvSpPr txBox="1">
            <a:spLocks/>
          </p:cNvSpPr>
          <p:nvPr/>
        </p:nvSpPr>
        <p:spPr>
          <a:xfrm>
            <a:off x="3808461" y="4211762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AFCB2BFD-702C-EAF8-FFA9-82B015CC44F4}"/>
              </a:ext>
            </a:extLst>
          </p:cNvPr>
          <p:cNvSpPr txBox="1">
            <a:spLocks/>
          </p:cNvSpPr>
          <p:nvPr/>
        </p:nvSpPr>
        <p:spPr>
          <a:xfrm>
            <a:off x="3817859" y="2724524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F96798B0-502A-6792-C18A-4AB9BBC1C14C}"/>
              </a:ext>
            </a:extLst>
          </p:cNvPr>
          <p:cNvSpPr txBox="1">
            <a:spLocks/>
          </p:cNvSpPr>
          <p:nvPr/>
        </p:nvSpPr>
        <p:spPr>
          <a:xfrm>
            <a:off x="3913094" y="3310638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  <a:r>
              <a:rPr lang="pt-BR" sz="1200" i="1" dirty="0" err="1"/>
              <a:t>a.a</a:t>
            </a:r>
            <a:r>
              <a:rPr lang="pt-BR" sz="1200" i="1" dirty="0"/>
              <a:t> 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CB28B4E9-9437-5D3F-AC7B-8EFF7FD8073A}"/>
              </a:ext>
            </a:extLst>
          </p:cNvPr>
          <p:cNvSpPr txBox="1">
            <a:spLocks/>
          </p:cNvSpPr>
          <p:nvPr/>
        </p:nvSpPr>
        <p:spPr>
          <a:xfrm>
            <a:off x="3913094" y="3907583"/>
            <a:ext cx="605771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% </a:t>
            </a:r>
            <a:r>
              <a:rPr lang="pt-BR" sz="1200" i="1" dirty="0" err="1"/>
              <a:t>a.a</a:t>
            </a:r>
            <a:endParaRPr lang="pt-BR" sz="1200" i="1" dirty="0"/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CAD5D486-7BBE-73D2-FE29-E5AC6F273C6F}"/>
              </a:ext>
            </a:extLst>
          </p:cNvPr>
          <p:cNvSpPr txBox="1">
            <a:spLocks/>
          </p:cNvSpPr>
          <p:nvPr/>
        </p:nvSpPr>
        <p:spPr>
          <a:xfrm>
            <a:off x="3946106" y="4539488"/>
            <a:ext cx="1145518" cy="377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00" i="1" dirty="0"/>
              <a:t>Dentro do custo Flat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E18B46E-A06B-C963-87B5-69F529966935}"/>
              </a:ext>
            </a:extLst>
          </p:cNvPr>
          <p:cNvSpPr txBox="1"/>
          <p:nvPr/>
        </p:nvSpPr>
        <p:spPr>
          <a:xfrm>
            <a:off x="4044806" y="4415557"/>
            <a:ext cx="167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Formato em R$ \ numérico de até 20 caracteres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9EA076A-346C-9E8C-EBA9-F89AF0D57F8C}"/>
              </a:ext>
            </a:extLst>
          </p:cNvPr>
          <p:cNvSpPr txBox="1"/>
          <p:nvPr/>
        </p:nvSpPr>
        <p:spPr>
          <a:xfrm>
            <a:off x="4715499" y="3035581"/>
            <a:ext cx="1183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chemeClr val="accent2"/>
                </a:solidFill>
              </a:rPr>
              <a:t>Campo numérico, até 6 caracteres</a:t>
            </a:r>
          </a:p>
        </p:txBody>
      </p:sp>
      <p:sp>
        <p:nvSpPr>
          <p:cNvPr id="59" name="Chave Direita 58">
            <a:extLst>
              <a:ext uri="{FF2B5EF4-FFF2-40B4-BE49-F238E27FC236}">
                <a16:creationId xmlns:a16="http://schemas.microsoft.com/office/drawing/2014/main" id="{BC2D4692-36F3-4DA2-7E6D-D085B055DC6E}"/>
              </a:ext>
            </a:extLst>
          </p:cNvPr>
          <p:cNvSpPr/>
          <p:nvPr/>
        </p:nvSpPr>
        <p:spPr>
          <a:xfrm>
            <a:off x="4361486" y="2707821"/>
            <a:ext cx="792473" cy="1532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72703892-EFDC-A4C5-AE07-6B3653AABF8D}"/>
              </a:ext>
            </a:extLst>
          </p:cNvPr>
          <p:cNvSpPr txBox="1">
            <a:spLocks/>
          </p:cNvSpPr>
          <p:nvPr/>
        </p:nvSpPr>
        <p:spPr>
          <a:xfrm>
            <a:off x="3712177" y="5311800"/>
            <a:ext cx="2127570" cy="313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Proposta feita?</a:t>
            </a:r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8B6F802B-0F0A-82AE-5A4A-680D5915E8CE}"/>
              </a:ext>
            </a:extLst>
          </p:cNvPr>
          <p:cNvSpPr txBox="1">
            <a:spLocks/>
          </p:cNvSpPr>
          <p:nvPr/>
        </p:nvSpPr>
        <p:spPr>
          <a:xfrm>
            <a:off x="1904195" y="5505160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Sim</a:t>
            </a:r>
          </a:p>
        </p:txBody>
      </p:sp>
      <p:sp>
        <p:nvSpPr>
          <p:cNvPr id="62" name="Título 1">
            <a:extLst>
              <a:ext uri="{FF2B5EF4-FFF2-40B4-BE49-F238E27FC236}">
                <a16:creationId xmlns:a16="http://schemas.microsoft.com/office/drawing/2014/main" id="{BB147343-217B-DDF5-3BAF-84FE4DECB866}"/>
              </a:ext>
            </a:extLst>
          </p:cNvPr>
          <p:cNvSpPr txBox="1">
            <a:spLocks/>
          </p:cNvSpPr>
          <p:nvPr/>
        </p:nvSpPr>
        <p:spPr>
          <a:xfrm>
            <a:off x="6533644" y="5431109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Não</a:t>
            </a: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04222FF1-CCAE-7880-EF9A-2F8324DABAC8}"/>
              </a:ext>
            </a:extLst>
          </p:cNvPr>
          <p:cNvCxnSpPr>
            <a:cxnSpLocks/>
          </p:cNvCxnSpPr>
          <p:nvPr/>
        </p:nvCxnSpPr>
        <p:spPr>
          <a:xfrm>
            <a:off x="6771299" y="1635054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ítulo 1">
            <a:extLst>
              <a:ext uri="{FF2B5EF4-FFF2-40B4-BE49-F238E27FC236}">
                <a16:creationId xmlns:a16="http://schemas.microsoft.com/office/drawing/2014/main" id="{0494D0F5-2FF2-231A-F420-D0315DFD994E}"/>
              </a:ext>
            </a:extLst>
          </p:cNvPr>
          <p:cNvSpPr txBox="1">
            <a:spLocks/>
          </p:cNvSpPr>
          <p:nvPr/>
        </p:nvSpPr>
        <p:spPr>
          <a:xfrm>
            <a:off x="550630" y="6525256"/>
            <a:ext cx="1491808" cy="347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Anexar Calculo Budget: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09BCC12-B2DA-9C8D-BEAC-B56ABAA4677B}"/>
              </a:ext>
            </a:extLst>
          </p:cNvPr>
          <p:cNvSpPr txBox="1"/>
          <p:nvPr/>
        </p:nvSpPr>
        <p:spPr>
          <a:xfrm>
            <a:off x="2093279" y="5963305"/>
            <a:ext cx="1301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* Criar campo para anexar arquivo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F1453BD9-C990-F191-B087-CAB21707DAC0}"/>
              </a:ext>
            </a:extLst>
          </p:cNvPr>
          <p:cNvSpPr txBox="1"/>
          <p:nvPr/>
        </p:nvSpPr>
        <p:spPr>
          <a:xfrm>
            <a:off x="2033342" y="6441595"/>
            <a:ext cx="13019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* Criar campo para anexar arquivo</a:t>
            </a: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AB93BC7-4B05-6A2C-99F9-0574D03B270A}"/>
              </a:ext>
            </a:extLst>
          </p:cNvPr>
          <p:cNvCxnSpPr>
            <a:cxnSpLocks/>
          </p:cNvCxnSpPr>
          <p:nvPr/>
        </p:nvCxnSpPr>
        <p:spPr>
          <a:xfrm>
            <a:off x="5905386" y="5597980"/>
            <a:ext cx="0" cy="118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3ECB2DDD-62E4-7B3B-0F57-7FC7FB926CB1}"/>
              </a:ext>
            </a:extLst>
          </p:cNvPr>
          <p:cNvCxnSpPr>
            <a:cxnSpLocks/>
          </p:cNvCxnSpPr>
          <p:nvPr/>
        </p:nvCxnSpPr>
        <p:spPr>
          <a:xfrm>
            <a:off x="6923699" y="5644308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2691D109-F152-8765-D6AD-92C4AFB79866}"/>
              </a:ext>
            </a:extLst>
          </p:cNvPr>
          <p:cNvCxnSpPr>
            <a:cxnSpLocks/>
          </p:cNvCxnSpPr>
          <p:nvPr/>
        </p:nvCxnSpPr>
        <p:spPr>
          <a:xfrm>
            <a:off x="2308747" y="5731765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ítulo 1">
            <a:extLst>
              <a:ext uri="{FF2B5EF4-FFF2-40B4-BE49-F238E27FC236}">
                <a16:creationId xmlns:a16="http://schemas.microsoft.com/office/drawing/2014/main" id="{98F0FD90-7327-5504-90BC-FAD687F92EA3}"/>
              </a:ext>
            </a:extLst>
          </p:cNvPr>
          <p:cNvSpPr txBox="1">
            <a:spLocks/>
          </p:cNvSpPr>
          <p:nvPr/>
        </p:nvSpPr>
        <p:spPr>
          <a:xfrm>
            <a:off x="6051775" y="6084434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Motivo: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7ECD2F9-3B91-335A-CD17-C9C7313F8A7B}"/>
              </a:ext>
            </a:extLst>
          </p:cNvPr>
          <p:cNvSpPr txBox="1"/>
          <p:nvPr/>
        </p:nvSpPr>
        <p:spPr>
          <a:xfrm>
            <a:off x="8702845" y="6122596"/>
            <a:ext cx="1296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Listar motivos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AABE08FC-EDB3-2CD2-AC74-06A59E7A40F8}"/>
              </a:ext>
            </a:extLst>
          </p:cNvPr>
          <p:cNvSpPr/>
          <p:nvPr/>
        </p:nvSpPr>
        <p:spPr>
          <a:xfrm>
            <a:off x="6772761" y="5995388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89" name="Título 1">
            <a:extLst>
              <a:ext uri="{FF2B5EF4-FFF2-40B4-BE49-F238E27FC236}">
                <a16:creationId xmlns:a16="http://schemas.microsoft.com/office/drawing/2014/main" id="{95DABF0C-88FB-817B-4C96-2F4E865EE1DD}"/>
              </a:ext>
            </a:extLst>
          </p:cNvPr>
          <p:cNvSpPr txBox="1">
            <a:spLocks/>
          </p:cNvSpPr>
          <p:nvPr/>
        </p:nvSpPr>
        <p:spPr>
          <a:xfrm>
            <a:off x="8220282" y="6620957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90" name="Título 1">
            <a:extLst>
              <a:ext uri="{FF2B5EF4-FFF2-40B4-BE49-F238E27FC236}">
                <a16:creationId xmlns:a16="http://schemas.microsoft.com/office/drawing/2014/main" id="{32EE944A-D3A0-32BD-36C2-99D96EF0C2CD}"/>
              </a:ext>
            </a:extLst>
          </p:cNvPr>
          <p:cNvSpPr txBox="1">
            <a:spLocks/>
          </p:cNvSpPr>
          <p:nvPr/>
        </p:nvSpPr>
        <p:spPr>
          <a:xfrm>
            <a:off x="8181789" y="6320757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277511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1C3FBEE-EBE4-17BF-776B-629B44AB69E0}"/>
              </a:ext>
            </a:extLst>
          </p:cNvPr>
          <p:cNvSpPr txBox="1">
            <a:spLocks/>
          </p:cNvSpPr>
          <p:nvPr/>
        </p:nvSpPr>
        <p:spPr>
          <a:xfrm>
            <a:off x="1780255" y="194418"/>
            <a:ext cx="7856768" cy="7836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dirty="0">
                <a:solidFill>
                  <a:schemeClr val="accent2"/>
                </a:solidFill>
              </a:rPr>
              <a:t>Modelo tela CRM: Aba Distribuição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5A3E7C5-0A8B-F99C-15FD-5FED2B15E8DC}"/>
              </a:ext>
            </a:extLst>
          </p:cNvPr>
          <p:cNvSpPr txBox="1">
            <a:spLocks/>
          </p:cNvSpPr>
          <p:nvPr/>
        </p:nvSpPr>
        <p:spPr>
          <a:xfrm>
            <a:off x="437238" y="3868346"/>
            <a:ext cx="1656041" cy="2857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 do Encerramento </a:t>
            </a:r>
          </a:p>
          <a:p>
            <a:pPr algn="l"/>
            <a:r>
              <a:rPr lang="pt-BR" sz="1500" dirty="0"/>
              <a:t>na B3: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C6D7FC2-81F4-25D9-3309-E906E5DF1D0A}"/>
              </a:ext>
            </a:extLst>
          </p:cNvPr>
          <p:cNvSpPr txBox="1">
            <a:spLocks/>
          </p:cNvSpPr>
          <p:nvPr/>
        </p:nvSpPr>
        <p:spPr>
          <a:xfrm>
            <a:off x="490221" y="3096175"/>
            <a:ext cx="1314052" cy="265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500" dirty="0"/>
              <a:t>Data da Liquidação \ Integralização:</a:t>
            </a:r>
          </a:p>
        </p:txBody>
      </p:sp>
      <p:sp>
        <p:nvSpPr>
          <p:cNvPr id="239" name="Título 1">
            <a:extLst>
              <a:ext uri="{FF2B5EF4-FFF2-40B4-BE49-F238E27FC236}">
                <a16:creationId xmlns:a16="http://schemas.microsoft.com/office/drawing/2014/main" id="{97008C0B-5545-FE71-CC75-02208BAAD806}"/>
              </a:ext>
            </a:extLst>
          </p:cNvPr>
          <p:cNvSpPr txBox="1">
            <a:spLocks/>
          </p:cNvSpPr>
          <p:nvPr/>
        </p:nvSpPr>
        <p:spPr>
          <a:xfrm>
            <a:off x="5164482" y="4846761"/>
            <a:ext cx="105913" cy="2599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178D6CA6-F786-E0DA-2A71-253A09B17D20}"/>
              </a:ext>
            </a:extLst>
          </p:cNvPr>
          <p:cNvSpPr/>
          <p:nvPr/>
        </p:nvSpPr>
        <p:spPr>
          <a:xfrm>
            <a:off x="1747866" y="3648642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113" name="Título 1">
            <a:extLst>
              <a:ext uri="{FF2B5EF4-FFF2-40B4-BE49-F238E27FC236}">
                <a16:creationId xmlns:a16="http://schemas.microsoft.com/office/drawing/2014/main" id="{1F346BAB-EA09-D160-16F5-12DEC117DF10}"/>
              </a:ext>
            </a:extLst>
          </p:cNvPr>
          <p:cNvSpPr txBox="1">
            <a:spLocks/>
          </p:cNvSpPr>
          <p:nvPr/>
        </p:nvSpPr>
        <p:spPr>
          <a:xfrm>
            <a:off x="3625724" y="2669780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F3D80B58-BE2A-D98A-D01A-0293DA4A5F45}"/>
              </a:ext>
            </a:extLst>
          </p:cNvPr>
          <p:cNvSpPr txBox="1">
            <a:spLocks/>
          </p:cNvSpPr>
          <p:nvPr/>
        </p:nvSpPr>
        <p:spPr>
          <a:xfrm>
            <a:off x="3683187" y="2160946"/>
            <a:ext cx="2127570" cy="3135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Operação Liquidada?</a:t>
            </a:r>
          </a:p>
        </p:txBody>
      </p:sp>
      <p:sp>
        <p:nvSpPr>
          <p:cNvPr id="36" name="Título 1">
            <a:extLst>
              <a:ext uri="{FF2B5EF4-FFF2-40B4-BE49-F238E27FC236}">
                <a16:creationId xmlns:a16="http://schemas.microsoft.com/office/drawing/2014/main" id="{3B918CD8-9FAA-B1E1-8DDA-A7E958841A73}"/>
              </a:ext>
            </a:extLst>
          </p:cNvPr>
          <p:cNvSpPr txBox="1">
            <a:spLocks/>
          </p:cNvSpPr>
          <p:nvPr/>
        </p:nvSpPr>
        <p:spPr>
          <a:xfrm>
            <a:off x="1751795" y="1933705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Sim</a:t>
            </a:r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1FC95CEB-BA23-7F8B-A36C-DAAB5B9B3007}"/>
              </a:ext>
            </a:extLst>
          </p:cNvPr>
          <p:cNvSpPr txBox="1">
            <a:spLocks/>
          </p:cNvSpPr>
          <p:nvPr/>
        </p:nvSpPr>
        <p:spPr>
          <a:xfrm>
            <a:off x="6381244" y="2145901"/>
            <a:ext cx="780111" cy="278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u="sng" dirty="0"/>
              <a:t>Não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25073E46-6D2C-E641-CF09-12D9C7E5A011}"/>
              </a:ext>
            </a:extLst>
          </p:cNvPr>
          <p:cNvSpPr txBox="1">
            <a:spLocks/>
          </p:cNvSpPr>
          <p:nvPr/>
        </p:nvSpPr>
        <p:spPr>
          <a:xfrm>
            <a:off x="6098200" y="2719878"/>
            <a:ext cx="1725925" cy="2853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500" dirty="0"/>
              <a:t>Não Abrir Campos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4AB20B9-B3D9-5243-285C-B1E793994139}"/>
              </a:ext>
            </a:extLst>
          </p:cNvPr>
          <p:cNvCxnSpPr>
            <a:cxnSpLocks/>
          </p:cNvCxnSpPr>
          <p:nvPr/>
        </p:nvCxnSpPr>
        <p:spPr>
          <a:xfrm>
            <a:off x="2141850" y="2137950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9F80460F-3781-5C00-1F89-B4EF6E4CEDFF}"/>
              </a:ext>
            </a:extLst>
          </p:cNvPr>
          <p:cNvCxnSpPr>
            <a:cxnSpLocks/>
          </p:cNvCxnSpPr>
          <p:nvPr/>
        </p:nvCxnSpPr>
        <p:spPr>
          <a:xfrm>
            <a:off x="5864182" y="2007877"/>
            <a:ext cx="26262" cy="361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C26B51A9-ED3C-DCFE-631A-4F8C2F8CE185}"/>
              </a:ext>
            </a:extLst>
          </p:cNvPr>
          <p:cNvSpPr/>
          <p:nvPr/>
        </p:nvSpPr>
        <p:spPr>
          <a:xfrm>
            <a:off x="1773559" y="2940743"/>
            <a:ext cx="2086362" cy="3582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/>
          </a:p>
        </p:txBody>
      </p:sp>
      <p:sp>
        <p:nvSpPr>
          <p:cNvPr id="50" name="Título 1">
            <a:extLst>
              <a:ext uri="{FF2B5EF4-FFF2-40B4-BE49-F238E27FC236}">
                <a16:creationId xmlns:a16="http://schemas.microsoft.com/office/drawing/2014/main" id="{DB729CF5-F764-D0F8-C85A-202DFC07504C}"/>
              </a:ext>
            </a:extLst>
          </p:cNvPr>
          <p:cNvSpPr txBox="1">
            <a:spLocks/>
          </p:cNvSpPr>
          <p:nvPr/>
        </p:nvSpPr>
        <p:spPr>
          <a:xfrm>
            <a:off x="3817859" y="4039936"/>
            <a:ext cx="572320" cy="547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1500" dirty="0">
              <a:solidFill>
                <a:srgbClr val="FF0000"/>
              </a:solidFill>
            </a:endParaRPr>
          </a:p>
        </p:txBody>
      </p: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04222FF1-CCAE-7880-EF9A-2F8324DABAC8}"/>
              </a:ext>
            </a:extLst>
          </p:cNvPr>
          <p:cNvCxnSpPr>
            <a:cxnSpLocks/>
          </p:cNvCxnSpPr>
          <p:nvPr/>
        </p:nvCxnSpPr>
        <p:spPr>
          <a:xfrm>
            <a:off x="6771299" y="2382478"/>
            <a:ext cx="0" cy="2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ítulo 1">
            <a:extLst>
              <a:ext uri="{FF2B5EF4-FFF2-40B4-BE49-F238E27FC236}">
                <a16:creationId xmlns:a16="http://schemas.microsoft.com/office/drawing/2014/main" id="{27A5CA8A-FC3E-34BD-8481-88FA906EB0D3}"/>
              </a:ext>
            </a:extLst>
          </p:cNvPr>
          <p:cNvSpPr txBox="1">
            <a:spLocks/>
          </p:cNvSpPr>
          <p:nvPr/>
        </p:nvSpPr>
        <p:spPr>
          <a:xfrm>
            <a:off x="474245" y="1290869"/>
            <a:ext cx="4391953" cy="3135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solidFill>
                  <a:srgbClr val="FF0000"/>
                </a:solidFill>
              </a:rPr>
              <a:t>* Somente abrir a Aba Distribuição após Proposta fechada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C014009-90A2-A241-A913-DA68ACD869C7}"/>
              </a:ext>
            </a:extLst>
          </p:cNvPr>
          <p:cNvSpPr txBox="1"/>
          <p:nvPr/>
        </p:nvSpPr>
        <p:spPr>
          <a:xfrm>
            <a:off x="3777342" y="3056623"/>
            <a:ext cx="1365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Formato: 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endParaRPr lang="pt-BR" sz="1200" dirty="0">
              <a:solidFill>
                <a:schemeClr val="accent2"/>
              </a:solidFill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87CCB27-2B9B-7B84-96E0-13B508535720}"/>
              </a:ext>
            </a:extLst>
          </p:cNvPr>
          <p:cNvSpPr txBox="1"/>
          <p:nvPr/>
        </p:nvSpPr>
        <p:spPr>
          <a:xfrm>
            <a:off x="3766421" y="3800512"/>
            <a:ext cx="1365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accent2"/>
                </a:solidFill>
              </a:rPr>
              <a:t>Formato: 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r>
              <a:rPr lang="pt-BR" sz="1200" dirty="0">
                <a:solidFill>
                  <a:schemeClr val="accent2"/>
                </a:solidFill>
              </a:rPr>
              <a:t>\</a:t>
            </a:r>
            <a:r>
              <a:rPr lang="pt-BR" sz="1200" dirty="0" err="1">
                <a:solidFill>
                  <a:schemeClr val="accent2"/>
                </a:solidFill>
              </a:rPr>
              <a:t>xx</a:t>
            </a:r>
            <a:endParaRPr lang="pt-BR" sz="1200" dirty="0">
              <a:solidFill>
                <a:schemeClr val="accent2"/>
              </a:solidFill>
            </a:endParaRPr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53A3D512-2F49-D336-F6A8-B85B9485B47A}"/>
              </a:ext>
            </a:extLst>
          </p:cNvPr>
          <p:cNvSpPr txBox="1">
            <a:spLocks/>
          </p:cNvSpPr>
          <p:nvPr/>
        </p:nvSpPr>
        <p:spPr>
          <a:xfrm>
            <a:off x="7949788" y="6427778"/>
            <a:ext cx="3979412" cy="208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-Todas as observações\ orientações estão listadas em laranja</a:t>
            </a:r>
          </a:p>
        </p:txBody>
      </p:sp>
      <p:sp>
        <p:nvSpPr>
          <p:cNvPr id="66" name="Título 1">
            <a:extLst>
              <a:ext uri="{FF2B5EF4-FFF2-40B4-BE49-F238E27FC236}">
                <a16:creationId xmlns:a16="http://schemas.microsoft.com/office/drawing/2014/main" id="{A37A2AFB-F337-DEBD-27D3-4F5729D5E355}"/>
              </a:ext>
            </a:extLst>
          </p:cNvPr>
          <p:cNvSpPr txBox="1">
            <a:spLocks/>
          </p:cNvSpPr>
          <p:nvPr/>
        </p:nvSpPr>
        <p:spPr>
          <a:xfrm>
            <a:off x="7846571" y="5995126"/>
            <a:ext cx="2958819" cy="3461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dirty="0">
                <a:solidFill>
                  <a:srgbClr val="FF0000"/>
                </a:solidFill>
              </a:rPr>
              <a:t>*Campos obrigatórios de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2914517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822</Words>
  <Application>Microsoft Office PowerPoint</Application>
  <PresentationFormat>Widescreen</PresentationFormat>
  <Paragraphs>208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Cadastro empresa – Cliente ou Prospect</vt:lpstr>
      <vt:lpstr>Apresentação do PowerPoint</vt:lpstr>
      <vt:lpstr>Operação</vt:lpstr>
      <vt:lpstr>Proposta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Tiritan</dc:creator>
  <cp:lastModifiedBy>Ana Tiritan</cp:lastModifiedBy>
  <cp:revision>25</cp:revision>
  <dcterms:created xsi:type="dcterms:W3CDTF">2022-07-21T13:32:41Z</dcterms:created>
  <dcterms:modified xsi:type="dcterms:W3CDTF">2022-07-26T19:32:23Z</dcterms:modified>
</cp:coreProperties>
</file>