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7" r:id="rId3"/>
    <p:sldId id="257" r:id="rId4"/>
    <p:sldId id="268" r:id="rId5"/>
    <p:sldId id="259" r:id="rId6"/>
    <p:sldId id="260" r:id="rId7"/>
    <p:sldId id="264" r:id="rId8"/>
    <p:sldId id="265" r:id="rId9"/>
    <p:sldId id="266" r:id="rId10"/>
    <p:sldId id="262" r:id="rId11"/>
    <p:sldId id="261"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69925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163427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437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3194459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6410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3524993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1992409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43199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214281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EEE43-C803-4DBA-B631-3B61BD3F50FB}" type="datetimeFigureOut">
              <a:rPr lang="en-US" smtClean="0"/>
              <a:t>20/6/2019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253508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0EEE43-C803-4DBA-B631-3B61BD3F50FB}" type="datetimeFigureOut">
              <a:rPr lang="en-US" smtClean="0"/>
              <a:t>20/6/2019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247282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0EEE43-C803-4DBA-B631-3B61BD3F50FB}" type="datetimeFigureOut">
              <a:rPr lang="en-US" smtClean="0"/>
              <a:t>20/6/2019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223125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0EEE43-C803-4DBA-B631-3B61BD3F50FB}" type="datetimeFigureOut">
              <a:rPr lang="en-US" smtClean="0"/>
              <a:t>20/6/2019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201207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EEE43-C803-4DBA-B631-3B61BD3F50FB}" type="datetimeFigureOut">
              <a:rPr lang="en-US" smtClean="0"/>
              <a:t>20/6/2019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79228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0EEE43-C803-4DBA-B631-3B61BD3F50FB}" type="datetimeFigureOut">
              <a:rPr lang="en-US" smtClean="0"/>
              <a:t>20/6/2019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371423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0EEE43-C803-4DBA-B631-3B61BD3F50FB}" type="datetimeFigureOut">
              <a:rPr lang="en-US" smtClean="0"/>
              <a:t>20/6/2019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66B7-141D-494B-93B2-0B76192422A6}" type="slidenum">
              <a:rPr lang="en-US" smtClean="0"/>
              <a:t>‹#›</a:t>
            </a:fld>
            <a:endParaRPr lang="en-US"/>
          </a:p>
        </p:txBody>
      </p:sp>
    </p:spTree>
    <p:extLst>
      <p:ext uri="{BB962C8B-B14F-4D97-AF65-F5344CB8AC3E}">
        <p14:creationId xmlns:p14="http://schemas.microsoft.com/office/powerpoint/2010/main" val="57549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0EEE43-C803-4DBA-B631-3B61BD3F50FB}" type="datetimeFigureOut">
              <a:rPr lang="en-US" smtClean="0"/>
              <a:t>20/6/2019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7566B7-141D-494B-93B2-0B76192422A6}" type="slidenum">
              <a:rPr lang="en-US" smtClean="0"/>
              <a:t>‹#›</a:t>
            </a:fld>
            <a:endParaRPr lang="en-US"/>
          </a:p>
        </p:txBody>
      </p:sp>
    </p:spTree>
    <p:extLst>
      <p:ext uri="{BB962C8B-B14F-4D97-AF65-F5344CB8AC3E}">
        <p14:creationId xmlns:p14="http://schemas.microsoft.com/office/powerpoint/2010/main" val="324390768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9817" y="1202280"/>
            <a:ext cx="9772074" cy="4641720"/>
          </a:xfrm>
          <a:prstGeom prst="rect">
            <a:avLst/>
          </a:prstGeom>
        </p:spPr>
        <p:txBody>
          <a:bodyPr wrap="square">
            <a:spAutoFit/>
          </a:bodyPr>
          <a:lstStyle/>
          <a:p>
            <a:pPr>
              <a:lnSpc>
                <a:spcPct val="107000"/>
              </a:lnSpc>
              <a:spcAft>
                <a:spcPts val="1200"/>
              </a:spcAft>
            </a:pPr>
            <a:r>
              <a:rPr lang="en-US" sz="3600" b="1" kern="1800"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kern="1800"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BÁO CÁO BÀI TẬP LỚN</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Bef>
                <a:spcPts val="1800"/>
              </a:spcBef>
              <a:spcAft>
                <a:spcPts val="1200"/>
              </a:spcAft>
            </a:pPr>
            <a:r>
              <a:rPr lang="en-US" sz="24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MÔN: PHÁT TRIỂN ỨNG DỤNG CHO CÁC THIẾT BỊ DI ĐỘNG</a:t>
            </a: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800"/>
              </a:spcBef>
              <a:spcAft>
                <a:spcPts val="1200"/>
              </a:spcAft>
            </a:pPr>
            <a:r>
              <a:rPr lang="en-US" sz="24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ĐỀ TÀI: GAME ĐỐ VUI NHANH NHƯ CHỚP</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800"/>
              </a:spcBef>
              <a:spcAft>
                <a:spcPts val="1200"/>
              </a:spcAft>
            </a:pP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Giảng</a:t>
            </a: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Đặng</a:t>
            </a: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Ngọc</a:t>
            </a: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Hùng</a:t>
            </a:r>
            <a:r>
              <a:rPr lang="en-US" sz="2000" b="1" dirty="0" smtClean="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smtClean="0">
                <a:solidFill>
                  <a:srgbClr val="24292E"/>
                </a:solidFill>
                <a:effectLst/>
                <a:latin typeface="Times New Roman" panose="02020603050405020304" pitchFamily="18" charset="0"/>
                <a:ea typeface="Times New Roman" panose="02020603050405020304" pitchFamily="18" charset="0"/>
              </a:rPr>
              <a:t>                          </a:t>
            </a:r>
            <a:r>
              <a:rPr lang="en-US" sz="1900" dirty="0" err="1" smtClean="0">
                <a:solidFill>
                  <a:srgbClr val="24292E"/>
                </a:solidFill>
                <a:latin typeface="Times New Roman" panose="02020603050405020304" pitchFamily="18" charset="0"/>
                <a:ea typeface="Times New Roman" panose="02020603050405020304" pitchFamily="18" charset="0"/>
              </a:rPr>
              <a:t>Danh</a:t>
            </a:r>
            <a:r>
              <a:rPr lang="en-US" sz="1900" dirty="0" smtClean="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sách</a:t>
            </a:r>
            <a:r>
              <a:rPr lang="en-US" sz="1900" dirty="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thành</a:t>
            </a:r>
            <a:r>
              <a:rPr lang="en-US" sz="1900" dirty="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viên</a:t>
            </a:r>
            <a:r>
              <a:rPr lang="en-US" sz="1900" dirty="0" smtClean="0">
                <a:solidFill>
                  <a:srgbClr val="24292E"/>
                </a:solidFill>
                <a:latin typeface="Times New Roman" panose="02020603050405020304" pitchFamily="18" charset="0"/>
                <a:ea typeface="Times New Roman" panose="02020603050405020304" pitchFamily="18" charset="0"/>
              </a:rPr>
              <a:t>:</a:t>
            </a:r>
            <a:r>
              <a:rPr lang="en-US" sz="1900" dirty="0">
                <a:solidFill>
                  <a:srgbClr val="24292E"/>
                </a:solidFill>
                <a:latin typeface="Times New Roman" panose="02020603050405020304" pitchFamily="18" charset="0"/>
                <a:ea typeface="Times New Roman" panose="02020603050405020304" pitchFamily="18" charset="0"/>
              </a:rPr>
              <a:t/>
            </a:r>
            <a:br>
              <a:rPr lang="en-US" sz="1900" dirty="0">
                <a:solidFill>
                  <a:srgbClr val="24292E"/>
                </a:solidFill>
                <a:latin typeface="Times New Roman" panose="02020603050405020304" pitchFamily="18" charset="0"/>
                <a:ea typeface="Times New Roman" panose="02020603050405020304" pitchFamily="18" charset="0"/>
              </a:rPr>
            </a:br>
            <a:r>
              <a:rPr lang="en-US" sz="1900" dirty="0">
                <a:solidFill>
                  <a:srgbClr val="24292E"/>
                </a:solidFill>
                <a:latin typeface="Times New Roman" panose="02020603050405020304" pitchFamily="18" charset="0"/>
                <a:ea typeface="Times New Roman" panose="02020603050405020304" pitchFamily="18" charset="0"/>
              </a:rPr>
              <a:t>                 </a:t>
            </a:r>
            <a:r>
              <a:rPr lang="en-US" sz="1900" dirty="0" smtClean="0">
                <a:solidFill>
                  <a:srgbClr val="24292E"/>
                </a:solidFill>
                <a:latin typeface="Times New Roman" panose="02020603050405020304" pitchFamily="18" charset="0"/>
                <a:ea typeface="Times New Roman" panose="02020603050405020304" pitchFamily="18" charset="0"/>
              </a:rPr>
              <a:t>   </a:t>
            </a:r>
            <a:r>
              <a:rPr lang="en-US" sz="1900" dirty="0" err="1" smtClean="0">
                <a:solidFill>
                  <a:srgbClr val="24292E"/>
                </a:solidFill>
                <a:latin typeface="Times New Roman" panose="02020603050405020304" pitchFamily="18" charset="0"/>
                <a:ea typeface="Times New Roman" panose="02020603050405020304" pitchFamily="18" charset="0"/>
              </a:rPr>
              <a:t>Nguyễn</a:t>
            </a:r>
            <a:r>
              <a:rPr lang="en-US" sz="1900" dirty="0" smtClean="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Quang</a:t>
            </a:r>
            <a:r>
              <a:rPr lang="en-US" sz="1900" dirty="0">
                <a:solidFill>
                  <a:srgbClr val="24292E"/>
                </a:solidFill>
                <a:latin typeface="Times New Roman" panose="02020603050405020304" pitchFamily="18" charset="0"/>
                <a:ea typeface="Times New Roman" panose="02020603050405020304" pitchFamily="18" charset="0"/>
              </a:rPr>
              <a:t> Minh  - B15DCCN351</a:t>
            </a:r>
            <a:br>
              <a:rPr lang="en-US" sz="1900" dirty="0">
                <a:solidFill>
                  <a:srgbClr val="24292E"/>
                </a:solidFill>
                <a:latin typeface="Times New Roman" panose="02020603050405020304" pitchFamily="18" charset="0"/>
                <a:ea typeface="Times New Roman" panose="02020603050405020304" pitchFamily="18" charset="0"/>
              </a:rPr>
            </a:br>
            <a:r>
              <a:rPr lang="en-US" sz="1900" dirty="0">
                <a:solidFill>
                  <a:srgbClr val="24292E"/>
                </a:solidFill>
                <a:latin typeface="Times New Roman" panose="02020603050405020304" pitchFamily="18" charset="0"/>
                <a:ea typeface="Times New Roman" panose="02020603050405020304" pitchFamily="18" charset="0"/>
              </a:rPr>
              <a:t>                    </a:t>
            </a:r>
            <a:r>
              <a:rPr lang="en-US" sz="1900" dirty="0" smtClean="0">
                <a:solidFill>
                  <a:srgbClr val="24292E"/>
                </a:solidFill>
                <a:latin typeface="Times New Roman" panose="02020603050405020304" pitchFamily="18" charset="0"/>
                <a:ea typeface="Times New Roman" panose="02020603050405020304" pitchFamily="18" charset="0"/>
              </a:rPr>
              <a:t>   </a:t>
            </a:r>
            <a:r>
              <a:rPr lang="en-US" sz="1900" dirty="0" err="1" smtClean="0">
                <a:solidFill>
                  <a:srgbClr val="24292E"/>
                </a:solidFill>
                <a:latin typeface="Times New Roman" panose="02020603050405020304" pitchFamily="18" charset="0"/>
                <a:ea typeface="Times New Roman" panose="02020603050405020304" pitchFamily="18" charset="0"/>
              </a:rPr>
              <a:t>Nguyễn</a:t>
            </a:r>
            <a:r>
              <a:rPr lang="en-US" sz="1900" dirty="0" smtClean="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Vĩnh</a:t>
            </a:r>
            <a:r>
              <a:rPr lang="en-US" sz="1900" dirty="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Hưng</a:t>
            </a:r>
            <a:r>
              <a:rPr lang="en-US" sz="1900" dirty="0">
                <a:solidFill>
                  <a:srgbClr val="24292E"/>
                </a:solidFill>
                <a:latin typeface="Times New Roman" panose="02020603050405020304" pitchFamily="18" charset="0"/>
                <a:ea typeface="Times New Roman" panose="02020603050405020304" pitchFamily="18" charset="0"/>
              </a:rPr>
              <a:t> </a:t>
            </a:r>
            <a:r>
              <a:rPr lang="en-US" sz="1900" dirty="0" smtClean="0">
                <a:solidFill>
                  <a:srgbClr val="24292E"/>
                </a:solidFill>
                <a:latin typeface="Times New Roman" panose="02020603050405020304" pitchFamily="18" charset="0"/>
                <a:ea typeface="Times New Roman" panose="02020603050405020304" pitchFamily="18" charset="0"/>
              </a:rPr>
              <a:t>    - </a:t>
            </a:r>
            <a:r>
              <a:rPr lang="en-US" sz="1900" dirty="0">
                <a:solidFill>
                  <a:srgbClr val="24292E"/>
                </a:solidFill>
                <a:latin typeface="Times New Roman" panose="02020603050405020304" pitchFamily="18" charset="0"/>
                <a:ea typeface="Times New Roman" panose="02020603050405020304" pitchFamily="18" charset="0"/>
              </a:rPr>
              <a:t>B15DCCN263</a:t>
            </a:r>
            <a:br>
              <a:rPr lang="en-US" sz="1900" dirty="0">
                <a:solidFill>
                  <a:srgbClr val="24292E"/>
                </a:solidFill>
                <a:latin typeface="Times New Roman" panose="02020603050405020304" pitchFamily="18" charset="0"/>
                <a:ea typeface="Times New Roman" panose="02020603050405020304" pitchFamily="18" charset="0"/>
              </a:rPr>
            </a:br>
            <a:r>
              <a:rPr lang="en-US" sz="1900" dirty="0">
                <a:solidFill>
                  <a:srgbClr val="24292E"/>
                </a:solidFill>
                <a:latin typeface="Times New Roman" panose="02020603050405020304" pitchFamily="18" charset="0"/>
                <a:ea typeface="Times New Roman" panose="02020603050405020304" pitchFamily="18" charset="0"/>
              </a:rPr>
              <a:t>                    </a:t>
            </a:r>
            <a:r>
              <a:rPr lang="en-US" sz="1900" dirty="0" smtClean="0">
                <a:solidFill>
                  <a:srgbClr val="24292E"/>
                </a:solidFill>
                <a:latin typeface="Times New Roman" panose="02020603050405020304" pitchFamily="18" charset="0"/>
                <a:ea typeface="Times New Roman" panose="02020603050405020304" pitchFamily="18" charset="0"/>
              </a:rPr>
              <a:t>   </a:t>
            </a:r>
            <a:r>
              <a:rPr lang="en-US" sz="1900" dirty="0" err="1" smtClean="0">
                <a:solidFill>
                  <a:srgbClr val="24292E"/>
                </a:solidFill>
                <a:latin typeface="Times New Roman" panose="02020603050405020304" pitchFamily="18" charset="0"/>
                <a:ea typeface="Times New Roman" panose="02020603050405020304" pitchFamily="18" charset="0"/>
              </a:rPr>
              <a:t>Nguyễn</a:t>
            </a:r>
            <a:r>
              <a:rPr lang="en-US" sz="1900" dirty="0" smtClean="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Văn</a:t>
            </a:r>
            <a:r>
              <a:rPr lang="en-US" sz="1900" dirty="0">
                <a:solidFill>
                  <a:srgbClr val="24292E"/>
                </a:solidFill>
                <a:latin typeface="Times New Roman" panose="02020603050405020304" pitchFamily="18" charset="0"/>
                <a:ea typeface="Times New Roman" panose="02020603050405020304" pitchFamily="18" charset="0"/>
              </a:rPr>
              <a:t> </a:t>
            </a:r>
            <a:r>
              <a:rPr lang="en-US" sz="1900" dirty="0" err="1">
                <a:solidFill>
                  <a:srgbClr val="24292E"/>
                </a:solidFill>
                <a:latin typeface="Times New Roman" panose="02020603050405020304" pitchFamily="18" charset="0"/>
                <a:ea typeface="Times New Roman" panose="02020603050405020304" pitchFamily="18" charset="0"/>
              </a:rPr>
              <a:t>Vinh</a:t>
            </a:r>
            <a:r>
              <a:rPr lang="en-US" sz="1900" dirty="0">
                <a:solidFill>
                  <a:srgbClr val="24292E"/>
                </a:solidFill>
                <a:latin typeface="Times New Roman" panose="02020603050405020304" pitchFamily="18" charset="0"/>
                <a:ea typeface="Times New Roman" panose="02020603050405020304" pitchFamily="18" charset="0"/>
              </a:rPr>
              <a:t>     - B15DCCN648</a:t>
            </a:r>
            <a:r>
              <a:rPr lang="en-US" sz="1600" dirty="0" smtClean="0">
                <a:solidFill>
                  <a:srgbClr val="24292E"/>
                </a:solidFill>
                <a:effectLst/>
                <a:latin typeface="Times New Roman" panose="02020603050405020304" pitchFamily="18" charset="0"/>
                <a:ea typeface="Times New Roman" panose="02020603050405020304" pitchFamily="18" charset="0"/>
              </a:rPr>
              <a:t/>
            </a:r>
            <a:br>
              <a:rPr lang="en-US" sz="1600" dirty="0" smtClean="0">
                <a:solidFill>
                  <a:srgbClr val="24292E"/>
                </a:solidFill>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651473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2970" y="1507899"/>
            <a:ext cx="2424062" cy="400110"/>
          </a:xfrm>
          <a:prstGeom prst="rect">
            <a:avLst/>
          </a:prstGeom>
        </p:spPr>
        <p:txBody>
          <a:bodyPr wrap="none">
            <a:spAutoFit/>
          </a:bodyPr>
          <a:lstStyle/>
          <a:p>
            <a:r>
              <a:rPr lang="en-US" sz="2000" b="1" i="0" dirty="0" smtClean="0">
                <a:solidFill>
                  <a:srgbClr val="24292E"/>
                </a:solidFill>
                <a:effectLst/>
                <a:latin typeface="Times New Roman" panose="02020603050405020304" pitchFamily="18" charset="0"/>
                <a:cs typeface="Times New Roman" panose="02020603050405020304" pitchFamily="18" charset="0"/>
              </a:rPr>
              <a:t>c. </a:t>
            </a:r>
            <a:r>
              <a:rPr lang="en-US" sz="2000" b="1" i="0" dirty="0" err="1" smtClean="0">
                <a:solidFill>
                  <a:srgbClr val="24292E"/>
                </a:solidFill>
                <a:effectLst/>
                <a:latin typeface="Times New Roman" panose="02020603050405020304" pitchFamily="18" charset="0"/>
                <a:cs typeface="Times New Roman" panose="02020603050405020304" pitchFamily="18" charset="0"/>
              </a:rPr>
              <a:t>Kỹ</a:t>
            </a:r>
            <a:r>
              <a:rPr lang="en-US" sz="2000" b="1" i="0" dirty="0" smtClean="0">
                <a:solidFill>
                  <a:srgbClr val="24292E"/>
                </a:solidFill>
                <a:effectLst/>
                <a:latin typeface="Times New Roman" panose="02020603050405020304" pitchFamily="18" charset="0"/>
                <a:cs typeface="Times New Roman" panose="02020603050405020304" pitchFamily="18" charset="0"/>
              </a:rPr>
              <a:t> </a:t>
            </a:r>
            <a:r>
              <a:rPr lang="en-US" sz="2000" b="1" i="0" dirty="0" err="1" smtClean="0">
                <a:solidFill>
                  <a:srgbClr val="24292E"/>
                </a:solidFill>
                <a:effectLst/>
                <a:latin typeface="Times New Roman" panose="02020603050405020304" pitchFamily="18" charset="0"/>
                <a:cs typeface="Times New Roman" panose="02020603050405020304" pitchFamily="18" charset="0"/>
              </a:rPr>
              <a:t>thuật</a:t>
            </a:r>
            <a:r>
              <a:rPr lang="en-US" sz="2000" b="1" i="0" dirty="0" smtClean="0">
                <a:solidFill>
                  <a:srgbClr val="24292E"/>
                </a:solidFill>
                <a:effectLst/>
                <a:latin typeface="Times New Roman" panose="02020603050405020304" pitchFamily="18" charset="0"/>
                <a:cs typeface="Times New Roman" panose="02020603050405020304" pitchFamily="18" charset="0"/>
              </a:rPr>
              <a:t> </a:t>
            </a:r>
            <a:r>
              <a:rPr lang="en-US" sz="2000" b="1" i="0" dirty="0" err="1" smtClean="0">
                <a:solidFill>
                  <a:srgbClr val="24292E"/>
                </a:solidFill>
                <a:effectLst/>
                <a:latin typeface="Times New Roman" panose="02020603050405020304" pitchFamily="18" charset="0"/>
                <a:cs typeface="Times New Roman" panose="02020603050405020304" pitchFamily="18" charset="0"/>
              </a:rPr>
              <a:t>sử</a:t>
            </a:r>
            <a:r>
              <a:rPr lang="en-US" sz="2000" b="1" i="0" dirty="0" smtClean="0">
                <a:solidFill>
                  <a:srgbClr val="24292E"/>
                </a:solidFill>
                <a:effectLst/>
                <a:latin typeface="Times New Roman" panose="02020603050405020304" pitchFamily="18" charset="0"/>
                <a:cs typeface="Times New Roman" panose="02020603050405020304" pitchFamily="18" charset="0"/>
              </a:rPr>
              <a:t> </a:t>
            </a:r>
            <a:r>
              <a:rPr lang="en-US" sz="2000" b="1" i="0" dirty="0" err="1" smtClean="0">
                <a:solidFill>
                  <a:srgbClr val="24292E"/>
                </a:solidFill>
                <a:effectLst/>
                <a:latin typeface="Times New Roman" panose="02020603050405020304" pitchFamily="18" charset="0"/>
                <a:cs typeface="Times New Roman" panose="02020603050405020304" pitchFamily="18" charset="0"/>
              </a:rPr>
              <a:t>dụng</a:t>
            </a:r>
            <a:r>
              <a:rPr lang="en-US" sz="2000" b="1" i="0" dirty="0" smtClean="0">
                <a:solidFill>
                  <a:srgbClr val="24292E"/>
                </a:solidFill>
                <a:effectLst/>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415334" y="2074292"/>
            <a:ext cx="6096000" cy="1015663"/>
          </a:xfrm>
          <a:prstGeom prst="rect">
            <a:avLst/>
          </a:prstGeom>
        </p:spPr>
        <p:txBody>
          <a:bodyPr>
            <a:spAutoFit/>
          </a:bodyPr>
          <a:lstStyle/>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b="0" i="0" dirty="0" smtClean="0">
                <a:solidFill>
                  <a:srgbClr val="24292E"/>
                </a:solidFill>
                <a:effectLst/>
                <a:latin typeface="Times New Roman" panose="02020603050405020304" pitchFamily="18" charset="0"/>
                <a:cs typeface="Times New Roman" panose="02020603050405020304" pitchFamily="18" charset="0"/>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Sử</a:t>
            </a:r>
            <a:r>
              <a:rPr lang="en-US" sz="2000" b="0" i="0" dirty="0" smtClean="0">
                <a:solidFill>
                  <a:srgbClr val="24292E"/>
                </a:solidFill>
                <a:effectLst/>
                <a:latin typeface="Times New Roman" panose="02020603050405020304" pitchFamily="18" charset="0"/>
                <a:cs typeface="Times New Roman" panose="02020603050405020304" pitchFamily="18" charset="0"/>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dụng</a:t>
            </a:r>
            <a:r>
              <a:rPr lang="en-US" sz="2000" b="0" i="0" dirty="0" smtClean="0">
                <a:solidFill>
                  <a:srgbClr val="24292E"/>
                </a:solidFill>
                <a:effectLst/>
                <a:latin typeface="Times New Roman" panose="02020603050405020304" pitchFamily="18" charset="0"/>
                <a:cs typeface="Times New Roman" panose="02020603050405020304" pitchFamily="18" charset="0"/>
              </a:rPr>
              <a:t> server </a:t>
            </a:r>
            <a:r>
              <a:rPr lang="en-US" sz="2000" b="0" i="0" dirty="0" err="1" smtClean="0">
                <a:solidFill>
                  <a:srgbClr val="24292E"/>
                </a:solidFill>
                <a:effectLst/>
                <a:latin typeface="Times New Roman" panose="02020603050405020304" pitchFamily="18" charset="0"/>
                <a:cs typeface="Times New Roman" panose="02020603050405020304" pitchFamily="18" charset="0"/>
              </a:rPr>
              <a:t>PHPmyAdmin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b="0" i="0" dirty="0" smtClean="0">
                <a:solidFill>
                  <a:srgbClr val="24292E"/>
                </a:solidFill>
                <a:effectLst/>
                <a:latin typeface="Times New Roman" panose="02020603050405020304" pitchFamily="18" charset="0"/>
                <a:cs typeface="Times New Roman" panose="02020603050405020304" pitchFamily="18" charset="0"/>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Sử</a:t>
            </a:r>
            <a:r>
              <a:rPr lang="en-US" sz="2000" b="0" i="0" dirty="0" smtClean="0">
                <a:solidFill>
                  <a:srgbClr val="24292E"/>
                </a:solidFill>
                <a:effectLst/>
                <a:latin typeface="Times New Roman" panose="02020603050405020304" pitchFamily="18" charset="0"/>
                <a:cs typeface="Times New Roman" panose="02020603050405020304" pitchFamily="18" charset="0"/>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dụng</a:t>
            </a:r>
            <a:r>
              <a:rPr lang="en-US" sz="2000" b="0" i="0" dirty="0" smtClean="0">
                <a:solidFill>
                  <a:srgbClr val="24292E"/>
                </a:solidFill>
                <a:effectLst/>
                <a:latin typeface="Times New Roman" panose="02020603050405020304" pitchFamily="18" charset="0"/>
                <a:cs typeface="Times New Roman" panose="02020603050405020304" pitchFamily="18" charset="0"/>
              </a:rPr>
              <a:t> API </a:t>
            </a:r>
            <a:r>
              <a:rPr lang="en-US" sz="2000" b="0" i="0" dirty="0" err="1" smtClean="0">
                <a:solidFill>
                  <a:srgbClr val="24292E"/>
                </a:solidFill>
                <a:effectLst/>
                <a:latin typeface="Times New Roman" panose="02020603050405020304" pitchFamily="18" charset="0"/>
                <a:cs typeface="Times New Roman" panose="02020603050405020304" pitchFamily="18" charset="0"/>
              </a:rPr>
              <a:t>viết</a:t>
            </a:r>
            <a:r>
              <a:rPr lang="en-US" sz="2000" b="0" i="0" dirty="0" smtClean="0">
                <a:solidFill>
                  <a:srgbClr val="24292E"/>
                </a:solidFill>
                <a:effectLst/>
                <a:latin typeface="Times New Roman" panose="02020603050405020304" pitchFamily="18" charset="0"/>
                <a:cs typeface="Times New Roman" panose="02020603050405020304" pitchFamily="18" charset="0"/>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bằng</a:t>
            </a:r>
            <a:r>
              <a:rPr lang="en-US" sz="2000" b="0" i="0" dirty="0" smtClean="0">
                <a:solidFill>
                  <a:srgbClr val="24292E"/>
                </a:solidFill>
                <a:effectLst/>
                <a:latin typeface="Times New Roman" panose="02020603050405020304" pitchFamily="18" charset="0"/>
                <a:cs typeface="Times New Roman" panose="02020603050405020304" pitchFamily="18" charset="0"/>
              </a:rPr>
              <a:t> PHP </a:t>
            </a:r>
            <a:r>
              <a:rPr lang="en-US" sz="2000" b="0" i="0" dirty="0" err="1" smtClean="0">
                <a:solidFill>
                  <a:srgbClr val="24292E"/>
                </a:solidFill>
                <a:effectLst/>
                <a:latin typeface="Times New Roman" panose="02020603050405020304" pitchFamily="18" charset="0"/>
                <a:cs typeface="Times New Roman" panose="02020603050405020304" pitchFamily="18" charset="0"/>
              </a:rPr>
              <a:t>chuyển</a:t>
            </a:r>
            <a:r>
              <a:rPr lang="en-US" sz="2000" b="0" i="0" dirty="0" smtClean="0">
                <a:solidFill>
                  <a:srgbClr val="24292E"/>
                </a:solidFill>
                <a:effectLst/>
                <a:latin typeface="Times New Roman" panose="02020603050405020304" pitchFamily="18" charset="0"/>
                <a:cs typeface="Times New Roman" panose="02020603050405020304" pitchFamily="18" charset="0"/>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dữ</a:t>
            </a:r>
            <a:r>
              <a:rPr lang="en-US" sz="2000" b="0" i="0" dirty="0" smtClean="0">
                <a:solidFill>
                  <a:srgbClr val="24292E"/>
                </a:solidFill>
                <a:effectLst/>
                <a:latin typeface="Times New Roman" panose="02020603050405020304" pitchFamily="18" charset="0"/>
                <a:cs typeface="Times New Roman" panose="02020603050405020304" pitchFamily="18" charset="0"/>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liêu</a:t>
            </a:r>
            <a:r>
              <a:rPr lang="en-US" sz="2000" b="0" i="0" dirty="0" smtClean="0">
                <a:solidFill>
                  <a:srgbClr val="24292E"/>
                </a:solidFill>
                <a:effectLst/>
                <a:latin typeface="Times New Roman" panose="02020603050405020304" pitchFamily="18" charset="0"/>
                <a:cs typeface="Times New Roman" panose="02020603050405020304" pitchFamily="18" charset="0"/>
              </a:rPr>
              <a:t> sang JSON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b="0" i="0" dirty="0" err="1" smtClean="0">
                <a:solidFill>
                  <a:srgbClr val="24292E"/>
                </a:solidFill>
                <a:effectLst/>
                <a:latin typeface="Times New Roman" panose="02020603050405020304" pitchFamily="18" charset="0"/>
                <a:cs typeface="Times New Roman" panose="02020603050405020304" pitchFamily="18" charset="0"/>
              </a:rPr>
              <a:t>Nhúng</a:t>
            </a:r>
            <a:r>
              <a:rPr lang="en-US" sz="2000" b="0" i="0" dirty="0" smtClean="0">
                <a:solidFill>
                  <a:srgbClr val="24292E"/>
                </a:solidFill>
                <a:effectLst/>
                <a:latin typeface="Times New Roman" panose="02020603050405020304" pitchFamily="18" charset="0"/>
                <a:cs typeface="Times New Roman" panose="02020603050405020304" pitchFamily="18" charset="0"/>
              </a:rPr>
              <a:t> Facebook API</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90459" y="963074"/>
            <a:ext cx="2678938" cy="461665"/>
          </a:xfrm>
          <a:prstGeom prst="rect">
            <a:avLst/>
          </a:prstGeom>
        </p:spPr>
        <p:txBody>
          <a:bodyPr wrap="none">
            <a:spAutoFit/>
          </a:bodyPr>
          <a:lstStyle/>
          <a:p>
            <a:r>
              <a:rPr lang="vi-VN" sz="2400" b="1" i="0" dirty="0" smtClean="0">
                <a:solidFill>
                  <a:srgbClr val="24292E"/>
                </a:solidFill>
                <a:effectLst/>
                <a:latin typeface="Times New Roman" panose="02020603050405020304" pitchFamily="18" charset="0"/>
                <a:cs typeface="Times New Roman" panose="02020603050405020304" pitchFamily="18" charset="0"/>
              </a:rPr>
              <a:t>2. Mô tả ứng dụng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468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2255" y="1455230"/>
            <a:ext cx="3574472"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d. </a:t>
            </a:r>
            <a:r>
              <a:rPr lang="en-US" sz="2200" b="1" dirty="0" err="1" smtClean="0">
                <a:latin typeface="Times New Roman" panose="02020603050405020304" pitchFamily="18" charset="0"/>
                <a:cs typeface="Times New Roman" panose="02020603050405020304" pitchFamily="18" charset="0"/>
              </a:rPr>
              <a:t>Mục</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tiêu</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hoàn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thành</a:t>
            </a:r>
            <a:endParaRPr lang="en-US" sz="2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20800" y="2004292"/>
            <a:ext cx="8109528" cy="193899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Thời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gian</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đếm</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ngược</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bên</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trong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vòng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tròn</a:t>
            </a:r>
            <a:endParaRPr lang="en-US" sz="2000" dirty="0" smtClean="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Thể</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hiện</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bằng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hình</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ảnh</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các</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câu</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trả</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lời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đúng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sai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với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từng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câu</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hỏi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đã</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trả</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lời</a:t>
            </a:r>
            <a:endParaRPr lang="en-US" sz="2000" dirty="0" smtClean="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Thêm</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g</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ợi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ý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cho</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từng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câu</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hỏi</a:t>
            </a:r>
            <a:endParaRPr lang="en-US" sz="2000" dirty="0" smtClean="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Hỗ</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trợ</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khi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không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có</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mạng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vẫn</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có</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thể</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chơi</a:t>
            </a:r>
            <a:endParaRPr lang="en-US" sz="2000" dirty="0" smtClean="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Thêm</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chức</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năng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thông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báo</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dặt</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lịch</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chơi</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game</a:t>
            </a: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Tạo</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bảng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xếp</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hạng</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bạn</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bè</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và</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cá</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nhân</a:t>
            </a:r>
            <a:endParaRPr lang="en-US" sz="2000" dirty="0" smtClean="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7" name="Rectangle 6"/>
          <p:cNvSpPr/>
          <p:nvPr/>
        </p:nvSpPr>
        <p:spPr>
          <a:xfrm>
            <a:off x="990459" y="963074"/>
            <a:ext cx="2678938" cy="461665"/>
          </a:xfrm>
          <a:prstGeom prst="rect">
            <a:avLst/>
          </a:prstGeom>
        </p:spPr>
        <p:txBody>
          <a:bodyPr wrap="none">
            <a:spAutoFit/>
          </a:bodyPr>
          <a:lstStyle/>
          <a:p>
            <a:r>
              <a:rPr lang="vi-VN" sz="2400" b="1" i="0" dirty="0" smtClean="0">
                <a:solidFill>
                  <a:srgbClr val="24292E"/>
                </a:solidFill>
                <a:effectLst/>
                <a:latin typeface="Times New Roman" panose="02020603050405020304" pitchFamily="18" charset="0"/>
                <a:cs typeface="Times New Roman" panose="02020603050405020304" pitchFamily="18" charset="0"/>
              </a:rPr>
              <a:t>2. Mô tả ứng dụng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6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136070"/>
            <a:ext cx="8596668" cy="581891"/>
          </a:xfrm>
        </p:spPr>
        <p:txBody>
          <a:bodyPr>
            <a:normAutofit/>
          </a:bodyPr>
          <a:lstStyle/>
          <a:p>
            <a:r>
              <a:rPr lang="en-US" sz="2400" b="1" dirty="0" smtClean="0">
                <a:solidFill>
                  <a:schemeClr val="tx1"/>
                </a:solidFill>
                <a:latin typeface="Times New Roman" panose="02020603050405020304" pitchFamily="18" charset="0"/>
                <a:cs typeface="Times New Roman" panose="02020603050405020304" pitchFamily="18" charset="0"/>
              </a:rPr>
              <a:t>3. </a:t>
            </a:r>
            <a:r>
              <a:rPr lang="en-US" sz="2400" b="1" dirty="0" err="1" smtClean="0">
                <a:solidFill>
                  <a:schemeClr val="tx1"/>
                </a:solidFill>
                <a:latin typeface="Times New Roman" panose="02020603050405020304" pitchFamily="18" charset="0"/>
                <a:cs typeface="Times New Roman" panose="02020603050405020304" pitchFamily="18" charset="0"/>
              </a:rPr>
              <a:t>Phân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công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công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việc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nhóm</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73018" y="1702190"/>
            <a:ext cx="9042400" cy="3477875"/>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rPr>
              <a:t>Nguyễn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Quang</a:t>
            </a:r>
            <a:r>
              <a:rPr lang="en-US" sz="2000" dirty="0" smtClean="0">
                <a:latin typeface="Times New Roman" panose="02020603050405020304" pitchFamily="18" charset="0"/>
                <a:cs typeface="Times New Roman" panose="02020603050405020304" pitchFamily="18" charset="0"/>
              </a:rPr>
              <a:t> Minh</a:t>
            </a:r>
            <a:r>
              <a:rPr lang="vi-VN"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Design layout, </a:t>
            </a:r>
            <a:r>
              <a:rPr lang="en-US" sz="2000" dirty="0" err="1" smtClean="0">
                <a:latin typeface="Times New Roman" panose="02020603050405020304" pitchFamily="18" charset="0"/>
                <a:cs typeface="Times New Roman" panose="02020603050405020304" pitchFamily="18" charset="0"/>
              </a:rPr>
              <a:t>drawable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a:t>
            </a:r>
            <a:r>
              <a:rPr lang="en-US" sz="2000" dirty="0" smtClean="0">
                <a:latin typeface="Times New Roman" panose="02020603050405020304" pitchFamily="18" charset="0"/>
                <a:cs typeface="Times New Roman" panose="02020603050405020304" pitchFamily="18" charset="0"/>
              </a:rPr>
              <a:t> Database, </a:t>
            </a:r>
            <a:r>
              <a:rPr lang="en-US" sz="2000" dirty="0" err="1" smtClean="0">
                <a:latin typeface="Times New Roman" panose="02020603050405020304" pitchFamily="18" charset="0"/>
                <a:cs typeface="Times New Roman" panose="02020603050405020304" pitchFamily="18" charset="0"/>
              </a:rPr>
              <a:t>viết</a:t>
            </a:r>
            <a:r>
              <a:rPr lang="en-US" sz="2000" dirty="0" smtClean="0">
                <a:latin typeface="Times New Roman" panose="02020603050405020304" pitchFamily="18" charset="0"/>
                <a:cs typeface="Times New Roman" panose="02020603050405020304" pitchFamily="18" charset="0"/>
              </a:rPr>
              <a:t> API PHP.</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thanh</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kiện</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câu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hỏi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
            </a:r>
            <a:br>
              <a:rPr lang="vi-VN" sz="20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000" dirty="0" smtClean="0">
                <a:latin typeface="Times New Roman" panose="02020603050405020304" pitchFamily="18" charset="0"/>
                <a:cs typeface="Times New Roman" panose="02020603050405020304" pitchFamily="18" charset="0"/>
              </a:rPr>
              <a:t>Nguyễn </a:t>
            </a:r>
            <a:r>
              <a:rPr lang="en-US" sz="2000" dirty="0" err="1" smtClean="0">
                <a:latin typeface="Times New Roman" panose="02020603050405020304" pitchFamily="18" charset="0"/>
                <a:cs typeface="Times New Roman" panose="02020603050405020304" pitchFamily="18" charset="0"/>
              </a:rPr>
              <a:t>Vĩnh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Hưng</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Facebook API,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chia </a:t>
            </a:r>
            <a:r>
              <a:rPr lang="en-US" sz="2000" dirty="0" err="1" smtClean="0">
                <a:latin typeface="Times New Roman" panose="02020603050405020304" pitchFamily="18" charset="0"/>
                <a:cs typeface="Times New Roman" panose="02020603050405020304" pitchFamily="18" charset="0"/>
              </a:rPr>
              <a:t>sẻ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Facebook.</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X</a:t>
            </a:r>
            <a:r>
              <a:rPr lang="en-US" sz="2000" dirty="0" err="1" smtClean="0">
                <a:latin typeface="Times New Roman" panose="02020603050405020304" pitchFamily="18" charset="0"/>
                <a:cs typeface="Times New Roman" panose="02020603050405020304" pitchFamily="18" charset="0"/>
              </a:rPr>
              <a:t>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Setting, </a:t>
            </a:r>
            <a:r>
              <a:rPr lang="en-US" sz="2000" dirty="0" err="1" smtClean="0">
                <a:latin typeface="Times New Roman" panose="02020603050405020304" pitchFamily="18" charset="0"/>
                <a:cs typeface="Times New Roman" panose="02020603050405020304" pitchFamily="18" charset="0"/>
              </a:rPr>
              <a:t>bật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service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lịch</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000" dirty="0" smtClean="0">
                <a:latin typeface="Times New Roman" panose="02020603050405020304" pitchFamily="18" charset="0"/>
                <a:cs typeface="Times New Roman" panose="02020603050405020304" pitchFamily="18" charset="0"/>
              </a:rPr>
              <a:t>Nguyễn </a:t>
            </a:r>
            <a:r>
              <a:rPr lang="en-US" sz="2000" dirty="0" err="1" smtClean="0">
                <a:latin typeface="Times New Roman" panose="02020603050405020304" pitchFamily="18" charset="0"/>
                <a:cs typeface="Times New Roman" panose="02020603050405020304" pitchFamily="18" charset="0"/>
              </a:rPr>
              <a:t>Văn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Vinh</a:t>
            </a:r>
            <a:r>
              <a:rPr lang="vi-VN"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vi-VN" sz="2000" dirty="0" smtClean="0">
                <a:latin typeface="Times New Roman" panose="02020603050405020304" pitchFamily="18" charset="0"/>
                <a:cs typeface="Times New Roman" panose="02020603050405020304" pitchFamily="18" charset="0"/>
              </a:rPr>
              <a:t>Xử 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Fragment </a:t>
            </a:r>
            <a:r>
              <a:rPr lang="en-US" sz="2000" dirty="0" err="1" smtClean="0">
                <a:latin typeface="Times New Roman" panose="02020603050405020304" pitchFamily="18" charset="0"/>
                <a:cs typeface="Times New Roman" panose="02020603050405020304" pitchFamily="18" charset="0"/>
              </a:rPr>
              <a:t>bảng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hạng</a:t>
            </a:r>
            <a:r>
              <a:rPr lang="en-US" sz="2000" dirty="0" smtClean="0">
                <a:latin typeface="Times New Roman" panose="02020603050405020304" pitchFamily="18" charset="0"/>
                <a:cs typeface="Times New Roman" panose="02020603050405020304" pitchFamily="18" charset="0"/>
              </a:rPr>
              <a:t> server, </a:t>
            </a:r>
            <a:r>
              <a:rPr lang="en-US" sz="2000" dirty="0" err="1" smtClean="0">
                <a:latin typeface="Times New Roman" panose="02020603050405020304" pitchFamily="18" charset="0"/>
                <a:cs typeface="Times New Roman" panose="02020603050405020304" pitchFamily="18" charset="0"/>
              </a:rPr>
              <a:t>cá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6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2083" y="1878307"/>
            <a:ext cx="9834011" cy="3985856"/>
          </a:xfrm>
          <a:prstGeom prst="rect">
            <a:avLst/>
          </a:prstGeom>
        </p:spPr>
      </p:pic>
      <p:sp>
        <p:nvSpPr>
          <p:cNvPr id="5" name="Rectangle 4"/>
          <p:cNvSpPr/>
          <p:nvPr/>
        </p:nvSpPr>
        <p:spPr>
          <a:xfrm>
            <a:off x="1082083" y="1018371"/>
            <a:ext cx="2913811"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1. </a:t>
            </a:r>
            <a:r>
              <a:rPr lang="en-US" sz="2400" b="1" dirty="0" err="1">
                <a:latin typeface="Times New Roman" panose="02020603050405020304" pitchFamily="18" charset="0"/>
                <a:ea typeface="Times New Roman" panose="02020603050405020304" pitchFamily="18" charset="0"/>
              </a:rPr>
              <a:t>Thiết</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kế</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giao</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diện</a:t>
            </a:r>
            <a:r>
              <a:rPr lang="en-US" sz="2400" dirty="0">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58316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2083" y="1018371"/>
            <a:ext cx="2913811" cy="461665"/>
          </a:xfrm>
          <a:prstGeom prst="rect">
            <a:avLst/>
          </a:prstGeom>
        </p:spPr>
        <p:txBody>
          <a:bodyPr wrap="none">
            <a:spAutoFit/>
          </a:bodyPr>
          <a:lstStyle/>
          <a:p>
            <a:r>
              <a:rPr lang="en-US" sz="2400" b="1" dirty="0">
                <a:solidFill>
                  <a:srgbClr val="24292E"/>
                </a:solidFill>
                <a:latin typeface="Times New Roman" panose="02020603050405020304" pitchFamily="18" charset="0"/>
                <a:ea typeface="Times New Roman" panose="02020603050405020304" pitchFamily="18" charset="0"/>
              </a:rPr>
              <a:t>1. </a:t>
            </a:r>
            <a:r>
              <a:rPr lang="en-US" sz="2400" b="1" dirty="0" err="1">
                <a:solidFill>
                  <a:srgbClr val="24292E"/>
                </a:solidFill>
                <a:latin typeface="Times New Roman" panose="02020603050405020304" pitchFamily="18" charset="0"/>
                <a:ea typeface="Times New Roman" panose="02020603050405020304" pitchFamily="18" charset="0"/>
              </a:rPr>
              <a:t>Thiết</a:t>
            </a:r>
            <a:r>
              <a:rPr lang="en-US" sz="2400" b="1" dirty="0">
                <a:solidFill>
                  <a:srgbClr val="24292E"/>
                </a:solidFill>
                <a:latin typeface="Times New Roman" panose="02020603050405020304" pitchFamily="18" charset="0"/>
                <a:ea typeface="Times New Roman" panose="02020603050405020304" pitchFamily="18" charset="0"/>
              </a:rPr>
              <a:t> </a:t>
            </a:r>
            <a:r>
              <a:rPr lang="en-US" sz="2400" b="1" dirty="0" err="1">
                <a:solidFill>
                  <a:srgbClr val="24292E"/>
                </a:solidFill>
                <a:latin typeface="Times New Roman" panose="02020603050405020304" pitchFamily="18" charset="0"/>
                <a:ea typeface="Times New Roman" panose="02020603050405020304" pitchFamily="18" charset="0"/>
              </a:rPr>
              <a:t>kế</a:t>
            </a:r>
            <a:r>
              <a:rPr lang="en-US" sz="2400" b="1" dirty="0">
                <a:solidFill>
                  <a:srgbClr val="24292E"/>
                </a:solidFill>
                <a:latin typeface="Times New Roman" panose="02020603050405020304" pitchFamily="18" charset="0"/>
                <a:ea typeface="Times New Roman" panose="02020603050405020304" pitchFamily="18" charset="0"/>
              </a:rPr>
              <a:t> </a:t>
            </a:r>
            <a:r>
              <a:rPr lang="en-US" sz="2400" b="1" dirty="0" err="1">
                <a:solidFill>
                  <a:srgbClr val="24292E"/>
                </a:solidFill>
                <a:latin typeface="Times New Roman" panose="02020603050405020304" pitchFamily="18" charset="0"/>
                <a:ea typeface="Times New Roman" panose="02020603050405020304" pitchFamily="18" charset="0"/>
              </a:rPr>
              <a:t>giao</a:t>
            </a:r>
            <a:r>
              <a:rPr lang="en-US" sz="2400" b="1" dirty="0">
                <a:solidFill>
                  <a:srgbClr val="24292E"/>
                </a:solidFill>
                <a:latin typeface="Times New Roman" panose="02020603050405020304" pitchFamily="18" charset="0"/>
                <a:ea typeface="Times New Roman" panose="02020603050405020304" pitchFamily="18" charset="0"/>
              </a:rPr>
              <a:t> </a:t>
            </a:r>
            <a:r>
              <a:rPr lang="en-US" sz="2400" b="1" dirty="0" err="1">
                <a:solidFill>
                  <a:srgbClr val="24292E"/>
                </a:solidFill>
                <a:latin typeface="Times New Roman" panose="02020603050405020304" pitchFamily="18" charset="0"/>
                <a:ea typeface="Times New Roman" panose="02020603050405020304" pitchFamily="18" charset="0"/>
              </a:rPr>
              <a:t>diện</a:t>
            </a:r>
            <a:r>
              <a:rPr lang="en-US" sz="2400" dirty="0">
                <a:solidFill>
                  <a:srgbClr val="24292E"/>
                </a:solidFill>
                <a:latin typeface="Times New Roman" panose="02020603050405020304" pitchFamily="18" charset="0"/>
                <a:ea typeface="Times New Roman" panose="02020603050405020304" pitchFamily="18" charset="0"/>
              </a:rPr>
              <a:t> </a:t>
            </a:r>
            <a:endParaRPr lang="en-US" sz="2400" dirty="0"/>
          </a:p>
        </p:txBody>
      </p:sp>
      <p:pic>
        <p:nvPicPr>
          <p:cNvPr id="7" name="Picture 6"/>
          <p:cNvPicPr>
            <a:picLocks noChangeAspect="1"/>
          </p:cNvPicPr>
          <p:nvPr/>
        </p:nvPicPr>
        <p:blipFill>
          <a:blip r:embed="rId2"/>
          <a:stretch>
            <a:fillRect/>
          </a:stretch>
        </p:blipFill>
        <p:spPr>
          <a:xfrm>
            <a:off x="1531069" y="2143976"/>
            <a:ext cx="8480534" cy="4199071"/>
          </a:xfrm>
          <a:prstGeom prst="rect">
            <a:avLst/>
          </a:prstGeom>
        </p:spPr>
      </p:pic>
      <p:sp>
        <p:nvSpPr>
          <p:cNvPr id="8" name="TextBox 7"/>
          <p:cNvSpPr txBox="1"/>
          <p:nvPr/>
        </p:nvSpPr>
        <p:spPr>
          <a:xfrm>
            <a:off x="1634837" y="1599632"/>
            <a:ext cx="2874505"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112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9062" y="2058410"/>
            <a:ext cx="9269557" cy="4388571"/>
          </a:xfrm>
          <a:prstGeom prst="rect">
            <a:avLst/>
          </a:prstGeom>
        </p:spPr>
      </p:pic>
      <p:sp>
        <p:nvSpPr>
          <p:cNvPr id="5" name="Rectangle 4"/>
          <p:cNvSpPr/>
          <p:nvPr/>
        </p:nvSpPr>
        <p:spPr>
          <a:xfrm>
            <a:off x="1082083" y="1018371"/>
            <a:ext cx="2913811" cy="461665"/>
          </a:xfrm>
          <a:prstGeom prst="rect">
            <a:avLst/>
          </a:prstGeom>
        </p:spPr>
        <p:txBody>
          <a:bodyPr wrap="none">
            <a:spAutoFit/>
          </a:bodyPr>
          <a:lstStyle/>
          <a:p>
            <a:r>
              <a:rPr lang="en-US" sz="2400" b="1" dirty="0">
                <a:solidFill>
                  <a:srgbClr val="24292E"/>
                </a:solidFill>
                <a:latin typeface="Times New Roman" panose="02020603050405020304" pitchFamily="18" charset="0"/>
                <a:ea typeface="Times New Roman" panose="02020603050405020304" pitchFamily="18" charset="0"/>
              </a:rPr>
              <a:t>1. </a:t>
            </a:r>
            <a:r>
              <a:rPr lang="en-US" sz="2400" b="1" dirty="0" err="1">
                <a:solidFill>
                  <a:srgbClr val="24292E"/>
                </a:solidFill>
                <a:latin typeface="Times New Roman" panose="02020603050405020304" pitchFamily="18" charset="0"/>
                <a:ea typeface="Times New Roman" panose="02020603050405020304" pitchFamily="18" charset="0"/>
              </a:rPr>
              <a:t>Thiết</a:t>
            </a:r>
            <a:r>
              <a:rPr lang="en-US" sz="2400" b="1" dirty="0">
                <a:solidFill>
                  <a:srgbClr val="24292E"/>
                </a:solidFill>
                <a:latin typeface="Times New Roman" panose="02020603050405020304" pitchFamily="18" charset="0"/>
                <a:ea typeface="Times New Roman" panose="02020603050405020304" pitchFamily="18" charset="0"/>
              </a:rPr>
              <a:t> </a:t>
            </a:r>
            <a:r>
              <a:rPr lang="en-US" sz="2400" b="1" dirty="0" err="1">
                <a:solidFill>
                  <a:srgbClr val="24292E"/>
                </a:solidFill>
                <a:latin typeface="Times New Roman" panose="02020603050405020304" pitchFamily="18" charset="0"/>
                <a:ea typeface="Times New Roman" panose="02020603050405020304" pitchFamily="18" charset="0"/>
              </a:rPr>
              <a:t>kế</a:t>
            </a:r>
            <a:r>
              <a:rPr lang="en-US" sz="2400" b="1" dirty="0">
                <a:solidFill>
                  <a:srgbClr val="24292E"/>
                </a:solidFill>
                <a:latin typeface="Times New Roman" panose="02020603050405020304" pitchFamily="18" charset="0"/>
                <a:ea typeface="Times New Roman" panose="02020603050405020304" pitchFamily="18" charset="0"/>
              </a:rPr>
              <a:t> </a:t>
            </a:r>
            <a:r>
              <a:rPr lang="en-US" sz="2400" b="1" dirty="0" err="1">
                <a:solidFill>
                  <a:srgbClr val="24292E"/>
                </a:solidFill>
                <a:latin typeface="Times New Roman" panose="02020603050405020304" pitchFamily="18" charset="0"/>
                <a:ea typeface="Times New Roman" panose="02020603050405020304" pitchFamily="18" charset="0"/>
              </a:rPr>
              <a:t>giao</a:t>
            </a:r>
            <a:r>
              <a:rPr lang="en-US" sz="2400" b="1" dirty="0">
                <a:solidFill>
                  <a:srgbClr val="24292E"/>
                </a:solidFill>
                <a:latin typeface="Times New Roman" panose="02020603050405020304" pitchFamily="18" charset="0"/>
                <a:ea typeface="Times New Roman" panose="02020603050405020304" pitchFamily="18" charset="0"/>
              </a:rPr>
              <a:t> </a:t>
            </a:r>
            <a:r>
              <a:rPr lang="en-US" sz="2400" b="1" dirty="0" err="1">
                <a:solidFill>
                  <a:srgbClr val="24292E"/>
                </a:solidFill>
                <a:latin typeface="Times New Roman" panose="02020603050405020304" pitchFamily="18" charset="0"/>
                <a:ea typeface="Times New Roman" panose="02020603050405020304" pitchFamily="18" charset="0"/>
              </a:rPr>
              <a:t>diện</a:t>
            </a:r>
            <a:r>
              <a:rPr lang="en-US" sz="2400" dirty="0">
                <a:solidFill>
                  <a:srgbClr val="24292E"/>
                </a:solidFill>
                <a:latin typeface="Times New Roman" panose="02020603050405020304" pitchFamily="18" charset="0"/>
                <a:ea typeface="Times New Roman" panose="02020603050405020304" pitchFamily="18" charset="0"/>
              </a:rPr>
              <a:t> </a:t>
            </a:r>
            <a:endParaRPr lang="en-US" sz="2400" dirty="0"/>
          </a:p>
        </p:txBody>
      </p:sp>
      <p:sp>
        <p:nvSpPr>
          <p:cNvPr id="6" name="TextBox 5"/>
          <p:cNvSpPr txBox="1"/>
          <p:nvPr/>
        </p:nvSpPr>
        <p:spPr>
          <a:xfrm>
            <a:off x="1625600" y="1510669"/>
            <a:ext cx="2092239"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chơi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946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0035" y="1859111"/>
            <a:ext cx="7749310" cy="1323439"/>
          </a:xfrm>
          <a:prstGeom prst="rect">
            <a:avLst/>
          </a:prstGeom>
        </p:spPr>
        <p:txBody>
          <a:bodyPr wrap="square">
            <a:spAutoFit/>
          </a:bodyPr>
          <a:lstStyle/>
          <a:p>
            <a:r>
              <a:rPr lang="vi-VN" sz="2000" b="0" i="0" dirty="0" smtClean="0">
                <a:solidFill>
                  <a:srgbClr val="24292E"/>
                </a:solidFill>
                <a:effectLst/>
                <a:latin typeface="Times New Roman" panose="02020603050405020304" pitchFamily="18" charset="0"/>
                <a:cs typeface="Times New Roman" panose="02020603050405020304" pitchFamily="18" charset="0"/>
              </a:rPr>
              <a:t> - Hướng tới người dùng trên mọi lứa tuổi, những người muốn tăng thêm kiến thức xã hội...</a:t>
            </a:r>
            <a:r>
              <a:rPr lang="vi-VN" sz="2000" dirty="0" smtClean="0">
                <a:latin typeface="Times New Roman" panose="02020603050405020304" pitchFamily="18" charset="0"/>
                <a:cs typeface="Times New Roman" panose="02020603050405020304" pitchFamily="18" charset="0"/>
              </a:rPr>
              <a:t/>
            </a:r>
            <a:br>
              <a:rPr lang="vi-VN" sz="2000" dirty="0" smtClean="0">
                <a:latin typeface="Times New Roman" panose="02020603050405020304" pitchFamily="18" charset="0"/>
                <a:cs typeface="Times New Roman" panose="02020603050405020304" pitchFamily="18" charset="0"/>
              </a:rPr>
            </a:br>
            <a:r>
              <a:rPr lang="en-US" sz="2000" dirty="0">
                <a:solidFill>
                  <a:srgbClr val="24292E"/>
                </a:solidFill>
                <a:latin typeface="Times New Roman" panose="02020603050405020304" pitchFamily="18" charset="0"/>
                <a:cs typeface="Times New Roman" panose="02020603050405020304" pitchFamily="18" charset="0"/>
              </a:rPr>
              <a:t> </a:t>
            </a:r>
            <a:r>
              <a:rPr lang="vi-VN" sz="2000" b="0" i="0" dirty="0" smtClean="0">
                <a:solidFill>
                  <a:srgbClr val="24292E"/>
                </a:solidFill>
                <a:effectLst/>
                <a:latin typeface="Times New Roman" panose="02020603050405020304" pitchFamily="18" charset="0"/>
                <a:cs typeface="Times New Roman" panose="02020603050405020304" pitchFamily="18" charset="0"/>
              </a:rPr>
              <a:t>- Mang đến cách giải trí mới giúp người dùng vừa chơi vừa học hỏi tư duy thêm kiến thức.</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990459" y="870714"/>
            <a:ext cx="2678938" cy="461665"/>
          </a:xfrm>
          <a:prstGeom prst="rect">
            <a:avLst/>
          </a:prstGeom>
        </p:spPr>
        <p:txBody>
          <a:bodyPr wrap="none">
            <a:spAutoFit/>
          </a:bodyPr>
          <a:lstStyle/>
          <a:p>
            <a:r>
              <a:rPr lang="vi-VN" sz="2400" b="1" i="0" dirty="0" smtClean="0">
                <a:solidFill>
                  <a:srgbClr val="24292E"/>
                </a:solidFill>
                <a:effectLst/>
                <a:latin typeface="Times New Roman" panose="02020603050405020304" pitchFamily="18" charset="0"/>
                <a:cs typeface="Times New Roman" panose="02020603050405020304" pitchFamily="18" charset="0"/>
              </a:rPr>
              <a:t>2. Mô tả ứng dụng </a:t>
            </a:r>
            <a:endParaRPr lang="en-US"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339276" y="1317185"/>
            <a:ext cx="1540806" cy="430887"/>
          </a:xfrm>
          <a:prstGeom prst="rect">
            <a:avLst/>
          </a:prstGeom>
        </p:spPr>
        <p:txBody>
          <a:bodyPr wrap="none">
            <a:spAutoFit/>
          </a:bodyPr>
          <a:lstStyle/>
          <a:p>
            <a:r>
              <a:rPr lang="vi-VN" sz="2200" b="1" i="0" dirty="0" smtClean="0">
                <a:solidFill>
                  <a:srgbClr val="24292E"/>
                </a:solidFill>
                <a:effectLst/>
                <a:latin typeface="Times New Roman" panose="02020603050405020304" pitchFamily="18" charset="0"/>
                <a:cs typeface="Times New Roman" panose="02020603050405020304" pitchFamily="18" charset="0"/>
              </a:rPr>
              <a:t>a. Mục tiêu</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752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574" y="1286199"/>
            <a:ext cx="3363421" cy="430887"/>
          </a:xfrm>
          <a:prstGeom prst="rect">
            <a:avLst/>
          </a:prstGeom>
        </p:spPr>
        <p:txBody>
          <a:bodyPr wrap="none">
            <a:spAutoFit/>
          </a:bodyPr>
          <a:lstStyle/>
          <a:p>
            <a:r>
              <a:rPr lang="en-US" sz="2200" b="1" i="0" dirty="0" smtClean="0">
                <a:solidFill>
                  <a:srgbClr val="24292E"/>
                </a:solidFill>
                <a:effectLst/>
                <a:latin typeface="Times New Roman" panose="02020603050405020304" pitchFamily="18" charset="0"/>
                <a:cs typeface="Times New Roman" panose="02020603050405020304" pitchFamily="18" charset="0"/>
              </a:rPr>
              <a:t>b. </a:t>
            </a:r>
            <a:r>
              <a:rPr lang="en-US" sz="2200" b="1" i="0" dirty="0" err="1" smtClean="0">
                <a:solidFill>
                  <a:srgbClr val="24292E"/>
                </a:solidFill>
                <a:effectLst/>
                <a:latin typeface="Times New Roman" panose="02020603050405020304" pitchFamily="18" charset="0"/>
                <a:cs typeface="Times New Roman" panose="02020603050405020304" pitchFamily="18" charset="0"/>
              </a:rPr>
              <a:t>Cách</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sử</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ứng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endParaRPr lang="en-US"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263046" y="1701749"/>
            <a:ext cx="9116291" cy="707886"/>
          </a:xfrm>
          <a:prstGeom prst="rect">
            <a:avLst/>
          </a:prstGeom>
        </p:spPr>
        <p:txBody>
          <a:bodyPr wrap="square">
            <a:spAutoFit/>
          </a:bodyPr>
          <a:lstStyle/>
          <a:p>
            <a:r>
              <a:rPr lang="vi-VN" sz="2000" b="0" i="0" dirty="0" smtClean="0">
                <a:solidFill>
                  <a:srgbClr val="24292E"/>
                </a:solidFill>
                <a:effectLst/>
                <a:latin typeface="Times New Roman" panose="02020603050405020304" pitchFamily="18" charset="0"/>
                <a:cs typeface="Times New Roman" panose="02020603050405020304" pitchFamily="18" charset="0"/>
              </a:rPr>
              <a:t>- Trên trang chủ của nhanh như chớp: Bắt </a:t>
            </a:r>
            <a:r>
              <a:rPr lang="en-US" sz="2000" dirty="0">
                <a:solidFill>
                  <a:srgbClr val="24292E"/>
                </a:solidFill>
                <a:latin typeface="Times New Roman" panose="02020603050405020304" pitchFamily="18" charset="0"/>
                <a:cs typeface="Times New Roman" panose="02020603050405020304" pitchFamily="18" charset="0"/>
              </a:rPr>
              <a:t>đ</a:t>
            </a:r>
            <a:r>
              <a:rPr lang="vi-VN" sz="2000" b="0" i="0" dirty="0" smtClean="0">
                <a:solidFill>
                  <a:srgbClr val="24292E"/>
                </a:solidFill>
                <a:effectLst/>
                <a:latin typeface="Times New Roman" panose="02020603050405020304" pitchFamily="18" charset="0"/>
                <a:cs typeface="Times New Roman" panose="02020603050405020304" pitchFamily="18" charset="0"/>
              </a:rPr>
              <a:t>ầu trò chơi, cài đặt chò chơi(âm thanh, nhạc nền và thời gian nhắc nhơ cho người chơi khi đăng nhập vào nhanh như chớp…)..</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990459" y="870714"/>
            <a:ext cx="2678938" cy="461665"/>
          </a:xfrm>
          <a:prstGeom prst="rect">
            <a:avLst/>
          </a:prstGeom>
        </p:spPr>
        <p:txBody>
          <a:bodyPr wrap="none">
            <a:spAutoFit/>
          </a:bodyPr>
          <a:lstStyle/>
          <a:p>
            <a:r>
              <a:rPr lang="vi-VN" sz="2400" b="1" i="0" dirty="0" smtClean="0">
                <a:solidFill>
                  <a:srgbClr val="24292E"/>
                </a:solidFill>
                <a:effectLst/>
                <a:latin typeface="Times New Roman" panose="02020603050405020304" pitchFamily="18" charset="0"/>
                <a:cs typeface="Times New Roman" panose="02020603050405020304" pitchFamily="18" charset="0"/>
              </a:rPr>
              <a:t>2. Mô tả ứng dụng </a:t>
            </a:r>
            <a:endParaRPr lang="en-US" sz="24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2192455" y="2409635"/>
            <a:ext cx="2665872" cy="4177335"/>
          </a:xfrm>
          <a:prstGeom prst="rect">
            <a:avLst/>
          </a:prstGeom>
        </p:spPr>
      </p:pic>
      <p:pic>
        <p:nvPicPr>
          <p:cNvPr id="8" name="Picture 7"/>
          <p:cNvPicPr/>
          <p:nvPr/>
        </p:nvPicPr>
        <p:blipFill>
          <a:blip r:embed="rId3"/>
          <a:stretch>
            <a:fillRect/>
          </a:stretch>
        </p:blipFill>
        <p:spPr>
          <a:xfrm>
            <a:off x="6162937" y="2409634"/>
            <a:ext cx="2622550" cy="4177335"/>
          </a:xfrm>
          <a:prstGeom prst="rect">
            <a:avLst/>
          </a:prstGeom>
        </p:spPr>
      </p:pic>
    </p:spTree>
    <p:extLst>
      <p:ext uri="{BB962C8B-B14F-4D97-AF65-F5344CB8AC3E}">
        <p14:creationId xmlns:p14="http://schemas.microsoft.com/office/powerpoint/2010/main" val="302947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574" y="1276963"/>
            <a:ext cx="3363421" cy="430887"/>
          </a:xfrm>
          <a:prstGeom prst="rect">
            <a:avLst/>
          </a:prstGeom>
        </p:spPr>
        <p:txBody>
          <a:bodyPr wrap="none">
            <a:spAutoFit/>
          </a:bodyPr>
          <a:lstStyle/>
          <a:p>
            <a:r>
              <a:rPr lang="en-US" sz="2200" b="1" i="0" dirty="0" smtClean="0">
                <a:solidFill>
                  <a:srgbClr val="24292E"/>
                </a:solidFill>
                <a:effectLst/>
                <a:latin typeface="Times New Roman" panose="02020603050405020304" pitchFamily="18" charset="0"/>
                <a:cs typeface="Times New Roman" panose="02020603050405020304" pitchFamily="18" charset="0"/>
              </a:rPr>
              <a:t>b. </a:t>
            </a:r>
            <a:r>
              <a:rPr lang="en-US" sz="2200" b="1" i="0" dirty="0" err="1" smtClean="0">
                <a:solidFill>
                  <a:srgbClr val="24292E"/>
                </a:solidFill>
                <a:effectLst/>
                <a:latin typeface="Times New Roman" panose="02020603050405020304" pitchFamily="18" charset="0"/>
                <a:cs typeface="Times New Roman" panose="02020603050405020304" pitchFamily="18" charset="0"/>
              </a:rPr>
              <a:t>Cách</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sử</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ứng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endParaRPr lang="en-US"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90459" y="870714"/>
            <a:ext cx="2678938" cy="461665"/>
          </a:xfrm>
          <a:prstGeom prst="rect">
            <a:avLst/>
          </a:prstGeom>
        </p:spPr>
        <p:txBody>
          <a:bodyPr wrap="none">
            <a:spAutoFit/>
          </a:bodyPr>
          <a:lstStyle/>
          <a:p>
            <a:r>
              <a:rPr lang="vi-VN" sz="2400" b="1" i="0" dirty="0" smtClean="0">
                <a:solidFill>
                  <a:srgbClr val="24292E"/>
                </a:solidFill>
                <a:effectLst/>
                <a:latin typeface="Times New Roman" panose="02020603050405020304" pitchFamily="18" charset="0"/>
                <a:cs typeface="Times New Roman" panose="02020603050405020304" pitchFamily="18" charset="0"/>
              </a:rPr>
              <a:t>2. Mô tả ứng dụng </a:t>
            </a:r>
            <a:endParaRPr lang="en-US"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117600" y="1938600"/>
            <a:ext cx="5107709" cy="2246769"/>
          </a:xfrm>
          <a:prstGeom prst="rect">
            <a:avLst/>
          </a:prstGeom>
        </p:spPr>
        <p:txBody>
          <a:bodyPr wrap="square">
            <a:spAutoFit/>
          </a:bodyPr>
          <a:lstStyle/>
          <a:p>
            <a:pPr algn="just"/>
            <a:r>
              <a:rPr lang="en-US" sz="2000" dirty="0" smtClean="0">
                <a:solidFill>
                  <a:srgbClr val="24292E"/>
                </a:solidFill>
                <a:latin typeface="Times New Roman" panose="02020603050405020304" pitchFamily="18" charset="0"/>
                <a:cs typeface="Times New Roman" panose="02020603050405020304" pitchFamily="18" charset="0"/>
              </a:rPr>
              <a:t>- </a:t>
            </a:r>
            <a:r>
              <a:rPr lang="vi-VN" sz="2000" dirty="0" smtClean="0">
                <a:solidFill>
                  <a:srgbClr val="24292E"/>
                </a:solidFill>
                <a:latin typeface="Times New Roman" panose="02020603050405020304" pitchFamily="18" charset="0"/>
                <a:cs typeface="Times New Roman" panose="02020603050405020304" pitchFamily="18" charset="0"/>
              </a:rPr>
              <a:t>Trong chò chơi sẽ có nhiều câu hỏi với kiến</a:t>
            </a:r>
            <a:r>
              <a:rPr lang="en-US" sz="2000" dirty="0" smtClean="0">
                <a:solidFill>
                  <a:srgbClr val="24292E"/>
                </a:solidFill>
                <a:latin typeface="Times New Roman" panose="02020603050405020304" pitchFamily="18" charset="0"/>
                <a:cs typeface="Times New Roman" panose="02020603050405020304" pitchFamily="18" charset="0"/>
              </a:rPr>
              <a:t> </a:t>
            </a:r>
            <a:r>
              <a:rPr lang="vi-VN" sz="2000" dirty="0" smtClean="0">
                <a:solidFill>
                  <a:srgbClr val="24292E"/>
                </a:solidFill>
                <a:latin typeface="Times New Roman" panose="02020603050405020304" pitchFamily="18" charset="0"/>
                <a:cs typeface="Times New Roman" panose="02020603050405020304" pitchFamily="18" charset="0"/>
              </a:rPr>
              <a:t>thức trong nhiều lĩnh vực, người chơi sẽ phải trả</a:t>
            </a:r>
            <a:r>
              <a:rPr lang="en-US" sz="2000" dirty="0" smtClean="0">
                <a:solidFill>
                  <a:srgbClr val="24292E"/>
                </a:solidFill>
                <a:latin typeface="Times New Roman" panose="02020603050405020304" pitchFamily="18" charset="0"/>
                <a:cs typeface="Times New Roman" panose="02020603050405020304" pitchFamily="18" charset="0"/>
              </a:rPr>
              <a:t> </a:t>
            </a:r>
            <a:r>
              <a:rPr lang="vi-VN" sz="2000" dirty="0" smtClean="0">
                <a:solidFill>
                  <a:srgbClr val="24292E"/>
                </a:solidFill>
                <a:latin typeface="Times New Roman" panose="02020603050405020304" pitchFamily="18" charset="0"/>
                <a:cs typeface="Times New Roman" panose="02020603050405020304" pitchFamily="18" charset="0"/>
              </a:rPr>
              <a:t>lời 10 câu hỏi.</a:t>
            </a:r>
            <a:endParaRPr lang="en-US" sz="2000" dirty="0">
              <a:latin typeface="Times New Roman" panose="02020603050405020304" pitchFamily="18" charset="0"/>
              <a:cs typeface="Times New Roman" panose="02020603050405020304" pitchFamily="18" charset="0"/>
            </a:endParaRPr>
          </a:p>
          <a:p>
            <a:pPr algn="just"/>
            <a:r>
              <a:rPr lang="vi-VN" sz="2000" dirty="0" smtClean="0">
                <a:solidFill>
                  <a:srgbClr val="24292E"/>
                </a:solidFill>
                <a:latin typeface="Times New Roman" panose="02020603050405020304" pitchFamily="18" charset="0"/>
                <a:cs typeface="Times New Roman" panose="02020603050405020304" pitchFamily="18" charset="0"/>
              </a:rPr>
              <a:t>-</a:t>
            </a:r>
            <a:r>
              <a:rPr lang="en-US" sz="2000" dirty="0" smtClean="0">
                <a:solidFill>
                  <a:srgbClr val="24292E"/>
                </a:solidFill>
                <a:latin typeface="Times New Roman" panose="02020603050405020304" pitchFamily="18" charset="0"/>
                <a:cs typeface="Times New Roman" panose="02020603050405020304" pitchFamily="18" charset="0"/>
              </a:rPr>
              <a:t> </a:t>
            </a:r>
            <a:r>
              <a:rPr lang="vi-VN" sz="2000" dirty="0" smtClean="0">
                <a:solidFill>
                  <a:srgbClr val="24292E"/>
                </a:solidFill>
                <a:latin typeface="Times New Roman" panose="02020603050405020304" pitchFamily="18" charset="0"/>
                <a:cs typeface="Times New Roman" panose="02020603050405020304" pitchFamily="18" charset="0"/>
              </a:rPr>
              <a:t>Điểm ban đầu khi vào game là 100 điểm.</a:t>
            </a:r>
            <a:r>
              <a:rPr lang="vi-VN" sz="2000" dirty="0" smtClean="0">
                <a:latin typeface="Times New Roman" panose="02020603050405020304" pitchFamily="18" charset="0"/>
                <a:cs typeface="Times New Roman" panose="02020603050405020304" pitchFamily="18" charset="0"/>
              </a:rPr>
              <a:t/>
            </a:r>
            <a:br>
              <a:rPr lang="vi-VN" sz="2000" dirty="0" smtClean="0">
                <a:latin typeface="Times New Roman" panose="02020603050405020304" pitchFamily="18" charset="0"/>
                <a:cs typeface="Times New Roman" panose="02020603050405020304" pitchFamily="18" charset="0"/>
              </a:rPr>
            </a:br>
            <a:r>
              <a:rPr lang="vi-VN" sz="2000" dirty="0" smtClean="0">
                <a:solidFill>
                  <a:srgbClr val="24292E"/>
                </a:solidFill>
                <a:latin typeface="Times New Roman" panose="02020603050405020304" pitchFamily="18" charset="0"/>
                <a:cs typeface="Times New Roman" panose="02020603050405020304" pitchFamily="18" charset="0"/>
              </a:rPr>
              <a:t>- Sau mỗi câu trả lời đúng người chơi sẽ được cộng 10 điểm, trả lời sai sẽ bị trừ 10 điểm, người chơi bỏ qua câu hỏi sẽ bị trừ 5 điểm.   </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847899" y="1707850"/>
            <a:ext cx="2794866" cy="4797564"/>
          </a:xfrm>
          <a:prstGeom prst="rect">
            <a:avLst/>
          </a:prstGeom>
        </p:spPr>
      </p:pic>
    </p:spTree>
    <p:extLst>
      <p:ext uri="{BB962C8B-B14F-4D97-AF65-F5344CB8AC3E}">
        <p14:creationId xmlns:p14="http://schemas.microsoft.com/office/powerpoint/2010/main" val="2810844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574" y="1323143"/>
            <a:ext cx="3363421" cy="430887"/>
          </a:xfrm>
          <a:prstGeom prst="rect">
            <a:avLst/>
          </a:prstGeom>
        </p:spPr>
        <p:txBody>
          <a:bodyPr wrap="none">
            <a:spAutoFit/>
          </a:bodyPr>
          <a:lstStyle/>
          <a:p>
            <a:r>
              <a:rPr lang="en-US" sz="2200" b="1" i="0" dirty="0" smtClean="0">
                <a:solidFill>
                  <a:srgbClr val="24292E"/>
                </a:solidFill>
                <a:effectLst/>
                <a:latin typeface="Times New Roman" panose="02020603050405020304" pitchFamily="18" charset="0"/>
                <a:cs typeface="Times New Roman" panose="02020603050405020304" pitchFamily="18" charset="0"/>
              </a:rPr>
              <a:t>b. </a:t>
            </a:r>
            <a:r>
              <a:rPr lang="en-US" sz="2200" b="1" i="0" dirty="0" err="1" smtClean="0">
                <a:solidFill>
                  <a:srgbClr val="24292E"/>
                </a:solidFill>
                <a:effectLst/>
                <a:latin typeface="Times New Roman" panose="02020603050405020304" pitchFamily="18" charset="0"/>
                <a:cs typeface="Times New Roman" panose="02020603050405020304" pitchFamily="18" charset="0"/>
              </a:rPr>
              <a:t>Cách</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sử</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ứng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endParaRPr lang="en-US"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90459" y="843004"/>
            <a:ext cx="2678938" cy="461665"/>
          </a:xfrm>
          <a:prstGeom prst="rect">
            <a:avLst/>
          </a:prstGeom>
        </p:spPr>
        <p:txBody>
          <a:bodyPr wrap="none">
            <a:spAutoFit/>
          </a:bodyPr>
          <a:lstStyle/>
          <a:p>
            <a:r>
              <a:rPr lang="vi-VN" sz="2400" b="1" i="0" dirty="0" smtClean="0">
                <a:solidFill>
                  <a:srgbClr val="24292E"/>
                </a:solidFill>
                <a:effectLst/>
                <a:latin typeface="Times New Roman" panose="02020603050405020304" pitchFamily="18" charset="0"/>
                <a:cs typeface="Times New Roman" panose="02020603050405020304" pitchFamily="18" charset="0"/>
              </a:rPr>
              <a:t>2. Mô tả ứng dụng </a:t>
            </a:r>
            <a:endParaRPr lang="en-US"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244574" y="1743915"/>
            <a:ext cx="9587346" cy="707886"/>
          </a:xfrm>
          <a:prstGeom prst="rect">
            <a:avLst/>
          </a:prstGeom>
        </p:spPr>
        <p:txBody>
          <a:bodyPr wrap="square">
            <a:spAutoFit/>
          </a:bodyPr>
          <a:lstStyle/>
          <a:p>
            <a:r>
              <a:rPr lang="vi-VN" sz="2000" dirty="0" smtClean="0">
                <a:solidFill>
                  <a:srgbClr val="24292E"/>
                </a:solidFill>
                <a:latin typeface="Times New Roman" panose="02020603050405020304" pitchFamily="18" charset="0"/>
                <a:cs typeface="Times New Roman" panose="02020603050405020304" pitchFamily="18" charset="0"/>
              </a:rPr>
              <a:t>- Sau khi kết thúc trò chơi sẻ có giao diện điểm của người chơi ( Người chơi có thể chia sẻ điểm của mình trên facebook khi đã đăng nhập trước đó hoặc trở về trang chủ để chơi tiếp)</a:t>
            </a:r>
            <a:endParaRPr lang="en-US" sz="2000" dirty="0"/>
          </a:p>
        </p:txBody>
      </p:sp>
      <p:pic>
        <p:nvPicPr>
          <p:cNvPr id="6" name="Picture 5"/>
          <p:cNvPicPr/>
          <p:nvPr/>
        </p:nvPicPr>
        <p:blipFill>
          <a:blip r:embed="rId2"/>
          <a:stretch>
            <a:fillRect/>
          </a:stretch>
        </p:blipFill>
        <p:spPr>
          <a:xfrm>
            <a:off x="4464628" y="2451801"/>
            <a:ext cx="2591954" cy="4133726"/>
          </a:xfrm>
          <a:prstGeom prst="rect">
            <a:avLst/>
          </a:prstGeom>
        </p:spPr>
      </p:pic>
    </p:spTree>
    <p:extLst>
      <p:ext uri="{BB962C8B-B14F-4D97-AF65-F5344CB8AC3E}">
        <p14:creationId xmlns:p14="http://schemas.microsoft.com/office/powerpoint/2010/main" val="3557261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574" y="1350851"/>
            <a:ext cx="3363421" cy="430887"/>
          </a:xfrm>
          <a:prstGeom prst="rect">
            <a:avLst/>
          </a:prstGeom>
        </p:spPr>
        <p:txBody>
          <a:bodyPr wrap="none">
            <a:spAutoFit/>
          </a:bodyPr>
          <a:lstStyle/>
          <a:p>
            <a:r>
              <a:rPr lang="en-US" sz="2200" b="1" i="0" dirty="0" smtClean="0">
                <a:solidFill>
                  <a:srgbClr val="24292E"/>
                </a:solidFill>
                <a:effectLst/>
                <a:latin typeface="Times New Roman" panose="02020603050405020304" pitchFamily="18" charset="0"/>
                <a:cs typeface="Times New Roman" panose="02020603050405020304" pitchFamily="18" charset="0"/>
              </a:rPr>
              <a:t>b. </a:t>
            </a:r>
            <a:r>
              <a:rPr lang="en-US" sz="2200" b="1" i="0" dirty="0" err="1" smtClean="0">
                <a:solidFill>
                  <a:srgbClr val="24292E"/>
                </a:solidFill>
                <a:effectLst/>
                <a:latin typeface="Times New Roman" panose="02020603050405020304" pitchFamily="18" charset="0"/>
                <a:cs typeface="Times New Roman" panose="02020603050405020304" pitchFamily="18" charset="0"/>
              </a:rPr>
              <a:t>Cách</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sử</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ứng</a:t>
            </a:r>
            <a:r>
              <a:rPr lang="en-US" sz="2200" b="1" i="0" dirty="0" smtClean="0">
                <a:solidFill>
                  <a:srgbClr val="24292E"/>
                </a:solidFill>
                <a:effectLst/>
                <a:latin typeface="Times New Roman" panose="02020603050405020304" pitchFamily="18" charset="0"/>
                <a:cs typeface="Times New Roman" panose="02020603050405020304" pitchFamily="18" charset="0"/>
              </a:rPr>
              <a:t> </a:t>
            </a:r>
            <a:r>
              <a:rPr lang="en-US" sz="2200" b="1" i="0" dirty="0" err="1" smtClean="0">
                <a:solidFill>
                  <a:srgbClr val="24292E"/>
                </a:solidFill>
                <a:effectLst/>
                <a:latin typeface="Times New Roman" panose="02020603050405020304" pitchFamily="18" charset="0"/>
                <a:cs typeface="Times New Roman" panose="02020603050405020304" pitchFamily="18" charset="0"/>
              </a:rPr>
              <a:t>dụng</a:t>
            </a:r>
            <a:endParaRPr lang="en-US"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90459" y="889186"/>
            <a:ext cx="2678938" cy="461665"/>
          </a:xfrm>
          <a:prstGeom prst="rect">
            <a:avLst/>
          </a:prstGeom>
        </p:spPr>
        <p:txBody>
          <a:bodyPr wrap="none">
            <a:spAutoFit/>
          </a:bodyPr>
          <a:lstStyle/>
          <a:p>
            <a:r>
              <a:rPr lang="vi-VN" sz="2400" b="1" i="0" dirty="0" smtClean="0">
                <a:solidFill>
                  <a:srgbClr val="24292E"/>
                </a:solidFill>
                <a:effectLst/>
                <a:latin typeface="Times New Roman" panose="02020603050405020304" pitchFamily="18" charset="0"/>
                <a:cs typeface="Times New Roman" panose="02020603050405020304" pitchFamily="18" charset="0"/>
              </a:rPr>
              <a:t>2. Mô tả ứng dụng </a:t>
            </a:r>
            <a:endParaRPr lang="en-US"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244573" y="1812516"/>
            <a:ext cx="8675281" cy="707886"/>
          </a:xfrm>
          <a:prstGeom prst="rect">
            <a:avLst/>
          </a:prstGeom>
        </p:spPr>
        <p:txBody>
          <a:bodyPr wrap="square">
            <a:spAutoFit/>
          </a:bodyPr>
          <a:lstStyle/>
          <a:p>
            <a:r>
              <a:rPr lang="vi-VN" sz="2000" dirty="0" smtClean="0">
                <a:solidFill>
                  <a:srgbClr val="24292E"/>
                </a:solidFill>
                <a:latin typeface="Times New Roman" panose="02020603050405020304" pitchFamily="18" charset="0"/>
                <a:cs typeface="Times New Roman" panose="02020603050405020304" pitchFamily="18" charset="0"/>
              </a:rPr>
              <a:t>- Trò chơi sẻ có chức năng bẳng xếp hạng người chơi có điểm cao nhất theo thứ tự từ trên xuống dưới, có các chế độ xếp hạng online và xếp hạng offline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329928" y="2551179"/>
            <a:ext cx="2635250" cy="4182129"/>
          </a:xfrm>
          <a:prstGeom prst="rect">
            <a:avLst/>
          </a:prstGeom>
        </p:spPr>
      </p:pic>
      <p:pic>
        <p:nvPicPr>
          <p:cNvPr id="3" name="Picture 2"/>
          <p:cNvPicPr>
            <a:picLocks noChangeAspect="1"/>
          </p:cNvPicPr>
          <p:nvPr/>
        </p:nvPicPr>
        <p:blipFill>
          <a:blip r:embed="rId3"/>
          <a:stretch>
            <a:fillRect/>
          </a:stretch>
        </p:blipFill>
        <p:spPr>
          <a:xfrm>
            <a:off x="5727442" y="2551179"/>
            <a:ext cx="2649651" cy="4182129"/>
          </a:xfrm>
          <a:prstGeom prst="rect">
            <a:avLst/>
          </a:prstGeom>
        </p:spPr>
      </p:pic>
    </p:spTree>
    <p:extLst>
      <p:ext uri="{BB962C8B-B14F-4D97-AF65-F5344CB8AC3E}">
        <p14:creationId xmlns:p14="http://schemas.microsoft.com/office/powerpoint/2010/main" val="344269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439</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Phân công công việc nhóm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2019-06-20T15:17:11Z</dcterms:created>
  <dcterms:modified xsi:type="dcterms:W3CDTF">2019-06-20T16:30:38Z</dcterms:modified>
</cp:coreProperties>
</file>