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391" r:id="rId3"/>
    <p:sldId id="363" r:id="rId4"/>
    <p:sldId id="443" r:id="rId5"/>
    <p:sldId id="410" r:id="rId6"/>
    <p:sldId id="439" r:id="rId7"/>
    <p:sldId id="440" r:id="rId8"/>
    <p:sldId id="444" r:id="rId9"/>
    <p:sldId id="446" r:id="rId10"/>
    <p:sldId id="437" r:id="rId11"/>
    <p:sldId id="43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8810" autoAdjust="0"/>
  </p:normalViewPr>
  <p:slideViewPr>
    <p:cSldViewPr>
      <p:cViewPr varScale="1">
        <p:scale>
          <a:sx n="80" d="100"/>
          <a:sy n="80" d="100"/>
        </p:scale>
        <p:origin x="-1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2C30-27C0-46D0-8BFE-4E6DC4E1293C}" type="datetimeFigureOut">
              <a:rPr lang="en-US" smtClean="0"/>
              <a:pPr/>
              <a:t>6/19/12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A4097-5C34-4DCF-8039-AC9C6DDB9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5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154E8-9B16-4918-9518-BDF7CE709DD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154E8-9B16-4918-9518-BDF7CE709DD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154E8-9B16-4918-9518-BDF7CE709D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A35C3-B87A-4C0B-885D-BC998A8EC1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4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154E8-9B16-4918-9518-BDF7CE709D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4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53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4572"/>
            <a:ext cx="5486400" cy="4143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456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88571"/>
            <a:ext cx="5486400" cy="5884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19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9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8340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6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E8340A"/>
              </a:buCl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5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65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9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01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2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0800"/>
            <a:ext cx="3008313" cy="3535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59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8340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7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4572"/>
            <a:ext cx="5486400" cy="4143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456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88571"/>
            <a:ext cx="5486400" cy="5884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65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E8340A"/>
              </a:buCl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69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7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94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2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0800"/>
            <a:ext cx="3008313" cy="3535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60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jpeg"/><Relationship Id="rId13" Type="http://schemas.openxmlformats.org/officeDocument/2006/relationships/image" Target="../media/image4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Documents and Settings\peter\My Documents\Downloads\9.18_ppt_bg\9.18_ppt_bg\dark_header_slide_bg_v2.jp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1" y="0"/>
            <a:ext cx="91440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741" y="0"/>
            <a:ext cx="82296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4578" name="Picture 2" descr="C:\Documents and Settings\peter\My Documents\Downloads\9.18_ppt_bg\9.18_ppt_bg\dark_footer_slide_bg_v2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28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914400" indent="-45720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2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371600" indent="-45720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20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18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171700" indent="-34290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18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Documents and Settings\peter\My Documents\Downloads\9.18_ppt_bg\9.18_ppt_bg\dark_header_slide_bg_v2.jp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1" y="0"/>
            <a:ext cx="91440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41" y="0"/>
            <a:ext cx="914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4578" name="Picture 2" descr="C:\Documents and Settings\peter\My Documents\Downloads\9.18_ppt_bg\9.18_ppt_bg\dark_footer_slide_bg_v2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1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28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914400" indent="-45720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2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371600" indent="-45720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20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18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171700" indent="-342900" algn="l" defTabSz="914400" rtl="0" eaLnBrk="1" latinLnBrk="0" hangingPunct="1">
        <a:spcBef>
          <a:spcPct val="20000"/>
        </a:spcBef>
        <a:buClr>
          <a:srgbClr val="E8340A"/>
        </a:buClr>
        <a:buFont typeface="+mj-lt"/>
        <a:buAutoNum type="arabicPeriod"/>
        <a:defRPr sz="18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urry.com/" TargetMode="External"/><Relationship Id="rId4" Type="http://schemas.openxmlformats.org/officeDocument/2006/relationships/hyperlink" Target="mailto:publishers@flurry.com" TargetMode="External"/><Relationship Id="rId5" Type="http://schemas.openxmlformats.org/officeDocument/2006/relationships/hyperlink" Target="mailto:integration@flurry.com" TargetMode="External"/><Relationship Id="rId6" Type="http://schemas.openxmlformats.org/officeDocument/2006/relationships/hyperlink" Target="http://support.flurry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jpeg"/><Relationship Id="rId7" Type="http://schemas.openxmlformats.org/officeDocument/2006/relationships/image" Target="../media/image2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2448300"/>
            <a:ext cx="6324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b="1" dirty="0" smtClean="0">
                <a:solidFill>
                  <a:srgbClr val="E834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Flurry </a:t>
            </a:r>
            <a:r>
              <a:rPr lang="en-US" sz="2600" b="1" dirty="0" smtClean="0">
                <a:solidFill>
                  <a:srgbClr val="E834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Publishers</a:t>
            </a:r>
          </a:p>
          <a:p>
            <a:pPr algn="r"/>
            <a:r>
              <a:rPr lang="en-US" sz="2600" b="1" dirty="0" smtClean="0">
                <a:solidFill>
                  <a:srgbClr val="E834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Maximize your advertising revenues</a:t>
            </a:r>
          </a:p>
          <a:p>
            <a:pPr algn="r"/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dirty="0" smtClean="0">
                <a:solidFill>
                  <a:prstClr val="white"/>
                </a:solidFill>
              </a:rPr>
              <a:t>Flurry Publisher Team</a:t>
            </a:r>
          </a:p>
          <a:p>
            <a:pPr algn="r"/>
            <a:r>
              <a:rPr lang="en-US" dirty="0" smtClean="0">
                <a:solidFill>
                  <a:prstClr val="white"/>
                </a:solidFill>
              </a:rPr>
              <a:t>February </a:t>
            </a:r>
            <a:r>
              <a:rPr lang="en-US" dirty="0" smtClean="0">
                <a:solidFill>
                  <a:prstClr val="white"/>
                </a:solidFill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144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3" y="76200"/>
            <a:ext cx="7439026" cy="673101"/>
          </a:xfrm>
        </p:spPr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722" y="1685824"/>
            <a:ext cx="7040389" cy="619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Create Flurry account at 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www.flurry.com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14413" y="4695453"/>
            <a:ext cx="548640" cy="548640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accent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823875" y="4651323"/>
            <a:ext cx="7369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903037" y="2606005"/>
            <a:ext cx="548640" cy="548640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accent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808867" y="2543511"/>
            <a:ext cx="7369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5309" y="1661841"/>
            <a:ext cx="548640" cy="548640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accent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808867" y="1600200"/>
            <a:ext cx="7369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1136" y="2536705"/>
            <a:ext cx="7320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Request latest SDK with Clips and Reengagement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only) from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4"/>
              </a:rPr>
              <a:t>publishers@flurry.com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655462" y="4738282"/>
            <a:ext cx="7336136" cy="61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1737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Business questions?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4"/>
              </a:rPr>
              <a:t>publishers@flurry.com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Technical questions?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5"/>
              </a:rPr>
              <a:t>integration@flurry.com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1135" y="3534508"/>
            <a:ext cx="7320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Get step-by-step integration instructions from: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6"/>
              </a:rPr>
              <a:t>http://support.flurry.com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03037" y="3612002"/>
            <a:ext cx="548640" cy="548640"/>
          </a:xfrm>
          <a:prstGeom prst="ellipse">
            <a:avLst/>
          </a:prstGeom>
          <a:gradFill>
            <a:gsLst>
              <a:gs pos="100000">
                <a:schemeClr val="tx2"/>
              </a:gs>
              <a:gs pos="0">
                <a:schemeClr val="accent1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808867" y="3549508"/>
            <a:ext cx="7369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483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1870" y="1566565"/>
            <a:ext cx="480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Being the clear mobile analytics leader with 380M+ devices tracked…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Flurry Difference</a:t>
            </a:r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03042" y="2949714"/>
            <a:ext cx="480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Flurry targets ads better than any other mobile network…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5937" y="4168914"/>
            <a:ext cx="480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Delivering higher quality traffic that advertisers bid up for…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5937" y="5464314"/>
            <a:ext cx="480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And earning more for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AppCircle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publishers.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609600" y="1566565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Better Analytics</a:t>
            </a: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609600" y="2949714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Better Targeting</a:t>
            </a: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609600" y="4168914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Higher Bids</a:t>
            </a: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634218" y="5464314"/>
            <a:ext cx="289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>
                <a:solidFill>
                  <a:schemeClr val="tx1"/>
                </a:solidFill>
              </a:rPr>
              <a:t>Higher Payouts</a:t>
            </a:r>
          </a:p>
        </p:txBody>
      </p:sp>
      <p:sp>
        <p:nvSpPr>
          <p:cNvPr id="2" name="Down Arrow 1"/>
          <p:cNvSpPr/>
          <p:nvPr/>
        </p:nvSpPr>
        <p:spPr>
          <a:xfrm>
            <a:off x="1676400" y="2294930"/>
            <a:ext cx="762000" cy="4794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701018" y="3638159"/>
            <a:ext cx="762000" cy="4794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701018" y="4866885"/>
            <a:ext cx="762000" cy="4794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1940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Storefront (games with virtual currency)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Banner</a:t>
            </a: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Interstitial</a:t>
            </a:r>
          </a:p>
          <a:p>
            <a:pPr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How can I integrate Flurry in my app?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12954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219200"/>
            <a:ext cx="1371600" cy="1371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495800" y="1600200"/>
            <a:ext cx="0" cy="419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05400" y="312420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Storefront (games with virtual currency)</a:t>
            </a:r>
          </a:p>
          <a:p>
            <a:pPr marL="342900" indent="-342900">
              <a:buFont typeface="Wingdings" charset="2"/>
              <a:buChar char="§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Interstitial (rewarded or unrewarded)</a:t>
            </a:r>
          </a:p>
          <a:p>
            <a:pPr marL="342900" indent="-342900">
              <a:buFont typeface="Wingdings" charset="2"/>
              <a:buChar char="§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2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25" y="762000"/>
            <a:ext cx="7439026" cy="673101"/>
          </a:xfrm>
        </p:spPr>
        <p:txBody>
          <a:bodyPr/>
          <a:lstStyle/>
          <a:p>
            <a:r>
              <a:rPr lang="en-US" dirty="0" smtClean="0"/>
              <a:t>Complete Flexibility in Integration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248355" y="5569869"/>
            <a:ext cx="2215192" cy="343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Banner</a:t>
            </a:r>
            <a:endParaRPr lang="en-US" b="1" dirty="0"/>
          </a:p>
        </p:txBody>
      </p:sp>
      <p:sp>
        <p:nvSpPr>
          <p:cNvPr id="33" name="Title 5"/>
          <p:cNvSpPr txBox="1">
            <a:spLocks/>
          </p:cNvSpPr>
          <p:nvPr/>
        </p:nvSpPr>
        <p:spPr>
          <a:xfrm>
            <a:off x="381000" y="228600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1) Banner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8355" y="5944878"/>
            <a:ext cx="221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eCPM</a:t>
            </a:r>
            <a:r>
              <a:rPr lang="en-US" b="1" dirty="0" smtClean="0"/>
              <a:t>: </a:t>
            </a:r>
            <a:r>
              <a:rPr lang="en-US" b="1" dirty="0" smtClean="0"/>
              <a:t>$2-3</a:t>
            </a:r>
            <a:endParaRPr lang="en-US" b="1" dirty="0"/>
          </a:p>
        </p:txBody>
      </p:sp>
      <p:pic>
        <p:nvPicPr>
          <p:cNvPr id="24" name="Picture 8" descr="http://ucdavistechtalk.files.wordpress.com/2009/06/apple_logo_grey.gif?w=64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44244"/>
            <a:ext cx="619448" cy="76200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228600" y="1143000"/>
            <a:ext cx="2268943" cy="4447846"/>
            <a:chOff x="228600" y="1143000"/>
            <a:chExt cx="2268943" cy="4447846"/>
          </a:xfrm>
        </p:grpSpPr>
        <p:grpSp>
          <p:nvGrpSpPr>
            <p:cNvPr id="3" name="Group 2"/>
            <p:cNvGrpSpPr/>
            <p:nvPr/>
          </p:nvGrpSpPr>
          <p:grpSpPr>
            <a:xfrm>
              <a:off x="228600" y="1143000"/>
              <a:ext cx="2268943" cy="4447846"/>
              <a:chOff x="6550327" y="1099746"/>
              <a:chExt cx="2268943" cy="4447846"/>
            </a:xfrm>
          </p:grpSpPr>
          <p:pic>
            <p:nvPicPr>
              <p:cNvPr id="41" name="Picture 3" descr="02_loading_v1.jpg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 rot="16200000">
                <a:off x="5460876" y="2189197"/>
                <a:ext cx="4447846" cy="2268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2" descr="NR Banner - WWF.PNG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33977" y="1896131"/>
                <a:ext cx="1928395" cy="2892592"/>
              </a:xfrm>
              <a:prstGeom prst="rect">
                <a:avLst/>
              </a:prstGeom>
            </p:spPr>
          </p:pic>
        </p:grpSp>
        <p:pic>
          <p:nvPicPr>
            <p:cNvPr id="21" name="Picture 20" descr="photo (23)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000" y="1905000"/>
              <a:ext cx="1981200" cy="2971800"/>
            </a:xfrm>
            <a:prstGeom prst="rect">
              <a:avLst/>
            </a:prstGeom>
          </p:spPr>
        </p:pic>
      </p:grpSp>
      <p:sp>
        <p:nvSpPr>
          <p:cNvPr id="22" name="Merge 21"/>
          <p:cNvSpPr/>
          <p:nvPr/>
        </p:nvSpPr>
        <p:spPr>
          <a:xfrm rot="16200000">
            <a:off x="1981200" y="3505200"/>
            <a:ext cx="3048000" cy="4572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20574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Re-engagement 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is a unique ad unit only offered by Flurry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Re-engagement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deeply utilizes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 our analytics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Fill between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10 and 20% 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of your impressions with Flurry</a:t>
            </a:r>
          </a:p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If no Re-engagement is available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backfill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 to your traditional ad unit or mediation layer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2) </a:t>
            </a:r>
            <a:r>
              <a:rPr lang="en-US" dirty="0" smtClean="0"/>
              <a:t>Interstitial</a:t>
            </a:r>
            <a:endParaRPr lang="en-US" dirty="0"/>
          </a:p>
        </p:txBody>
      </p:sp>
      <p:pic>
        <p:nvPicPr>
          <p:cNvPr id="45" name="Picture 3" descr="02_loading_v1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-860851" y="3070652"/>
            <a:ext cx="4447846" cy="226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3475" y="3269511"/>
            <a:ext cx="1731925" cy="2597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4139" y="3269511"/>
            <a:ext cx="1731926" cy="259788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058659" y="2387024"/>
            <a:ext cx="20613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/>
                <a:cs typeface="Calibri"/>
              </a:rPr>
              <a:t>Video ads</a:t>
            </a:r>
          </a:p>
          <a:p>
            <a:pPr algn="ctr"/>
            <a:r>
              <a:rPr lang="en-US" sz="1600" b="1" dirty="0" smtClean="0">
                <a:latin typeface="Calibri"/>
                <a:cs typeface="Calibri"/>
              </a:rPr>
              <a:t>(AC Clips)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53000" y="2411848"/>
            <a:ext cx="22898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alibri"/>
                <a:cs typeface="Calibri"/>
              </a:rPr>
              <a:t>AppCircle</a:t>
            </a:r>
            <a:endParaRPr lang="en-US" sz="1600" b="1" dirty="0" smtClean="0">
              <a:latin typeface="Calibri"/>
              <a:cs typeface="Calibri"/>
            </a:endParaRPr>
          </a:p>
          <a:p>
            <a:pPr algn="ctr"/>
            <a:r>
              <a:rPr lang="en-US" sz="1600" b="1" dirty="0" smtClean="0">
                <a:latin typeface="Calibri"/>
                <a:cs typeface="Calibri"/>
              </a:rPr>
              <a:t>Recommendations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95600" y="2463224"/>
            <a:ext cx="22707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alibri"/>
                <a:cs typeface="Calibri"/>
              </a:rPr>
              <a:t>AppCircle</a:t>
            </a:r>
            <a:endParaRPr lang="en-US" sz="1600" b="1" dirty="0" smtClean="0">
              <a:latin typeface="Calibri"/>
              <a:cs typeface="Calibri"/>
            </a:endParaRPr>
          </a:p>
          <a:p>
            <a:pPr algn="ctr"/>
            <a:r>
              <a:rPr lang="en-US" sz="1600" b="1" dirty="0" smtClean="0">
                <a:latin typeface="Calibri"/>
                <a:cs typeface="Calibri"/>
              </a:rPr>
              <a:t>Reengagements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369" y="3254271"/>
            <a:ext cx="1737360" cy="2606040"/>
          </a:xfrm>
          <a:prstGeom prst="rect">
            <a:avLst/>
          </a:prstGeom>
        </p:spPr>
      </p:pic>
      <p:sp>
        <p:nvSpPr>
          <p:cNvPr id="57" name="Merge 5"/>
          <p:cNvSpPr/>
          <p:nvPr/>
        </p:nvSpPr>
        <p:spPr>
          <a:xfrm rot="5400000" flipH="1">
            <a:off x="1524000" y="3853488"/>
            <a:ext cx="2438400" cy="4572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190" y="2760886"/>
            <a:ext cx="1867809" cy="2801714"/>
          </a:xfrm>
          <a:prstGeom prst="rect">
            <a:avLst/>
          </a:prstGeom>
        </p:spPr>
      </p:pic>
      <p:pic>
        <p:nvPicPr>
          <p:cNvPr id="14" name="Picture 8" descr="http://ucdavistechtalk.files.wordpress.com/2009/06/apple_logo_grey.gif?w=640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44244"/>
            <a:ext cx="619448" cy="762000"/>
          </a:xfrm>
          <a:prstGeom prst="rect">
            <a:avLst/>
          </a:prstGeom>
          <a:noFill/>
        </p:spPr>
      </p:pic>
      <p:sp>
        <p:nvSpPr>
          <p:cNvPr id="2" name="Right Brace 1"/>
          <p:cNvSpPr/>
          <p:nvPr/>
        </p:nvSpPr>
        <p:spPr>
          <a:xfrm rot="16200000">
            <a:off x="4762500" y="876300"/>
            <a:ext cx="609600" cy="2209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2400" y="1371600"/>
            <a:ext cx="2286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virtual currency required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7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3) Store </a:t>
            </a:r>
            <a:r>
              <a:rPr lang="en-US" dirty="0" smtClean="0"/>
              <a:t>Integration (AC Clips)</a:t>
            </a:r>
            <a:endParaRPr lang="en-US" dirty="0"/>
          </a:p>
        </p:txBody>
      </p:sp>
      <p:sp>
        <p:nvSpPr>
          <p:cNvPr id="57" name="Merge 5"/>
          <p:cNvSpPr/>
          <p:nvPr/>
        </p:nvSpPr>
        <p:spPr>
          <a:xfrm rot="16200000">
            <a:off x="2400300" y="2048647"/>
            <a:ext cx="1905000" cy="4572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Merge 5"/>
          <p:cNvSpPr/>
          <p:nvPr/>
        </p:nvSpPr>
        <p:spPr>
          <a:xfrm>
            <a:off x="3843997" y="3429000"/>
            <a:ext cx="2438400" cy="4572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erge 5"/>
          <p:cNvSpPr/>
          <p:nvPr/>
        </p:nvSpPr>
        <p:spPr>
          <a:xfrm rot="5400000" flipH="1">
            <a:off x="2310032" y="5143500"/>
            <a:ext cx="1905000" cy="4572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332" y="976532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Click free credits option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5114" y="990600"/>
            <a:ext cx="3010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Watch a 15-30 sec video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4040889"/>
            <a:ext cx="346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Earn credits. Option to get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194" y="1359931"/>
            <a:ext cx="2827606" cy="1882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9394" y="1359931"/>
            <a:ext cx="2827606" cy="188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9394" y="4410222"/>
            <a:ext cx="2827606" cy="188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98" y="4410221"/>
            <a:ext cx="2827606" cy="18821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617741" y="4040889"/>
            <a:ext cx="3087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Exit video at any time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6553200" y="1175266"/>
            <a:ext cx="2518544" cy="52255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514350" indent="-514350" algn="l" defTabSz="914400" rtl="0" eaLnBrk="1" latinLnBrk="0" hangingPunct="1">
              <a:spcBef>
                <a:spcPct val="20000"/>
              </a:spcBef>
              <a:buClr>
                <a:srgbClr val="E8340A"/>
              </a:buClr>
              <a:buFont typeface="+mj-lt"/>
              <a:buAutoNum type="arabicPeriod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>
                <a:srgbClr val="E8340A"/>
              </a:buClr>
              <a:buFont typeface="+mj-lt"/>
              <a:buAutoNum type="arabicPeriod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Clr>
                <a:srgbClr val="E8340A"/>
              </a:buClr>
              <a:buFont typeface="+mj-lt"/>
              <a:buAutoNum type="arabicPeriod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E8340A"/>
              </a:buClr>
              <a:buFont typeface="+mj-lt"/>
              <a:buAutoNum type="arabicPeriod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E8340A"/>
              </a:buClr>
              <a:buFont typeface="+mj-lt"/>
              <a:buAutoNum type="arabicPeriod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Expected Publisher Payout: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$7-$14 </a:t>
            </a:r>
            <a:r>
              <a:rPr lang="en-US" sz="2000" dirty="0" err="1" smtClean="0"/>
              <a:t>eCPM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$800-$1,200 / Day per 100K DAUs</a:t>
            </a:r>
          </a:p>
        </p:txBody>
      </p:sp>
      <p:pic>
        <p:nvPicPr>
          <p:cNvPr id="19" name="Picture 8" descr="http://ucdavistechtalk.files.wordpress.com/2009/06/apple_logo_grey.gif?w=64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44244"/>
            <a:ext cx="619448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149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25" y="762000"/>
            <a:ext cx="7439026" cy="673101"/>
          </a:xfrm>
        </p:spPr>
        <p:txBody>
          <a:bodyPr/>
          <a:lstStyle/>
          <a:p>
            <a:r>
              <a:rPr lang="en-US" dirty="0" smtClean="0"/>
              <a:t>Complete Flexibility in Integration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04800" y="5569869"/>
            <a:ext cx="2215192" cy="343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Banner</a:t>
            </a:r>
            <a:endParaRPr lang="en-US" b="1" dirty="0"/>
          </a:p>
        </p:txBody>
      </p:sp>
      <p:sp>
        <p:nvSpPr>
          <p:cNvPr id="33" name="Title 5"/>
          <p:cNvSpPr txBox="1">
            <a:spLocks/>
          </p:cNvSpPr>
          <p:nvPr/>
        </p:nvSpPr>
        <p:spPr>
          <a:xfrm>
            <a:off x="381000" y="228600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1) Store implementation: </a:t>
            </a:r>
            <a:r>
              <a:rPr lang="en-US" dirty="0" err="1" smtClean="0"/>
              <a:t>offerwall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9408" y="5944878"/>
            <a:ext cx="221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eCPM</a:t>
            </a:r>
            <a:r>
              <a:rPr lang="en-US" b="1" dirty="0" smtClean="0"/>
              <a:t>: </a:t>
            </a:r>
            <a:r>
              <a:rPr lang="en-US" b="1" dirty="0" smtClean="0"/>
              <a:t>$70 and 100$</a:t>
            </a:r>
            <a:endParaRPr lang="en-US" b="1" dirty="0"/>
          </a:p>
        </p:txBody>
      </p:sp>
      <p:sp>
        <p:nvSpPr>
          <p:cNvPr id="22" name="Merge 21"/>
          <p:cNvSpPr/>
          <p:nvPr/>
        </p:nvSpPr>
        <p:spPr>
          <a:xfrm rot="16200000">
            <a:off x="1905000" y="3505200"/>
            <a:ext cx="3048000" cy="4572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371600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Highest payouts 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in the industry: 42 to 45cts payout for each install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No CPA offers which are hard to monetize (</a:t>
            </a:r>
            <a:r>
              <a:rPr lang="en-US" sz="2000" dirty="0" err="1" smtClean="0">
                <a:solidFill>
                  <a:prstClr val="black"/>
                </a:solidFill>
                <a:cs typeface="Arial" pitchFamily="34" charset="0"/>
              </a:rPr>
              <a:t>netflix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, credit cards, subscriptions), only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incentivized installs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High fill 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with more than 50+ campaigns running on Android daily</a:t>
            </a:r>
          </a:p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Monetize users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worldwide </a:t>
            </a:r>
          </a:p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Revenue estimates 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are 3K to 5K per day per 100K DAU which can account to between 50 and 80% of publishers’ total revenue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4" name="Picture 6" descr="http://www.android.com/media/wallpaper/gif/android_logo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855" cy="914399"/>
          </a:xfrm>
          <a:prstGeom prst="rect">
            <a:avLst/>
          </a:prstGeom>
          <a:noFill/>
        </p:spPr>
      </p:pic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04800" y="1219200"/>
            <a:ext cx="2286000" cy="4159987"/>
            <a:chOff x="763094" y="1399455"/>
            <a:chExt cx="2518118" cy="4582386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 rot="5400000">
              <a:off x="-269040" y="2431589"/>
              <a:ext cx="4582386" cy="2518118"/>
              <a:chOff x="-467264" y="2308846"/>
              <a:chExt cx="3695475" cy="2030740"/>
            </a:xfrm>
          </p:grpSpPr>
          <p:pic>
            <p:nvPicPr>
              <p:cNvPr id="18" name="Picture 17" descr="slide_09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6200000">
                <a:off x="365104" y="1476478"/>
                <a:ext cx="2030740" cy="3695475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-147204" y="2396196"/>
                <a:ext cx="2909448" cy="1901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600" y="1828800"/>
              <a:ext cx="2099469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273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5"/>
          <p:cNvSpPr txBox="1">
            <a:spLocks/>
          </p:cNvSpPr>
          <p:nvPr/>
        </p:nvSpPr>
        <p:spPr>
          <a:xfrm>
            <a:off x="685800" y="228600"/>
            <a:ext cx="8458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  <a:r>
              <a:rPr lang="en-US" dirty="0" smtClean="0"/>
              <a:t>) Take-over (rewarded or unrewarded)</a:t>
            </a:r>
            <a:endParaRPr lang="en-US" dirty="0" smtClean="0"/>
          </a:p>
        </p:txBody>
      </p:sp>
      <p:sp>
        <p:nvSpPr>
          <p:cNvPr id="22" name="Merge 21"/>
          <p:cNvSpPr/>
          <p:nvPr/>
        </p:nvSpPr>
        <p:spPr>
          <a:xfrm>
            <a:off x="3429000" y="4495800"/>
            <a:ext cx="3048000" cy="4572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http://www.android.com/media/wallpaper/gif/android_logo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855" cy="914399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1905000" y="1219200"/>
            <a:ext cx="5715000" cy="2971800"/>
            <a:chOff x="1905000" y="1219200"/>
            <a:chExt cx="5030717" cy="3046110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>
            <a:xfrm>
              <a:off x="1905000" y="1219200"/>
              <a:ext cx="5030717" cy="3046110"/>
              <a:chOff x="-467264" y="2308846"/>
              <a:chExt cx="3695475" cy="2030740"/>
            </a:xfrm>
          </p:grpSpPr>
          <p:pic>
            <p:nvPicPr>
              <p:cNvPr id="21" name="Picture 20" descr="slide_09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6200000">
                <a:off x="365104" y="1476478"/>
                <a:ext cx="2030740" cy="3695475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-147204" y="2396196"/>
                <a:ext cx="2909448" cy="1901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/>
            <p:cNvPicPr>
              <a:picLocks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8400" y="1447800"/>
              <a:ext cx="3810000" cy="2514600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533400" y="5105400"/>
            <a:ext cx="85344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b="1" dirty="0" err="1" smtClean="0">
                <a:solidFill>
                  <a:prstClr val="black"/>
                </a:solidFill>
                <a:cs typeface="Arial" pitchFamily="34" charset="0"/>
              </a:rPr>
              <a:t>eCPM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 for rewarded take-over between 20$ and 45$ 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Customize the take-over to have the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look and feel 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of your game</a:t>
            </a:r>
          </a:p>
          <a:p>
            <a:pPr marL="514350" lvl="0" indent="-514350">
              <a:spcBef>
                <a:spcPct val="20000"/>
              </a:spcBef>
              <a:buClr>
                <a:srgbClr val="E8340A"/>
              </a:buClr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Choose the exact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placement</a:t>
            </a:r>
            <a:r>
              <a:rPr lang="en-US" sz="2000" dirty="0" smtClean="0">
                <a:solidFill>
                  <a:prstClr val="black"/>
                </a:solidFill>
                <a:cs typeface="Arial" pitchFamily="34" charset="0"/>
              </a:rPr>
              <a:t> of the take-over (launch, between levels etc…)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7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152400" y="1933390"/>
            <a:ext cx="8839200" cy="477598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52400" y="990600"/>
            <a:ext cx="8839200" cy="8682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59727" y="1917699"/>
            <a:ext cx="9060473" cy="67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595959"/>
                </a:solidFill>
                <a:cs typeface="Arial" charset="0"/>
              </a:rPr>
              <a:t>Android </a:t>
            </a:r>
            <a:r>
              <a:rPr lang="en-US" sz="2400" b="1" dirty="0" err="1" smtClean="0">
                <a:solidFill>
                  <a:srgbClr val="595959"/>
                </a:solidFill>
                <a:cs typeface="Arial" charset="0"/>
              </a:rPr>
              <a:t>AppCircle</a:t>
            </a:r>
            <a:r>
              <a:rPr lang="en-US" sz="2400" b="1" dirty="0" smtClean="0">
                <a:solidFill>
                  <a:srgbClr val="595959"/>
                </a:solidFill>
                <a:cs typeface="Arial" charset="0"/>
              </a:rPr>
              <a:t> Rewards Greatly Boosts Creative Mobile Revenue</a:t>
            </a:r>
            <a:endParaRPr lang="en-US" sz="2400" b="1" dirty="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91000" y="1410188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cs typeface="Arial" charset="0"/>
              </a:rPr>
              <a:t>$0.40-$0.45 per install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24440" y="1395737"/>
            <a:ext cx="211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8000"/>
                </a:solidFill>
                <a:cs typeface="Arial" charset="0"/>
              </a:rPr>
              <a:t>Flexible and fast</a:t>
            </a:r>
            <a:endParaRPr lang="en-US" sz="14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918" y="915021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charset="0"/>
              </a:rPr>
              <a:t>Flurry’s</a:t>
            </a:r>
            <a:r>
              <a:rPr lang="en-US" sz="2200" b="1" dirty="0" smtClean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cs typeface="Arial" charset="0"/>
              </a:rPr>
              <a:t>better ad targeting </a:t>
            </a:r>
            <a:r>
              <a:rPr lang="en-US" sz="2200" b="1" dirty="0" smtClean="0">
                <a:solidFill>
                  <a:srgbClr val="595959"/>
                </a:solidFill>
                <a:cs typeface="Arial" charset="0"/>
              </a:rPr>
              <a:t>drives</a:t>
            </a:r>
            <a:r>
              <a:rPr lang="en-US" sz="2200" b="1" dirty="0" smtClean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cs typeface="Arial" charset="0"/>
              </a:rPr>
              <a:t>higher payouts</a:t>
            </a:r>
            <a:r>
              <a:rPr lang="en-US" sz="2200" b="1" dirty="0" smtClean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200" b="1" dirty="0" smtClean="0">
                <a:solidFill>
                  <a:srgbClr val="595959"/>
                </a:solidFill>
                <a:cs typeface="Arial" charset="0"/>
              </a:rPr>
              <a:t>and is </a:t>
            </a:r>
            <a:r>
              <a:rPr lang="en-US" sz="2200" b="1" dirty="0" smtClean="0">
                <a:solidFill>
                  <a:srgbClr val="008000"/>
                </a:solidFill>
                <a:cs typeface="Arial" charset="0"/>
              </a:rPr>
              <a:t>simple to integrate</a:t>
            </a:r>
            <a:endParaRPr lang="en-US" sz="2200" b="1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8420" y="127162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cs typeface="Arial" charset="0"/>
              </a:rPr>
              <a:t>Uses Flurry Analytics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cs typeface="Arial" charset="0"/>
              </a:rPr>
              <a:t>Tracking 110K+ apps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191794" y="1373015"/>
            <a:ext cx="0" cy="298765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19200" y="1403198"/>
            <a:ext cx="0" cy="277717"/>
          </a:xfrm>
          <a:prstGeom prst="line">
            <a:avLst/>
          </a:prstGeom>
          <a:ln>
            <a:solidFill>
              <a:srgbClr val="0000FF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724440" y="1373015"/>
            <a:ext cx="0" cy="265595"/>
          </a:xfrm>
          <a:prstGeom prst="line">
            <a:avLst/>
          </a:prstGeom>
          <a:ln>
            <a:solidFill>
              <a:srgbClr val="008000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10000" y="5623672"/>
            <a:ext cx="1305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rPr>
              <a:t>Pub Payout per Install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26933" y="4978331"/>
            <a:ext cx="128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cs typeface="Arial" charset="0"/>
              </a:rPr>
              <a:t>Daily Installs</a:t>
            </a:r>
          </a:p>
        </p:txBody>
      </p:sp>
      <p:sp>
        <p:nvSpPr>
          <p:cNvPr id="115" name="Round Same Side Corner Rectangle 114"/>
          <p:cNvSpPr/>
          <p:nvPr/>
        </p:nvSpPr>
        <p:spPr>
          <a:xfrm>
            <a:off x="3824830" y="4573047"/>
            <a:ext cx="4991793" cy="293511"/>
          </a:xfrm>
          <a:prstGeom prst="round2Same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4862430" y="4714159"/>
            <a:ext cx="327374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54447" y="4537830"/>
            <a:ext cx="109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+mj-lt"/>
                <a:cs typeface="Arial" pitchFamily="34" charset="0"/>
              </a:rPr>
              <a:t>Metric</a:t>
            </a:r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7238745" y="4719804"/>
            <a:ext cx="327374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068921" y="4533536"/>
            <a:ext cx="2294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+mj-lt"/>
                <a:cs typeface="Arial" pitchFamily="34" charset="0"/>
              </a:rPr>
              <a:t>Definition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447479" y="4539180"/>
            <a:ext cx="1353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+mj-lt"/>
                <a:cs typeface="Arial" pitchFamily="34" charset="0"/>
              </a:rPr>
              <a:t>Result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057836" y="5623672"/>
            <a:ext cx="234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Publisher revenue earned from each AC Rewards install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054790" y="4978331"/>
            <a:ext cx="2412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cs typeface="Arial" pitchFamily="34" charset="0"/>
              </a:rPr>
              <a:t>Publisher Installs generated per day through AC Rewards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849512" y="5587931"/>
            <a:ext cx="49179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 Same Side Corner Rectangle 125"/>
          <p:cNvSpPr/>
          <p:nvPr/>
        </p:nvSpPr>
        <p:spPr>
          <a:xfrm>
            <a:off x="3838223" y="6332141"/>
            <a:ext cx="4989689" cy="144859"/>
          </a:xfrm>
          <a:prstGeom prst="round2SameRect">
            <a:avLst>
              <a:gd name="adj1" fmla="val 16667"/>
              <a:gd name="adj2" fmla="val 40512"/>
            </a:avLst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45" name="Round Same Side Corner Rectangle 44"/>
          <p:cNvSpPr/>
          <p:nvPr/>
        </p:nvSpPr>
        <p:spPr>
          <a:xfrm>
            <a:off x="7419770" y="5676536"/>
            <a:ext cx="1437544" cy="457200"/>
          </a:xfrm>
          <a:prstGeom prst="round2SameRect">
            <a:avLst>
              <a:gd name="adj1" fmla="val 41920"/>
              <a:gd name="adj2" fmla="val 40512"/>
            </a:avLst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47" name="Round Same Side Corner Rectangle 46"/>
          <p:cNvSpPr/>
          <p:nvPr/>
        </p:nvSpPr>
        <p:spPr>
          <a:xfrm>
            <a:off x="7419770" y="4978331"/>
            <a:ext cx="1437544" cy="457200"/>
          </a:xfrm>
          <a:prstGeom prst="round2SameRect">
            <a:avLst>
              <a:gd name="adj1" fmla="val 41920"/>
              <a:gd name="adj2" fmla="val 40512"/>
            </a:avLst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33280" y="5775582"/>
            <a:ext cx="11535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bg1"/>
                </a:solidFill>
                <a:latin typeface="+mj-lt"/>
                <a:cs typeface="Arial" charset="0"/>
              </a:rPr>
              <a:t>$0.45</a:t>
            </a:r>
            <a:endParaRPr lang="en-US" sz="1300" b="1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533281" y="5066943"/>
            <a:ext cx="12417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chemeClr val="bg1"/>
                </a:solidFill>
                <a:latin typeface="+mj-lt"/>
                <a:cs typeface="Arial" charset="0"/>
              </a:rPr>
              <a:t>20,000</a:t>
            </a:r>
            <a:endParaRPr lang="en-US" sz="1300" b="1" dirty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 bwMode="auto">
          <a:xfrm>
            <a:off x="3854446" y="3041410"/>
            <a:ext cx="5030577" cy="99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i="1" dirty="0"/>
              <a:t>We </a:t>
            </a:r>
            <a:r>
              <a:rPr lang="en-US" i="1" dirty="0" smtClean="0"/>
              <a:t>are so </a:t>
            </a:r>
            <a:r>
              <a:rPr lang="en-US" i="1" dirty="0"/>
              <a:t>pleased with AC Rewards </a:t>
            </a:r>
            <a:r>
              <a:rPr lang="en-US" i="1" dirty="0" smtClean="0"/>
              <a:t>that we are adding it </a:t>
            </a:r>
            <a:r>
              <a:rPr lang="en-US" i="1" dirty="0"/>
              <a:t>in </a:t>
            </a:r>
            <a:r>
              <a:rPr lang="en-US" i="1" dirty="0" smtClean="0"/>
              <a:t>more </a:t>
            </a:r>
            <a:r>
              <a:rPr lang="en-US" i="1" dirty="0"/>
              <a:t>&amp; more parts of our </a:t>
            </a:r>
            <a:r>
              <a:rPr lang="en-US" i="1" dirty="0" smtClean="0"/>
              <a:t>game, and our revenue keeps on growing.</a:t>
            </a:r>
          </a:p>
          <a:p>
            <a:endParaRPr lang="en-US" i="1" dirty="0"/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 dirty="0" smtClean="0">
                <a:solidFill>
                  <a:srgbClr val="595959"/>
                </a:solidFill>
                <a:cs typeface="Arial" charset="0"/>
              </a:rPr>
              <a:t> -Vladimir </a:t>
            </a:r>
            <a:r>
              <a:rPr lang="en-US" b="1" i="1" dirty="0" err="1" smtClean="0">
                <a:solidFill>
                  <a:srgbClr val="595959"/>
                </a:solidFill>
                <a:cs typeface="Arial" charset="0"/>
              </a:rPr>
              <a:t>Funtikov</a:t>
            </a:r>
            <a:r>
              <a:rPr lang="en-US" b="1" i="1" dirty="0" smtClean="0">
                <a:solidFill>
                  <a:srgbClr val="595959"/>
                </a:solidFill>
                <a:cs typeface="Arial" charset="0"/>
              </a:rPr>
              <a:t> – MD Creative Mobile</a:t>
            </a:r>
            <a:endParaRPr lang="en-US" b="1" i="1" dirty="0">
              <a:solidFill>
                <a:srgbClr val="595959"/>
              </a:solidFill>
              <a:cs typeface="Arial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lumMod val="75000"/>
              </a:schemeClr>
              <a:srgbClr val="FFF1C1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743200"/>
            <a:ext cx="298413" cy="28571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lumMod val="75000"/>
              </a:schemeClr>
              <a:srgbClr val="FFF1C1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578718" y="3452535"/>
            <a:ext cx="298413" cy="285715"/>
          </a:xfrm>
          <a:prstGeom prst="rect">
            <a:avLst/>
          </a:prstGeom>
        </p:spPr>
      </p:pic>
      <p:pic>
        <p:nvPicPr>
          <p:cNvPr id="51" name="Picture 50" descr="slide_09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09539" y="1840541"/>
            <a:ext cx="1555664" cy="3020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853" y="2699722"/>
            <a:ext cx="2249743" cy="13498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212" y="4466239"/>
            <a:ext cx="3351268" cy="201076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20304" y="177225"/>
            <a:ext cx="831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Android Success Story: Drag Racing</a:t>
            </a:r>
          </a:p>
        </p:txBody>
      </p:sp>
      <p:pic>
        <p:nvPicPr>
          <p:cNvPr id="35" name="Picture 6" descr="http://www.android.com/media/wallpaper/gif/android_logo.gif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855" cy="914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816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26243</TotalTime>
  <Words>538</Words>
  <Application>Microsoft Macintosh PowerPoint</Application>
  <PresentationFormat>On-screen Show (4:3)</PresentationFormat>
  <Paragraphs>95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PowerPoint Presentation</vt:lpstr>
      <vt:lpstr>The Flurry Difference</vt:lpstr>
      <vt:lpstr>How can I integrate Flurry in my app?</vt:lpstr>
      <vt:lpstr>Complete Flexibility in Integration</vt:lpstr>
      <vt:lpstr>2) Interstitial</vt:lpstr>
      <vt:lpstr>3) Store Integration (AC Clips)</vt:lpstr>
      <vt:lpstr>Complete Flexibility in Integration</vt:lpstr>
      <vt:lpstr>PowerPoint Presentation</vt:lpstr>
      <vt:lpstr>PowerPoint Presentation</vt:lpstr>
      <vt:lpstr>Next Steps</vt:lpstr>
    </vt:vector>
  </TitlesOfParts>
  <Company>Flurry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Farago</dc:creator>
  <cp:lastModifiedBy>Isabelle Pain</cp:lastModifiedBy>
  <cp:revision>274</cp:revision>
  <dcterms:created xsi:type="dcterms:W3CDTF">2011-08-22T04:55:12Z</dcterms:created>
  <dcterms:modified xsi:type="dcterms:W3CDTF">2012-06-19T22:25:35Z</dcterms:modified>
</cp:coreProperties>
</file>