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7"/>
  </p:notesMasterIdLst>
  <p:sldIdLst>
    <p:sldId id="256" r:id="rId2"/>
    <p:sldId id="353" r:id="rId3"/>
    <p:sldId id="373" r:id="rId4"/>
    <p:sldId id="370" r:id="rId5"/>
    <p:sldId id="372" r:id="rId6"/>
    <p:sldId id="352" r:id="rId7"/>
    <p:sldId id="375" r:id="rId8"/>
    <p:sldId id="358" r:id="rId9"/>
    <p:sldId id="376" r:id="rId10"/>
    <p:sldId id="360" r:id="rId11"/>
    <p:sldId id="357" r:id="rId12"/>
    <p:sldId id="378" r:id="rId13"/>
    <p:sldId id="361" r:id="rId14"/>
    <p:sldId id="383" r:id="rId15"/>
    <p:sldId id="380" r:id="rId16"/>
    <p:sldId id="384" r:id="rId17"/>
    <p:sldId id="362" r:id="rId18"/>
    <p:sldId id="388" r:id="rId19"/>
    <p:sldId id="392" r:id="rId20"/>
    <p:sldId id="393" r:id="rId21"/>
    <p:sldId id="369" r:id="rId22"/>
    <p:sldId id="390" r:id="rId23"/>
    <p:sldId id="385" r:id="rId24"/>
    <p:sldId id="386" r:id="rId25"/>
    <p:sldId id="351" r:id="rId26"/>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p:restoredTop sz="74959"/>
  </p:normalViewPr>
  <p:slideViewPr>
    <p:cSldViewPr snapToGrid="0" snapToObjects="1">
      <p:cViewPr>
        <p:scale>
          <a:sx n="75" d="100"/>
          <a:sy n="75" d="100"/>
        </p:scale>
        <p:origin x="400" y="20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is Visual Studio Code a</a:t>
            </a:r>
            <a:r>
              <a:rPr lang="en-US" baseline="0" dirty="0" smtClean="0"/>
              <a:t> Text Editor, like Sublime Text, or Notepad?  Or is it an IDE like Visual Studio Professional or Eclipse?</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On the other hand, an IDE, like Eclipse or Visual Studio Professional, has a lot of menus, buttons, and features.</a:t>
            </a:r>
          </a:p>
          <a:p>
            <a:pPr marL="228600" indent="-228600">
              <a:buAutoNum type="arabicParenR"/>
            </a:pPr>
            <a:r>
              <a:rPr lang="en-US" baseline="0" dirty="0" smtClean="0"/>
              <a:t>An editor has no idea of project structure and the only organization is done with folders.  An IDE has project and solution files.</a:t>
            </a:r>
          </a:p>
          <a:p>
            <a:pPr marL="228600" indent="-228600">
              <a:buAutoNum type="arabicParenR"/>
            </a:pPr>
            <a:r>
              <a:rPr lang="en-US" baseline="0" dirty="0" smtClean="0"/>
              <a:t>An editor can work with any language that is text, but provides nothing else.  An IDE inspects every bit of your code and provides intelligent code completion, refactoring suggestions, and method signatures.</a:t>
            </a:r>
          </a:p>
          <a:p>
            <a:pPr marL="228600" indent="-228600">
              <a:buAutoNum type="arabicParenR"/>
            </a:pPr>
            <a:r>
              <a:rPr lang="en-US" baseline="0" dirty="0" smtClean="0"/>
              <a:t>An IDE has an integrated build system, where you can do things like press F5 or click a “Play” button to start a project</a:t>
            </a:r>
          </a:p>
          <a:p>
            <a:pPr marL="228600" indent="-228600">
              <a:buAutoNum type="arabicParenR"/>
            </a:pPr>
            <a:r>
              <a:rPr lang="en-US" baseline="0" dirty="0" smtClean="0"/>
              <a:t>An IDE has “File &gt; New” wizards, code design surfaces, and code generation.  </a:t>
            </a:r>
          </a:p>
          <a:p>
            <a:pPr marL="228600" indent="-228600">
              <a:buAutoNum type="arabicParenR"/>
            </a:pPr>
            <a:r>
              <a:rPr lang="en-US" baseline="0" dirty="0" smtClean="0"/>
              <a:t>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a:t>
            </a:r>
          </a:p>
          <a:p>
            <a:pPr marL="228600" indent="-228600">
              <a:buAutoNum type="arabicParenR"/>
            </a:pPr>
            <a:r>
              <a:rPr lang="en-US" baseline="0" dirty="0" smtClean="0"/>
              <a:t>It’s small, coming in under 70mb on a Mac.  </a:t>
            </a:r>
            <a:br>
              <a:rPr lang="en-US" baseline="0" dirty="0" smtClean="0"/>
            </a:br>
            <a:r>
              <a:rPr lang="en-US" baseline="0" dirty="0" smtClean="0"/>
              <a:t>It’s fast: typically launching in less than 3 seconds to a blinking cursor.  </a:t>
            </a:r>
            <a:br>
              <a:rPr lang="en-US" baseline="0" dirty="0" smtClean="0"/>
            </a:br>
            <a:r>
              <a:rPr lang="en-US" baseline="0" dirty="0" smtClean="0"/>
              <a:t>And it has a keyboard centric design with an extensive list of customizable shortcuts.</a:t>
            </a:r>
          </a:p>
          <a:p>
            <a:pPr marL="228600" indent="-228600">
              <a:buAutoNum type="arabicParenR"/>
            </a:pPr>
            <a:r>
              <a:rPr lang="en-US" baseline="0" dirty="0" smtClean="0"/>
              <a:t>But it also has some features that typically belong to an IDE.  It has a project settings folder for project level customizations, but the editor favors convention over configuration, so project files are not required.  It has syntax highlighting 35+ languages and growing.  It has a built in Task runner.  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how </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do we get from a blank page to an app, and get that app</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Up to Salesforce?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First, we need to start off with a good foundation.  There’s a lot of boilerplate that goes into a project that can be automated.</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 can then import some open source packages into our app with a package manager like NPM or Bower to properly utilize open source libraries like jQuery or Angular.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Now we can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another great feature of Visual Studio Code is it’s ability to run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Specifically, use the </a:t>
            </a:r>
            <a:r>
              <a:rPr lang="en-US" baseline="0" dirty="0" err="1" smtClean="0"/>
              <a:t>tasks.json</a:t>
            </a:r>
            <a:r>
              <a:rPr lang="en-US" baseline="0" dirty="0" smtClean="0"/>
              <a:t> file which we use to wrap a Gulp File.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br>
              <a:rPr lang="en-US" baseline="0" dirty="0" smtClean="0"/>
            </a:br>
            <a:r>
              <a:rPr lang="en-US" baseline="0" dirty="0" smtClean="0"/>
              <a:t/>
            </a:r>
            <a:br>
              <a:rPr lang="en-US" baseline="0" dirty="0" smtClean="0"/>
            </a:br>
            <a:r>
              <a:rPr lang="en-US" baseline="0" dirty="0" smtClean="0"/>
              <a:t>Great! So we can run tasks.  What are we going to do with those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br>
              <a:rPr lang="en-US" baseline="0" dirty="0" smtClean="0"/>
            </a:br>
            <a:r>
              <a:rPr lang="en-US" baseline="0" dirty="0" smtClean="0"/>
              <a:t/>
            </a:r>
            <a:br>
              <a:rPr lang="en-US" baseline="0" dirty="0" smtClean="0"/>
            </a:br>
            <a:r>
              <a:rPr lang="en-US" baseline="0" dirty="0" smtClean="0"/>
              <a:t>So to make a new SPA, we can run a task such as “Create SPA”</a:t>
            </a:r>
            <a:br>
              <a:rPr lang="en-US" baseline="0" dirty="0" smtClean="0"/>
            </a:br>
            <a:r>
              <a:rPr lang="en-US" baseline="0" dirty="0" smtClean="0"/>
              <a:t/>
            </a:r>
            <a:br>
              <a:rPr lang="en-US" baseline="0" dirty="0" smtClean="0"/>
            </a:br>
            <a:r>
              <a:rPr lang="en-US" baseline="0" dirty="0" smtClean="0"/>
              <a:t>And when we need a new Salesforce file, we can run a command such as “Create Apex Class”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deploy our code we can use the Salesforce supported </a:t>
            </a:r>
            <a:r>
              <a:rPr lang="en-US" baseline="0" dirty="0" err="1" smtClean="0"/>
              <a:t>Heroku</a:t>
            </a:r>
            <a:r>
              <a:rPr lang="en-US" baseline="0" dirty="0" smtClean="0"/>
              <a:t> Force CLI, or an open source tool such as </a:t>
            </a:r>
            <a:r>
              <a:rPr lang="en-US" baseline="0" dirty="0" err="1" smtClean="0"/>
              <a:t>JsForce</a:t>
            </a:r>
            <a:r>
              <a:rPr lang="en-US" baseline="0" dirty="0" smtClean="0"/>
              <a:t>.</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27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p>
          <a:p>
            <a:pPr>
              <a:spcBef>
                <a:spcPts val="0"/>
              </a:spcBef>
              <a:buNone/>
            </a:pPr>
            <a:endParaRPr lang="en-US" baseline="0" dirty="0" smtClean="0"/>
          </a:p>
          <a:p>
            <a:pPr>
              <a:spcBef>
                <a:spcPts val="0"/>
              </a:spcBef>
              <a:buNone/>
            </a:pPr>
            <a:endParaRPr lang="en-US" baseline="0" dirty="0" smtClean="0"/>
          </a:p>
          <a:p>
            <a:pPr>
              <a:spcBef>
                <a:spcPts val="0"/>
              </a:spcBef>
              <a:buNone/>
            </a:pPr>
            <a:r>
              <a:rPr lang="en-US" baseline="0" dirty="0" smtClean="0"/>
              <a:t>Douglas </a:t>
            </a:r>
            <a:r>
              <a:rPr lang="en-US" baseline="0" dirty="0" err="1" smtClean="0"/>
              <a:t>Crockford</a:t>
            </a:r>
            <a:r>
              <a:rPr lang="en-US" baseline="0" dirty="0" smtClean="0"/>
              <a:t> said “The people who should be the first to recognize the value of an 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(A brief</a:t>
            </a:r>
            <a:r>
              <a:rPr lang="en-US" baseline="0" dirty="0" smtClean="0"/>
              <a:t> skit to draw their attention)</a:t>
            </a:r>
            <a:endParaRPr lang="en-US" dirty="0" smtClean="0"/>
          </a:p>
          <a:p>
            <a:r>
              <a:rPr lang="en-US" dirty="0" smtClean="0"/>
              <a:t>S1: Hey S2,</a:t>
            </a:r>
            <a:r>
              <a:rPr lang="en-US" baseline="0" dirty="0" smtClean="0"/>
              <a:t> I have a problem</a:t>
            </a:r>
          </a:p>
          <a:p>
            <a:r>
              <a:rPr lang="en-US" baseline="0" dirty="0" smtClean="0"/>
              <a:t>S2: Tell me about it, my wife keeps talking about babies.</a:t>
            </a:r>
          </a:p>
          <a:p>
            <a:endParaRPr lang="en-US" baseline="0" dirty="0" smtClean="0"/>
          </a:p>
          <a:p>
            <a:r>
              <a:rPr lang="en-US" baseline="0" dirty="0" smtClean="0"/>
              <a:t>S1: Keep your personal problems at home S1.  I’m talking about all this talk about JavaScript development.  With all the new frameworks and libraries coming out all the time, I don’t know what to use. I feel like my head is spinning.</a:t>
            </a:r>
          </a:p>
          <a:p>
            <a:r>
              <a:rPr lang="en-US" baseline="0" dirty="0" smtClean="0"/>
              <a:t>S2: Yeah, and what’s the deal with everyone using a different operating system?  The guy to my left uses Linux.  The guy to my right uses Windows.  And the guy across from me is a Mac </a:t>
            </a:r>
            <a:r>
              <a:rPr lang="en-US" baseline="0" dirty="0" err="1" smtClean="0"/>
              <a:t>fanboy</a:t>
            </a:r>
            <a:r>
              <a:rPr lang="en-US" baseline="0" dirty="0" smtClean="0"/>
              <a:t>.  No one seems to be using the same tools.</a:t>
            </a:r>
          </a:p>
          <a:p>
            <a:endParaRPr lang="en-US" baseline="0" dirty="0" smtClean="0"/>
          </a:p>
          <a:p>
            <a:r>
              <a:rPr lang="en-US" baseline="0" dirty="0" smtClean="0"/>
              <a:t>S1: Web development used to be so simple.  With all these new technologies coming out, I don’t know what to use.</a:t>
            </a:r>
          </a:p>
          <a:p>
            <a:r>
              <a:rPr lang="en-US" baseline="0" dirty="0" smtClean="0"/>
              <a:t>S2: Everyone's talking about Angular and Angular 2. </a:t>
            </a:r>
          </a:p>
          <a:p>
            <a:endParaRPr lang="en-US" baseline="0" dirty="0" smtClean="0"/>
          </a:p>
          <a:p>
            <a:r>
              <a:rPr lang="en-US" baseline="0" dirty="0" smtClean="0"/>
              <a:t>S1: Yeah, I heard it’s built with something called </a:t>
            </a:r>
            <a:r>
              <a:rPr lang="en-US" baseline="0" dirty="0" err="1" smtClean="0"/>
              <a:t>TypeScript</a:t>
            </a:r>
            <a:r>
              <a:rPr lang="en-US" baseline="0" dirty="0" smtClean="0"/>
              <a:t>.</a:t>
            </a:r>
          </a:p>
          <a:p>
            <a:r>
              <a:rPr lang="en-US" baseline="0" dirty="0" smtClean="0"/>
              <a:t>S2: Oh yeah, </a:t>
            </a:r>
            <a:r>
              <a:rPr lang="en-US" baseline="0" dirty="0" err="1" smtClean="0"/>
              <a:t>TypeScript</a:t>
            </a:r>
            <a:r>
              <a:rPr lang="en-US" baseline="0" dirty="0" smtClean="0"/>
              <a:t> and Angular 2.  It’s big news.  Who would’ve thought that two long time rivals like Google and Microsoft could come together in a spirit of mutual respect and collaboration? ;)</a:t>
            </a:r>
          </a:p>
          <a:p>
            <a:endParaRPr lang="en-US" baseline="0" dirty="0" smtClean="0"/>
          </a:p>
          <a:p>
            <a:r>
              <a:rPr lang="en-US" baseline="0" dirty="0" smtClean="0"/>
              <a:t>S1: So, S2, You work with a bunch of smart Salesforce developers.  Is there anything you guys are doing modernize your development workflow?</a:t>
            </a:r>
          </a:p>
          <a:p>
            <a:r>
              <a:rPr lang="en-US" baseline="0" dirty="0" smtClean="0"/>
              <a:t>S2: The other day I head this weird guy talking about something called Visual Studio Code.  You heard anything about that?</a:t>
            </a:r>
          </a:p>
          <a:p>
            <a:endParaRPr lang="en-US" baseline="0" dirty="0" smtClean="0"/>
          </a:p>
          <a:p>
            <a:r>
              <a:rPr lang="en-US" baseline="0" dirty="0" smtClean="0"/>
              <a:t>S1: Yeah, here’s what I know…</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06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Visual Studio Code stands on</a:t>
            </a:r>
            <a:r>
              <a:rPr lang="en-US" baseline="0" dirty="0" smtClean="0"/>
              <a:t> the shoulders of giants.</a:t>
            </a:r>
          </a:p>
          <a:p>
            <a:endParaRPr lang="en-US" baseline="0" dirty="0" smtClean="0"/>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338328" y="1021079"/>
            <a:ext cx="11484864" cy="3693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1">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2">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68" r:id="rId5"/>
    <p:sldLayoutId id="2147483670" r:id="rId6"/>
    <p:sldLayoutId id="2147483672" r:id="rId7"/>
    <p:sldLayoutId id="2147483680" r:id="rId8"/>
    <p:sldLayoutId id="2147483683"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16.png"/><Relationship Id="rId16" Type="http://schemas.openxmlformats.org/officeDocument/2006/relationships/image" Target="../media/image36.png"/><Relationship Id="rId17"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7.jpg"/><Relationship Id="rId5" Type="http://schemas.openxmlformats.org/officeDocument/2006/relationships/image" Target="../media/image28.jpg"/><Relationship Id="rId6" Type="http://schemas.openxmlformats.org/officeDocument/2006/relationships/image" Target="../media/image29.png"/><Relationship Id="rId7" Type="http://schemas.openxmlformats.org/officeDocument/2006/relationships/image" Target="../media/image30.jpg"/><Relationship Id="rId8" Type="http://schemas.openxmlformats.org/officeDocument/2006/relationships/image" Target="../media/image31.png"/><Relationship Id="rId9" Type="http://schemas.openxmlformats.org/officeDocument/2006/relationships/hyperlink" Target="https://github.com/heroku" TargetMode="External"/><Relationship Id="rId10" Type="http://schemas.openxmlformats.org/officeDocument/2006/relationships/hyperlink" Target="https://github.com/heroku/for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8.png"/><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Built on Open Source</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902601" y="3390552"/>
            <a:ext cx="898003" cy="400110"/>
          </a:xfrm>
          <a:prstGeom prst="rect">
            <a:avLst/>
          </a:prstGeom>
          <a:noFill/>
        </p:spPr>
        <p:txBody>
          <a:bodyPr wrap="none" rtlCol="0">
            <a:spAutoFit/>
          </a:bodyPr>
          <a:lstStyle/>
          <a:p>
            <a:r>
              <a:rPr lang="en-US" sz="2000" dirty="0" smtClean="0">
                <a:solidFill>
                  <a:schemeClr val="accent5"/>
                </a:solidFill>
              </a:rPr>
              <a:t>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73950" y="2666548"/>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503454" y="3028550"/>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78658" y="3752554"/>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682169" y="1933610"/>
            <a:ext cx="4118435"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w/ </a:t>
            </a:r>
            <a:r>
              <a:rPr lang="en-US" sz="2000" dirty="0" err="1" smtClean="0">
                <a:solidFill>
                  <a:schemeClr val="accent5"/>
                </a:solidFill>
              </a:rPr>
              <a:t>Intellisense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4118435" cy="2109342"/>
            <a:chOff x="3502286" y="3576552"/>
            <a:chExt cx="4118435"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4118435" cy="400110"/>
            </a:xfrm>
            <a:prstGeom prst="rect">
              <a:avLst/>
            </a:prstGeom>
            <a:noFill/>
          </p:spPr>
          <p:txBody>
            <a:bodyPr wrap="none" rtlCol="0">
              <a:spAutoFit/>
            </a:bodyPr>
            <a:lstStyle/>
            <a:p>
              <a:r>
                <a:rPr lang="en-US" sz="2000" dirty="0">
                  <a:solidFill>
                    <a:schemeClr val="accent5"/>
                  </a:solidFill>
                </a:rPr>
                <a:t>code understanding w/ </a:t>
              </a:r>
              <a:r>
                <a:rPr lang="en-US" sz="2000" dirty="0" err="1">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601" y="138425"/>
            <a:ext cx="906477" cy="90647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679" y="239643"/>
            <a:ext cx="910002" cy="910002"/>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Getting Visual Studio Code </a:t>
            </a:r>
            <a:r>
              <a:rPr lang="en-US" sz="2400" dirty="0">
                <a:solidFill>
                  <a:schemeClr val="bg1"/>
                </a:solidFill>
              </a:rPr>
              <a:t>to recognize Salesforce </a:t>
            </a:r>
            <a:r>
              <a:rPr lang="en-US" sz="2400" dirty="0" smtClean="0">
                <a:solidFill>
                  <a:schemeClr val="bg1"/>
                </a:solidFill>
              </a:rPr>
              <a:t>files</a:t>
            </a:r>
            <a:endParaRPr lang="en-US" sz="2400" dirty="0">
              <a:solidFill>
                <a:schemeClr val="bg1"/>
              </a:solidFil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Syntaxes and Snippets</a:t>
            </a:r>
            <a:endParaRPr lang="en-US" sz="2400" b="0" i="0" u="none" strike="noStrike" cap="none" baseline="0" dirty="0">
              <a:solidFill>
                <a:schemeClr val="accent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1599479"/>
            <a:ext cx="5706162" cy="44805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11" y="1599479"/>
            <a:ext cx="5581472" cy="4480560"/>
          </a:xfrm>
          <a:prstGeom prst="rect">
            <a:avLst/>
          </a:prstGeom>
        </p:spPr>
      </p:pic>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Working with Salesforce files in Visual Studio Code</a:t>
            </a:r>
            <a:endParaRPr lang="en-US" sz="2400" dirty="0">
              <a:solidFill>
                <a:schemeClr val="bg1"/>
              </a:solidFil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0" idx="1"/>
          </p:cNvCxnSpPr>
          <p:nvPr/>
        </p:nvCxnSpPr>
        <p:spPr>
          <a:xfrm flipV="1">
            <a:off x="0" y="3881959"/>
            <a:ext cx="9304906" cy="9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ounded Rectangle 1"/>
          <p:cNvSpPr/>
          <p:nvPr/>
        </p:nvSpPr>
        <p:spPr>
          <a:xfrm>
            <a:off x="298997"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21" y="4111730"/>
            <a:ext cx="1544967" cy="15449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21" y="2398862"/>
            <a:ext cx="1422767" cy="1233852"/>
          </a:xfrm>
          <a:prstGeom prst="rect">
            <a:avLst/>
          </a:prstGeom>
        </p:spPr>
      </p:pic>
      <p:sp>
        <p:nvSpPr>
          <p:cNvPr id="3" name="TextBox 2"/>
          <p:cNvSpPr txBox="1"/>
          <p:nvPr/>
        </p:nvSpPr>
        <p:spPr>
          <a:xfrm>
            <a:off x="366768" y="6008645"/>
            <a:ext cx="1468672" cy="461665"/>
          </a:xfrm>
          <a:prstGeom prst="rect">
            <a:avLst/>
          </a:prstGeom>
          <a:noFill/>
        </p:spPr>
        <p:txBody>
          <a:bodyPr wrap="none" rtlCol="0">
            <a:spAutoFit/>
          </a:bodyPr>
          <a:lstStyle/>
          <a:p>
            <a:r>
              <a:rPr lang="en-US" sz="2400" dirty="0" smtClean="0"/>
              <a:t>Generate</a:t>
            </a:r>
            <a:endParaRPr lang="en-US" sz="2400" dirty="0"/>
          </a:p>
        </p:txBody>
      </p:sp>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4690" y="2208286"/>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6645" y="2427785"/>
            <a:ext cx="1421416" cy="124373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531329"/>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9"/>
                </a:rPr>
                <a:t>heroku</a:t>
              </a:r>
              <a:r>
                <a:rPr lang="en-US" dirty="0"/>
                <a:t>/</a:t>
              </a:r>
              <a:r>
                <a:rPr lang="en-US" b="1" dirty="0">
                  <a:hlinkClick r:id="rId10"/>
                </a:rPr>
                <a:t>force</a:t>
              </a:r>
              <a:endParaRPr lang="en-US" dirty="0"/>
            </a:p>
            <a:p>
              <a:endParaRPr lang="en-US" dirty="0"/>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0402" y="4304468"/>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10599430" y="1865894"/>
            <a:ext cx="0" cy="11671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6367700" y="139900"/>
            <a:ext cx="1005403" cy="461665"/>
          </a:xfrm>
          <a:prstGeom prst="rect">
            <a:avLst/>
          </a:prstGeom>
          <a:noFill/>
        </p:spPr>
        <p:txBody>
          <a:bodyPr wrap="none" rtlCol="0">
            <a:spAutoFit/>
          </a:bodyPr>
          <a:lstStyle/>
          <a:p>
            <a:r>
              <a:rPr lang="en-US" sz="2400" dirty="0" smtClean="0"/>
              <a:t>Tasks</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074" y="734696"/>
            <a:ext cx="445855" cy="1001976"/>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96393" y="773557"/>
            <a:ext cx="963115" cy="963115"/>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31194" y="904016"/>
            <a:ext cx="1105801" cy="686761"/>
          </a:xfrm>
          <a:prstGeom prst="rect">
            <a:avLst/>
          </a:prstGeom>
        </p:spPr>
      </p:pic>
      <p:sp>
        <p:nvSpPr>
          <p:cNvPr id="55" name="Rounded Rectangle 54"/>
          <p:cNvSpPr/>
          <p:nvPr/>
        </p:nvSpPr>
        <p:spPr>
          <a:xfrm>
            <a:off x="3012113" y="628902"/>
            <a:ext cx="1827585"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6320" y="786036"/>
            <a:ext cx="910418" cy="910418"/>
          </a:xfrm>
          <a:prstGeom prst="rect">
            <a:avLst/>
          </a:prstGeom>
        </p:spPr>
      </p:pic>
      <p:sp>
        <p:nvSpPr>
          <p:cNvPr id="54" name="Rounded Rectangle 53"/>
          <p:cNvSpPr/>
          <p:nvPr/>
        </p:nvSpPr>
        <p:spPr>
          <a:xfrm>
            <a:off x="9802725"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08827" y="121055"/>
            <a:ext cx="922047" cy="461665"/>
          </a:xfrm>
          <a:prstGeom prst="rect">
            <a:avLst/>
          </a:prstGeom>
          <a:noFill/>
        </p:spPr>
        <p:txBody>
          <a:bodyPr wrap="none" rtlCol="0">
            <a:spAutoFit/>
          </a:bodyPr>
          <a:lstStyle/>
          <a:p>
            <a:r>
              <a:rPr lang="en-US" sz="2400" dirty="0" smtClean="0"/>
              <a:t>Code</a:t>
            </a:r>
          </a:p>
        </p:txBody>
      </p:sp>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8119" y="877357"/>
            <a:ext cx="1764242" cy="735101"/>
          </a:xfrm>
          <a:prstGeom prst="rect">
            <a:avLst/>
          </a:prstGeom>
        </p:spPr>
      </p:pic>
      <p:sp>
        <p:nvSpPr>
          <p:cNvPr id="58" name="Rounded Rectangle 57"/>
          <p:cNvSpPr/>
          <p:nvPr/>
        </p:nvSpPr>
        <p:spPr>
          <a:xfrm>
            <a:off x="298997" y="628905"/>
            <a:ext cx="2518969"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4924" y="138677"/>
            <a:ext cx="1641796" cy="461665"/>
          </a:xfrm>
          <a:prstGeom prst="rect">
            <a:avLst/>
          </a:prstGeom>
          <a:noFill/>
        </p:spPr>
        <p:txBody>
          <a:bodyPr wrap="none" rtlCol="0">
            <a:spAutoFit/>
          </a:bodyPr>
          <a:lstStyle/>
          <a:p>
            <a:r>
              <a:rPr lang="en-US" sz="2400" smtClean="0"/>
              <a:t>Versioning</a:t>
            </a:r>
            <a:endParaRPr lang="en-US" sz="2400" dirty="0" smtClean="0"/>
          </a:p>
        </p:txBody>
      </p:sp>
      <p:sp>
        <p:nvSpPr>
          <p:cNvPr id="60" name="TextBox 59"/>
          <p:cNvSpPr txBox="1"/>
          <p:nvPr/>
        </p:nvSpPr>
        <p:spPr>
          <a:xfrm>
            <a:off x="9950747" y="152403"/>
            <a:ext cx="1332416" cy="461665"/>
          </a:xfrm>
          <a:prstGeom prst="rect">
            <a:avLst/>
          </a:prstGeom>
          <a:noFill/>
        </p:spPr>
        <p:txBody>
          <a:bodyPr wrap="none" rtlCol="0">
            <a:spAutoFit/>
          </a:bodyPr>
          <a:lstStyle/>
          <a:p>
            <a:r>
              <a:rPr lang="en-US" sz="2400" dirty="0" smtClean="0"/>
              <a:t>Retrieve</a:t>
            </a:r>
          </a:p>
        </p:txBody>
      </p:sp>
      <p:cxnSp>
        <p:nvCxnSpPr>
          <p:cNvPr id="62" name="Straight Arrow Connector 61"/>
          <p:cNvCxnSpPr>
            <a:stCxn id="55" idx="1"/>
            <a:endCxn id="58" idx="3"/>
          </p:cNvCxnSpPr>
          <p:nvPr/>
        </p:nvCxnSpPr>
        <p:spPr>
          <a:xfrm flipH="1">
            <a:off x="2817966" y="1247400"/>
            <a:ext cx="194147"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4839698" y="1433660"/>
            <a:ext cx="208465"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a:stCxn id="54" idx="1"/>
            <a:endCxn id="32" idx="3"/>
          </p:cNvCxnSpPr>
          <p:nvPr/>
        </p:nvCxnSpPr>
        <p:spPr>
          <a:xfrm flipH="1">
            <a:off x="9089963" y="1247397"/>
            <a:ext cx="7127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39698" y="1049864"/>
            <a:ext cx="2084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307" y="4364894"/>
            <a:ext cx="933021" cy="1075876"/>
          </a:xfrm>
          <a:prstGeom prst="rect">
            <a:avLst/>
          </a:prstGeom>
        </p:spPr>
      </p:pic>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9" grpId="0" animBg="1"/>
      <p:bldP spid="24" grpId="0"/>
      <p:bldP spid="17" grpId="0" animBg="1"/>
      <p:bldP spid="23" grpId="0"/>
      <p:bldP spid="25" grpId="0" animBg="1"/>
      <p:bldP spid="26" grpId="0"/>
      <p:bldP spid="32" grpId="0" animBg="1"/>
      <p:bldP spid="39" grpId="0"/>
      <p:bldP spid="55" grpId="0" animBg="1"/>
      <p:bldP spid="54" grpId="0" animBg="1"/>
      <p:bldP spid="56" grpId="0"/>
      <p:bldP spid="58" grpId="0" animBg="1"/>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bg1"/>
                </a:solidFill>
              </a:rPr>
              <a:t>Tying it all together with </a:t>
            </a:r>
            <a:r>
              <a:rPr lang="en-US" sz="5400" dirty="0" err="1">
                <a:solidFill>
                  <a:schemeClr val="bg1"/>
                </a:solidFill>
              </a:rPr>
              <a:t>Tasks.json</a:t>
            </a:r>
            <a:endParaRPr lang="en-US" sz="5400" dirty="0">
              <a:solidFill>
                <a:schemeClr val="bg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3366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pPr algn="ctr"/>
            <a:r>
              <a:rPr lang="en-US" sz="5400" dirty="0" smtClean="0">
                <a:solidFill>
                  <a:schemeClr val="accent1"/>
                </a:solidFill>
              </a:rPr>
              <a:t>Tasks</a:t>
            </a:r>
            <a:endParaRPr lang="en-US" sz="5400" dirty="0">
              <a:solidFill>
                <a:schemeClr val="accent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3122" b="5732"/>
          <a:stretch/>
        </p:blipFill>
        <p:spPr>
          <a:xfrm>
            <a:off x="177893" y="1599479"/>
            <a:ext cx="5782639" cy="451345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 r="27178" b="17158"/>
          <a:stretch/>
        </p:blipFill>
        <p:spPr>
          <a:xfrm>
            <a:off x="6188539" y="1599479"/>
            <a:ext cx="5817194" cy="4513454"/>
          </a:xfrm>
          <a:prstGeom prst="rect">
            <a:avLst/>
          </a:prstGeom>
        </p:spPr>
      </p:pic>
    </p:spTree>
    <p:extLst>
      <p:ext uri="{BB962C8B-B14F-4D97-AF65-F5344CB8AC3E}">
        <p14:creationId xmlns:p14="http://schemas.microsoft.com/office/powerpoint/2010/main" val="126993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The future for Visual Studio Code</a:t>
            </a:r>
            <a:endParaRPr lang="en-US" sz="5400"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8181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74675" lvl="1" indent="-342900">
              <a:buFont typeface="+mj-lt"/>
              <a:buAutoNum type="arabicPeriod"/>
            </a:pPr>
            <a:r>
              <a:rPr lang="en-US" sz="2000" dirty="0" smtClean="0"/>
              <a:t>Plugin support </a:t>
            </a:r>
            <a:r>
              <a:rPr lang="en-US" sz="2000" dirty="0"/>
              <a:t>in Visual Studio Code is coming </a:t>
            </a:r>
            <a:r>
              <a:rPr lang="en-US" sz="2000" dirty="0" smtClean="0"/>
              <a:t>soon and will allow us to </a:t>
            </a:r>
            <a:r>
              <a:rPr lang="en-US" sz="2000" dirty="0"/>
              <a:t>implement </a:t>
            </a:r>
            <a:r>
              <a:rPr lang="en-US" sz="2000" dirty="0" err="1"/>
              <a:t>Intellisense</a:t>
            </a:r>
            <a:r>
              <a:rPr lang="en-US" sz="2000" dirty="0"/>
              <a:t> for Apex and </a:t>
            </a:r>
            <a:r>
              <a:rPr lang="en-US" sz="2000" dirty="0" smtClean="0"/>
              <a:t>VF</a:t>
            </a:r>
          </a:p>
          <a:p>
            <a:pPr marL="574675" lvl="1" indent="-342900">
              <a:buFont typeface="+mj-lt"/>
              <a:buAutoNum type="arabicPeriod"/>
            </a:pPr>
            <a:r>
              <a:rPr lang="en-US" sz="2000" dirty="0" smtClean="0"/>
              <a:t>The team continues to deliver regular iterations every month with a clear path forward shown by </a:t>
            </a:r>
            <a:r>
              <a:rPr lang="en-US" sz="2000" dirty="0" err="1" smtClean="0"/>
              <a:t>UserVoice</a:t>
            </a:r>
            <a:r>
              <a:rPr lang="en-US" sz="2000" dirty="0" smtClean="0"/>
              <a:t>.</a:t>
            </a:r>
          </a:p>
          <a:p>
            <a:pPr marL="863600" lvl="2" indent="-342900">
              <a:buFont typeface="+mj-lt"/>
              <a:buAutoNum type="arabicPeriod"/>
            </a:pPr>
            <a:r>
              <a:rPr lang="en-US" sz="2000" dirty="0" smtClean="0"/>
              <a:t>The Visual Studio Code </a:t>
            </a:r>
            <a:r>
              <a:rPr lang="en-US" sz="2000" dirty="0" err="1" smtClean="0"/>
              <a:t>UserVoice</a:t>
            </a:r>
            <a:r>
              <a:rPr lang="en-US" sz="2000" dirty="0" smtClean="0"/>
              <a:t> site provides the path forward for Visual Studio Code.  </a:t>
            </a:r>
          </a:p>
          <a:p>
            <a:pPr marL="863600" lvl="2" indent="-342900">
              <a:buFont typeface="+mj-lt"/>
              <a:buAutoNum type="arabicPeriod"/>
            </a:pPr>
            <a:r>
              <a:rPr lang="en-US" sz="2000" dirty="0" err="1" smtClean="0"/>
              <a:t>VSCode</a:t>
            </a:r>
            <a:r>
              <a:rPr lang="en-US" sz="2000" dirty="0" smtClean="0"/>
              <a:t> is a crowd-sourced, free and open application, wholly funded and supported by Microsoft.  </a:t>
            </a:r>
          </a:p>
          <a:p>
            <a:pPr marL="863600" lvl="2" indent="-342900">
              <a:buFont typeface="+mj-lt"/>
              <a:buAutoNum type="arabicPeriod"/>
            </a:pPr>
            <a:r>
              <a:rPr lang="en-US" sz="2000" dirty="0" err="1" smtClean="0"/>
              <a:t>VSCode</a:t>
            </a:r>
            <a:r>
              <a:rPr lang="en-US" sz="2000" dirty="0" smtClean="0"/>
              <a:t> demonstrates the new Microsoft and their commitment to empowering developers on every platform.</a:t>
            </a:r>
          </a:p>
        </p:txBody>
      </p:sp>
      <p:sp>
        <p:nvSpPr>
          <p:cNvPr id="4" name="Title 3"/>
          <p:cNvSpPr>
            <a:spLocks noGrp="1"/>
          </p:cNvSpPr>
          <p:nvPr>
            <p:ph type="title"/>
          </p:nvPr>
        </p:nvSpPr>
        <p:spPr/>
        <p:txBody>
          <a:bodyPr/>
          <a:lstStyle/>
          <a:p>
            <a:pPr algn="ctr"/>
            <a:r>
              <a:rPr lang="en-US" sz="4400" dirty="0" smtClean="0">
                <a:solidFill>
                  <a:schemeClr val="accent1"/>
                </a:solidFill>
              </a:rPr>
              <a:t>The future is </a:t>
            </a:r>
            <a:r>
              <a:rPr lang="en-US" sz="4400" dirty="0" smtClean="0">
                <a:solidFill>
                  <a:schemeClr val="accent1"/>
                </a:solidFill>
              </a:rPr>
              <a:t>bright</a:t>
            </a:r>
            <a:endParaRPr lang="en-US" sz="4400" dirty="0">
              <a:solidFill>
                <a:schemeClr val="accent1"/>
              </a:solidFill>
            </a:endParaRPr>
          </a:p>
        </p:txBody>
      </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Presentation Resources</a:t>
            </a:r>
            <a:endParaRPr lang="en-US" sz="5400"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054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Show diagram of VSCode-DF15 at top, </a:t>
            </a:r>
          </a:p>
          <a:p>
            <a:r>
              <a:rPr lang="en-US" dirty="0" smtClean="0"/>
              <a:t>then </a:t>
            </a:r>
            <a:r>
              <a:rPr lang="en-US" dirty="0" err="1" smtClean="0"/>
              <a:t>Saleforce-VSCode</a:t>
            </a:r>
            <a:r>
              <a:rPr lang="en-US" dirty="0" smtClean="0"/>
              <a:t> under that and to the side.</a:t>
            </a:r>
          </a:p>
          <a:p>
            <a:r>
              <a:rPr lang="en-US" dirty="0" smtClean="0"/>
              <a:t>Then Gulp-Force under that, which wraps Force to provide, create Apex</a:t>
            </a:r>
          </a:p>
          <a:p>
            <a:endParaRPr lang="en-US" dirty="0" smtClean="0"/>
          </a:p>
          <a:p>
            <a:r>
              <a:rPr lang="en-US" dirty="0" smtClean="0"/>
              <a:t>The other side has Slush-Angular-</a:t>
            </a:r>
            <a:r>
              <a:rPr lang="en-US" dirty="0" err="1" smtClean="0"/>
              <a:t>Webpack</a:t>
            </a:r>
            <a:r>
              <a:rPr lang="en-US" dirty="0" smtClean="0"/>
              <a:t> for creating SPAs</a:t>
            </a:r>
          </a:p>
          <a:p>
            <a:endParaRPr lang="en-US" dirty="0"/>
          </a:p>
          <a:p>
            <a:r>
              <a:rPr lang="en-US" dirty="0" smtClean="0"/>
              <a:t>Salesforce-</a:t>
            </a:r>
            <a:r>
              <a:rPr lang="en-US" dirty="0" err="1" smtClean="0"/>
              <a:t>VSCode</a:t>
            </a:r>
            <a:r>
              <a:rPr lang="en-US" dirty="0" smtClean="0"/>
              <a:t> has a </a:t>
            </a:r>
            <a:r>
              <a:rPr lang="en-US" dirty="0" err="1" smtClean="0"/>
              <a:t>tasks.json</a:t>
            </a:r>
            <a:r>
              <a:rPr lang="en-US" dirty="0" smtClean="0"/>
              <a:t> file which refers to Gulp-Force, the </a:t>
            </a:r>
            <a:r>
              <a:rPr lang="en-US" dirty="0" err="1" smtClean="0"/>
              <a:t>tasks.json</a:t>
            </a:r>
            <a:r>
              <a:rPr lang="en-US" dirty="0" smtClean="0"/>
              <a:t> file uses a problem-matcher on the task to get back any errors from the Force Push</a:t>
            </a:r>
          </a:p>
          <a:p>
            <a:r>
              <a:rPr lang="en-US" dirty="0" smtClean="0"/>
              <a:t>Gulp-Force needs to be modified to accept a </a:t>
            </a:r>
            <a:r>
              <a:rPr lang="en-US" dirty="0" err="1" smtClean="0"/>
              <a:t>src</a:t>
            </a:r>
            <a:r>
              <a:rPr lang="en-US" dirty="0" smtClean="0"/>
              <a:t> file, then copy it to metadata, then run force push</a:t>
            </a:r>
          </a:p>
          <a:p>
            <a:endParaRPr lang="en-US" dirty="0"/>
          </a:p>
          <a:p>
            <a:endParaRPr lang="en-US" dirty="0"/>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r>
              <a:rPr lang="en-US" dirty="0" smtClean="0"/>
              <a:t>Projects used to make a complete application</a:t>
            </a:r>
            <a:endParaRPr lang="en-US"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Modern Workflow Talk Outline</a:t>
            </a:r>
            <a:endParaRPr lang="en-US" dirty="0"/>
          </a:p>
        </p:txBody>
      </p:sp>
      <p:sp>
        <p:nvSpPr>
          <p:cNvPr id="3" name="Text Placeholder 2"/>
          <p:cNvSpPr>
            <a:spLocks noGrp="1"/>
          </p:cNvSpPr>
          <p:nvPr>
            <p:ph type="body" idx="1"/>
          </p:nvPr>
        </p:nvSpPr>
        <p:spPr>
          <a:xfrm>
            <a:off x="338328" y="1021078"/>
            <a:ext cx="11484864" cy="4866013"/>
          </a:xfrm>
        </p:spPr>
        <p:txBody>
          <a:bodyPr/>
          <a:lstStyle/>
          <a:p>
            <a:pPr marL="342900" indent="-342900">
              <a:buFont typeface="+mj-lt"/>
              <a:buAutoNum type="arabicPeriod"/>
            </a:pPr>
            <a:r>
              <a:rPr lang="en-US" dirty="0" smtClean="0"/>
              <a:t>Welcome to The Modern Salesforce Development Workflow with Visual Studio Code</a:t>
            </a:r>
          </a:p>
          <a:p>
            <a:pPr marL="342900" indent="-342900">
              <a:buFont typeface="+mj-lt"/>
              <a:buAutoNum type="arabicPeriod"/>
            </a:pPr>
            <a:r>
              <a:rPr lang="en-US" dirty="0" smtClean="0"/>
              <a:t>The Problem: cross platform development is hard</a:t>
            </a:r>
          </a:p>
          <a:p>
            <a:pPr marL="342900" indent="-342900">
              <a:buFont typeface="+mj-lt"/>
              <a:buAutoNum type="arabicPeriod"/>
            </a:pPr>
            <a:r>
              <a:rPr lang="en-US" dirty="0" smtClean="0"/>
              <a:t>What is Visual Studio Code</a:t>
            </a:r>
          </a:p>
          <a:p>
            <a:pPr marL="574675" lvl="1" indent="-342900">
              <a:buFont typeface="+mj-lt"/>
              <a:buAutoNum type="arabicPeriod"/>
            </a:pPr>
            <a:r>
              <a:rPr lang="en-US" dirty="0" smtClean="0"/>
              <a:t>Open Source: Electron (Atom Shell) serves as the foundation with the Roslyn Code Editor (Open Source) resting on top</a:t>
            </a:r>
          </a:p>
          <a:p>
            <a:pPr marL="574675" lvl="1" indent="-342900">
              <a:buFont typeface="+mj-lt"/>
              <a:buAutoNum type="arabicPeriod"/>
            </a:pPr>
            <a:r>
              <a:rPr lang="en-US" dirty="0" smtClean="0"/>
              <a:t>Modern App: Fast, Lightweight, Cross-Platform, Built with JavaScript, and </a:t>
            </a:r>
            <a:r>
              <a:rPr lang="en-US" dirty="0" err="1" smtClean="0"/>
              <a:t>Hackable</a:t>
            </a:r>
            <a:r>
              <a:rPr lang="en-US" dirty="0" smtClean="0"/>
              <a:t> to the core (edit the editor with the editor)</a:t>
            </a:r>
          </a:p>
          <a:p>
            <a:pPr marL="574675" lvl="1" indent="-342900">
              <a:buFont typeface="+mj-lt"/>
              <a:buAutoNum type="arabicPeriod"/>
            </a:pPr>
            <a:r>
              <a:rPr lang="en-US" dirty="0" smtClean="0"/>
              <a:t>Nice Features: Fantastic </a:t>
            </a:r>
            <a:r>
              <a:rPr lang="en-US" dirty="0" err="1" smtClean="0"/>
              <a:t>Git</a:t>
            </a:r>
            <a:r>
              <a:rPr lang="en-US" dirty="0" smtClean="0"/>
              <a:t> integration, </a:t>
            </a:r>
            <a:r>
              <a:rPr lang="en-US" dirty="0" err="1" smtClean="0"/>
              <a:t>Node.js</a:t>
            </a:r>
            <a:r>
              <a:rPr lang="en-US" dirty="0" smtClean="0"/>
              <a:t> debugging, Keyboard centric workflow, and Tasks</a:t>
            </a:r>
          </a:p>
          <a:p>
            <a:pPr marL="342900" indent="-342900">
              <a:buFont typeface="+mj-lt"/>
              <a:buAutoNum type="arabicPeriod"/>
            </a:pPr>
            <a:r>
              <a:rPr lang="en-US" dirty="0" smtClean="0"/>
              <a:t>What is the Modern Workflow we are discussing</a:t>
            </a:r>
          </a:p>
          <a:p>
            <a:pPr marL="574675" lvl="1" indent="-342900">
              <a:buFont typeface="+mj-lt"/>
              <a:buAutoNum type="arabicPeriod"/>
            </a:pPr>
            <a:r>
              <a:rPr lang="en-US" dirty="0" smtClean="0"/>
              <a:t>JavaScript SPAs built with Angular and Typescript, and NPM</a:t>
            </a:r>
          </a:p>
          <a:p>
            <a:pPr marL="574675" lvl="1" indent="-342900">
              <a:buFont typeface="+mj-lt"/>
              <a:buAutoNum type="arabicPeriod"/>
            </a:pPr>
            <a:r>
              <a:rPr lang="en-US" dirty="0" smtClean="0"/>
              <a:t>Salesforce files built using VRO, Remote Actions w/ Apex Patterns, REST API, and connected </a:t>
            </a:r>
            <a:r>
              <a:rPr lang="en-US" dirty="0" err="1" smtClean="0"/>
              <a:t>Node.js</a:t>
            </a:r>
            <a:r>
              <a:rPr lang="en-US" dirty="0" smtClean="0"/>
              <a:t> Apps (</a:t>
            </a:r>
            <a:r>
              <a:rPr lang="en-US" dirty="0" err="1" smtClean="0"/>
              <a:t>Heroku</a:t>
            </a:r>
            <a:r>
              <a:rPr lang="en-US" dirty="0" smtClean="0"/>
              <a:t>)</a:t>
            </a:r>
          </a:p>
          <a:p>
            <a:pPr marL="342900" indent="-342900">
              <a:buFont typeface="+mj-lt"/>
              <a:buAutoNum type="arabicPeriod"/>
            </a:pPr>
            <a:r>
              <a:rPr lang="en-US" dirty="0" smtClean="0"/>
              <a:t>How can we use </a:t>
            </a:r>
            <a:r>
              <a:rPr lang="en-US" dirty="0" err="1" smtClean="0"/>
              <a:t>VSCode</a:t>
            </a:r>
            <a:r>
              <a:rPr lang="en-US" dirty="0" smtClean="0"/>
              <a:t> in the Modern Salesforce workflow</a:t>
            </a:r>
          </a:p>
          <a:p>
            <a:pPr marL="574675" lvl="1" indent="-342900">
              <a:buFont typeface="+mj-lt"/>
              <a:buAutoNum type="arabicPeriod"/>
            </a:pPr>
            <a:r>
              <a:rPr lang="en-US" dirty="0" smtClean="0"/>
              <a:t>Grammars and Snippets (</a:t>
            </a:r>
            <a:r>
              <a:rPr lang="en-US" dirty="0" err="1" smtClean="0"/>
              <a:t>Firstmate</a:t>
            </a:r>
            <a:r>
              <a:rPr lang="en-US" dirty="0" smtClean="0"/>
              <a:t>/</a:t>
            </a:r>
            <a:r>
              <a:rPr lang="en-US" dirty="0" err="1" smtClean="0"/>
              <a:t>Textmate</a:t>
            </a:r>
            <a:r>
              <a:rPr lang="en-US" dirty="0" smtClean="0"/>
              <a:t> grammars thanks to Joe Ferraro)</a:t>
            </a:r>
          </a:p>
          <a:p>
            <a:pPr marL="574675" lvl="1" indent="-342900">
              <a:buFont typeface="+mj-lt"/>
              <a:buAutoNum type="arabicPeriod"/>
            </a:pPr>
            <a:r>
              <a:rPr lang="en-US" dirty="0" smtClean="0"/>
              <a:t>Tasks with </a:t>
            </a:r>
            <a:r>
              <a:rPr lang="en-US" dirty="0" err="1" smtClean="0"/>
              <a:t>Tasks.json</a:t>
            </a:r>
            <a:r>
              <a:rPr lang="en-US" dirty="0" smtClean="0"/>
              <a:t> controlling and passing variables to Gulp &amp; Force CLI, Ant, or anything</a:t>
            </a:r>
          </a:p>
          <a:p>
            <a:pPr marL="574675" lvl="1" indent="-342900">
              <a:buFont typeface="+mj-lt"/>
              <a:buAutoNum type="arabicPeriod"/>
            </a:pPr>
            <a:r>
              <a:rPr lang="en-US" dirty="0" smtClean="0"/>
              <a:t>Auto-Deploy SF files with Gulp watch task</a:t>
            </a:r>
          </a:p>
          <a:p>
            <a:pPr marL="574675" lvl="1" indent="-342900">
              <a:buFont typeface="+mj-lt"/>
              <a:buAutoNum type="arabicPeriod"/>
            </a:pPr>
            <a:r>
              <a:rPr lang="en-US" dirty="0" smtClean="0"/>
              <a:t>Auto-Deploy SPA files with </a:t>
            </a:r>
            <a:r>
              <a:rPr lang="en-US" dirty="0" err="1" smtClean="0"/>
              <a:t>Webpack</a:t>
            </a:r>
            <a:r>
              <a:rPr lang="en-US" dirty="0" smtClean="0"/>
              <a:t> watch task</a:t>
            </a:r>
          </a:p>
          <a:p>
            <a:pPr marL="574675" lvl="1" indent="-342900">
              <a:buFont typeface="+mj-lt"/>
              <a:buAutoNum type="arabicPeriod"/>
            </a:pPr>
            <a:r>
              <a:rPr lang="en-US" dirty="0" smtClean="0"/>
              <a:t>Future extensibility with </a:t>
            </a:r>
            <a:r>
              <a:rPr lang="en-US" dirty="0" err="1" smtClean="0"/>
              <a:t>Omnisharp</a:t>
            </a:r>
            <a:r>
              <a:rPr lang="en-US" dirty="0" smtClean="0"/>
              <a:t> with the goal of implementing </a:t>
            </a:r>
            <a:r>
              <a:rPr lang="en-US" dirty="0" err="1"/>
              <a:t>I</a:t>
            </a:r>
            <a:r>
              <a:rPr lang="en-US" dirty="0" err="1" smtClean="0"/>
              <a:t>ntellisense</a:t>
            </a:r>
            <a:r>
              <a:rPr lang="en-US" dirty="0" smtClean="0"/>
              <a:t> for Apex and VF</a:t>
            </a:r>
          </a:p>
        </p:txBody>
      </p:sp>
    </p:spTree>
    <p:extLst>
      <p:ext uri="{BB962C8B-B14F-4D97-AF65-F5344CB8AC3E}">
        <p14:creationId xmlns:p14="http://schemas.microsoft.com/office/powerpoint/2010/main" val="1971733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Evangelist</a:t>
            </a:r>
            <a:endParaRPr lang="en-US" dirty="0">
              <a:solidFill>
                <a:schemeClr val="bg1"/>
              </a:solidFill>
            </a:endParaRPr>
          </a:p>
        </p:txBody>
      </p:sp>
    </p:spTree>
    <p:extLst>
      <p:ext uri="{BB962C8B-B14F-4D97-AF65-F5344CB8AC3E}">
        <p14:creationId xmlns:p14="http://schemas.microsoft.com/office/powerpoint/2010/main" val="511982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5779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5271" y="40973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488213" y="39842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39842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5970896" y="39842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167547" y="4017461"/>
            <a:ext cx="514885"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0.7.0</a:t>
            </a:r>
            <a:r>
              <a:rPr lang="en-US" sz="2400" dirty="0">
                <a:solidFill>
                  <a:schemeClr val="bg1"/>
                </a:solidFill>
              </a:rPr>
              <a:t> </a:t>
            </a:r>
            <a:r>
              <a:rPr lang="en-US" sz="2400" dirty="0" smtClean="0">
                <a:solidFill>
                  <a:schemeClr val="bg1"/>
                </a:solidFill>
              </a:rPr>
              <a:t>(beta)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3355</TotalTime>
  <Words>1980</Words>
  <Application>Microsoft Macintosh PowerPoint</Application>
  <PresentationFormat>Custom</PresentationFormat>
  <Paragraphs>166</Paragraphs>
  <Slides>25</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Salesforce 2015 - 16x9 in Salesforce Sans Font</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Tying it all together with Tasks.json</vt:lpstr>
      <vt:lpstr>Tasks</vt:lpstr>
      <vt:lpstr>The future for Visual Studio Code</vt:lpstr>
      <vt:lpstr>The future is bright</vt:lpstr>
      <vt:lpstr>Presentation Resources</vt:lpstr>
      <vt:lpstr>Projects used to make a complete application</vt:lpstr>
      <vt:lpstr>PowerPoint Presentation</vt:lpstr>
      <vt:lpstr>Modern Workflow Talk Outline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142</cp:revision>
  <dcterms:modified xsi:type="dcterms:W3CDTF">2015-08-18T20:50:55Z</dcterms:modified>
</cp:coreProperties>
</file>