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3"/>
  </p:notesMasterIdLst>
  <p:sldIdLst>
    <p:sldId id="351" r:id="rId2"/>
    <p:sldId id="256" r:id="rId3"/>
    <p:sldId id="353" r:id="rId4"/>
    <p:sldId id="373" r:id="rId5"/>
    <p:sldId id="370" r:id="rId6"/>
    <p:sldId id="372" r:id="rId7"/>
    <p:sldId id="352" r:id="rId8"/>
    <p:sldId id="375" r:id="rId9"/>
    <p:sldId id="358" r:id="rId10"/>
    <p:sldId id="376" r:id="rId11"/>
    <p:sldId id="360" r:id="rId12"/>
    <p:sldId id="357" r:id="rId13"/>
    <p:sldId id="378" r:id="rId14"/>
    <p:sldId id="361" r:id="rId15"/>
    <p:sldId id="383" r:id="rId16"/>
    <p:sldId id="380" r:id="rId17"/>
    <p:sldId id="384" r:id="rId18"/>
    <p:sldId id="362" r:id="rId19"/>
    <p:sldId id="385" r:id="rId20"/>
    <p:sldId id="369" r:id="rId21"/>
    <p:sldId id="386" r:id="rId22"/>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p:restoredTop sz="62603"/>
  </p:normalViewPr>
  <p:slideViewPr>
    <p:cSldViewPr snapToGrid="0" snapToObjects="1">
      <p:cViewPr>
        <p:scale>
          <a:sx n="75" d="100"/>
          <a:sy n="75" d="100"/>
        </p:scale>
        <p:origin x="400" y="14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to we get them from Visual Studio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And 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r>
              <a:rPr lang="en-US" baseline="0" dirty="0" smtClean="0"/>
              <a:t>Douglas </a:t>
            </a:r>
            <a:r>
              <a:rPr lang="en-US" baseline="0" dirty="0" err="1" smtClean="0"/>
              <a:t>Crockford</a:t>
            </a:r>
            <a:r>
              <a:rPr lang="en-US" baseline="0" dirty="0" smtClean="0"/>
              <a:t> </a:t>
            </a:r>
            <a:r>
              <a:rPr lang="en-US" baseline="0" smtClean="0"/>
              <a:t>said “The people </a:t>
            </a:r>
            <a:r>
              <a:rPr lang="en-US" baseline="0" dirty="0" smtClean="0"/>
              <a:t>who should be the first to recognize the value of an </a:t>
            </a:r>
            <a:r>
              <a:rPr lang="en-US" baseline="0" smtClean="0"/>
              <a:t>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1" Type="http://schemas.openxmlformats.org/officeDocument/2006/relationships/hyperlink" Target="https://github.com/heroku/force" TargetMode="External"/><Relationship Id="rId12" Type="http://schemas.openxmlformats.org/officeDocument/2006/relationships/image" Target="../media/image31.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34.png"/><Relationship Id="rId16" Type="http://schemas.openxmlformats.org/officeDocument/2006/relationships/image" Target="../media/image16.png"/><Relationship Id="rId17"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png"/><Relationship Id="rId7" Type="http://schemas.openxmlformats.org/officeDocument/2006/relationships/image" Target="../media/image28.jpg"/><Relationship Id="rId8" Type="http://schemas.openxmlformats.org/officeDocument/2006/relationships/image" Target="../media/image29.jpg"/><Relationship Id="rId9" Type="http://schemas.openxmlformats.org/officeDocument/2006/relationships/image" Target="../media/image30.png"/><Relationship Id="rId10" Type="http://schemas.openxmlformats.org/officeDocument/2006/relationships/hyperlink" Target="https://github.com/herok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Salesforce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Built </a:t>
            </a:r>
            <a:r>
              <a:rPr lang="en-US" sz="4400" dirty="0" smtClean="0">
                <a:solidFill>
                  <a:schemeClr val="accent1"/>
                </a:solidFill>
              </a:rPr>
              <a:t>on Open </a:t>
            </a:r>
            <a:r>
              <a:rPr lang="en-US" sz="4400" dirty="0" smtClean="0">
                <a:solidFill>
                  <a:schemeClr val="accent1"/>
                </a:solidFill>
              </a:rPr>
              <a:t>Source</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65967"/>
            <a:ext cx="1338828" cy="646331"/>
          </a:xfrm>
          <a:prstGeom prst="rect">
            <a:avLst/>
          </a:prstGeom>
          <a:noFill/>
        </p:spPr>
        <p:txBody>
          <a:bodyPr wrap="none" rtlCol="0">
            <a:spAutoFit/>
          </a:bodyPr>
          <a:lstStyle/>
          <a:p>
            <a:r>
              <a:rPr lang="en-US" sz="3600" dirty="0" smtClean="0"/>
              <a:t>editor</a:t>
            </a:r>
            <a:endParaRPr lang="en-US" sz="3600" dirty="0"/>
          </a:p>
        </p:txBody>
      </p:sp>
      <p:sp>
        <p:nvSpPr>
          <p:cNvPr id="3" name="TextBox 2"/>
          <p:cNvSpPr txBox="1"/>
          <p:nvPr/>
        </p:nvSpPr>
        <p:spPr>
          <a:xfrm>
            <a:off x="8846497" y="565967"/>
            <a:ext cx="954107" cy="646331"/>
          </a:xfrm>
          <a:prstGeom prst="rect">
            <a:avLst/>
          </a:prstGeom>
          <a:noFill/>
        </p:spPr>
        <p:txBody>
          <a:bodyPr wrap="none" rtlCol="0">
            <a:spAutoFit/>
          </a:bodyPr>
          <a:lstStyle/>
          <a:p>
            <a:r>
              <a:rPr lang="en-US" sz="3600" dirty="0" smtClean="0"/>
              <a:t>IDE</a:t>
            </a:r>
            <a:endParaRPr lang="en-US" dirty="0"/>
          </a:p>
        </p:txBody>
      </p:sp>
      <p:cxnSp>
        <p:nvCxnSpPr>
          <p:cNvPr id="6" name="Straight Arrow Connector 5"/>
          <p:cNvCxnSpPr>
            <a:stCxn id="2" idx="3"/>
            <a:endCxn id="3" idx="1"/>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Grammars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1873988"/>
            <a:ext cx="1604214" cy="4114800"/>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3113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1873988"/>
            <a:ext cx="1181721" cy="4114800"/>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6958" y="1920419"/>
            <a:ext cx="824132" cy="1852082"/>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4119" y="4029308"/>
            <a:ext cx="1709810" cy="1709810"/>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1873988"/>
            <a:ext cx="2706842" cy="4114800"/>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6645" y="2360055"/>
            <a:ext cx="1421416" cy="1243739"/>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1873988"/>
            <a:ext cx="2646576" cy="4114800"/>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46359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10"/>
                </a:rPr>
                <a:t>heroku</a:t>
              </a:r>
              <a:r>
                <a:rPr lang="en-US" dirty="0"/>
                <a:t>/</a:t>
              </a:r>
              <a:r>
                <a:rPr lang="en-US" b="1" dirty="0">
                  <a:hlinkClick r:id="rId11"/>
                </a:rPr>
                <a:t>force</a:t>
              </a:r>
              <a:endParaRPr lang="en-US" dirty="0"/>
            </a:p>
            <a:p>
              <a:endParaRPr lang="en-US" dirty="0"/>
            </a:p>
          </p:txBody>
        </p:sp>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408768"/>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641480" y="1645762"/>
            <a:ext cx="7105" cy="1387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645762"/>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645762"/>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2503"/>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514565"/>
            <a:ext cx="445855" cy="1001976"/>
          </a:xfrm>
          <a:prstGeom prst="rect">
            <a:avLst/>
          </a:prstGeom>
        </p:spPr>
      </p:pic>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96393" y="553426"/>
            <a:ext cx="963115" cy="963115"/>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31194" y="683885"/>
            <a:ext cx="1105801" cy="686761"/>
          </a:xfrm>
          <a:prstGeom prst="rect">
            <a:avLst/>
          </a:prstGeom>
        </p:spPr>
      </p:pic>
      <p:sp>
        <p:nvSpPr>
          <p:cNvPr id="55" name="Rounded Rectangle 54"/>
          <p:cNvSpPr/>
          <p:nvPr/>
        </p:nvSpPr>
        <p:spPr>
          <a:xfrm>
            <a:off x="3012113" y="408771"/>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56320" y="565905"/>
            <a:ext cx="910418" cy="910418"/>
          </a:xfrm>
          <a:prstGeom prst="rect">
            <a:avLst/>
          </a:prstGeom>
        </p:spPr>
      </p:pic>
      <p:sp>
        <p:nvSpPr>
          <p:cNvPr id="54" name="Rounded Rectangle 53"/>
          <p:cNvSpPr/>
          <p:nvPr/>
        </p:nvSpPr>
        <p:spPr>
          <a:xfrm>
            <a:off x="9802725" y="408768"/>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31348"/>
            <a:ext cx="922047" cy="461665"/>
          </a:xfrm>
          <a:prstGeom prst="rect">
            <a:avLst/>
          </a:prstGeom>
          <a:noFill/>
        </p:spPr>
        <p:txBody>
          <a:bodyPr wrap="none" rtlCol="0">
            <a:spAutoFit/>
          </a:bodyPr>
          <a:lstStyle/>
          <a:p>
            <a:r>
              <a:rPr lang="en-US" sz="2400" dirty="0" smtClean="0"/>
              <a:t>Code</a:t>
            </a:r>
            <a:endParaRPr lang="en-US" sz="2400" dirty="0" smtClean="0"/>
          </a:p>
        </p:txBody>
      </p:sp>
      <p:pic>
        <p:nvPicPr>
          <p:cNvPr id="57" name="Picture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8119" y="657226"/>
            <a:ext cx="1764242" cy="735101"/>
          </a:xfrm>
          <a:prstGeom prst="rect">
            <a:avLst/>
          </a:prstGeom>
        </p:spPr>
      </p:pic>
      <p:sp>
        <p:nvSpPr>
          <p:cNvPr id="58" name="Rounded Rectangle 57"/>
          <p:cNvSpPr/>
          <p:nvPr/>
        </p:nvSpPr>
        <p:spPr>
          <a:xfrm>
            <a:off x="298997" y="408774"/>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726"/>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0"/>
            <a:ext cx="1332416" cy="461665"/>
          </a:xfrm>
          <a:prstGeom prst="rect">
            <a:avLst/>
          </a:prstGeom>
          <a:noFill/>
        </p:spPr>
        <p:txBody>
          <a:bodyPr wrap="none" rtlCol="0">
            <a:spAutoFit/>
          </a:bodyPr>
          <a:lstStyle/>
          <a:p>
            <a:r>
              <a:rPr lang="en-US" sz="2400" smtClean="0"/>
              <a:t>Retrieve</a:t>
            </a:r>
            <a:endParaRPr lang="en-US" sz="2400" dirty="0" smtClean="0"/>
          </a:p>
        </p:txBody>
      </p:sp>
      <p:cxnSp>
        <p:nvCxnSpPr>
          <p:cNvPr id="62" name="Straight Arrow Connector 61"/>
          <p:cNvCxnSpPr>
            <a:stCxn id="55" idx="1"/>
            <a:endCxn id="58" idx="3"/>
          </p:cNvCxnSpPr>
          <p:nvPr/>
        </p:nvCxnSpPr>
        <p:spPr>
          <a:xfrm flipH="1">
            <a:off x="2817966" y="1027269"/>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213529"/>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027266"/>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829733"/>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6" name="Rounded Rectangle 75"/>
          <p:cNvSpPr/>
          <p:nvPr/>
        </p:nvSpPr>
        <p:spPr>
          <a:xfrm>
            <a:off x="5048167" y="1873991"/>
            <a:ext cx="1181721"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P spid="7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dirty="0" smtClean="0"/>
              <a:t>Plugin support </a:t>
            </a:r>
            <a:r>
              <a:rPr lang="en-US" dirty="0"/>
              <a:t>in Visual Studio Code is coming </a:t>
            </a:r>
            <a:r>
              <a:rPr lang="en-US" dirty="0" smtClean="0"/>
              <a:t>soon and will allow us to </a:t>
            </a:r>
            <a:r>
              <a:rPr lang="en-US" dirty="0"/>
              <a:t>implement </a:t>
            </a:r>
            <a:r>
              <a:rPr lang="en-US" dirty="0" err="1"/>
              <a:t>Intellisense</a:t>
            </a:r>
            <a:r>
              <a:rPr lang="en-US" dirty="0"/>
              <a:t> for Apex and </a:t>
            </a:r>
            <a:r>
              <a:rPr lang="en-US" dirty="0" smtClean="0"/>
              <a:t>VF</a:t>
            </a:r>
          </a:p>
          <a:p>
            <a:pPr marL="574675" lvl="1" indent="-342900">
              <a:buFont typeface="+mj-lt"/>
              <a:buAutoNum type="arabicPeriod"/>
            </a:pPr>
            <a:r>
              <a:rPr lang="en-US" dirty="0" smtClean="0"/>
              <a:t>The team continues to deliver regular iterations every month with a clear path forward shown by </a:t>
            </a:r>
            <a:r>
              <a:rPr lang="en-US" dirty="0" err="1" smtClean="0"/>
              <a:t>UserVoice</a:t>
            </a:r>
            <a:endParaRPr lang="en-US" dirty="0" smtClean="0"/>
          </a:p>
          <a:p>
            <a:pPr marL="574675" lvl="1" indent="-342900">
              <a:buFont typeface="+mj-lt"/>
              <a:buAutoNum type="arabicPeriod"/>
            </a:pPr>
            <a:r>
              <a:rPr lang="en-US" dirty="0" smtClean="0"/>
              <a:t>The Visual Studio Code </a:t>
            </a:r>
            <a:r>
              <a:rPr lang="en-US" dirty="0" err="1" smtClean="0"/>
              <a:t>UserVoice</a:t>
            </a:r>
            <a:r>
              <a:rPr lang="en-US" dirty="0" smtClean="0"/>
              <a:t> site provides the path forward for Visual Studio Code.  </a:t>
            </a:r>
            <a:r>
              <a:rPr lang="en-US" dirty="0" err="1" smtClean="0"/>
              <a:t>VSCode</a:t>
            </a:r>
            <a:r>
              <a:rPr lang="en-US" dirty="0" smtClean="0"/>
              <a:t> is a crowd-sourced, free and open application, wholly funded and supported by Microsoft.  </a:t>
            </a:r>
            <a:r>
              <a:rPr lang="en-US" dirty="0" err="1" smtClean="0"/>
              <a:t>VSCode</a:t>
            </a:r>
            <a:r>
              <a:rPr lang="en-US"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 for </a:t>
            </a:r>
            <a:r>
              <a:rPr lang="en-US" sz="4400" dirty="0" err="1" smtClean="0">
                <a:solidFill>
                  <a:schemeClr val="accent1"/>
                </a:solidFill>
              </a:rPr>
              <a:t>VSCode</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6795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1989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40858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40858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40858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119061"/>
            <a:ext cx="514885" cy="769441"/>
          </a:xfrm>
          <a:prstGeom prst="rect">
            <a:avLst/>
          </a:prstGeom>
          <a:noFill/>
        </p:spPr>
        <p:txBody>
          <a:bodyPr wrap="none" rtlCol="0">
            <a:spAutoFit/>
          </a:bodyPr>
          <a:lstStyle/>
          <a:p>
            <a:r>
              <a:rPr lang="en-US" sz="4400" dirty="0" smtClean="0"/>
              <a:t>=</a:t>
            </a:r>
            <a:endParaRPr lang="en-US" sz="4400"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6486" y="3859955"/>
            <a:ext cx="1260288" cy="1260288"/>
          </a:xfrm>
          <a:prstGeom prst="rect">
            <a:avLst/>
          </a:prstGeom>
        </p:spPr>
      </p:pic>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2965</TotalTime>
  <Words>1903</Words>
  <Application>Microsoft Macintosh PowerPoint</Application>
  <PresentationFormat>Custom</PresentationFormat>
  <Paragraphs>157</Paragraphs>
  <Slides>21</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Salesforce 2015 - 16x9 in Salesforce Sans Font</vt:lpstr>
      <vt:lpstr>Modern Workflow Talk Outline</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Projects used to make a complete application</vt:lpstr>
      <vt:lpstr>The future is bright for VSCode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112</cp:revision>
  <dcterms:modified xsi:type="dcterms:W3CDTF">2015-08-17T03:28:36Z</dcterms:modified>
</cp:coreProperties>
</file>