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6"/>
  </p:notesMasterIdLst>
  <p:sldIdLst>
    <p:sldId id="256" r:id="rId2"/>
    <p:sldId id="353" r:id="rId3"/>
    <p:sldId id="373" r:id="rId4"/>
    <p:sldId id="370" r:id="rId5"/>
    <p:sldId id="397" r:id="rId6"/>
    <p:sldId id="352" r:id="rId7"/>
    <p:sldId id="399" r:id="rId8"/>
    <p:sldId id="358" r:id="rId9"/>
    <p:sldId id="376" r:id="rId10"/>
    <p:sldId id="360" r:id="rId11"/>
    <p:sldId id="357" r:id="rId12"/>
    <p:sldId id="378" r:id="rId13"/>
    <p:sldId id="361" r:id="rId14"/>
    <p:sldId id="383" r:id="rId15"/>
    <p:sldId id="380" r:id="rId16"/>
    <p:sldId id="384" r:id="rId17"/>
    <p:sldId id="362" r:id="rId18"/>
    <p:sldId id="388" r:id="rId19"/>
    <p:sldId id="392" r:id="rId20"/>
    <p:sldId id="393" r:id="rId21"/>
    <p:sldId id="369" r:id="rId22"/>
    <p:sldId id="390" r:id="rId23"/>
    <p:sldId id="385" r:id="rId24"/>
    <p:sldId id="386" r:id="rId25"/>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3"/>
    <p:restoredTop sz="68956"/>
  </p:normalViewPr>
  <p:slideViewPr>
    <p:cSldViewPr snapToGrid="0" snapToObjects="1">
      <p:cViewPr>
        <p:scale>
          <a:sx n="90" d="100"/>
          <a:sy n="90" d="100"/>
        </p:scale>
        <p:origin x="1392" y="3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0 minutes</a:t>
            </a:r>
            <a:endParaRPr dirty="0"/>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4:30</a:t>
            </a:r>
            <a:endParaRPr lang="en-US" dirty="0"/>
          </a:p>
        </p:txBody>
      </p:sp>
    </p:spTree>
    <p:extLst>
      <p:ext uri="{BB962C8B-B14F-4D97-AF65-F5344CB8AC3E}">
        <p14:creationId xmlns:p14="http://schemas.microsoft.com/office/powerpoint/2010/main" val="1411066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5 minutes</a:t>
            </a:r>
          </a:p>
          <a:p>
            <a:endParaRPr lang="en-US" dirty="0" smtClean="0"/>
          </a:p>
          <a:p>
            <a:r>
              <a:rPr lang="en-US" dirty="0" smtClean="0"/>
              <a:t>1)  Visual Studio Code stands on</a:t>
            </a:r>
            <a:r>
              <a:rPr lang="en-US" baseline="0" dirty="0" smtClean="0"/>
              <a:t> the shoulders of giants.</a:t>
            </a:r>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So Visual Studio Code is pretty much Atom under the covers.</a:t>
            </a:r>
          </a:p>
          <a:p>
            <a:r>
              <a:rPr lang="en-US" baseline="0" dirty="0" smtClean="0"/>
              <a:t>So what does Microsoft bring to the mix?  Why use Visual Studio Code over Atom?</a:t>
            </a:r>
          </a:p>
          <a:p>
            <a:endParaRPr lang="en-US" baseline="0" dirty="0" smtClean="0"/>
          </a:p>
          <a:p>
            <a:r>
              <a:rPr lang="en-US" baseline="0" dirty="0" smtClean="0"/>
              <a:t>2) Well, on top of the Electron Shell foundation, Microsoft adds their Monaco editor</a:t>
            </a:r>
          </a:p>
          <a:p>
            <a:r>
              <a:rPr lang="en-US" baseline="0" dirty="0" smtClean="0"/>
              <a:t>3) And under that, Microsoft includes their </a:t>
            </a:r>
            <a:r>
              <a:rPr lang="en-US" baseline="0" dirty="0" err="1" smtClean="0"/>
              <a:t>Omnisharp</a:t>
            </a:r>
            <a:r>
              <a:rPr lang="en-US" baseline="0" dirty="0" smtClean="0"/>
              <a:t>/Roslyn project and the Typescript compiler.  These tools combined give us </a:t>
            </a:r>
            <a:r>
              <a:rPr lang="en-US" baseline="0" dirty="0" err="1" smtClean="0"/>
              <a:t>Intellisense</a:t>
            </a:r>
            <a:r>
              <a:rPr lang="en-US" baseline="0" dirty="0" smtClean="0"/>
              <a:t> for JavaScript.  </a:t>
            </a:r>
          </a:p>
          <a:p>
            <a:endParaRPr lang="en-US" baseline="0" dirty="0" smtClean="0"/>
          </a:p>
          <a:p>
            <a:r>
              <a:rPr lang="en-US" baseline="0" dirty="0" smtClean="0"/>
              <a:t>Imagine that, real </a:t>
            </a:r>
            <a:r>
              <a:rPr lang="en-US" baseline="0" dirty="0" err="1" smtClean="0"/>
              <a:t>Intellisense</a:t>
            </a:r>
            <a:r>
              <a:rPr lang="en-US" baseline="0" dirty="0" smtClean="0"/>
              <a:t> for JavaScript.  You can get real method signatures for your JavaScript code</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7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7:15</a:t>
            </a:r>
          </a:p>
          <a:p>
            <a:endParaRPr lang="en-US" dirty="0" smtClean="0"/>
          </a:p>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An editor has no idea of project structure and the only organization is done with folders. An editor can work with any language that is text, but provides nothing else.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On the other hand, an IDE, like Eclipse or Visual Studio Professional, has a lot of menus, buttons, and features. An IDE has project and solution files. An IDE inspects every bit of your code and provides intelligent code completion, refactoring suggestions, and method signatures.  An IDE has an integrated build system, where you can do things like press F5 or click a “Play” button to start a project.  An IDE has “File &gt; New” wizards, code design surfaces, and code generation.  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  </a:t>
            </a:r>
            <a:br>
              <a:rPr lang="en-US" baseline="0" dirty="0" smtClean="0"/>
            </a:br>
            <a:r>
              <a:rPr lang="en-US" baseline="0" dirty="0" smtClean="0"/>
              <a:t/>
            </a:r>
            <a:br>
              <a:rPr lang="en-US" baseline="0" dirty="0" smtClean="0"/>
            </a:br>
            <a:r>
              <a:rPr lang="en-US" baseline="0" dirty="0" smtClean="0"/>
              <a:t>It’s small, coming in under 70mb on a Mac. It’s fast: typically launching in less than 3 seconds to a blinking cursor.  </a:t>
            </a:r>
            <a:br>
              <a:rPr lang="en-US" baseline="0" dirty="0" smtClean="0"/>
            </a:br>
            <a:r>
              <a:rPr lang="en-US" baseline="0" dirty="0" smtClean="0"/>
              <a:t/>
            </a:r>
            <a:br>
              <a:rPr lang="en-US" baseline="0" dirty="0" smtClean="0"/>
            </a:br>
            <a:r>
              <a:rPr lang="en-US" baseline="0" dirty="0" smtClean="0"/>
              <a:t>And it has a keyboard centric design with an extensive list of customizable shortcuts.  But it also has some features that typically belong to an IDE.  </a:t>
            </a:r>
            <a:br>
              <a:rPr lang="en-US" baseline="0" dirty="0" smtClean="0"/>
            </a:br>
            <a:r>
              <a:rPr lang="en-US" baseline="0" dirty="0" smtClean="0"/>
              <a:t/>
            </a:r>
            <a:br>
              <a:rPr lang="en-US" baseline="0" dirty="0" smtClean="0"/>
            </a:br>
            <a:r>
              <a:rPr lang="en-US" baseline="0" dirty="0" smtClean="0"/>
              <a:t>It has a project settings folder for project level customizations, but the editor favors convention over configuration, so project files are not required.  </a:t>
            </a:r>
            <a:br>
              <a:rPr lang="en-US" baseline="0" dirty="0" smtClean="0"/>
            </a:br>
            <a:r>
              <a:rPr lang="en-US" baseline="0" dirty="0" smtClean="0"/>
              <a:t/>
            </a:r>
            <a:br>
              <a:rPr lang="en-US" baseline="0" dirty="0" smtClean="0"/>
            </a:br>
            <a:r>
              <a:rPr lang="en-US" baseline="0" dirty="0" smtClean="0"/>
              <a:t>It has syntax highlighting 35+ languages and growing.  It has a built in Task runner.  </a:t>
            </a:r>
            <a:br>
              <a:rPr lang="en-US" baseline="0" dirty="0" smtClean="0"/>
            </a:br>
            <a:r>
              <a:rPr lang="en-US" baseline="0" dirty="0" smtClean="0"/>
              <a:t/>
            </a:r>
            <a:br>
              <a:rPr lang="en-US" baseline="0" dirty="0" smtClean="0"/>
            </a:br>
            <a:r>
              <a:rPr lang="en-US" baseline="0" dirty="0" smtClean="0"/>
              <a:t>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12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12:15</a:t>
            </a:r>
          </a:p>
          <a:p>
            <a:pPr>
              <a:spcBef>
                <a:spcPts val="0"/>
              </a:spcBef>
              <a:buNone/>
            </a:pPr>
            <a:endParaRPr lang="en-US" dirty="0" smtClean="0"/>
          </a:p>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14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14:15</a:t>
            </a:r>
          </a:p>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endParaRPr lang="en-US" dirty="0" smtClean="0"/>
          </a:p>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This Slide</a:t>
            </a:r>
            <a:r>
              <a:rPr lang="en-US" baseline="0" dirty="0" smtClean="0"/>
              <a:t> should take 8 minutes.  Pace yourself.</a:t>
            </a:r>
          </a:p>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endParaRPr lang="en-US" dirty="0" smtClean="0"/>
          </a:p>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do we go from ZERO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SALESFORCE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GENERATE.  First, we need to start off with a good foundation.  There’s a lot of boilerplate that goes into a project that can be automated.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INSTALL.  We can then import some open source packages into our app with a package manager like NPM or Bower to properly utilize open source libraries like jQuery or Angular. 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BUILD.  Now we need to build the code.  We need to include, minify, </a:t>
            </a:r>
            <a:r>
              <a:rPr lang="en-US" baseline="0" dirty="0" err="1" smtClean="0"/>
              <a:t>uglify</a:t>
            </a:r>
            <a:r>
              <a:rPr lang="en-US" baseline="0" dirty="0" smtClean="0"/>
              <a:t>, optimize, and bundle our Front End Assets.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DEPLOY.  Now that we have the code built, we need to push it up to Salesforce. So we use tools like </a:t>
            </a:r>
            <a:r>
              <a:rPr lang="en-US" baseline="0" dirty="0" err="1" smtClean="0"/>
              <a:t>Heroku</a:t>
            </a:r>
            <a:r>
              <a:rPr lang="en-US" baseline="0" dirty="0" smtClean="0"/>
              <a:t> Force and </a:t>
            </a:r>
            <a:r>
              <a:rPr lang="en-US" baseline="0" dirty="0" err="1" smtClean="0"/>
              <a:t>JSForce</a:t>
            </a:r>
            <a:r>
              <a:rPr lang="en-US" baseline="0" dirty="0" smtClean="0"/>
              <a:t> to deploy the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CODE.  Great, so this is the workflow, but where does Visual Studio Code fit into the mix?  Why are we discussing it at all?</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TASKS.  another great feature of Visual Studio Code is it’s ability to run Tasks, specifically, use the </a:t>
            </a:r>
            <a:r>
              <a:rPr lang="en-US" baseline="0" dirty="0" err="1" smtClean="0"/>
              <a:t>tasks.json</a:t>
            </a:r>
            <a:r>
              <a:rPr lang="en-US" baseline="0" dirty="0" smtClean="0"/>
              <a:t> file which we use to wrap a Gulp File. 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RETRIEVE.  But, we don’t work in a Silo.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VERSION. 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 INTEGRATE.  Use Continuous Integration with Circle CI and Cumulus CI scripts.  </a:t>
            </a:r>
          </a:p>
          <a:p>
            <a:pPr marL="685800" marR="0" lvl="1"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Cumulus CI Ant build files helps glue </a:t>
            </a:r>
            <a:r>
              <a:rPr lang="en-US" baseline="0" dirty="0" err="1" smtClean="0"/>
              <a:t>Git</a:t>
            </a:r>
            <a:r>
              <a:rPr lang="en-US" baseline="0" dirty="0" smtClean="0"/>
              <a:t>, </a:t>
            </a:r>
            <a:r>
              <a:rPr lang="en-US" baseline="0" dirty="0" err="1" smtClean="0"/>
              <a:t>CircleCI</a:t>
            </a:r>
            <a:r>
              <a:rPr lang="en-US" baseline="0" dirty="0" smtClean="0"/>
              <a:t>, ANT, and Salesforce together</a:t>
            </a:r>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23 Minutes</a:t>
            </a:r>
            <a:endParaRPr lang="en-US" dirty="0"/>
          </a:p>
        </p:txBody>
      </p:sp>
    </p:spTree>
    <p:extLst>
      <p:ext uri="{BB962C8B-B14F-4D97-AF65-F5344CB8AC3E}">
        <p14:creationId xmlns:p14="http://schemas.microsoft.com/office/powerpoint/2010/main" val="1442030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23:15 Minutes</a:t>
            </a:r>
          </a:p>
          <a:p>
            <a:endParaRPr lang="en-US" dirty="0" smtClean="0"/>
          </a:p>
          <a:p>
            <a:r>
              <a:rPr lang="en-US" dirty="0" smtClean="0"/>
              <a:t>(4 minutes)</a:t>
            </a:r>
            <a:endParaRPr lang="en-US" dirty="0"/>
          </a:p>
        </p:txBody>
      </p:sp>
    </p:spTree>
    <p:extLst>
      <p:ext uri="{BB962C8B-B14F-4D97-AF65-F5344CB8AC3E}">
        <p14:creationId xmlns:p14="http://schemas.microsoft.com/office/powerpoint/2010/main" val="179249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15 seconds</a:t>
            </a:r>
            <a:endParaRPr dirty="0"/>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26 Minutes</a:t>
            </a:r>
            <a:endParaRPr lang="en-US" dirty="0"/>
          </a:p>
        </p:txBody>
      </p:sp>
    </p:spTree>
    <p:extLst>
      <p:ext uri="{BB962C8B-B14F-4D97-AF65-F5344CB8AC3E}">
        <p14:creationId xmlns:p14="http://schemas.microsoft.com/office/powerpoint/2010/main" val="1768547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27:15 Minutes</a:t>
            </a:r>
          </a:p>
          <a:p>
            <a:endParaRPr lang="en-US" dirty="0" smtClean="0"/>
          </a:p>
          <a:p>
            <a:r>
              <a:rPr lang="en-US" dirty="0" smtClean="0"/>
              <a:t>I’m really</a:t>
            </a:r>
            <a:r>
              <a:rPr lang="en-US" baseline="0" dirty="0" smtClean="0"/>
              <a:t> excited about the future of Visual Studio Code.  </a:t>
            </a:r>
          </a:p>
          <a:p>
            <a:endParaRPr lang="en-US" baseline="0" dirty="0" smtClean="0"/>
          </a:p>
          <a:p>
            <a:r>
              <a:rPr lang="en-US" baseline="0" dirty="0" smtClean="0"/>
              <a:t>Microsoft </a:t>
            </a:r>
            <a:endParaRPr lang="en-US" dirty="0"/>
          </a:p>
        </p:txBody>
      </p:sp>
    </p:spTree>
    <p:extLst>
      <p:ext uri="{BB962C8B-B14F-4D97-AF65-F5344CB8AC3E}">
        <p14:creationId xmlns:p14="http://schemas.microsoft.com/office/powerpoint/2010/main" val="710696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28 Minutes</a:t>
            </a:r>
            <a:endParaRPr lang="en-US" dirty="0"/>
          </a:p>
        </p:txBody>
      </p:sp>
    </p:spTree>
    <p:extLst>
      <p:ext uri="{BB962C8B-B14F-4D97-AF65-F5344CB8AC3E}">
        <p14:creationId xmlns:p14="http://schemas.microsoft.com/office/powerpoint/2010/main" val="1183182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29:15 Minutes</a:t>
            </a:r>
            <a:endParaRPr lang="en-US" dirty="0"/>
          </a:p>
        </p:txBody>
      </p:sp>
    </p:spTree>
    <p:extLst>
      <p:ext uri="{BB962C8B-B14F-4D97-AF65-F5344CB8AC3E}">
        <p14:creationId xmlns:p14="http://schemas.microsoft.com/office/powerpoint/2010/main" val="1668778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r>
              <a:rPr lang="en-US" dirty="0" smtClean="0"/>
              <a:t>29 minutes</a:t>
            </a:r>
            <a:endParaRPr dirty="0"/>
          </a:p>
        </p:txBody>
      </p:sp>
    </p:spTree>
    <p:extLst>
      <p:ext uri="{BB962C8B-B14F-4D97-AF65-F5344CB8AC3E}">
        <p14:creationId xmlns:p14="http://schemas.microsoft.com/office/powerpoint/2010/main" val="1582733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45 seconds</a:t>
            </a:r>
            <a:endParaRPr dirty="0"/>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50 seconds</a:t>
            </a:r>
            <a:endParaRPr lang="en-US" dirty="0"/>
          </a:p>
        </p:txBody>
      </p:sp>
    </p:spTree>
    <p:extLst>
      <p:ext uri="{BB962C8B-B14F-4D97-AF65-F5344CB8AC3E}">
        <p14:creationId xmlns:p14="http://schemas.microsoft.com/office/powerpoint/2010/main" val="158632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55 seconds</a:t>
            </a:r>
            <a:endParaRPr lang="en-US" dirty="0"/>
          </a:p>
        </p:txBody>
      </p:sp>
    </p:spTree>
    <p:extLst>
      <p:ext uri="{BB962C8B-B14F-4D97-AF65-F5344CB8AC3E}">
        <p14:creationId xmlns:p14="http://schemas.microsoft.com/office/powerpoint/2010/main" val="398226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r>
              <a:rPr lang="en-US" dirty="0" smtClean="0"/>
              <a:t>1 minute</a:t>
            </a:r>
          </a:p>
          <a:p>
            <a:pPr>
              <a:spcBef>
                <a:spcPts val="0"/>
              </a:spcBef>
              <a:buNone/>
            </a:pPr>
            <a:endParaRPr lang="en-US" dirty="0" smtClean="0"/>
          </a:p>
          <a:p>
            <a:pPr>
              <a:spcBef>
                <a:spcPts val="0"/>
              </a:spcBef>
              <a:buNone/>
            </a:pPr>
            <a:r>
              <a:rPr lang="en-US" dirty="0" smtClean="0"/>
              <a:t>Talk</a:t>
            </a:r>
            <a:r>
              <a:rPr lang="en-US" baseline="0" dirty="0" smtClean="0"/>
              <a:t> about </a:t>
            </a:r>
            <a:r>
              <a:rPr lang="en-US" baseline="0" dirty="0" err="1" smtClean="0"/>
              <a:t>CodeScience</a:t>
            </a:r>
            <a:r>
              <a:rPr lang="en-US" baseline="0" dirty="0" smtClean="0"/>
              <a:t> for 30 seconds to a minute</a:t>
            </a:r>
            <a:endParaRPr lang="en-US" dirty="0" smtClean="0"/>
          </a:p>
        </p:txBody>
      </p:sp>
    </p:spTree>
    <p:extLst>
      <p:ext uri="{BB962C8B-B14F-4D97-AF65-F5344CB8AC3E}">
        <p14:creationId xmlns:p14="http://schemas.microsoft.com/office/powerpoint/2010/main" val="4769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baseline="0" dirty="0" smtClean="0"/>
              <a:t>2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41833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2:15 Minutes</a:t>
            </a:r>
          </a:p>
          <a:p>
            <a:endParaRPr lang="en-US" baseline="0" dirty="0" smtClean="0"/>
          </a:p>
          <a:p>
            <a:r>
              <a:rPr lang="en-US" baseline="0" dirty="0" smtClean="0"/>
              <a:t>Take a Poll…. ?  I don’t know… Who here has experienced pain developing JavaScript apps with Salesforce?</a:t>
            </a:r>
          </a:p>
          <a:p>
            <a:endParaRPr lang="en-US" baseline="0" dirty="0" smtClean="0"/>
          </a:p>
          <a:p>
            <a:pPr marL="228600" indent="-228600">
              <a:buAutoNum type="arabicParenR"/>
            </a:pPr>
            <a:r>
              <a:rPr lang="en-US" baseline="0" dirty="0" smtClean="0"/>
              <a:t>So at work, the guy to my left uses Linux.  </a:t>
            </a:r>
          </a:p>
          <a:p>
            <a:pPr marL="228600" indent="-228600">
              <a:buAutoNum type="arabicParenR"/>
            </a:pPr>
            <a:r>
              <a:rPr lang="en-US" baseline="0" dirty="0" smtClean="0"/>
              <a:t>The guy to my right uses Windows.  </a:t>
            </a:r>
          </a:p>
          <a:p>
            <a:pPr marL="228600" indent="-228600">
              <a:buAutoNum type="arabicParenR"/>
            </a:pPr>
            <a:r>
              <a:rPr lang="en-US" baseline="0" dirty="0" smtClean="0"/>
              <a:t>And the guy across from me uses OS X</a:t>
            </a:r>
          </a:p>
          <a:p>
            <a:pPr marL="228600" indent="-228600">
              <a:buAutoNum type="arabicParenR"/>
            </a:pPr>
            <a:r>
              <a:rPr lang="en-US" baseline="0" dirty="0" smtClean="0"/>
              <a:t>And we all love the modern web</a:t>
            </a:r>
          </a:p>
          <a:p>
            <a:pPr marL="228600" indent="-228600">
              <a:buAutoNum type="arabicParenR"/>
            </a:pPr>
            <a:r>
              <a:rPr lang="en-US" baseline="0" dirty="0" smtClean="0"/>
              <a:t>Since we love the modern web, naturally, we love Angular JS.  But modern SPA development with Salesforce can be challenging, to say the least.</a:t>
            </a:r>
          </a:p>
          <a:p>
            <a:pPr marL="228600" indent="-228600">
              <a:buAutoNum type="arabicParenR"/>
            </a:pPr>
            <a:r>
              <a:rPr lang="en-US" baseline="0" dirty="0" smtClean="0"/>
              <a:t>And with Angular 2 moving to Typescript, where does that leave us?  </a:t>
            </a:r>
          </a:p>
          <a:p>
            <a:pPr marL="228600" indent="-228600">
              <a:buAutoNum type="arabicParenR"/>
            </a:pPr>
            <a:r>
              <a:rPr lang="en-US" baseline="0" dirty="0" smtClean="0"/>
              <a:t>How can we continue to push the boundaries of the modern web, while working with Salesforce?</a:t>
            </a:r>
          </a:p>
          <a:p>
            <a:pPr marL="228600" indent="-228600">
              <a:buAutoNum type="arabicParenR"/>
            </a:pPr>
            <a:endParaRPr lang="en-US" baseline="0" dirty="0" smtClean="0"/>
          </a:p>
          <a:p>
            <a:pPr marL="0" indent="0">
              <a:buNone/>
            </a:pPr>
            <a:r>
              <a:rPr lang="en-US" baseline="0" dirty="0" smtClean="0"/>
              <a:t>Web development used to be so simple.  With all these new technologies coming out, I don’t know what to use.</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4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0">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1">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8" r:id="rId4"/>
    <p:sldLayoutId id="2147483670" r:id="rId5"/>
    <p:sldLayoutId id="2147483672" r:id="rId6"/>
    <p:sldLayoutId id="2147483680" r:id="rId7"/>
    <p:sldLayoutId id="2147483683" r:id="rId8"/>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tiff"/><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16.png"/><Relationship Id="rId13" Type="http://schemas.openxmlformats.org/officeDocument/2006/relationships/image" Target="../media/image32.png"/><Relationship Id="rId14" Type="http://schemas.openxmlformats.org/officeDocument/2006/relationships/image" Target="../media/image33.png"/><Relationship Id="rId15" Type="http://schemas.openxmlformats.org/officeDocument/2006/relationships/image" Target="../media/image34.png"/><Relationship Id="rId16" Type="http://schemas.openxmlformats.org/officeDocument/2006/relationships/image" Target="../media/image35.png"/><Relationship Id="rId17" Type="http://schemas.openxmlformats.org/officeDocument/2006/relationships/image" Target="../media/image36.png"/><Relationship Id="rId18" Type="http://schemas.openxmlformats.org/officeDocument/2006/relationships/image" Target="../media/image37.png"/><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6.jpg"/><Relationship Id="rId5" Type="http://schemas.openxmlformats.org/officeDocument/2006/relationships/image" Target="../media/image27.png"/><Relationship Id="rId6" Type="http://schemas.openxmlformats.org/officeDocument/2006/relationships/image" Target="../media/image28.jpg"/><Relationship Id="rId7" Type="http://schemas.openxmlformats.org/officeDocument/2006/relationships/image" Target="../media/image29.png"/><Relationship Id="rId8" Type="http://schemas.openxmlformats.org/officeDocument/2006/relationships/hyperlink" Target="https://github.com/heroku" TargetMode="External"/><Relationship Id="rId9" Type="http://schemas.openxmlformats.org/officeDocument/2006/relationships/hyperlink" Target="https://github.com/heroku/force" TargetMode="External"/><Relationship Id="rId10"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1.jpg"/><Relationship Id="rId4" Type="http://schemas.openxmlformats.org/officeDocument/2006/relationships/hyperlink" Target="https://goo.gl/RNnZN6" TargetMode="External"/><Relationship Id="rId5" Type="http://schemas.openxmlformats.org/officeDocument/2006/relationships/hyperlink" Target="https://goo.gl/WFV0zO" TargetMode="External"/><Relationship Id="rId6" Type="http://schemas.openxmlformats.org/officeDocument/2006/relationships/hyperlink" Target="https://goo.gl/F5PD7C" TargetMode="External"/><Relationship Id="rId7" Type="http://schemas.openxmlformats.org/officeDocument/2006/relationships/hyperlink" Target="https://goo.gl/nMVuis"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developers using a </a:t>
            </a:r>
            <a:r>
              <a:rPr lang="en-US" sz="4000" dirty="0" smtClean="0">
                <a:solidFill>
                  <a:schemeClr val="accent1"/>
                </a:solidFill>
              </a:rPr>
              <a:t>modern workflow</a:t>
            </a:r>
            <a:endParaRPr lang="en-US" sz="4000"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Open Source </a:t>
            </a:r>
            <a:r>
              <a:rPr lang="en-US" sz="4400" dirty="0" smtClean="0">
                <a:solidFill>
                  <a:schemeClr val="accent1"/>
                </a:solidFill>
              </a:rPr>
              <a:t>Stack</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065103" y="3377461"/>
            <a:ext cx="1723549" cy="400110"/>
          </a:xfrm>
          <a:prstGeom prst="rect">
            <a:avLst/>
          </a:prstGeom>
          <a:noFill/>
        </p:spPr>
        <p:txBody>
          <a:bodyPr wrap="none" rtlCol="0">
            <a:spAutoFit/>
          </a:bodyPr>
          <a:lstStyle/>
          <a:p>
            <a:r>
              <a:rPr lang="en-US" sz="2000" dirty="0" smtClean="0">
                <a:solidFill>
                  <a:schemeClr val="accent5"/>
                </a:solidFill>
              </a:rPr>
              <a:t>play to 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61998" y="2653457"/>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491502" y="3015459"/>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66706" y="3739463"/>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804205" y="1950376"/>
            <a:ext cx="4033476"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&amp; </a:t>
            </a:r>
            <a:r>
              <a:rPr lang="en-US" sz="2000" dirty="0" err="1">
                <a:solidFill>
                  <a:schemeClr val="accent5"/>
                </a:solidFill>
              </a:rPr>
              <a:t>i</a:t>
            </a:r>
            <a:r>
              <a:rPr lang="en-US" sz="2000" dirty="0" err="1" smtClean="0">
                <a:solidFill>
                  <a:schemeClr val="accent5"/>
                </a:solidFill>
              </a:rPr>
              <a:t>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3633734" cy="2109342"/>
            <a:chOff x="3502286" y="3576552"/>
            <a:chExt cx="3633734"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1468672" cy="400110"/>
            </a:xfrm>
            <a:prstGeom prst="rect">
              <a:avLst/>
            </a:prstGeom>
            <a:noFill/>
          </p:spPr>
          <p:txBody>
            <a:bodyPr wrap="none" rtlCol="0">
              <a:spAutoFit/>
            </a:bodyPr>
            <a:lstStyle/>
            <a:p>
              <a:r>
                <a:rPr lang="en-US" sz="2000" dirty="0" err="1" smtClean="0">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601" y="307757"/>
            <a:ext cx="906477" cy="90647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7679" y="358176"/>
            <a:ext cx="910002" cy="910002"/>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Syntaxes and Snippets</a:t>
            </a:r>
            <a:endParaRPr lang="en-US" sz="2400" b="0" i="0" u="none" strike="noStrike" cap="none" baseline="0" dirty="0">
              <a:solidFill>
                <a:schemeClr val="accent2"/>
              </a:solidFill>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9335"/>
            <a:ext cx="12188825" cy="4500489"/>
          </a:xfrm>
          <a:prstGeom prst="rect">
            <a:avLst/>
          </a:prstGeom>
        </p:spPr>
      </p:pic>
    </p:spTree>
    <p:extLst>
      <p:ext uri="{BB962C8B-B14F-4D97-AF65-F5344CB8AC3E}">
        <p14:creationId xmlns:p14="http://schemas.microsoft.com/office/powerpoint/2010/main" val="2137757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0" y="2518945"/>
            <a:ext cx="12030933" cy="2726027"/>
            <a:chOff x="0" y="2518945"/>
            <a:chExt cx="12030933" cy="2726027"/>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cxnSp>
          <p:nvCxnSpPr>
            <p:cNvPr id="18" name="Straight Arrow Connector 17"/>
            <p:cNvCxnSpPr>
              <a:endCxn id="20" idx="1"/>
            </p:cNvCxnSpPr>
            <p:nvPr/>
          </p:nvCxnSpPr>
          <p:spPr>
            <a:xfrm flipV="1">
              <a:off x="0" y="3881959"/>
              <a:ext cx="941832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3" name="Group 12"/>
          <p:cNvGrpSpPr/>
          <p:nvPr/>
        </p:nvGrpSpPr>
        <p:grpSpPr>
          <a:xfrm>
            <a:off x="275412" y="2094118"/>
            <a:ext cx="1604214" cy="4376192"/>
            <a:chOff x="275412" y="2094118"/>
            <a:chExt cx="1604214" cy="4376192"/>
          </a:xfrm>
        </p:grpSpPr>
        <p:grpSp>
          <p:nvGrpSpPr>
            <p:cNvPr id="80" name="Group 79"/>
            <p:cNvGrpSpPr/>
            <p:nvPr/>
          </p:nvGrpSpPr>
          <p:grpSpPr>
            <a:xfrm>
              <a:off x="275412" y="2094118"/>
              <a:ext cx="1604214" cy="4376192"/>
              <a:chOff x="275412" y="2094118"/>
              <a:chExt cx="1604214" cy="4376192"/>
            </a:xfrm>
          </p:grpSpPr>
          <p:sp>
            <p:nvSpPr>
              <p:cNvPr id="2" name="Rounded Rectangle 1"/>
              <p:cNvSpPr/>
              <p:nvPr/>
            </p:nvSpPr>
            <p:spPr>
              <a:xfrm>
                <a:off x="275412" y="2094118"/>
                <a:ext cx="1604214"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036" y="4111730"/>
                <a:ext cx="1544967" cy="1544967"/>
              </a:xfrm>
              <a:prstGeom prst="rect">
                <a:avLst/>
              </a:prstGeom>
            </p:spPr>
          </p:pic>
          <p:sp>
            <p:nvSpPr>
              <p:cNvPr id="3" name="TextBox 2"/>
              <p:cNvSpPr txBox="1"/>
              <p:nvPr/>
            </p:nvSpPr>
            <p:spPr>
              <a:xfrm>
                <a:off x="343183" y="6008645"/>
                <a:ext cx="1468672" cy="461665"/>
              </a:xfrm>
              <a:prstGeom prst="rect">
                <a:avLst/>
              </a:prstGeom>
              <a:noFill/>
            </p:spPr>
            <p:txBody>
              <a:bodyPr wrap="none" rtlCol="0">
                <a:spAutoFit/>
              </a:bodyPr>
              <a:lstStyle/>
              <a:p>
                <a:r>
                  <a:rPr lang="en-US" sz="2400" dirty="0" smtClean="0"/>
                  <a:t>Generate</a:t>
                </a:r>
                <a:endParaRPr lang="en-US" sz="2400" dirty="0"/>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675" y="2459843"/>
              <a:ext cx="1319796" cy="1319798"/>
            </a:xfrm>
            <a:prstGeom prst="rect">
              <a:avLst/>
            </a:prstGeom>
          </p:spPr>
        </p:pic>
      </p:grpSp>
      <p:grpSp>
        <p:nvGrpSpPr>
          <p:cNvPr id="79" name="Group 78"/>
          <p:cNvGrpSpPr/>
          <p:nvPr/>
        </p:nvGrpSpPr>
        <p:grpSpPr>
          <a:xfrm>
            <a:off x="2104692" y="2094118"/>
            <a:ext cx="2706842" cy="4376192"/>
            <a:chOff x="2103932" y="2094118"/>
            <a:chExt cx="2706842" cy="4376192"/>
          </a:xfrm>
        </p:grpSpPr>
        <p:sp>
          <p:nvSpPr>
            <p:cNvPr id="17" name="Rounded Rectangle 16"/>
            <p:cNvSpPr/>
            <p:nvPr/>
          </p:nvSpPr>
          <p:spPr>
            <a:xfrm>
              <a:off x="2103932" y="2094118"/>
              <a:ext cx="2706842"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6645" y="2482415"/>
              <a:ext cx="1421416" cy="124373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grpSp>
      <p:grpSp>
        <p:nvGrpSpPr>
          <p:cNvPr id="77" name="Group 76"/>
          <p:cNvGrpSpPr/>
          <p:nvPr/>
        </p:nvGrpSpPr>
        <p:grpSpPr>
          <a:xfrm>
            <a:off x="6443387" y="2094118"/>
            <a:ext cx="2646576" cy="4363873"/>
            <a:chOff x="6443387" y="2094118"/>
            <a:chExt cx="2646576" cy="4363873"/>
          </a:xfrm>
        </p:grpSpPr>
        <p:sp>
          <p:nvSpPr>
            <p:cNvPr id="25" name="Rounded Rectangle 24"/>
            <p:cNvSpPr/>
            <p:nvPr/>
          </p:nvSpPr>
          <p:spPr>
            <a:xfrm>
              <a:off x="6443387" y="2094118"/>
              <a:ext cx="2646576"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450490"/>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8"/>
                  </a:rPr>
                  <a:t>heroku</a:t>
                </a:r>
                <a:r>
                  <a:rPr lang="en-US" dirty="0"/>
                  <a:t>/</a:t>
                </a:r>
                <a:r>
                  <a:rPr lang="en-US" b="1" dirty="0">
                    <a:hlinkClick r:id="rId9"/>
                  </a:rPr>
                  <a:t>force</a:t>
                </a:r>
                <a:endParaRPr lang="en-US" dirty="0"/>
              </a:p>
              <a:p>
                <a:endParaRPr lang="en-US" dirty="0"/>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70402" y="4253669"/>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grpSp>
      <p:grpSp>
        <p:nvGrpSpPr>
          <p:cNvPr id="76" name="Group 75"/>
          <p:cNvGrpSpPr/>
          <p:nvPr/>
        </p:nvGrpSpPr>
        <p:grpSpPr>
          <a:xfrm>
            <a:off x="3436309" y="121055"/>
            <a:ext cx="1371600" cy="1741074"/>
            <a:chOff x="3436309" y="121055"/>
            <a:chExt cx="1371600" cy="1741074"/>
          </a:xfrm>
        </p:grpSpPr>
        <p:sp>
          <p:nvSpPr>
            <p:cNvPr id="55" name="Rounded Rectangle 54"/>
            <p:cNvSpPr/>
            <p:nvPr/>
          </p:nvSpPr>
          <p:spPr>
            <a:xfrm>
              <a:off x="3436309" y="625134"/>
              <a:ext cx="13716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66900" y="786036"/>
              <a:ext cx="910418" cy="910418"/>
            </a:xfrm>
            <a:prstGeom prst="rect">
              <a:avLst/>
            </a:prstGeom>
          </p:spPr>
        </p:pic>
        <p:sp>
          <p:nvSpPr>
            <p:cNvPr id="56" name="TextBox 55"/>
            <p:cNvSpPr txBox="1"/>
            <p:nvPr/>
          </p:nvSpPr>
          <p:spPr>
            <a:xfrm>
              <a:off x="3661086" y="121055"/>
              <a:ext cx="922047" cy="461665"/>
            </a:xfrm>
            <a:prstGeom prst="rect">
              <a:avLst/>
            </a:prstGeom>
            <a:noFill/>
          </p:spPr>
          <p:txBody>
            <a:bodyPr wrap="none" rtlCol="0">
              <a:spAutoFit/>
            </a:bodyPr>
            <a:lstStyle/>
            <a:p>
              <a:r>
                <a:rPr lang="en-US" sz="2400" dirty="0" smtClean="0"/>
                <a:t>Code</a:t>
              </a:r>
            </a:p>
          </p:txBody>
        </p:sp>
      </p:grpSp>
      <p:grpSp>
        <p:nvGrpSpPr>
          <p:cNvPr id="88" name="Group 87"/>
          <p:cNvGrpSpPr/>
          <p:nvPr/>
        </p:nvGrpSpPr>
        <p:grpSpPr>
          <a:xfrm>
            <a:off x="1869932" y="121055"/>
            <a:ext cx="1566377" cy="1744841"/>
            <a:chOff x="1869932" y="121055"/>
            <a:chExt cx="1566377" cy="1744841"/>
          </a:xfrm>
        </p:grpSpPr>
        <p:grpSp>
          <p:nvGrpSpPr>
            <p:cNvPr id="73" name="Group 72"/>
            <p:cNvGrpSpPr/>
            <p:nvPr/>
          </p:nvGrpSpPr>
          <p:grpSpPr>
            <a:xfrm>
              <a:off x="1869932" y="121055"/>
              <a:ext cx="1371600" cy="1744841"/>
              <a:chOff x="1992936" y="121055"/>
              <a:chExt cx="1371600" cy="1744841"/>
            </a:xfrm>
          </p:grpSpPr>
          <p:pic>
            <p:nvPicPr>
              <p:cNvPr id="57" name="Picture 56"/>
              <p:cNvPicPr>
                <a:picLocks noChangeAspect="1"/>
              </p:cNvPicPr>
              <p:nvPr/>
            </p:nvPicPr>
            <p:blipFill rotWithShape="1">
              <a:blip r:embed="rId13">
                <a:extLst>
                  <a:ext uri="{28A0092B-C50C-407E-A947-70E740481C1C}">
                    <a14:useLocalDpi xmlns:a14="http://schemas.microsoft.com/office/drawing/2010/main" val="0"/>
                  </a:ext>
                </a:extLst>
              </a:blip>
              <a:srcRect l="-1" r="57832"/>
              <a:stretch/>
            </p:blipFill>
            <p:spPr>
              <a:xfrm>
                <a:off x="2229948" y="819150"/>
                <a:ext cx="897576" cy="886884"/>
              </a:xfrm>
              <a:prstGeom prst="rect">
                <a:avLst/>
              </a:prstGeom>
            </p:spPr>
          </p:pic>
          <p:sp>
            <p:nvSpPr>
              <p:cNvPr id="58" name="Rounded Rectangle 57"/>
              <p:cNvSpPr/>
              <p:nvPr/>
            </p:nvSpPr>
            <p:spPr>
              <a:xfrm>
                <a:off x="1992936" y="628901"/>
                <a:ext cx="1371600"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063824" y="121055"/>
                <a:ext cx="1229824" cy="461665"/>
              </a:xfrm>
              <a:prstGeom prst="rect">
                <a:avLst/>
              </a:prstGeom>
              <a:noFill/>
            </p:spPr>
            <p:txBody>
              <a:bodyPr wrap="none" rtlCol="0">
                <a:spAutoFit/>
              </a:bodyPr>
              <a:lstStyle/>
              <a:p>
                <a:r>
                  <a:rPr lang="en-US" sz="2400" dirty="0" smtClean="0"/>
                  <a:t>Version</a:t>
                </a:r>
              </a:p>
            </p:txBody>
          </p:sp>
        </p:grpSp>
        <p:cxnSp>
          <p:nvCxnSpPr>
            <p:cNvPr id="62" name="Straight Arrow Connector 61"/>
            <p:cNvCxnSpPr>
              <a:stCxn id="55" idx="1"/>
              <a:endCxn id="58" idx="3"/>
            </p:cNvCxnSpPr>
            <p:nvPr/>
          </p:nvCxnSpPr>
          <p:spPr>
            <a:xfrm flipH="1">
              <a:off x="3241532" y="1243632"/>
              <a:ext cx="194777" cy="37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87" name="Group 86"/>
          <p:cNvGrpSpPr/>
          <p:nvPr/>
        </p:nvGrpSpPr>
        <p:grpSpPr>
          <a:xfrm>
            <a:off x="9089963" y="152403"/>
            <a:ext cx="2395821" cy="2993651"/>
            <a:chOff x="9089963" y="152403"/>
            <a:chExt cx="2395821" cy="2993651"/>
          </a:xfrm>
        </p:grpSpPr>
        <p:cxnSp>
          <p:nvCxnSpPr>
            <p:cNvPr id="8" name="Straight Arrow Connector 7"/>
            <p:cNvCxnSpPr/>
            <p:nvPr/>
          </p:nvCxnSpPr>
          <p:spPr>
            <a:xfrm flipH="1" flipV="1">
              <a:off x="10418007" y="1865894"/>
              <a:ext cx="0" cy="1280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83" name="Group 82"/>
            <p:cNvGrpSpPr/>
            <p:nvPr/>
          </p:nvGrpSpPr>
          <p:grpSpPr>
            <a:xfrm>
              <a:off x="9858509" y="152403"/>
              <a:ext cx="1627275" cy="1713491"/>
              <a:chOff x="9858509" y="152403"/>
              <a:chExt cx="1627275" cy="1713491"/>
            </a:xfrm>
          </p:grpSpPr>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19246" y="904016"/>
                <a:ext cx="1105801" cy="686761"/>
              </a:xfrm>
              <a:prstGeom prst="rect">
                <a:avLst/>
              </a:prstGeom>
            </p:spPr>
          </p:pic>
          <p:sp>
            <p:nvSpPr>
              <p:cNvPr id="54" name="Rounded Rectangle 53"/>
              <p:cNvSpPr/>
              <p:nvPr/>
            </p:nvSpPr>
            <p:spPr>
              <a:xfrm>
                <a:off x="9858509" y="628899"/>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0005938" y="152403"/>
                <a:ext cx="1332416" cy="461665"/>
              </a:xfrm>
              <a:prstGeom prst="rect">
                <a:avLst/>
              </a:prstGeom>
              <a:noFill/>
            </p:spPr>
            <p:txBody>
              <a:bodyPr wrap="none" rtlCol="0">
                <a:spAutoFit/>
              </a:bodyPr>
              <a:lstStyle/>
              <a:p>
                <a:r>
                  <a:rPr lang="en-US" sz="2400" dirty="0" smtClean="0"/>
                  <a:t>Retrieve</a:t>
                </a:r>
              </a:p>
            </p:txBody>
          </p:sp>
        </p:grpSp>
        <p:cxnSp>
          <p:nvCxnSpPr>
            <p:cNvPr id="68" name="Straight Arrow Connector 67"/>
            <p:cNvCxnSpPr>
              <a:stCxn id="54" idx="1"/>
              <a:endCxn id="32" idx="3"/>
            </p:cNvCxnSpPr>
            <p:nvPr/>
          </p:nvCxnSpPr>
          <p:spPr>
            <a:xfrm flipH="1">
              <a:off x="9089963" y="1247397"/>
              <a:ext cx="76854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85" name="Group 84"/>
          <p:cNvGrpSpPr/>
          <p:nvPr/>
        </p:nvGrpSpPr>
        <p:grpSpPr>
          <a:xfrm>
            <a:off x="4807947" y="139900"/>
            <a:ext cx="4282016" cy="1954218"/>
            <a:chOff x="4807947" y="139900"/>
            <a:chExt cx="4282016" cy="1954218"/>
          </a:xfrm>
        </p:grpSpPr>
        <p:cxnSp>
          <p:nvCxnSpPr>
            <p:cNvPr id="37" name="Straight Arrow Connector 36"/>
            <p:cNvCxnSpPr>
              <a:endCxn id="37" idx="0"/>
            </p:cNvCxnSpPr>
            <p:nvPr/>
          </p:nvCxnSpPr>
          <p:spPr>
            <a:xfrm>
              <a:off x="5639024"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82" name="Group 81"/>
            <p:cNvGrpSpPr/>
            <p:nvPr/>
          </p:nvGrpSpPr>
          <p:grpSpPr>
            <a:xfrm>
              <a:off x="5048163" y="139900"/>
              <a:ext cx="4041800" cy="1725994"/>
              <a:chOff x="5048163" y="139900"/>
              <a:chExt cx="4041800" cy="1725994"/>
            </a:xfrm>
          </p:grpSpPr>
          <p:sp>
            <p:nvSpPr>
              <p:cNvPr id="32" name="Rounded Rectangle 31"/>
              <p:cNvSpPr/>
              <p:nvPr/>
            </p:nvSpPr>
            <p:spPr>
              <a:xfrm>
                <a:off x="5048163" y="628899"/>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566362" y="139900"/>
                <a:ext cx="1005403" cy="461665"/>
              </a:xfrm>
              <a:prstGeom prst="rect">
                <a:avLst/>
              </a:prstGeom>
              <a:noFill/>
            </p:spPr>
            <p:txBody>
              <a:bodyPr wrap="none" rtlCol="0">
                <a:spAutoFit/>
              </a:bodyPr>
              <a:lstStyle/>
              <a:p>
                <a:r>
                  <a:rPr lang="en-US" sz="2400" dirty="0" smtClean="0"/>
                  <a:t>Tasks</a:t>
                </a:r>
              </a:p>
            </p:txBody>
          </p:sp>
          <p:grpSp>
            <p:nvGrpSpPr>
              <p:cNvPr id="81" name="Group 80"/>
              <p:cNvGrpSpPr/>
              <p:nvPr/>
            </p:nvGrpSpPr>
            <p:grpSpPr>
              <a:xfrm>
                <a:off x="5898959" y="734696"/>
                <a:ext cx="2083536" cy="1001976"/>
                <a:chOff x="5768057" y="734696"/>
                <a:chExt cx="2083536" cy="1001976"/>
              </a:xfrm>
            </p:grpSpPr>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05738" y="734696"/>
                  <a:ext cx="445855" cy="1001976"/>
                </a:xfrm>
                <a:prstGeom prst="rect">
                  <a:avLst/>
                </a:prstGeom>
              </p:spPr>
            </p:pic>
            <p:pic>
              <p:nvPicPr>
                <p:cNvPr id="42" name="Picture 4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768057" y="773557"/>
                  <a:ext cx="963115" cy="963115"/>
                </a:xfrm>
                <a:prstGeom prst="rect">
                  <a:avLst/>
                </a:prstGeom>
              </p:spPr>
            </p:pic>
          </p:grpSp>
        </p:grpSp>
        <p:cxnSp>
          <p:nvCxnSpPr>
            <p:cNvPr id="64" name="Straight Arrow Connector 63"/>
            <p:cNvCxnSpPr/>
            <p:nvPr/>
          </p:nvCxnSpPr>
          <p:spPr>
            <a:xfrm flipV="1">
              <a:off x="4820647" y="1433660"/>
              <a:ext cx="228600"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07947" y="1049864"/>
              <a:ext cx="2286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78" name="Group 77"/>
          <p:cNvGrpSpPr/>
          <p:nvPr/>
        </p:nvGrpSpPr>
        <p:grpSpPr>
          <a:xfrm>
            <a:off x="5036600" y="2094118"/>
            <a:ext cx="1181721" cy="4376192"/>
            <a:chOff x="5048164" y="2094118"/>
            <a:chExt cx="1181721" cy="4376192"/>
          </a:xfrm>
        </p:grpSpPr>
        <p:sp>
          <p:nvSpPr>
            <p:cNvPr id="19" name="Rounded Rectangle 18"/>
            <p:cNvSpPr/>
            <p:nvPr/>
          </p:nvSpPr>
          <p:spPr>
            <a:xfrm>
              <a:off x="5048164" y="2094118"/>
              <a:ext cx="1181721"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13902" y="2373633"/>
              <a:ext cx="650244" cy="1461302"/>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2514" y="4346275"/>
              <a:ext cx="933021" cy="1075876"/>
            </a:xfrm>
            <a:prstGeom prst="rect">
              <a:avLst/>
            </a:prstGeom>
          </p:spPr>
        </p:pic>
      </p:grpSp>
      <p:grpSp>
        <p:nvGrpSpPr>
          <p:cNvPr id="89" name="Group 88"/>
          <p:cNvGrpSpPr/>
          <p:nvPr/>
        </p:nvGrpSpPr>
        <p:grpSpPr>
          <a:xfrm>
            <a:off x="-556925" y="121055"/>
            <a:ext cx="12759199" cy="2994110"/>
            <a:chOff x="-556925" y="121055"/>
            <a:chExt cx="12759199" cy="2994110"/>
          </a:xfrm>
        </p:grpSpPr>
        <p:grpSp>
          <p:nvGrpSpPr>
            <p:cNvPr id="84" name="Group 83"/>
            <p:cNvGrpSpPr/>
            <p:nvPr/>
          </p:nvGrpSpPr>
          <p:grpSpPr>
            <a:xfrm>
              <a:off x="275412" y="121055"/>
              <a:ext cx="1399742" cy="1743236"/>
              <a:chOff x="275412" y="121055"/>
              <a:chExt cx="1399742" cy="1743236"/>
            </a:xfrm>
          </p:grpSpPr>
          <p:sp>
            <p:nvSpPr>
              <p:cNvPr id="43" name="Rounded Rectangle 42"/>
              <p:cNvSpPr/>
              <p:nvPr/>
            </p:nvSpPr>
            <p:spPr>
              <a:xfrm>
                <a:off x="289483" y="627296"/>
                <a:ext cx="1371600"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pic>
            <p:nvPicPr>
              <p:cNvPr id="12" name="Picture 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31330" y="813901"/>
                <a:ext cx="887906" cy="887906"/>
              </a:xfrm>
              <a:prstGeom prst="rect">
                <a:avLst/>
              </a:prstGeom>
            </p:spPr>
          </p:pic>
          <p:sp>
            <p:nvSpPr>
              <p:cNvPr id="47" name="TextBox 46"/>
              <p:cNvSpPr txBox="1"/>
              <p:nvPr/>
            </p:nvSpPr>
            <p:spPr>
              <a:xfrm>
                <a:off x="275412" y="121055"/>
                <a:ext cx="1399742" cy="461665"/>
              </a:xfrm>
              <a:prstGeom prst="rect">
                <a:avLst/>
              </a:prstGeom>
              <a:noFill/>
            </p:spPr>
            <p:txBody>
              <a:bodyPr wrap="none" rtlCol="0">
                <a:spAutoFit/>
              </a:bodyPr>
              <a:lstStyle/>
              <a:p>
                <a:pPr algn="ctr"/>
                <a:r>
                  <a:rPr lang="en-US" sz="2400" dirty="0" smtClean="0"/>
                  <a:t>Integrate</a:t>
                </a:r>
              </a:p>
            </p:txBody>
          </p:sp>
        </p:grpSp>
        <p:cxnSp>
          <p:nvCxnSpPr>
            <p:cNvPr id="21" name="Straight Arrow Connector 20"/>
            <p:cNvCxnSpPr>
              <a:stCxn id="58" idx="1"/>
              <a:endCxn id="43" idx="3"/>
            </p:cNvCxnSpPr>
            <p:nvPr/>
          </p:nvCxnSpPr>
          <p:spPr>
            <a:xfrm flipH="1" flipV="1">
              <a:off x="1661083" y="1245794"/>
              <a:ext cx="208849" cy="16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43" idx="1"/>
            </p:cNvCxnSpPr>
            <p:nvPr/>
          </p:nvCxnSpPr>
          <p:spPr>
            <a:xfrm flipH="1">
              <a:off x="-556925" y="1245794"/>
              <a:ext cx="8464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endCxn id="54" idx="3"/>
            </p:cNvCxnSpPr>
            <p:nvPr/>
          </p:nvCxnSpPr>
          <p:spPr>
            <a:xfrm flipH="1">
              <a:off x="11485784" y="1247396"/>
              <a:ext cx="716490"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p:nvPr/>
          </p:nvCxnSpPr>
          <p:spPr>
            <a:xfrm>
              <a:off x="10926286" y="1880725"/>
              <a:ext cx="0" cy="12344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solidFill>
                  <a:schemeClr val="bg1"/>
                </a:solidFill>
              </a:rPr>
              <a:t>Tying it all together with </a:t>
            </a:r>
            <a:r>
              <a:rPr lang="en-US" sz="5400" dirty="0" err="1">
                <a:solidFill>
                  <a:schemeClr val="bg1"/>
                </a:solidFill>
              </a:rPr>
              <a:t>Tasks.json</a:t>
            </a:r>
            <a:endParaRPr lang="en-US" sz="5400" dirty="0">
              <a:solidFill>
                <a:schemeClr val="bg1"/>
              </a:solidFill>
            </a:endParaRPr>
          </a:p>
        </p:txBody>
      </p:sp>
    </p:spTree>
    <p:extLst>
      <p:ext uri="{BB962C8B-B14F-4D97-AF65-F5344CB8AC3E}">
        <p14:creationId xmlns:p14="http://schemas.microsoft.com/office/powerpoint/2010/main" val="195336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5400" dirty="0" smtClean="0">
                <a:solidFill>
                  <a:schemeClr val="accent1"/>
                </a:solidFill>
              </a:rPr>
              <a:t>Tasks</a:t>
            </a:r>
            <a:endParaRPr lang="en-US" sz="5400" dirty="0">
              <a:solidFill>
                <a:schemeClr val="accent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 y="998762"/>
            <a:ext cx="12188825" cy="4808776"/>
          </a:xfrm>
          <a:prstGeom prst="rect">
            <a:avLst/>
          </a:prstGeom>
        </p:spPr>
      </p:pic>
    </p:spTree>
    <p:extLst>
      <p:ext uri="{BB962C8B-B14F-4D97-AF65-F5344CB8AC3E}">
        <p14:creationId xmlns:p14="http://schemas.microsoft.com/office/powerpoint/2010/main" val="1269937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The future for Visual Studio Code</a:t>
            </a:r>
            <a:endParaRPr lang="en-US" sz="5400" dirty="0">
              <a:solidFill>
                <a:schemeClr val="bg1"/>
              </a:solidFill>
            </a:endParaRPr>
          </a:p>
        </p:txBody>
      </p:sp>
    </p:spTree>
    <p:extLst>
      <p:ext uri="{BB962C8B-B14F-4D97-AF65-F5344CB8AC3E}">
        <p14:creationId xmlns:p14="http://schemas.microsoft.com/office/powerpoint/2010/main" val="104818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solidFill>
                  <a:schemeClr val="accent1"/>
                </a:solidFill>
              </a:rPr>
              <a:t>The future is bright</a:t>
            </a:r>
            <a:endParaRPr lang="en-US" sz="4400" dirty="0">
              <a:solidFill>
                <a:schemeClr val="accent1"/>
              </a:solidFill>
            </a:endParaRPr>
          </a:p>
        </p:txBody>
      </p:sp>
      <p:grpSp>
        <p:nvGrpSpPr>
          <p:cNvPr id="9" name="Group 8"/>
          <p:cNvGrpSpPr/>
          <p:nvPr/>
        </p:nvGrpSpPr>
        <p:grpSpPr>
          <a:xfrm>
            <a:off x="1062613" y="2751207"/>
            <a:ext cx="10066961" cy="1252839"/>
            <a:chOff x="1100667" y="2531074"/>
            <a:chExt cx="10066961" cy="125283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667" y="2572618"/>
              <a:ext cx="4749894" cy="11697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734" y="2531074"/>
              <a:ext cx="4749894" cy="1252839"/>
            </a:xfrm>
            <a:prstGeom prst="rect">
              <a:avLst/>
            </a:prstGeom>
          </p:spPr>
        </p:pic>
      </p:gr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Presentation Resources</a:t>
            </a:r>
            <a:endParaRPr lang="en-US" sz="5400" dirty="0">
              <a:solidFill>
                <a:schemeClr val="bg1"/>
              </a:solidFill>
            </a:endParaRPr>
          </a:p>
        </p:txBody>
      </p:sp>
    </p:spTree>
    <p:extLst>
      <p:ext uri="{BB962C8B-B14F-4D97-AF65-F5344CB8AC3E}">
        <p14:creationId xmlns:p14="http://schemas.microsoft.com/office/powerpoint/2010/main" val="24005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solidFill>
                  <a:schemeClr val="accent1"/>
                </a:solidFill>
              </a:rPr>
              <a:t>Code you can use</a:t>
            </a:r>
            <a:endParaRPr lang="en-US" sz="4400" dirty="0">
              <a:solidFill>
                <a:schemeClr val="accent1"/>
              </a:solidFill>
            </a:endParaRPr>
          </a:p>
        </p:txBody>
      </p:sp>
      <p:grpSp>
        <p:nvGrpSpPr>
          <p:cNvPr id="8" name="Group 7"/>
          <p:cNvGrpSpPr/>
          <p:nvPr/>
        </p:nvGrpSpPr>
        <p:grpSpPr>
          <a:xfrm>
            <a:off x="6412195" y="1295714"/>
            <a:ext cx="5309259" cy="1303331"/>
            <a:chOff x="6841067" y="1308100"/>
            <a:chExt cx="5309259" cy="1303331"/>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067" y="1308100"/>
              <a:ext cx="1295400" cy="1295400"/>
            </a:xfrm>
            <a:prstGeom prst="rect">
              <a:avLst/>
            </a:prstGeom>
          </p:spPr>
        </p:pic>
        <p:sp>
          <p:nvSpPr>
            <p:cNvPr id="6" name="Rectangle 5"/>
            <p:cNvSpPr/>
            <p:nvPr/>
          </p:nvSpPr>
          <p:spPr>
            <a:xfrm>
              <a:off x="7255409" y="2303654"/>
              <a:ext cx="4580100" cy="307777"/>
            </a:xfrm>
            <a:prstGeom prst="rect">
              <a:avLst/>
            </a:prstGeom>
          </p:spPr>
          <p:txBody>
            <a:bodyPr wrap="none">
              <a:spAutoFit/>
            </a:bodyPr>
            <a:lstStyle/>
            <a:p>
              <a:pPr algn="ctr"/>
              <a:r>
                <a:rPr lang="en-US" dirty="0"/>
                <a:t>https://</a:t>
              </a:r>
              <a:r>
                <a:rPr lang="en-US" dirty="0" err="1"/>
                <a:t>github.com</a:t>
              </a:r>
              <a:r>
                <a:rPr lang="en-US" dirty="0"/>
                <a:t>/</a:t>
              </a:r>
              <a:r>
                <a:rPr lang="en-US" dirty="0" err="1"/>
                <a:t>johnpapa</a:t>
              </a:r>
              <a:r>
                <a:rPr lang="en-US" dirty="0"/>
                <a:t>/</a:t>
              </a:r>
              <a:r>
                <a:rPr lang="en-US" dirty="0" err="1"/>
                <a:t>hottowel</a:t>
              </a:r>
              <a:r>
                <a:rPr lang="en-US" dirty="0"/>
                <a:t>-angular-typescript</a:t>
              </a:r>
            </a:p>
          </p:txBody>
        </p:sp>
        <p:sp>
          <p:nvSpPr>
            <p:cNvPr id="7" name="TextBox 6"/>
            <p:cNvSpPr txBox="1"/>
            <p:nvPr/>
          </p:nvSpPr>
          <p:spPr>
            <a:xfrm>
              <a:off x="8113644" y="1707800"/>
              <a:ext cx="4036682" cy="461665"/>
            </a:xfrm>
            <a:prstGeom prst="rect">
              <a:avLst/>
            </a:prstGeom>
            <a:noFill/>
          </p:spPr>
          <p:txBody>
            <a:bodyPr wrap="none" rtlCol="0">
              <a:spAutoFit/>
            </a:bodyPr>
            <a:lstStyle/>
            <a:p>
              <a:r>
                <a:rPr lang="en-US" sz="2400" dirty="0" smtClean="0"/>
                <a:t>Hottowel Angular Typescript</a:t>
              </a:r>
              <a:endParaRPr lang="en-US" sz="2400" dirty="0"/>
            </a:p>
          </p:txBody>
        </p:sp>
      </p:grpSp>
      <p:grpSp>
        <p:nvGrpSpPr>
          <p:cNvPr id="16" name="Group 15"/>
          <p:cNvGrpSpPr/>
          <p:nvPr/>
        </p:nvGrpSpPr>
        <p:grpSpPr>
          <a:xfrm>
            <a:off x="889182" y="1797047"/>
            <a:ext cx="4681090" cy="801998"/>
            <a:chOff x="771320" y="2389480"/>
            <a:chExt cx="4681090" cy="801998"/>
          </a:xfrm>
        </p:grpSpPr>
        <p:sp>
          <p:nvSpPr>
            <p:cNvPr id="9" name="TextBox 8"/>
            <p:cNvSpPr txBox="1"/>
            <p:nvPr/>
          </p:nvSpPr>
          <p:spPr>
            <a:xfrm>
              <a:off x="943643" y="2883701"/>
              <a:ext cx="4336444" cy="307777"/>
            </a:xfrm>
            <a:prstGeom prst="rect">
              <a:avLst/>
            </a:prstGeom>
            <a:noFill/>
          </p:spPr>
          <p:txBody>
            <a:bodyPr wrap="none" rtlCol="0">
              <a:spAutoFit/>
            </a:bodyPr>
            <a:lstStyle/>
            <a:p>
              <a:pPr algn="ctr"/>
              <a:r>
                <a:rPr lang="en-US" dirty="0"/>
                <a:t>https://</a:t>
              </a:r>
              <a:r>
                <a:rPr lang="en-US" dirty="0" err="1"/>
                <a:t>github.com</a:t>
              </a:r>
              <a:r>
                <a:rPr lang="en-US" dirty="0"/>
                <a:t>/</a:t>
              </a:r>
              <a:r>
                <a:rPr lang="en-US" dirty="0" err="1"/>
                <a:t>CodeScience</a:t>
              </a:r>
              <a:r>
                <a:rPr lang="en-US" dirty="0"/>
                <a:t>/Salesforce-</a:t>
              </a:r>
              <a:r>
                <a:rPr lang="en-US" dirty="0" err="1"/>
                <a:t>VSCode</a:t>
              </a:r>
              <a:endParaRPr lang="en-US" dirty="0"/>
            </a:p>
          </p:txBody>
        </p:sp>
        <p:sp>
          <p:nvSpPr>
            <p:cNvPr id="10" name="TextBox 9"/>
            <p:cNvSpPr txBox="1"/>
            <p:nvPr/>
          </p:nvSpPr>
          <p:spPr>
            <a:xfrm>
              <a:off x="771320" y="2389480"/>
              <a:ext cx="4681090" cy="523220"/>
            </a:xfrm>
            <a:prstGeom prst="rect">
              <a:avLst/>
            </a:prstGeom>
            <a:noFill/>
          </p:spPr>
          <p:txBody>
            <a:bodyPr wrap="none" rtlCol="0">
              <a:spAutoFit/>
            </a:bodyPr>
            <a:lstStyle/>
            <a:p>
              <a:pPr algn="ctr"/>
              <a:r>
                <a:rPr lang="en-US" sz="2800" dirty="0" smtClean="0"/>
                <a:t>*Plugin: Salesforce-</a:t>
              </a:r>
              <a:r>
                <a:rPr lang="en-US" sz="2800" dirty="0" err="1" smtClean="0"/>
                <a:t>VSCode</a:t>
              </a:r>
              <a:endParaRPr lang="en-US" sz="2800" dirty="0"/>
            </a:p>
          </p:txBody>
        </p:sp>
      </p:grpSp>
      <p:grpSp>
        <p:nvGrpSpPr>
          <p:cNvPr id="15" name="Group 14"/>
          <p:cNvGrpSpPr/>
          <p:nvPr/>
        </p:nvGrpSpPr>
        <p:grpSpPr>
          <a:xfrm>
            <a:off x="928456" y="3782036"/>
            <a:ext cx="4602542" cy="717542"/>
            <a:chOff x="6265333" y="1005222"/>
            <a:chExt cx="4602542" cy="717542"/>
          </a:xfrm>
        </p:grpSpPr>
        <p:sp>
          <p:nvSpPr>
            <p:cNvPr id="13" name="TextBox 12"/>
            <p:cNvSpPr txBox="1"/>
            <p:nvPr/>
          </p:nvSpPr>
          <p:spPr>
            <a:xfrm>
              <a:off x="6265333" y="1414987"/>
              <a:ext cx="4602542" cy="307777"/>
            </a:xfrm>
            <a:prstGeom prst="rect">
              <a:avLst/>
            </a:prstGeom>
            <a:noFill/>
          </p:spPr>
          <p:txBody>
            <a:bodyPr wrap="none" rtlCol="0">
              <a:spAutoFit/>
            </a:bodyPr>
            <a:lstStyle/>
            <a:p>
              <a:pPr algn="ctr"/>
              <a:r>
                <a:rPr lang="en-US" dirty="0"/>
                <a:t>https://</a:t>
              </a:r>
              <a:r>
                <a:rPr lang="en-US" dirty="0" err="1"/>
                <a:t>github.com</a:t>
              </a:r>
              <a:r>
                <a:rPr lang="en-US" dirty="0"/>
                <a:t>/</a:t>
              </a:r>
              <a:r>
                <a:rPr lang="en-US" dirty="0" err="1"/>
                <a:t>CodeScience</a:t>
              </a:r>
              <a:r>
                <a:rPr lang="en-US" dirty="0"/>
                <a:t>/slush-angular-</a:t>
              </a:r>
              <a:r>
                <a:rPr lang="en-US" dirty="0" err="1"/>
                <a:t>webpack</a:t>
              </a:r>
              <a:endParaRPr lang="en-US" dirty="0"/>
            </a:p>
          </p:txBody>
        </p:sp>
        <p:sp>
          <p:nvSpPr>
            <p:cNvPr id="14" name="TextBox 13"/>
            <p:cNvSpPr txBox="1"/>
            <p:nvPr/>
          </p:nvSpPr>
          <p:spPr>
            <a:xfrm>
              <a:off x="6812758" y="1005222"/>
              <a:ext cx="3507691" cy="461665"/>
            </a:xfrm>
            <a:prstGeom prst="rect">
              <a:avLst/>
            </a:prstGeom>
            <a:noFill/>
          </p:spPr>
          <p:txBody>
            <a:bodyPr wrap="none" rtlCol="0">
              <a:spAutoFit/>
            </a:bodyPr>
            <a:lstStyle/>
            <a:p>
              <a:pPr algn="ctr"/>
              <a:r>
                <a:rPr lang="en-US" sz="2400" dirty="0" smtClean="0"/>
                <a:t>Slush-Angular-</a:t>
              </a:r>
              <a:r>
                <a:rPr lang="en-US" sz="2400" dirty="0" err="1" smtClean="0"/>
                <a:t>Webpack</a:t>
              </a:r>
              <a:endParaRPr lang="en-US" sz="1800" dirty="0"/>
            </a:p>
          </p:txBody>
        </p:sp>
      </p:grpSp>
      <p:grpSp>
        <p:nvGrpSpPr>
          <p:cNvPr id="20" name="Group 19"/>
          <p:cNvGrpSpPr/>
          <p:nvPr/>
        </p:nvGrpSpPr>
        <p:grpSpPr>
          <a:xfrm>
            <a:off x="7639766" y="3792310"/>
            <a:ext cx="3089307" cy="696994"/>
            <a:chOff x="7636933" y="3393791"/>
            <a:chExt cx="3089307" cy="696994"/>
          </a:xfrm>
        </p:grpSpPr>
        <p:sp>
          <p:nvSpPr>
            <p:cNvPr id="18" name="TextBox 17"/>
            <p:cNvSpPr txBox="1"/>
            <p:nvPr/>
          </p:nvSpPr>
          <p:spPr>
            <a:xfrm>
              <a:off x="7636933" y="3783008"/>
              <a:ext cx="3089307" cy="307777"/>
            </a:xfrm>
            <a:prstGeom prst="rect">
              <a:avLst/>
            </a:prstGeom>
            <a:noFill/>
          </p:spPr>
          <p:txBody>
            <a:bodyPr wrap="none" rtlCol="0">
              <a:spAutoFit/>
            </a:bodyPr>
            <a:lstStyle/>
            <a:p>
              <a:pPr algn="ctr"/>
              <a:r>
                <a:rPr lang="en-US" dirty="0"/>
                <a:t>https://</a:t>
              </a:r>
              <a:r>
                <a:rPr lang="en-US" dirty="0" err="1"/>
                <a:t>github.com</a:t>
              </a:r>
              <a:r>
                <a:rPr lang="en-US" dirty="0"/>
                <a:t>/</a:t>
              </a:r>
              <a:r>
                <a:rPr lang="en-US" dirty="0" err="1"/>
                <a:t>dshahin</a:t>
              </a:r>
              <a:r>
                <a:rPr lang="en-US" dirty="0"/>
                <a:t>/</a:t>
              </a:r>
              <a:r>
                <a:rPr lang="en-US" dirty="0" err="1"/>
                <a:t>jsr</a:t>
              </a:r>
              <a:r>
                <a:rPr lang="en-US" dirty="0"/>
                <a:t>-mocks</a:t>
              </a:r>
            </a:p>
          </p:txBody>
        </p:sp>
        <p:sp>
          <p:nvSpPr>
            <p:cNvPr id="19" name="TextBox 18"/>
            <p:cNvSpPr txBox="1"/>
            <p:nvPr/>
          </p:nvSpPr>
          <p:spPr>
            <a:xfrm>
              <a:off x="8302178" y="3393791"/>
              <a:ext cx="1758816" cy="461665"/>
            </a:xfrm>
            <a:prstGeom prst="rect">
              <a:avLst/>
            </a:prstGeom>
            <a:noFill/>
          </p:spPr>
          <p:txBody>
            <a:bodyPr wrap="none" rtlCol="0">
              <a:spAutoFit/>
            </a:bodyPr>
            <a:lstStyle/>
            <a:p>
              <a:pPr algn="ctr"/>
              <a:r>
                <a:rPr lang="en-US" sz="2400" dirty="0" smtClean="0"/>
                <a:t>JSR-Mocks</a:t>
              </a:r>
              <a:endParaRPr lang="en-US" sz="2400" dirty="0"/>
            </a:p>
          </p:txBody>
        </p:sp>
      </p:grpSp>
      <p:sp>
        <p:nvSpPr>
          <p:cNvPr id="2" name="TextBox 1"/>
          <p:cNvSpPr txBox="1"/>
          <p:nvPr/>
        </p:nvSpPr>
        <p:spPr>
          <a:xfrm>
            <a:off x="1897471" y="2620313"/>
            <a:ext cx="2664512" cy="523220"/>
          </a:xfrm>
          <a:prstGeom prst="rect">
            <a:avLst/>
          </a:prstGeom>
          <a:noFill/>
        </p:spPr>
        <p:txBody>
          <a:bodyPr wrap="none" rtlCol="0">
            <a:spAutoFit/>
          </a:bodyPr>
          <a:lstStyle/>
          <a:p>
            <a:pPr algn="ctr"/>
            <a:r>
              <a:rPr lang="en-US" sz="2800" dirty="0">
                <a:hlinkClick r:id="rId4"/>
              </a:rPr>
              <a:t>goo.gl/RNnZN6</a:t>
            </a:r>
            <a:endParaRPr lang="en-US" sz="3200" dirty="0"/>
          </a:p>
        </p:txBody>
      </p:sp>
      <p:sp>
        <p:nvSpPr>
          <p:cNvPr id="3" name="TextBox 2"/>
          <p:cNvSpPr txBox="1"/>
          <p:nvPr/>
        </p:nvSpPr>
        <p:spPr>
          <a:xfrm>
            <a:off x="7824111" y="2620313"/>
            <a:ext cx="2720617" cy="523220"/>
          </a:xfrm>
          <a:prstGeom prst="rect">
            <a:avLst/>
          </a:prstGeom>
          <a:noFill/>
        </p:spPr>
        <p:txBody>
          <a:bodyPr wrap="none" rtlCol="0">
            <a:spAutoFit/>
          </a:bodyPr>
          <a:lstStyle/>
          <a:p>
            <a:r>
              <a:rPr lang="en-US" sz="2800" dirty="0">
                <a:hlinkClick r:id="rId5"/>
              </a:rPr>
              <a:t>goo.gl/WFV0zO</a:t>
            </a:r>
            <a:endParaRPr lang="en-US" sz="2800" dirty="0"/>
          </a:p>
        </p:txBody>
      </p:sp>
      <p:sp>
        <p:nvSpPr>
          <p:cNvPr id="11" name="TextBox 10"/>
          <p:cNvSpPr txBox="1"/>
          <p:nvPr/>
        </p:nvSpPr>
        <p:spPr>
          <a:xfrm>
            <a:off x="1907891" y="4575139"/>
            <a:ext cx="2643672" cy="523220"/>
          </a:xfrm>
          <a:prstGeom prst="rect">
            <a:avLst/>
          </a:prstGeom>
          <a:noFill/>
        </p:spPr>
        <p:txBody>
          <a:bodyPr wrap="none" rtlCol="0">
            <a:spAutoFit/>
          </a:bodyPr>
          <a:lstStyle/>
          <a:p>
            <a:r>
              <a:rPr lang="en-US" sz="2800" dirty="0">
                <a:hlinkClick r:id="rId6"/>
              </a:rPr>
              <a:t>goo.gl/F5PD7C</a:t>
            </a:r>
            <a:endParaRPr lang="en-US" dirty="0"/>
          </a:p>
        </p:txBody>
      </p:sp>
      <p:sp>
        <p:nvSpPr>
          <p:cNvPr id="12" name="TextBox 11"/>
          <p:cNvSpPr txBox="1"/>
          <p:nvPr/>
        </p:nvSpPr>
        <p:spPr>
          <a:xfrm>
            <a:off x="7952351" y="4575139"/>
            <a:ext cx="2464136" cy="523220"/>
          </a:xfrm>
          <a:prstGeom prst="rect">
            <a:avLst/>
          </a:prstGeom>
          <a:noFill/>
        </p:spPr>
        <p:txBody>
          <a:bodyPr wrap="none" rtlCol="0">
            <a:spAutoFit/>
          </a:bodyPr>
          <a:lstStyle/>
          <a:p>
            <a:r>
              <a:rPr lang="en-US" sz="2800" dirty="0">
                <a:hlinkClick r:id="rId7"/>
              </a:rPr>
              <a:t>goo.gl/nMVuis</a:t>
            </a:r>
            <a:endParaRPr lang="en-US" sz="2800" dirty="0"/>
          </a:p>
        </p:txBody>
      </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39355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Developer </a:t>
            </a:r>
            <a:r>
              <a:rPr lang="en-US" dirty="0" smtClean="0">
                <a:solidFill>
                  <a:schemeClr val="bg1"/>
                </a:solidFill>
              </a:rPr>
              <a:t>Evangelist</a:t>
            </a:r>
            <a:endParaRPr lang="en-US" dirty="0">
              <a:solidFill>
                <a:schemeClr val="bg1"/>
              </a:solidFill>
            </a:endParaRPr>
          </a:p>
        </p:txBody>
      </p:sp>
    </p:spTree>
    <p:extLst>
      <p:ext uri="{BB962C8B-B14F-4D97-AF65-F5344CB8AC3E}">
        <p14:creationId xmlns:p14="http://schemas.microsoft.com/office/powerpoint/2010/main" val="2118656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smtClean="0">
                <a:solidFill>
                  <a:schemeClr val="bg1"/>
                </a:solidFill>
              </a:rPr>
              <a:t>Modern JavaScript development with Salesforce can be painful</a:t>
            </a:r>
          </a:p>
        </p:txBody>
      </p:sp>
    </p:spTree>
    <p:extLst>
      <p:ext uri="{BB962C8B-B14F-4D97-AF65-F5344CB8AC3E}">
        <p14:creationId xmlns:p14="http://schemas.microsoft.com/office/powerpoint/2010/main" val="121426661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5779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4628" y="40973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539641" y="39842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009716" y="39842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6194730" y="39842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7808672" y="4017461"/>
            <a:ext cx="514885"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0.8.0 (beta)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25608</TotalTime>
  <Words>1815</Words>
  <Application>Microsoft Macintosh PowerPoint</Application>
  <PresentationFormat>Custom</PresentationFormat>
  <Paragraphs>171</Paragraphs>
  <Slides>24</Slides>
  <Notes>24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Salesforce 2015 - 16x9 in Salesforce Sans Font</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Tying it all together with Tasks.json</vt:lpstr>
      <vt:lpstr>Tasks</vt:lpstr>
      <vt:lpstr>The future for Visual Studio Code</vt:lpstr>
      <vt:lpstr>The future is bright</vt:lpstr>
      <vt:lpstr>Presentation Resources</vt:lpstr>
      <vt:lpstr>Code you can use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199</cp:revision>
  <dcterms:modified xsi:type="dcterms:W3CDTF">2015-09-20T18:50:45Z</dcterms:modified>
</cp:coreProperties>
</file>