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2"/>
  </p:notesMasterIdLst>
  <p:sldIdLst>
    <p:sldId id="351" r:id="rId2"/>
    <p:sldId id="256" r:id="rId3"/>
    <p:sldId id="353" r:id="rId4"/>
    <p:sldId id="373" r:id="rId5"/>
    <p:sldId id="370" r:id="rId6"/>
    <p:sldId id="372" r:id="rId7"/>
    <p:sldId id="352" r:id="rId8"/>
    <p:sldId id="375" r:id="rId9"/>
    <p:sldId id="358" r:id="rId10"/>
    <p:sldId id="376" r:id="rId11"/>
    <p:sldId id="360" r:id="rId12"/>
    <p:sldId id="377" r:id="rId13"/>
    <p:sldId id="357" r:id="rId14"/>
    <p:sldId id="378" r:id="rId15"/>
    <p:sldId id="361" r:id="rId16"/>
    <p:sldId id="380" r:id="rId17"/>
    <p:sldId id="379" r:id="rId18"/>
    <p:sldId id="362" r:id="rId19"/>
    <p:sldId id="369" r:id="rId20"/>
    <p:sldId id="283" r:id="rId21"/>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p:restoredTop sz="94643"/>
  </p:normalViewPr>
  <p:slideViewPr>
    <p:cSldViewPr snapToGrid="0" snapToObjects="1">
      <p:cViewPr varScale="1">
        <p:scale>
          <a:sx n="95" d="100"/>
          <a:sy n="95" d="100"/>
        </p:scale>
        <p:origin x="192" y="712"/>
      </p:cViewPr>
      <p:guideLst/>
    </p:cSldViewPr>
  </p:slideViewPr>
  <p:notesTextViewPr>
    <p:cViewPr>
      <p:scale>
        <a:sx n="1" d="1"/>
        <a:sy n="1" d="1"/>
      </p:scale>
      <p:origin x="0" y="-4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8728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Build a Salesforce </a:t>
            </a:r>
            <a:r>
              <a:rPr lang="en-US" dirty="0" err="1" smtClean="0"/>
              <a:t>Javascript</a:t>
            </a:r>
            <a:r>
              <a:rPr lang="en-US" dirty="0" smtClean="0"/>
              <a:t> SPA</a:t>
            </a:r>
          </a:p>
          <a:p>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667" name="Shape 667"/>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3496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9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what</a:t>
            </a:r>
            <a:r>
              <a:rPr lang="fr-FR" dirty="0" smtClean="0"/>
              <a:t>’</a:t>
            </a:r>
            <a:r>
              <a:rPr lang="en-US" dirty="0" smtClean="0"/>
              <a:t>s</a:t>
            </a:r>
            <a:r>
              <a:rPr lang="en-US" baseline="0" dirty="0" smtClean="0"/>
              <a:t> the deal?  Why are we here?  </a:t>
            </a:r>
          </a:p>
          <a:p>
            <a:pPr>
              <a:spcBef>
                <a:spcPts val="0"/>
              </a:spcBef>
              <a:buNone/>
            </a:pPr>
            <a:r>
              <a:rPr lang="en-US" baseline="0" dirty="0" smtClean="0"/>
              <a:t>Douglas </a:t>
            </a:r>
            <a:r>
              <a:rPr lang="en-US" baseline="0" dirty="0" err="1" smtClean="0"/>
              <a:t>Crockford</a:t>
            </a:r>
            <a:r>
              <a:rPr lang="en-US" baseline="0" dirty="0" smtClean="0"/>
              <a:t> </a:t>
            </a:r>
            <a:r>
              <a:rPr lang="en-US" baseline="0" smtClean="0"/>
              <a:t>said “The people </a:t>
            </a:r>
            <a:r>
              <a:rPr lang="en-US" baseline="0" dirty="0" smtClean="0"/>
              <a:t>who should be the first to recognize the value of an </a:t>
            </a:r>
            <a:r>
              <a:rPr lang="en-US" baseline="0" smtClean="0"/>
              <a:t>innovation are often the last.”</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3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07343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2">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338328" y="1021079"/>
            <a:ext cx="11484864" cy="3693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1">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2">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68" r:id="rId5"/>
    <p:sldLayoutId id="2147483670" r:id="rId6"/>
    <p:sldLayoutId id="2147483672" r:id="rId7"/>
    <p:sldLayoutId id="2147483680" r:id="rId8"/>
    <p:sldLayoutId id="2147483683" r:id="rId9"/>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g"/><Relationship Id="rId5" Type="http://schemas.openxmlformats.org/officeDocument/2006/relationships/image" Target="../media/image20.png"/><Relationship Id="rId6" Type="http://schemas.openxmlformats.org/officeDocument/2006/relationships/image" Target="../media/image21.tiff"/><Relationship Id="rId7"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1" Type="http://schemas.openxmlformats.org/officeDocument/2006/relationships/hyperlink" Target="https://github.com/heroku/force" TargetMode="External"/><Relationship Id="rId12" Type="http://schemas.openxmlformats.org/officeDocument/2006/relationships/image" Target="../media/image13.png"/><Relationship Id="rId13"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jpg"/><Relationship Id="rId4" Type="http://schemas.openxmlformats.org/officeDocument/2006/relationships/image" Target="../media/image25.jpg"/><Relationship Id="rId5" Type="http://schemas.openxmlformats.org/officeDocument/2006/relationships/image" Target="../media/image26.jp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jpg"/><Relationship Id="rId9" Type="http://schemas.openxmlformats.org/officeDocument/2006/relationships/image" Target="../media/image30.png"/><Relationship Id="rId10" Type="http://schemas.openxmlformats.org/officeDocument/2006/relationships/hyperlink" Target="https://github.com/herok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g"/><Relationship Id="rId5" Type="http://schemas.openxmlformats.org/officeDocument/2006/relationships/image" Target="../media/image12.jp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Modern Workflow Talk Outline</a:t>
            </a:r>
            <a:endParaRPr lang="en-US" dirty="0"/>
          </a:p>
        </p:txBody>
      </p:sp>
      <p:sp>
        <p:nvSpPr>
          <p:cNvPr id="3" name="Text Placeholder 2"/>
          <p:cNvSpPr>
            <a:spLocks noGrp="1"/>
          </p:cNvSpPr>
          <p:nvPr>
            <p:ph type="body" idx="1"/>
          </p:nvPr>
        </p:nvSpPr>
        <p:spPr>
          <a:xfrm>
            <a:off x="338328" y="1021078"/>
            <a:ext cx="11484864" cy="4866013"/>
          </a:xfrm>
        </p:spPr>
        <p:txBody>
          <a:bodyPr/>
          <a:lstStyle/>
          <a:p>
            <a:pPr marL="342900" indent="-342900">
              <a:buFont typeface="+mj-lt"/>
              <a:buAutoNum type="arabicPeriod"/>
            </a:pPr>
            <a:r>
              <a:rPr lang="en-US" dirty="0" smtClean="0"/>
              <a:t>Welcome to The Modern Salesforce Development Workflow with Visual Studio Code</a:t>
            </a:r>
          </a:p>
          <a:p>
            <a:pPr marL="342900" indent="-342900">
              <a:buFont typeface="+mj-lt"/>
              <a:buAutoNum type="arabicPeriod"/>
            </a:pPr>
            <a:r>
              <a:rPr lang="en-US" dirty="0" smtClean="0"/>
              <a:t>The Problem: cross platform development is hard</a:t>
            </a:r>
          </a:p>
          <a:p>
            <a:pPr marL="342900" indent="-342900">
              <a:buFont typeface="+mj-lt"/>
              <a:buAutoNum type="arabicPeriod"/>
            </a:pPr>
            <a:r>
              <a:rPr lang="en-US" dirty="0" smtClean="0"/>
              <a:t>What is Visual Studio Code</a:t>
            </a:r>
          </a:p>
          <a:p>
            <a:pPr marL="574675" lvl="1" indent="-342900">
              <a:buFont typeface="+mj-lt"/>
              <a:buAutoNum type="arabicPeriod"/>
            </a:pPr>
            <a:r>
              <a:rPr lang="en-US" dirty="0" smtClean="0"/>
              <a:t>Open Source: Electron (Atom Shell) serves as the foundation with the Roslyn Code Editor (Open Source) resting on top</a:t>
            </a:r>
          </a:p>
          <a:p>
            <a:pPr marL="574675" lvl="1" indent="-342900">
              <a:buFont typeface="+mj-lt"/>
              <a:buAutoNum type="arabicPeriod"/>
            </a:pPr>
            <a:r>
              <a:rPr lang="en-US" dirty="0" smtClean="0"/>
              <a:t>Modern App: Fast, Lightweight, Cross-Platform, Built with JavaScript, and </a:t>
            </a:r>
            <a:r>
              <a:rPr lang="en-US" dirty="0" err="1" smtClean="0"/>
              <a:t>Hackable</a:t>
            </a:r>
            <a:r>
              <a:rPr lang="en-US" dirty="0" smtClean="0"/>
              <a:t> to the core (edit the editor with the editor)</a:t>
            </a:r>
          </a:p>
          <a:p>
            <a:pPr marL="574675" lvl="1" indent="-342900">
              <a:buFont typeface="+mj-lt"/>
              <a:buAutoNum type="arabicPeriod"/>
            </a:pPr>
            <a:r>
              <a:rPr lang="en-US" dirty="0" smtClean="0"/>
              <a:t>Nice Features: Fantastic </a:t>
            </a:r>
            <a:r>
              <a:rPr lang="en-US" dirty="0" err="1" smtClean="0"/>
              <a:t>Git</a:t>
            </a:r>
            <a:r>
              <a:rPr lang="en-US" dirty="0" smtClean="0"/>
              <a:t> integration, </a:t>
            </a:r>
            <a:r>
              <a:rPr lang="en-US" dirty="0" err="1" smtClean="0"/>
              <a:t>Node.js</a:t>
            </a:r>
            <a:r>
              <a:rPr lang="en-US" dirty="0" smtClean="0"/>
              <a:t> debugging, Keyboard centric workflow, and Tasks</a:t>
            </a:r>
          </a:p>
          <a:p>
            <a:pPr marL="342900" indent="-342900">
              <a:buFont typeface="+mj-lt"/>
              <a:buAutoNum type="arabicPeriod"/>
            </a:pPr>
            <a:r>
              <a:rPr lang="en-US" dirty="0" smtClean="0"/>
              <a:t>What is the Modern Workflow we are discussing</a:t>
            </a:r>
          </a:p>
          <a:p>
            <a:pPr marL="574675" lvl="1" indent="-342900">
              <a:buFont typeface="+mj-lt"/>
              <a:buAutoNum type="arabicPeriod"/>
            </a:pPr>
            <a:r>
              <a:rPr lang="en-US" dirty="0" smtClean="0"/>
              <a:t>JavaScript SPAs built with Angular and Typescript, and NPM</a:t>
            </a:r>
          </a:p>
          <a:p>
            <a:pPr marL="574675" lvl="1" indent="-342900">
              <a:buFont typeface="+mj-lt"/>
              <a:buAutoNum type="arabicPeriod"/>
            </a:pPr>
            <a:r>
              <a:rPr lang="en-US" dirty="0" smtClean="0"/>
              <a:t>Salesforce files built using VRO, Remote Actions w/ Apex Patterns, REST API, and connected </a:t>
            </a:r>
            <a:r>
              <a:rPr lang="en-US" dirty="0" err="1" smtClean="0"/>
              <a:t>Node.js</a:t>
            </a:r>
            <a:r>
              <a:rPr lang="en-US" dirty="0" smtClean="0"/>
              <a:t> Apps (</a:t>
            </a:r>
            <a:r>
              <a:rPr lang="en-US" dirty="0" err="1" smtClean="0"/>
              <a:t>Heroku</a:t>
            </a:r>
            <a:r>
              <a:rPr lang="en-US" dirty="0" smtClean="0"/>
              <a:t>)</a:t>
            </a:r>
          </a:p>
          <a:p>
            <a:pPr marL="342900" indent="-342900">
              <a:buFont typeface="+mj-lt"/>
              <a:buAutoNum type="arabicPeriod"/>
            </a:pPr>
            <a:r>
              <a:rPr lang="en-US" dirty="0" smtClean="0"/>
              <a:t>How can we use </a:t>
            </a:r>
            <a:r>
              <a:rPr lang="en-US" dirty="0" err="1" smtClean="0"/>
              <a:t>VSCode</a:t>
            </a:r>
            <a:r>
              <a:rPr lang="en-US" dirty="0" smtClean="0"/>
              <a:t> in the Modern Salesforce workflow</a:t>
            </a:r>
          </a:p>
          <a:p>
            <a:pPr marL="574675" lvl="1" indent="-342900">
              <a:buFont typeface="+mj-lt"/>
              <a:buAutoNum type="arabicPeriod"/>
            </a:pPr>
            <a:r>
              <a:rPr lang="en-US" dirty="0" smtClean="0"/>
              <a:t>Grammars and Snippets (</a:t>
            </a:r>
            <a:r>
              <a:rPr lang="en-US" dirty="0" err="1" smtClean="0"/>
              <a:t>Firstmate</a:t>
            </a:r>
            <a:r>
              <a:rPr lang="en-US" dirty="0" smtClean="0"/>
              <a:t>/</a:t>
            </a:r>
            <a:r>
              <a:rPr lang="en-US" dirty="0" err="1" smtClean="0"/>
              <a:t>Textmate</a:t>
            </a:r>
            <a:r>
              <a:rPr lang="en-US" dirty="0" smtClean="0"/>
              <a:t> grammars thanks to Joe Ferraro)</a:t>
            </a:r>
          </a:p>
          <a:p>
            <a:pPr marL="574675" lvl="1" indent="-342900">
              <a:buFont typeface="+mj-lt"/>
              <a:buAutoNum type="arabicPeriod"/>
            </a:pPr>
            <a:r>
              <a:rPr lang="en-US" dirty="0" smtClean="0"/>
              <a:t>Tasks with </a:t>
            </a:r>
            <a:r>
              <a:rPr lang="en-US" dirty="0" err="1" smtClean="0"/>
              <a:t>Tasks.json</a:t>
            </a:r>
            <a:r>
              <a:rPr lang="en-US" dirty="0" smtClean="0"/>
              <a:t> controlling and passing variables to Gulp &amp; Force CLI, Ant, or anything</a:t>
            </a:r>
          </a:p>
          <a:p>
            <a:pPr marL="574675" lvl="1" indent="-342900">
              <a:buFont typeface="+mj-lt"/>
              <a:buAutoNum type="arabicPeriod"/>
            </a:pPr>
            <a:r>
              <a:rPr lang="en-US" dirty="0" smtClean="0"/>
              <a:t>Auto-Deploy SF files with Gulp watch task</a:t>
            </a:r>
          </a:p>
          <a:p>
            <a:pPr marL="574675" lvl="1" indent="-342900">
              <a:buFont typeface="+mj-lt"/>
              <a:buAutoNum type="arabicPeriod"/>
            </a:pPr>
            <a:r>
              <a:rPr lang="en-US" dirty="0" smtClean="0"/>
              <a:t>Auto-Deploy SPA files with </a:t>
            </a:r>
            <a:r>
              <a:rPr lang="en-US" dirty="0" err="1" smtClean="0"/>
              <a:t>Webpack</a:t>
            </a:r>
            <a:r>
              <a:rPr lang="en-US" dirty="0" smtClean="0"/>
              <a:t> watch task</a:t>
            </a:r>
          </a:p>
          <a:p>
            <a:pPr marL="574675" lvl="1" indent="-342900">
              <a:buFont typeface="+mj-lt"/>
              <a:buAutoNum type="arabicPeriod"/>
            </a:pPr>
            <a:r>
              <a:rPr lang="en-US" dirty="0" smtClean="0"/>
              <a:t>Future extensibility with </a:t>
            </a:r>
            <a:r>
              <a:rPr lang="en-US" dirty="0" err="1" smtClean="0"/>
              <a:t>Omnisharp</a:t>
            </a:r>
            <a:r>
              <a:rPr lang="en-US" dirty="0" smtClean="0"/>
              <a:t> with the goal of implementing </a:t>
            </a:r>
            <a:r>
              <a:rPr lang="en-US" dirty="0" err="1"/>
              <a:t>I</a:t>
            </a:r>
            <a:r>
              <a:rPr lang="en-US" dirty="0" err="1" smtClean="0"/>
              <a:t>ntellisense</a:t>
            </a:r>
            <a:r>
              <a:rPr lang="en-US" dirty="0" smtClean="0"/>
              <a:t> for Apex and VF</a:t>
            </a:r>
          </a:p>
        </p:txBody>
      </p:sp>
    </p:spTree>
    <p:extLst>
      <p:ext uri="{BB962C8B-B14F-4D97-AF65-F5344CB8AC3E}">
        <p14:creationId xmlns:p14="http://schemas.microsoft.com/office/powerpoint/2010/main" val="197173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Introducing Visual 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April 30</a:t>
            </a:r>
            <a:r>
              <a:rPr lang="en-US" sz="2400" baseline="30000" dirty="0">
                <a:solidFill>
                  <a:schemeClr val="bg1"/>
                </a:solidFill>
              </a:rPr>
              <a:t>th</a:t>
            </a:r>
            <a:r>
              <a:rPr lang="en-US" sz="2400" dirty="0">
                <a:solidFill>
                  <a:schemeClr val="bg1"/>
                </a:solidFill>
              </a:rPr>
              <a:t> 2015 at Microsoft //Build conference (currently at 0.7.0)</a:t>
            </a: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lstStyle/>
          <a:p>
            <a:pPr indent="0">
              <a:buNone/>
            </a:pPr>
            <a:endParaRPr lang="en-US" sz="4000" dirty="0" smtClean="0">
              <a:solidFill>
                <a:schemeClr val="accent2"/>
              </a:solidFill>
            </a:endParaRPr>
          </a:p>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developers for the </a:t>
            </a:r>
            <a:r>
              <a:rPr lang="en-US" sz="4000" dirty="0" smtClean="0">
                <a:solidFill>
                  <a:schemeClr val="accent1"/>
                </a:solidFill>
              </a:rPr>
              <a:t>code-edit-debug cycle</a:t>
            </a:r>
            <a:endParaRPr lang="en-US" sz="4000"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98" y="1992923"/>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Built with open source tools</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 mostly</a:t>
            </a:r>
            <a:endParaRPr lang="en-US" sz="2400" dirty="0">
              <a:solidFill>
                <a:schemeClr val="bg1"/>
              </a:solidFill>
            </a:endParaRPr>
          </a:p>
        </p:txBody>
      </p:sp>
    </p:spTree>
    <p:extLst>
      <p:ext uri="{BB962C8B-B14F-4D97-AF65-F5344CB8AC3E}">
        <p14:creationId xmlns:p14="http://schemas.microsoft.com/office/powerpoint/2010/main" val="105740075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128" y="3990094"/>
            <a:ext cx="3753968" cy="18769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12" y="2716512"/>
            <a:ext cx="7302500" cy="1117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6763" y="2560530"/>
            <a:ext cx="1715477" cy="1429564"/>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9636" r="20578"/>
          <a:stretch/>
        </p:blipFill>
        <p:spPr>
          <a:xfrm>
            <a:off x="8189273" y="556921"/>
            <a:ext cx="2954724" cy="1509449"/>
          </a:xfrm>
          <a:prstGeom prst="rect">
            <a:avLst/>
          </a:prstGeom>
        </p:spPr>
      </p:pic>
      <p:pic>
        <p:nvPicPr>
          <p:cNvPr id="10" name="Picture 9"/>
          <p:cNvPicPr>
            <a:picLocks noChangeAspect="1"/>
          </p:cNvPicPr>
          <p:nvPr/>
        </p:nvPicPr>
        <p:blipFill>
          <a:blip r:embed="rId6"/>
          <a:stretch>
            <a:fillRect/>
          </a:stretch>
        </p:blipFill>
        <p:spPr>
          <a:xfrm>
            <a:off x="1237499" y="752442"/>
            <a:ext cx="756136" cy="756136"/>
          </a:xfrm>
          <a:prstGeom prst="rect">
            <a:avLst/>
          </a:prstGeom>
        </p:spPr>
      </p:pic>
      <p:sp>
        <p:nvSpPr>
          <p:cNvPr id="11" name="TextBox 10"/>
          <p:cNvSpPr txBox="1"/>
          <p:nvPr/>
        </p:nvSpPr>
        <p:spPr>
          <a:xfrm>
            <a:off x="5181079" y="115539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5262" y="752442"/>
            <a:ext cx="995760" cy="995760"/>
          </a:xfrm>
          <a:prstGeom prst="rect">
            <a:avLst/>
          </a:prstGeom>
        </p:spPr>
      </p:pic>
      <p:sp>
        <p:nvSpPr>
          <p:cNvPr id="13" name="TextBox 12"/>
          <p:cNvSpPr txBox="1"/>
          <p:nvPr/>
        </p:nvSpPr>
        <p:spPr>
          <a:xfrm>
            <a:off x="810212" y="1503211"/>
            <a:ext cx="1747594" cy="338554"/>
          </a:xfrm>
          <a:prstGeom prst="rect">
            <a:avLst/>
          </a:prstGeom>
          <a:noFill/>
        </p:spPr>
        <p:txBody>
          <a:bodyPr wrap="none" rtlCol="0">
            <a:spAutoFit/>
          </a:bodyPr>
          <a:lstStyle/>
          <a:p>
            <a:r>
              <a:rPr lang="en-US" sz="1600" b="1" dirty="0" smtClean="0">
                <a:solidFill>
                  <a:schemeClr val="bg2"/>
                </a:solidFill>
              </a:rPr>
              <a:t>Monaco Editor *</a:t>
            </a:r>
            <a:endParaRPr lang="en-US" sz="1600" b="1" dirty="0">
              <a:solidFill>
                <a:schemeClr val="bg2"/>
              </a:solidFill>
            </a:endParaRPr>
          </a:p>
        </p:txBody>
      </p:sp>
    </p:spTree>
    <p:extLst>
      <p:ext uri="{BB962C8B-B14F-4D97-AF65-F5344CB8AC3E}">
        <p14:creationId xmlns:p14="http://schemas.microsoft.com/office/powerpoint/2010/main" val="100983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Sweet Spot</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Visual Studio Code offers everything we need and nothing we don’t</a:t>
            </a:r>
            <a:endParaRPr lang="en-US" sz="2400" dirty="0">
              <a:solidFill>
                <a:schemeClr val="bg1"/>
              </a:solidFil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78" t="14871" r="1166" b="5300"/>
          <a:stretch/>
        </p:blipFill>
        <p:spPr>
          <a:xfrm>
            <a:off x="837501" y="539263"/>
            <a:ext cx="10115220" cy="5162632"/>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347989" y="1599479"/>
            <a:ext cx="5705024" cy="4498264"/>
          </a:xfrm>
          <a:prstGeom prst="rect">
            <a:avLst/>
          </a:prstGeom>
          <a:solidFill>
            <a:srgbClr val="E4E6E7"/>
          </a:solidFill>
          <a:ln>
            <a:noFill/>
          </a:ln>
        </p:spPr>
        <p:txBody>
          <a:bodyPr lIns="182875" tIns="182875" rIns="182875" bIns="182875"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Syntax Highlighting</a:t>
            </a:r>
            <a:r>
              <a:rPr lang="en-US" sz="2000" b="0" i="0" u="none" strike="noStrike" cap="none" dirty="0" smtClean="0">
                <a:solidFill>
                  <a:srgbClr val="7C868D"/>
                </a:solidFill>
                <a:latin typeface="Arial"/>
                <a:ea typeface="Arial"/>
                <a:cs typeface="Arial"/>
                <a:sym typeface="Arial"/>
              </a:rPr>
              <a:t> image goes here</a:t>
            </a:r>
            <a:endParaRPr lang="en-US" sz="2000" b="0" i="0" u="none" strike="noStrike" cap="none" baseline="0" dirty="0">
              <a:solidFill>
                <a:srgbClr val="7C868D"/>
              </a:solidFill>
              <a:latin typeface="Arial"/>
              <a:ea typeface="Arial"/>
              <a:cs typeface="Arial"/>
              <a:sym typeface="Arial"/>
            </a:endParaRPr>
          </a:p>
        </p:txBody>
      </p:sp>
      <p:sp>
        <p:nvSpPr>
          <p:cNvPr id="457" name="Shape 457"/>
          <p:cNvSpPr txBox="1">
            <a:spLocks noGrp="1"/>
          </p:cNvSpPr>
          <p:nvPr>
            <p:ph type="body" idx="2"/>
          </p:nvPr>
        </p:nvSpPr>
        <p:spPr>
          <a:xfrm>
            <a:off x="6188539" y="1599479"/>
            <a:ext cx="5651945" cy="4498264"/>
          </a:xfrm>
          <a:prstGeom prst="rect">
            <a:avLst/>
          </a:prstGeom>
          <a:solidFill>
            <a:srgbClr val="E4E6E7"/>
          </a:solid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b="0" i="0" u="none" strike="noStrike" cap="none" baseline="0">
                <a:solidFill>
                  <a:schemeClr val="accent2"/>
                </a:solidFill>
                <a:latin typeface="Arial"/>
                <a:ea typeface="Arial"/>
                <a:cs typeface="Arial"/>
                <a:sym typeface="Arial"/>
              </a:rPr>
              <a:t>Subtitle placeholder</a:t>
            </a:r>
          </a:p>
        </p:txBody>
      </p:sp>
    </p:spTree>
    <p:extLst>
      <p:ext uri="{BB962C8B-B14F-4D97-AF65-F5344CB8AC3E}">
        <p14:creationId xmlns:p14="http://schemas.microsoft.com/office/powerpoint/2010/main" val="213775793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Salesforce development workflow</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Build JavaScript SPAs using Open Source tools</a:t>
            </a:r>
            <a:endParaRPr lang="en-US" sz="2400" dirty="0">
              <a:solidFill>
                <a:schemeClr val="bg1"/>
              </a:solidFill>
            </a:endParaRPr>
          </a:p>
        </p:txBody>
      </p:sp>
    </p:spTree>
    <p:extLst>
      <p:ext uri="{BB962C8B-B14F-4D97-AF65-F5344CB8AC3E}">
        <p14:creationId xmlns:p14="http://schemas.microsoft.com/office/powerpoint/2010/main" val="123911680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solidFill>
                  <a:schemeClr val="accent1"/>
                </a:solidFill>
              </a:rPr>
              <a:t>The Modern Workflow</a:t>
            </a:r>
            <a:endParaRPr lang="en-US" sz="4400" dirty="0">
              <a:solidFill>
                <a:schemeClr val="accen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27" y="1680277"/>
            <a:ext cx="1544967" cy="154496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26" y="3803281"/>
            <a:ext cx="1422767" cy="123385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6674" y="3803281"/>
            <a:ext cx="1421416" cy="124373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3637" y="2176598"/>
            <a:ext cx="2403023" cy="93450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9830" y="1417673"/>
            <a:ext cx="824132" cy="1852082"/>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4119" y="3803281"/>
            <a:ext cx="1709810" cy="170981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64263" y="2062199"/>
            <a:ext cx="2425700" cy="840400"/>
          </a:xfrm>
          <a:prstGeom prst="rect">
            <a:avLst/>
          </a:prstGeom>
        </p:spPr>
      </p:pic>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10"/>
              </a:rPr>
              <a:t>heroku</a:t>
            </a:r>
            <a:r>
              <a:rPr lang="en-US" dirty="0"/>
              <a:t>/</a:t>
            </a:r>
            <a:r>
              <a:rPr lang="en-US" b="1" dirty="0">
                <a:hlinkClick r:id="rId11"/>
              </a:rPr>
              <a:t>force</a:t>
            </a:r>
            <a:endParaRPr lang="en-US" dirty="0"/>
          </a:p>
          <a:p>
            <a:endParaRPr lang="en-US" dirty="0"/>
          </a:p>
        </p:txBody>
      </p:sp>
      <p:cxnSp>
        <p:nvCxnSpPr>
          <p:cNvPr id="18" name="Straight Arrow Connector 17"/>
          <p:cNvCxnSpPr/>
          <p:nvPr/>
        </p:nvCxnSpPr>
        <p:spPr>
          <a:xfrm flipV="1">
            <a:off x="338327" y="3428403"/>
            <a:ext cx="8840842" cy="223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21227" y="2176597"/>
            <a:ext cx="2726027" cy="2726027"/>
          </a:xfrm>
          <a:prstGeom prst="rect">
            <a:avLst/>
          </a:prstGeom>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02985" y="3895592"/>
            <a:ext cx="1792547" cy="1261088"/>
          </a:xfrm>
          <a:prstGeom prst="rect">
            <a:avLst/>
          </a:prstGeom>
          <a:effectLst>
            <a:glow rad="469900">
              <a:schemeClr val="accent1">
                <a:alpha val="40000"/>
              </a:schemeClr>
            </a:glow>
          </a:effectLst>
        </p:spPr>
      </p:pic>
    </p:spTree>
    <p:extLst>
      <p:ext uri="{BB962C8B-B14F-4D97-AF65-F5344CB8AC3E}">
        <p14:creationId xmlns:p14="http://schemas.microsoft.com/office/powerpoint/2010/main" val="121010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574675" lvl="1" indent="-342900">
              <a:buFont typeface="+mj-lt"/>
              <a:buAutoNum type="arabicPeriod"/>
            </a:pPr>
            <a:r>
              <a:rPr lang="en-US" dirty="0" smtClean="0"/>
              <a:t>Plugin support </a:t>
            </a:r>
            <a:r>
              <a:rPr lang="en-US" dirty="0"/>
              <a:t>in Visual Studio Code is coming </a:t>
            </a:r>
            <a:r>
              <a:rPr lang="en-US" dirty="0" smtClean="0"/>
              <a:t>soon and will allow us to </a:t>
            </a:r>
            <a:r>
              <a:rPr lang="en-US" dirty="0"/>
              <a:t>implement </a:t>
            </a:r>
            <a:r>
              <a:rPr lang="en-US" dirty="0" err="1"/>
              <a:t>Intellisense</a:t>
            </a:r>
            <a:r>
              <a:rPr lang="en-US" dirty="0"/>
              <a:t> for Apex and </a:t>
            </a:r>
            <a:r>
              <a:rPr lang="en-US" dirty="0" smtClean="0"/>
              <a:t>VF</a:t>
            </a:r>
          </a:p>
          <a:p>
            <a:pPr marL="574675" lvl="1" indent="-342900">
              <a:buFont typeface="+mj-lt"/>
              <a:buAutoNum type="arabicPeriod"/>
            </a:pPr>
            <a:r>
              <a:rPr lang="en-US" dirty="0" smtClean="0"/>
              <a:t>Visual Studio Code </a:t>
            </a:r>
            <a:r>
              <a:rPr lang="en-US" dirty="0" err="1" smtClean="0"/>
              <a:t>UserVoice</a:t>
            </a:r>
            <a:r>
              <a:rPr lang="en-US" dirty="0" smtClean="0"/>
              <a:t> page shows how Visual Studio Code is a crowd-sourced application.</a:t>
            </a:r>
          </a:p>
        </p:txBody>
      </p:sp>
      <p:sp>
        <p:nvSpPr>
          <p:cNvPr id="4" name="Title 3"/>
          <p:cNvSpPr>
            <a:spLocks noGrp="1"/>
          </p:cNvSpPr>
          <p:nvPr>
            <p:ph type="title"/>
          </p:nvPr>
        </p:nvSpPr>
        <p:spPr/>
        <p:txBody>
          <a:bodyPr/>
          <a:lstStyle/>
          <a:p>
            <a:pPr algn="ctr"/>
            <a:r>
              <a:rPr lang="en-US" sz="4400" dirty="0" smtClean="0">
                <a:solidFill>
                  <a:schemeClr val="accent1"/>
                </a:solidFill>
              </a:rPr>
              <a:t>The Future is bright</a:t>
            </a:r>
            <a:endParaRPr lang="en-US" sz="4400" dirty="0">
              <a:solidFill>
                <a:schemeClr val="accent1"/>
              </a:solidFill>
            </a:endParaRPr>
          </a:p>
        </p:txBody>
      </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a:t>
            </a:r>
            <a:r>
              <a:rPr lang="en-US" sz="5400" b="0" i="0" u="none" strike="noStrike" cap="none" dirty="0" smtClean="0">
                <a:solidFill>
                  <a:schemeClr val="accent1"/>
                </a:solidFill>
                <a:latin typeface="Arial"/>
                <a:ea typeface="Arial"/>
                <a:cs typeface="Arial"/>
                <a:sym typeface="Arial"/>
              </a:rPr>
              <a:t>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
        <p:nvSpPr>
          <p:cNvPr id="394" name="Shape 394"/>
          <p:cNvSpPr txBox="1">
            <a:spLocks noGrp="1"/>
          </p:cNvSpPr>
          <p:nvPr>
            <p:ph type="body" idx="2"/>
          </p:nvPr>
        </p:nvSpPr>
        <p:spPr>
          <a:xfrm>
            <a:off x="338327" y="4547601"/>
            <a:ext cx="9708350" cy="750470"/>
          </a:xfrm>
          <a:prstGeom prst="rect">
            <a:avLst/>
          </a:prstGeom>
          <a:noFill/>
          <a:ln>
            <a:noFill/>
          </a:ln>
        </p:spPr>
        <p:txBody>
          <a:bodyPr lIns="9125" tIns="0" rIns="0" bIns="0" anchor="t" anchorCtr="0">
            <a:noAutofit/>
          </a:bodyPr>
          <a:lstStyle/>
          <a:p>
            <a:pPr lvl="0" indent="0">
              <a:buClr>
                <a:srgbClr val="7F7F7F"/>
              </a:buClr>
              <a:buSzPct val="25000"/>
            </a:pPr>
            <a:r>
              <a:rPr lang="en-US" sz="2000" b="0" i="0" u="none" strike="noStrike" cap="none" baseline="0" dirty="0" smtClean="0">
                <a:solidFill>
                  <a:schemeClr val="accent2"/>
                </a:solidFill>
                <a:latin typeface="Arial"/>
                <a:ea typeface="Arial"/>
                <a:cs typeface="Arial"/>
                <a:sym typeface="Arial"/>
              </a:rPr>
              <a:t>Why you should use</a:t>
            </a:r>
            <a:r>
              <a:rPr lang="en-US" sz="2000" b="0" i="0" u="none" strike="noStrike" cap="none" dirty="0" smtClean="0">
                <a:solidFill>
                  <a:schemeClr val="accent2"/>
                </a:solidFill>
                <a:latin typeface="Arial"/>
                <a:ea typeface="Arial"/>
                <a:cs typeface="Arial"/>
                <a:sym typeface="Arial"/>
              </a:rPr>
              <a:t> Visual Studio Code for your current </a:t>
            </a:r>
            <a:r>
              <a:rPr lang="en-US" sz="2000" dirty="0">
                <a:solidFill>
                  <a:schemeClr val="accent2"/>
                </a:solidFill>
              </a:rPr>
              <a:t>and next Salesforce </a:t>
            </a:r>
            <a:r>
              <a:rPr lang="en-US" sz="2000" b="0" i="0" u="none" strike="noStrike" cap="none" dirty="0" smtClean="0">
                <a:solidFill>
                  <a:schemeClr val="accent2"/>
                </a:solidFill>
                <a:latin typeface="Arial"/>
                <a:ea typeface="Arial"/>
                <a:cs typeface="Arial"/>
                <a:sym typeface="Arial"/>
              </a:rPr>
              <a:t>project</a:t>
            </a:r>
            <a:endParaRPr lang="en-US" sz="2000" b="0" i="0" u="none" strike="noStrike" cap="none" baseline="0" dirty="0">
              <a:solidFill>
                <a:schemeClr val="accent2"/>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a:t>
            </a:r>
            <a:r>
              <a:rPr lang="en-US" sz="5400" dirty="0" smtClean="0">
                <a:solidFill>
                  <a:schemeClr val="lt1"/>
                </a:solidFill>
              </a:rPr>
              <a:t>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a:t>
            </a:r>
            <a:r>
              <a:rPr lang="en-US" sz="5400" dirty="0" smtClean="0">
                <a:solidFill>
                  <a:schemeClr val="lt1"/>
                </a:solidFill>
              </a:rPr>
              <a:t>Studio Code</a:t>
            </a:r>
            <a:endParaRPr lang="en-US" sz="5400" b="0" i="0" u="none" strike="noStrike" cap="none" baseline="0" dirty="0">
              <a:solidFill>
                <a:schemeClr val="lt1"/>
              </a:solidFill>
              <a:latin typeface="Arial"/>
              <a:ea typeface="Arial"/>
              <a:cs typeface="Arial"/>
              <a:sym typeface="Arial"/>
            </a:endParaRPr>
          </a:p>
        </p:txBody>
      </p:sp>
      <p:sp>
        <p:nvSpPr>
          <p:cNvPr id="1895" name="Shape 1895"/>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600"/>
              </a:spcAft>
              <a:buClr>
                <a:srgbClr val="7F7F7F"/>
              </a:buClr>
              <a:buSzPct val="25000"/>
              <a:buFont typeface="Arial"/>
              <a:buNone/>
            </a:pPr>
            <a:r>
              <a:rPr lang="en-US" sz="2400" b="0" i="0" u="none" strike="noStrike" cap="none" baseline="0" dirty="0">
                <a:solidFill>
                  <a:schemeClr val="lt1"/>
                </a:solidFill>
                <a:latin typeface="Arial"/>
                <a:ea typeface="Arial"/>
                <a:cs typeface="Arial"/>
                <a:sym typeface="Arial"/>
              </a:rPr>
              <a:t>Salesforce 2015</a:t>
            </a:r>
          </a:p>
        </p:txBody>
      </p:sp>
    </p:spTree>
    <p:extLst>
      <p:ext uri="{BB962C8B-B14F-4D97-AF65-F5344CB8AC3E}">
        <p14:creationId xmlns:p14="http://schemas.microsoft.com/office/powerpoint/2010/main" val="139355944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Senior Developer </a:t>
            </a:r>
            <a:r>
              <a:rPr lang="en-US" dirty="0" smtClean="0">
                <a:solidFill>
                  <a:schemeClr val="bg1"/>
                </a:solidFill>
              </a:rPr>
              <a:t>Evangelist</a:t>
            </a:r>
            <a:endParaRPr lang="en-US" dirty="0">
              <a:solidFill>
                <a:schemeClr val="bg1"/>
              </a:solidFill>
            </a:endParaRPr>
          </a:p>
        </p:txBody>
      </p:sp>
    </p:spTree>
    <p:extLst>
      <p:ext uri="{BB962C8B-B14F-4D97-AF65-F5344CB8AC3E}">
        <p14:creationId xmlns:p14="http://schemas.microsoft.com/office/powerpoint/2010/main" val="511982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Modern JavaScript development </a:t>
            </a:r>
            <a:r>
              <a:rPr lang="en-US" sz="2400" dirty="0">
                <a:solidFill>
                  <a:schemeClr val="bg1"/>
                </a:solidFill>
              </a:rPr>
              <a:t>with Salesforce can be </a:t>
            </a:r>
            <a:r>
              <a:rPr lang="en-US" sz="2400" dirty="0" smtClean="0">
                <a:solidFill>
                  <a:schemeClr val="bg1"/>
                </a:solidFill>
              </a:rPr>
              <a:t>painful.  </a:t>
            </a:r>
            <a:endParaRPr lang="en-US" sz="2400" dirty="0">
              <a:solidFill>
                <a:schemeClr val="bg1"/>
              </a:solidFill>
            </a:endParaRPr>
          </a:p>
        </p:txBody>
      </p:sp>
    </p:spTree>
    <p:extLst>
      <p:ext uri="{BB962C8B-B14F-4D97-AF65-F5344CB8AC3E}">
        <p14:creationId xmlns:p14="http://schemas.microsoft.com/office/powerpoint/2010/main" val="7872239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170" y="879654"/>
            <a:ext cx="2038838" cy="20388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236" y="1060640"/>
            <a:ext cx="1705453" cy="170545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319" y="1060640"/>
            <a:ext cx="1705453" cy="170545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3639" y="3596462"/>
            <a:ext cx="1485900" cy="1587500"/>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17772" y="4165734"/>
            <a:ext cx="2540000" cy="609600"/>
          </a:xfrm>
          <a:prstGeom prst="rect">
            <a:avLst/>
          </a:prstGeom>
        </p:spPr>
      </p:pic>
      <p:sp>
        <p:nvSpPr>
          <p:cNvPr id="4" name="TextBox 3"/>
          <p:cNvSpPr txBox="1"/>
          <p:nvPr/>
        </p:nvSpPr>
        <p:spPr>
          <a:xfrm>
            <a:off x="6629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621213" y="40858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166953" y="40858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6270148" y="40858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8017922" y="4085811"/>
            <a:ext cx="514885" cy="769441"/>
          </a:xfrm>
          <a:prstGeom prst="rect">
            <a:avLst/>
          </a:prstGeom>
          <a:noFill/>
        </p:spPr>
        <p:txBody>
          <a:bodyPr wrap="none" rtlCol="0">
            <a:spAutoFit/>
          </a:bodyPr>
          <a:lstStyle/>
          <a:p>
            <a:r>
              <a:rPr lang="en-US" sz="4400" dirty="0" smtClean="0"/>
              <a:t>=</a:t>
            </a:r>
            <a:endParaRPr lang="en-US" sz="4400" dirty="0"/>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6236" y="3826705"/>
            <a:ext cx="1260288" cy="1260288"/>
          </a:xfrm>
          <a:prstGeom prst="rect">
            <a:avLst/>
          </a:prstGeom>
        </p:spPr>
      </p:pic>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865</Words>
  <Application>Microsoft Macintosh PowerPoint</Application>
  <PresentationFormat>Custom</PresentationFormat>
  <Paragraphs>67</Paragraphs>
  <Slides>20</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Salesforce 2015 - 16x9 in Salesforce Sans Font</vt:lpstr>
      <vt:lpstr>Modern Workflow Talk Outline</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Introducing Visual Studio Code</vt:lpstr>
      <vt:lpstr>Visual Studio Code</vt:lpstr>
      <vt:lpstr>Built with open source tools</vt:lpstr>
      <vt:lpstr>PowerPoint Presentation</vt:lpstr>
      <vt:lpstr>The Sweet Spot</vt:lpstr>
      <vt:lpstr>PowerPoint Presentation</vt:lpstr>
      <vt:lpstr>Using Visual Studio Code with Salesforce</vt:lpstr>
      <vt:lpstr>The modern Salesforce development workflow</vt:lpstr>
      <vt:lpstr>The Modern Workflow</vt:lpstr>
      <vt:lpstr>The Future is bright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35</cp:revision>
  <dcterms:modified xsi:type="dcterms:W3CDTF">2015-08-15T02:46:46Z</dcterms:modified>
</cp:coreProperties>
</file>