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27"/>
  </p:notesMasterIdLst>
  <p:sldIdLst>
    <p:sldId id="256" r:id="rId2"/>
    <p:sldId id="353" r:id="rId3"/>
    <p:sldId id="373" r:id="rId4"/>
    <p:sldId id="370" r:id="rId5"/>
    <p:sldId id="352" r:id="rId6"/>
    <p:sldId id="395" r:id="rId7"/>
    <p:sldId id="396" r:id="rId8"/>
    <p:sldId id="375" r:id="rId9"/>
    <p:sldId id="358" r:id="rId10"/>
    <p:sldId id="376" r:id="rId11"/>
    <p:sldId id="360" r:id="rId12"/>
    <p:sldId id="357" r:id="rId13"/>
    <p:sldId id="378" r:id="rId14"/>
    <p:sldId id="361" r:id="rId15"/>
    <p:sldId id="383" r:id="rId16"/>
    <p:sldId id="380" r:id="rId17"/>
    <p:sldId id="384" r:id="rId18"/>
    <p:sldId id="362" r:id="rId19"/>
    <p:sldId id="388" r:id="rId20"/>
    <p:sldId id="392" r:id="rId21"/>
    <p:sldId id="393" r:id="rId22"/>
    <p:sldId id="369" r:id="rId23"/>
    <p:sldId id="390" r:id="rId24"/>
    <p:sldId id="385" r:id="rId25"/>
    <p:sldId id="386" r:id="rId26"/>
  </p:sldIdLst>
  <p:sldSz cx="12188825" cy="6858000"/>
  <p:notesSz cx="7010400" cy="92964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ED0752-663D-43B4-B907-FCD709E053C6}">
  <a:tblStyle styleId="{27ED0752-663D-43B4-B907-FCD709E053C6}"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1723C902-E82C-443E-B438-21F6AAF3CCE6}" styleName="Table_1">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9452AFFC-E6A1-40CA-BF9B-D63AC124649E}" styleName="Table_2">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20220353-6C42-4112-93F7-556307E89624}" styleName="Table_3">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75A620D3-8040-495D-8AD0-89C8DF7409E9}" styleName="Table_4">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5"/>
    <p:restoredTop sz="75000"/>
  </p:normalViewPr>
  <p:slideViewPr>
    <p:cSldViewPr snapToGrid="0" snapToObjects="1">
      <p:cViewPr>
        <p:scale>
          <a:sx n="75" d="100"/>
          <a:sy n="75" d="100"/>
        </p:scale>
        <p:origin x="936" y="568"/>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4" d="100"/>
          <a:sy n="94" d="100"/>
        </p:scale>
        <p:origin x="2480" y="20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5049794" cy="46481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 name="Shape 3"/>
          <p:cNvSpPr txBox="1">
            <a:spLocks noGrp="1"/>
          </p:cNvSpPr>
          <p:nvPr>
            <p:ph type="dt" idx="10"/>
          </p:nvPr>
        </p:nvSpPr>
        <p:spPr>
          <a:xfrm>
            <a:off x="5766485" y="0"/>
            <a:ext cx="1243915" cy="46481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 name="Shape 4"/>
          <p:cNvSpPr>
            <a:spLocks noGrp="1" noRot="1" noChangeAspect="1"/>
          </p:cNvSpPr>
          <p:nvPr>
            <p:ph type="sldImg" idx="3"/>
          </p:nvPr>
        </p:nvSpPr>
        <p:spPr>
          <a:xfrm>
            <a:off x="407987" y="696912"/>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chemeClr val="accent2"/>
            </a:solidFill>
            <a:prstDash val="solid"/>
            <a:round/>
            <a:headEnd type="none" w="med" len="med"/>
            <a:tailEnd type="none" w="med" len="med"/>
          </a:ln>
        </p:spPr>
      </p:sp>
      <p:sp>
        <p:nvSpPr>
          <p:cNvPr id="5" name="Shape 5"/>
          <p:cNvSpPr txBox="1">
            <a:spLocks noGrp="1"/>
          </p:cNvSpPr>
          <p:nvPr>
            <p:ph type="body" idx="1"/>
          </p:nvPr>
        </p:nvSpPr>
        <p:spPr>
          <a:xfrm>
            <a:off x="407987" y="4415789"/>
            <a:ext cx="6194425" cy="4183379"/>
          </a:xfrm>
          <a:prstGeom prst="rect">
            <a:avLst/>
          </a:prstGeom>
          <a:noFill/>
          <a:ln>
            <a:noFill/>
          </a:ln>
        </p:spPr>
        <p:txBody>
          <a:bodyPr lIns="91425" tIns="91425" rIns="91425" bIns="91425" anchor="t" anchorCtr="0"/>
          <a:lstStyle>
            <a:lvl1pPr marL="0" marR="0" indent="0" algn="l" rtl="0">
              <a:spcBef>
                <a:spcPts val="0"/>
              </a:spcBef>
              <a:buClr>
                <a:schemeClr val="dk1"/>
              </a:buClr>
              <a:buFont typeface="Arial"/>
              <a:buNone/>
              <a:defRPr/>
            </a:lvl1pPr>
            <a:lvl2pPr marL="457200" marR="0" indent="0" algn="l" rtl="0">
              <a:spcBef>
                <a:spcPts val="0"/>
              </a:spcBef>
              <a:buClr>
                <a:schemeClr val="dk1"/>
              </a:buClr>
              <a:buFont typeface="Arial"/>
              <a:buNone/>
              <a:defRPr/>
            </a:lvl2pPr>
            <a:lvl3pPr marL="914400" marR="0" indent="0" algn="l" rtl="0">
              <a:spcBef>
                <a:spcPts val="0"/>
              </a:spcBef>
              <a:buClr>
                <a:schemeClr val="dk1"/>
              </a:buClr>
              <a:buFont typeface="Arial"/>
              <a:buNone/>
              <a:defRPr/>
            </a:lvl3pPr>
            <a:lvl4pPr marL="1371600" marR="0" indent="0" algn="l" rtl="0">
              <a:spcBef>
                <a:spcPts val="0"/>
              </a:spcBef>
              <a:buClr>
                <a:schemeClr val="dk1"/>
              </a:buClr>
              <a:buFont typeface="Arial"/>
              <a:buNone/>
              <a:defRPr/>
            </a:lvl4pPr>
            <a:lvl5pPr marL="1828800" marR="0" indent="0" algn="l" rtl="0">
              <a:spcBef>
                <a:spcPts val="0"/>
              </a:spcBef>
              <a:buClr>
                <a:schemeClr val="dk1"/>
              </a:buClr>
              <a:buFont typeface="Arial"/>
              <a:buNone/>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p:nvPr/>
        </p:nvSpPr>
        <p:spPr>
          <a:xfrm rot="10800000" flipH="1">
            <a:off x="0" y="9225415"/>
            <a:ext cx="7010400" cy="70984"/>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7" name="Shape 7"/>
          <p:cNvSpPr txBox="1">
            <a:spLocks noGrp="1"/>
          </p:cNvSpPr>
          <p:nvPr>
            <p:ph type="ftr" idx="11"/>
          </p:nvPr>
        </p:nvSpPr>
        <p:spPr>
          <a:xfrm>
            <a:off x="0" y="8996336"/>
            <a:ext cx="3038475" cy="215443"/>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grpSp>
        <p:nvGrpSpPr>
          <p:cNvPr id="8" name="Shape 8"/>
          <p:cNvGrpSpPr/>
          <p:nvPr/>
        </p:nvGrpSpPr>
        <p:grpSpPr>
          <a:xfrm>
            <a:off x="6393468" y="8874285"/>
            <a:ext cx="417886" cy="292590"/>
            <a:chOff x="267" y="-340"/>
            <a:chExt cx="7143" cy="5002"/>
          </a:xfrm>
        </p:grpSpPr>
        <p:sp>
          <p:nvSpPr>
            <p:cNvPr id="9" name="Shape 9"/>
            <p:cNvSpPr/>
            <p:nvPr/>
          </p:nvSpPr>
          <p:spPr>
            <a:xfrm>
              <a:off x="267" y="-340"/>
              <a:ext cx="7143" cy="5002"/>
            </a:xfrm>
            <a:custGeom>
              <a:avLst/>
              <a:gdLst/>
              <a:ahLst/>
              <a:cxnLst/>
              <a:rect l="0" t="0" r="0" b="0"/>
              <a:pathLst>
                <a:path w="3021" h="2114" extrusionOk="0">
                  <a:moveTo>
                    <a:pt x="1257" y="230"/>
                  </a:moveTo>
                  <a:cubicBezTo>
                    <a:pt x="1355" y="129"/>
                    <a:pt x="1490" y="66"/>
                    <a:pt x="1640" y="66"/>
                  </a:cubicBezTo>
                  <a:cubicBezTo>
                    <a:pt x="1840" y="66"/>
                    <a:pt x="2014" y="177"/>
                    <a:pt x="2106" y="342"/>
                  </a:cubicBezTo>
                  <a:cubicBezTo>
                    <a:pt x="2187" y="306"/>
                    <a:pt x="2276" y="286"/>
                    <a:pt x="2369" y="286"/>
                  </a:cubicBezTo>
                  <a:cubicBezTo>
                    <a:pt x="2729" y="286"/>
                    <a:pt x="3021" y="580"/>
                    <a:pt x="3021" y="943"/>
                  </a:cubicBezTo>
                  <a:cubicBezTo>
                    <a:pt x="3021" y="1306"/>
                    <a:pt x="2729" y="1600"/>
                    <a:pt x="2369" y="1600"/>
                  </a:cubicBezTo>
                  <a:cubicBezTo>
                    <a:pt x="2326" y="1600"/>
                    <a:pt x="2283" y="1595"/>
                    <a:pt x="2241" y="1587"/>
                  </a:cubicBezTo>
                  <a:cubicBezTo>
                    <a:pt x="2160" y="1733"/>
                    <a:pt x="2004" y="1831"/>
                    <a:pt x="1826" y="1831"/>
                  </a:cubicBezTo>
                  <a:cubicBezTo>
                    <a:pt x="1751" y="1831"/>
                    <a:pt x="1680" y="1814"/>
                    <a:pt x="1618" y="1783"/>
                  </a:cubicBezTo>
                  <a:cubicBezTo>
                    <a:pt x="1535" y="1977"/>
                    <a:pt x="1342" y="2114"/>
                    <a:pt x="1118" y="2114"/>
                  </a:cubicBezTo>
                  <a:cubicBezTo>
                    <a:pt x="884" y="2114"/>
                    <a:pt x="685" y="1966"/>
                    <a:pt x="608" y="1758"/>
                  </a:cubicBezTo>
                  <a:cubicBezTo>
                    <a:pt x="575" y="1765"/>
                    <a:pt x="540" y="1769"/>
                    <a:pt x="504" y="1769"/>
                  </a:cubicBezTo>
                  <a:cubicBezTo>
                    <a:pt x="226" y="1769"/>
                    <a:pt x="0" y="1541"/>
                    <a:pt x="0" y="1260"/>
                  </a:cubicBezTo>
                  <a:cubicBezTo>
                    <a:pt x="0" y="1071"/>
                    <a:pt x="102" y="907"/>
                    <a:pt x="252" y="819"/>
                  </a:cubicBezTo>
                  <a:cubicBezTo>
                    <a:pt x="221" y="747"/>
                    <a:pt x="204" y="668"/>
                    <a:pt x="204" y="586"/>
                  </a:cubicBezTo>
                  <a:cubicBezTo>
                    <a:pt x="204" y="262"/>
                    <a:pt x="467" y="0"/>
                    <a:pt x="791" y="0"/>
                  </a:cubicBezTo>
                  <a:cubicBezTo>
                    <a:pt x="981" y="0"/>
                    <a:pt x="1150" y="90"/>
                    <a:pt x="1257" y="230"/>
                  </a:cubicBezTo>
                  <a:close/>
                </a:path>
              </a:pathLst>
            </a:custGeom>
            <a:solidFill>
              <a:srgbClr val="0A9AD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0" name="Shape 10"/>
            <p:cNvSpPr/>
            <p:nvPr/>
          </p:nvSpPr>
          <p:spPr>
            <a:xfrm>
              <a:off x="1297" y="1670"/>
              <a:ext cx="498" cy="671"/>
            </a:xfrm>
            <a:custGeom>
              <a:avLst/>
              <a:gdLst/>
              <a:ahLst/>
              <a:cxnLst/>
              <a:rect l="0" t="0" r="0" b="0"/>
              <a:pathLst>
                <a:path w="211" h="284" extrusionOk="0">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6" y="211"/>
                    <a:pt x="22" y="209"/>
                  </a:cubicBezTo>
                  <a:cubicBezTo>
                    <a:pt x="20" y="208"/>
                    <a:pt x="16" y="206"/>
                    <a:pt x="14" y="212"/>
                  </a:cubicBezTo>
                  <a:lnTo>
                    <a:pt x="2" y="24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1" name="Shape 11"/>
            <p:cNvSpPr/>
            <p:nvPr/>
          </p:nvSpPr>
          <p:spPr>
            <a:xfrm>
              <a:off x="3443" y="1670"/>
              <a:ext cx="498" cy="671"/>
            </a:xfrm>
            <a:custGeom>
              <a:avLst/>
              <a:gdLst/>
              <a:ahLst/>
              <a:cxnLst/>
              <a:rect l="0" t="0" r="0" b="0"/>
              <a:pathLst>
                <a:path w="211" h="284" extrusionOk="0">
                  <a:moveTo>
                    <a:pt x="2" y="246"/>
                  </a:moveTo>
                  <a:cubicBezTo>
                    <a:pt x="0" y="251"/>
                    <a:pt x="2" y="252"/>
                    <a:pt x="3" y="253"/>
                  </a:cubicBezTo>
                  <a:cubicBezTo>
                    <a:pt x="9" y="257"/>
                    <a:pt x="15" y="260"/>
                    <a:pt x="20" y="263"/>
                  </a:cubicBezTo>
                  <a:cubicBezTo>
                    <a:pt x="51" y="280"/>
                    <a:pt x="80" y="284"/>
                    <a:pt x="111" y="284"/>
                  </a:cubicBezTo>
                  <a:cubicBezTo>
                    <a:pt x="173" y="284"/>
                    <a:pt x="211" y="252"/>
                    <a:pt x="211" y="199"/>
                  </a:cubicBezTo>
                  <a:cubicBezTo>
                    <a:pt x="211" y="197"/>
                    <a:pt x="211" y="197"/>
                    <a:pt x="211" y="197"/>
                  </a:cubicBezTo>
                  <a:cubicBezTo>
                    <a:pt x="211" y="148"/>
                    <a:pt x="168" y="131"/>
                    <a:pt x="127" y="118"/>
                  </a:cubicBezTo>
                  <a:cubicBezTo>
                    <a:pt x="122" y="116"/>
                    <a:pt x="122" y="116"/>
                    <a:pt x="122" y="116"/>
                  </a:cubicBezTo>
                  <a:cubicBezTo>
                    <a:pt x="91" y="106"/>
                    <a:pt x="64" y="97"/>
                    <a:pt x="64" y="77"/>
                  </a:cubicBezTo>
                  <a:cubicBezTo>
                    <a:pt x="64" y="76"/>
                    <a:pt x="64" y="76"/>
                    <a:pt x="64" y="76"/>
                  </a:cubicBezTo>
                  <a:cubicBezTo>
                    <a:pt x="64" y="59"/>
                    <a:pt x="80" y="46"/>
                    <a:pt x="104" y="46"/>
                  </a:cubicBezTo>
                  <a:cubicBezTo>
                    <a:pt x="131" y="46"/>
                    <a:pt x="162" y="55"/>
                    <a:pt x="183" y="66"/>
                  </a:cubicBezTo>
                  <a:cubicBezTo>
                    <a:pt x="183" y="66"/>
                    <a:pt x="189" y="70"/>
                    <a:pt x="191" y="64"/>
                  </a:cubicBezTo>
                  <a:cubicBezTo>
                    <a:pt x="192" y="61"/>
                    <a:pt x="202" y="33"/>
                    <a:pt x="203" y="30"/>
                  </a:cubicBezTo>
                  <a:cubicBezTo>
                    <a:pt x="205" y="27"/>
                    <a:pt x="203" y="25"/>
                    <a:pt x="200" y="23"/>
                  </a:cubicBezTo>
                  <a:cubicBezTo>
                    <a:pt x="177" y="9"/>
                    <a:pt x="145" y="0"/>
                    <a:pt x="112" y="0"/>
                  </a:cubicBezTo>
                  <a:cubicBezTo>
                    <a:pt x="105" y="0"/>
                    <a:pt x="105" y="0"/>
                    <a:pt x="105" y="0"/>
                  </a:cubicBezTo>
                  <a:cubicBezTo>
                    <a:pt x="49" y="0"/>
                    <a:pt x="9" y="34"/>
                    <a:pt x="9" y="83"/>
                  </a:cubicBezTo>
                  <a:cubicBezTo>
                    <a:pt x="9" y="84"/>
                    <a:pt x="9" y="84"/>
                    <a:pt x="9" y="84"/>
                  </a:cubicBezTo>
                  <a:cubicBezTo>
                    <a:pt x="9" y="136"/>
                    <a:pt x="53" y="153"/>
                    <a:pt x="94" y="164"/>
                  </a:cubicBezTo>
                  <a:cubicBezTo>
                    <a:pt x="100" y="166"/>
                    <a:pt x="100" y="166"/>
                    <a:pt x="100" y="166"/>
                  </a:cubicBezTo>
                  <a:cubicBezTo>
                    <a:pt x="130" y="175"/>
                    <a:pt x="156" y="183"/>
                    <a:pt x="156" y="204"/>
                  </a:cubicBezTo>
                  <a:cubicBezTo>
                    <a:pt x="156" y="205"/>
                    <a:pt x="156" y="205"/>
                    <a:pt x="156" y="205"/>
                  </a:cubicBezTo>
                  <a:cubicBezTo>
                    <a:pt x="156" y="225"/>
                    <a:pt x="139" y="239"/>
                    <a:pt x="112" y="239"/>
                  </a:cubicBezTo>
                  <a:cubicBezTo>
                    <a:pt x="102" y="239"/>
                    <a:pt x="68" y="239"/>
                    <a:pt x="32" y="216"/>
                  </a:cubicBezTo>
                  <a:cubicBezTo>
                    <a:pt x="28" y="213"/>
                    <a:pt x="25" y="212"/>
                    <a:pt x="22" y="209"/>
                  </a:cubicBezTo>
                  <a:cubicBezTo>
                    <a:pt x="21" y="209"/>
                    <a:pt x="16" y="207"/>
                    <a:pt x="14" y="212"/>
                  </a:cubicBezTo>
                  <a:lnTo>
                    <a:pt x="2" y="24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2" name="Shape 12"/>
            <p:cNvSpPr/>
            <p:nvPr/>
          </p:nvSpPr>
          <p:spPr>
            <a:xfrm>
              <a:off x="4454" y="1670"/>
              <a:ext cx="595" cy="671"/>
            </a:xfrm>
            <a:custGeom>
              <a:avLst/>
              <a:gdLst/>
              <a:ahLst/>
              <a:cxnLst/>
              <a:rect l="0" t="0" r="0" b="0"/>
              <a:pathLst>
                <a:path w="252" h="284" extrusionOk="0">
                  <a:moveTo>
                    <a:pt x="245" y="87"/>
                  </a:moveTo>
                  <a:cubicBezTo>
                    <a:pt x="240" y="69"/>
                    <a:pt x="232" y="54"/>
                    <a:pt x="221" y="42"/>
                  </a:cubicBezTo>
                  <a:cubicBezTo>
                    <a:pt x="211" y="29"/>
                    <a:pt x="197" y="19"/>
                    <a:pt x="181" y="12"/>
                  </a:cubicBezTo>
                  <a:cubicBezTo>
                    <a:pt x="166" y="4"/>
                    <a:pt x="147" y="0"/>
                    <a:pt x="126" y="0"/>
                  </a:cubicBezTo>
                  <a:cubicBezTo>
                    <a:pt x="105" y="0"/>
                    <a:pt x="86" y="4"/>
                    <a:pt x="71" y="12"/>
                  </a:cubicBezTo>
                  <a:cubicBezTo>
                    <a:pt x="55" y="19"/>
                    <a:pt x="41" y="29"/>
                    <a:pt x="31" y="42"/>
                  </a:cubicBezTo>
                  <a:cubicBezTo>
                    <a:pt x="20" y="54"/>
                    <a:pt x="12" y="69"/>
                    <a:pt x="7" y="87"/>
                  </a:cubicBezTo>
                  <a:cubicBezTo>
                    <a:pt x="2" y="104"/>
                    <a:pt x="0" y="122"/>
                    <a:pt x="0" y="142"/>
                  </a:cubicBezTo>
                  <a:cubicBezTo>
                    <a:pt x="0" y="162"/>
                    <a:pt x="2" y="181"/>
                    <a:pt x="7" y="198"/>
                  </a:cubicBezTo>
                  <a:cubicBezTo>
                    <a:pt x="12" y="215"/>
                    <a:pt x="20" y="230"/>
                    <a:pt x="31" y="243"/>
                  </a:cubicBezTo>
                  <a:cubicBezTo>
                    <a:pt x="41" y="255"/>
                    <a:pt x="55" y="265"/>
                    <a:pt x="71" y="273"/>
                  </a:cubicBezTo>
                  <a:cubicBezTo>
                    <a:pt x="86" y="280"/>
                    <a:pt x="105" y="284"/>
                    <a:pt x="126" y="284"/>
                  </a:cubicBezTo>
                  <a:cubicBezTo>
                    <a:pt x="147" y="284"/>
                    <a:pt x="166" y="280"/>
                    <a:pt x="181" y="273"/>
                  </a:cubicBezTo>
                  <a:cubicBezTo>
                    <a:pt x="197" y="265"/>
                    <a:pt x="211" y="255"/>
                    <a:pt x="221" y="243"/>
                  </a:cubicBezTo>
                  <a:cubicBezTo>
                    <a:pt x="232" y="230"/>
                    <a:pt x="240" y="215"/>
                    <a:pt x="245" y="198"/>
                  </a:cubicBezTo>
                  <a:cubicBezTo>
                    <a:pt x="250" y="181"/>
                    <a:pt x="252" y="162"/>
                    <a:pt x="252" y="142"/>
                  </a:cubicBezTo>
                  <a:cubicBezTo>
                    <a:pt x="252" y="122"/>
                    <a:pt x="250" y="104"/>
                    <a:pt x="245" y="87"/>
                  </a:cubicBezTo>
                  <a:moveTo>
                    <a:pt x="193" y="142"/>
                  </a:moveTo>
                  <a:cubicBezTo>
                    <a:pt x="193" y="172"/>
                    <a:pt x="187" y="196"/>
                    <a:pt x="176" y="213"/>
                  </a:cubicBezTo>
                  <a:cubicBezTo>
                    <a:pt x="165" y="229"/>
                    <a:pt x="149" y="237"/>
                    <a:pt x="126" y="237"/>
                  </a:cubicBezTo>
                  <a:cubicBezTo>
                    <a:pt x="103" y="237"/>
                    <a:pt x="87" y="229"/>
                    <a:pt x="76" y="213"/>
                  </a:cubicBezTo>
                  <a:cubicBezTo>
                    <a:pt x="65" y="196"/>
                    <a:pt x="60" y="172"/>
                    <a:pt x="60" y="142"/>
                  </a:cubicBezTo>
                  <a:cubicBezTo>
                    <a:pt x="60" y="112"/>
                    <a:pt x="65" y="89"/>
                    <a:pt x="76" y="72"/>
                  </a:cubicBezTo>
                  <a:cubicBezTo>
                    <a:pt x="87" y="56"/>
                    <a:pt x="103" y="48"/>
                    <a:pt x="126" y="48"/>
                  </a:cubicBezTo>
                  <a:cubicBezTo>
                    <a:pt x="149" y="48"/>
                    <a:pt x="165" y="56"/>
                    <a:pt x="176" y="72"/>
                  </a:cubicBezTo>
                  <a:cubicBezTo>
                    <a:pt x="187" y="89"/>
                    <a:pt x="193" y="112"/>
                    <a:pt x="193" y="142"/>
                  </a:cubicBezTo>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3" name="Shape 13"/>
            <p:cNvSpPr/>
            <p:nvPr/>
          </p:nvSpPr>
          <p:spPr>
            <a:xfrm>
              <a:off x="5565" y="1670"/>
              <a:ext cx="507" cy="669"/>
            </a:xfrm>
            <a:custGeom>
              <a:avLst/>
              <a:gdLst/>
              <a:ahLst/>
              <a:cxnLst/>
              <a:rect l="0" t="0" r="0" b="0"/>
              <a:pathLst>
                <a:path w="214" h="283" extrusionOk="0">
                  <a:moveTo>
                    <a:pt x="199" y="229"/>
                  </a:moveTo>
                  <a:cubicBezTo>
                    <a:pt x="198" y="224"/>
                    <a:pt x="193" y="226"/>
                    <a:pt x="193" y="226"/>
                  </a:cubicBezTo>
                  <a:cubicBezTo>
                    <a:pt x="185" y="229"/>
                    <a:pt x="177" y="231"/>
                    <a:pt x="169" y="233"/>
                  </a:cubicBezTo>
                  <a:cubicBezTo>
                    <a:pt x="160" y="234"/>
                    <a:pt x="151" y="235"/>
                    <a:pt x="140" y="235"/>
                  </a:cubicBezTo>
                  <a:cubicBezTo>
                    <a:pt x="115" y="235"/>
                    <a:pt x="95" y="227"/>
                    <a:pt x="81" y="213"/>
                  </a:cubicBezTo>
                  <a:cubicBezTo>
                    <a:pt x="67" y="198"/>
                    <a:pt x="59" y="174"/>
                    <a:pt x="59" y="142"/>
                  </a:cubicBezTo>
                  <a:cubicBezTo>
                    <a:pt x="59" y="113"/>
                    <a:pt x="66" y="91"/>
                    <a:pt x="79" y="74"/>
                  </a:cubicBezTo>
                  <a:cubicBezTo>
                    <a:pt x="91" y="57"/>
                    <a:pt x="111" y="49"/>
                    <a:pt x="136" y="49"/>
                  </a:cubicBezTo>
                  <a:cubicBezTo>
                    <a:pt x="158" y="49"/>
                    <a:pt x="174" y="51"/>
                    <a:pt x="191" y="56"/>
                  </a:cubicBezTo>
                  <a:cubicBezTo>
                    <a:pt x="191" y="56"/>
                    <a:pt x="195" y="58"/>
                    <a:pt x="197" y="53"/>
                  </a:cubicBezTo>
                  <a:cubicBezTo>
                    <a:pt x="201" y="40"/>
                    <a:pt x="205" y="31"/>
                    <a:pt x="210" y="18"/>
                  </a:cubicBezTo>
                  <a:cubicBezTo>
                    <a:pt x="211" y="14"/>
                    <a:pt x="208" y="12"/>
                    <a:pt x="206" y="11"/>
                  </a:cubicBezTo>
                  <a:cubicBezTo>
                    <a:pt x="200" y="9"/>
                    <a:pt x="184" y="5"/>
                    <a:pt x="172" y="3"/>
                  </a:cubicBezTo>
                  <a:cubicBezTo>
                    <a:pt x="161" y="1"/>
                    <a:pt x="148" y="0"/>
                    <a:pt x="133" y="0"/>
                  </a:cubicBezTo>
                  <a:cubicBezTo>
                    <a:pt x="111" y="0"/>
                    <a:pt x="92" y="4"/>
                    <a:pt x="75" y="11"/>
                  </a:cubicBezTo>
                  <a:cubicBezTo>
                    <a:pt x="59" y="19"/>
                    <a:pt x="45" y="29"/>
                    <a:pt x="34" y="41"/>
                  </a:cubicBezTo>
                  <a:cubicBezTo>
                    <a:pt x="23" y="54"/>
                    <a:pt x="14" y="69"/>
                    <a:pt x="9" y="86"/>
                  </a:cubicBezTo>
                  <a:cubicBezTo>
                    <a:pt x="3" y="103"/>
                    <a:pt x="0" y="122"/>
                    <a:pt x="0" y="142"/>
                  </a:cubicBezTo>
                  <a:cubicBezTo>
                    <a:pt x="0" y="185"/>
                    <a:pt x="12" y="220"/>
                    <a:pt x="35" y="245"/>
                  </a:cubicBezTo>
                  <a:cubicBezTo>
                    <a:pt x="58" y="270"/>
                    <a:pt x="92" y="283"/>
                    <a:pt x="137" y="283"/>
                  </a:cubicBezTo>
                  <a:cubicBezTo>
                    <a:pt x="163" y="283"/>
                    <a:pt x="190" y="278"/>
                    <a:pt x="210" y="270"/>
                  </a:cubicBezTo>
                  <a:cubicBezTo>
                    <a:pt x="210" y="270"/>
                    <a:pt x="214" y="268"/>
                    <a:pt x="212" y="264"/>
                  </a:cubicBezTo>
                  <a:lnTo>
                    <a:pt x="199" y="229"/>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4" name="Shape 14"/>
            <p:cNvSpPr/>
            <p:nvPr/>
          </p:nvSpPr>
          <p:spPr>
            <a:xfrm>
              <a:off x="6108" y="1670"/>
              <a:ext cx="581" cy="671"/>
            </a:xfrm>
            <a:custGeom>
              <a:avLst/>
              <a:gdLst/>
              <a:ahLst/>
              <a:cxnLst/>
              <a:rect l="0" t="0" r="0" b="0"/>
              <a:pathLst>
                <a:path w="246" h="284" extrusionOk="0">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5" name="Shape 15"/>
            <p:cNvSpPr/>
            <p:nvPr/>
          </p:nvSpPr>
          <p:spPr>
            <a:xfrm>
              <a:off x="2793" y="1670"/>
              <a:ext cx="580" cy="671"/>
            </a:xfrm>
            <a:custGeom>
              <a:avLst/>
              <a:gdLst/>
              <a:ahLst/>
              <a:cxnLst/>
              <a:rect l="0" t="0" r="0" b="0"/>
              <a:pathLst>
                <a:path w="246" h="284" extrusionOk="0">
                  <a:moveTo>
                    <a:pt x="235" y="77"/>
                  </a:moveTo>
                  <a:cubicBezTo>
                    <a:pt x="231" y="60"/>
                    <a:pt x="220" y="44"/>
                    <a:pt x="213" y="36"/>
                  </a:cubicBezTo>
                  <a:cubicBezTo>
                    <a:pt x="201" y="24"/>
                    <a:pt x="190" y="15"/>
                    <a:pt x="179" y="11"/>
                  </a:cubicBezTo>
                  <a:cubicBezTo>
                    <a:pt x="165" y="4"/>
                    <a:pt x="148" y="0"/>
                    <a:pt x="129" y="0"/>
                  </a:cubicBezTo>
                  <a:cubicBezTo>
                    <a:pt x="107" y="0"/>
                    <a:pt x="87" y="4"/>
                    <a:pt x="71" y="12"/>
                  </a:cubicBezTo>
                  <a:cubicBezTo>
                    <a:pt x="55" y="19"/>
                    <a:pt x="42" y="30"/>
                    <a:pt x="31" y="42"/>
                  </a:cubicBezTo>
                  <a:cubicBezTo>
                    <a:pt x="20" y="55"/>
                    <a:pt x="12" y="71"/>
                    <a:pt x="7" y="88"/>
                  </a:cubicBezTo>
                  <a:cubicBezTo>
                    <a:pt x="2" y="105"/>
                    <a:pt x="0" y="124"/>
                    <a:pt x="0" y="144"/>
                  </a:cubicBezTo>
                  <a:cubicBezTo>
                    <a:pt x="0" y="164"/>
                    <a:pt x="2" y="183"/>
                    <a:pt x="8" y="200"/>
                  </a:cubicBezTo>
                  <a:cubicBezTo>
                    <a:pt x="13" y="217"/>
                    <a:pt x="21" y="232"/>
                    <a:pt x="33" y="244"/>
                  </a:cubicBezTo>
                  <a:cubicBezTo>
                    <a:pt x="44" y="257"/>
                    <a:pt x="59" y="266"/>
                    <a:pt x="77" y="273"/>
                  </a:cubicBezTo>
                  <a:cubicBezTo>
                    <a:pt x="95" y="280"/>
                    <a:pt x="116" y="284"/>
                    <a:pt x="141" y="284"/>
                  </a:cubicBezTo>
                  <a:cubicBezTo>
                    <a:pt x="191" y="283"/>
                    <a:pt x="218" y="272"/>
                    <a:pt x="229" y="266"/>
                  </a:cubicBezTo>
                  <a:cubicBezTo>
                    <a:pt x="231" y="265"/>
                    <a:pt x="232" y="263"/>
                    <a:pt x="230" y="258"/>
                  </a:cubicBezTo>
                  <a:cubicBezTo>
                    <a:pt x="219" y="226"/>
                    <a:pt x="219" y="226"/>
                    <a:pt x="219" y="226"/>
                  </a:cubicBezTo>
                  <a:cubicBezTo>
                    <a:pt x="217" y="221"/>
                    <a:pt x="212" y="223"/>
                    <a:pt x="212" y="223"/>
                  </a:cubicBezTo>
                  <a:cubicBezTo>
                    <a:pt x="200" y="227"/>
                    <a:pt x="182" y="236"/>
                    <a:pt x="140" y="236"/>
                  </a:cubicBezTo>
                  <a:cubicBezTo>
                    <a:pt x="113" y="235"/>
                    <a:pt x="93" y="227"/>
                    <a:pt x="80" y="215"/>
                  </a:cubicBezTo>
                  <a:cubicBezTo>
                    <a:pt x="67" y="202"/>
                    <a:pt x="61" y="183"/>
                    <a:pt x="60" y="157"/>
                  </a:cubicBezTo>
                  <a:cubicBezTo>
                    <a:pt x="235" y="157"/>
                    <a:pt x="235" y="157"/>
                    <a:pt x="235" y="157"/>
                  </a:cubicBezTo>
                  <a:cubicBezTo>
                    <a:pt x="235" y="157"/>
                    <a:pt x="240" y="157"/>
                    <a:pt x="240" y="152"/>
                  </a:cubicBezTo>
                  <a:cubicBezTo>
                    <a:pt x="240" y="150"/>
                    <a:pt x="246" y="116"/>
                    <a:pt x="235" y="77"/>
                  </a:cubicBezTo>
                  <a:close/>
                  <a:moveTo>
                    <a:pt x="61" y="113"/>
                  </a:moveTo>
                  <a:cubicBezTo>
                    <a:pt x="63" y="97"/>
                    <a:pt x="68" y="83"/>
                    <a:pt x="75" y="72"/>
                  </a:cubicBezTo>
                  <a:cubicBezTo>
                    <a:pt x="86" y="56"/>
                    <a:pt x="102" y="47"/>
                    <a:pt x="125" y="47"/>
                  </a:cubicBezTo>
                  <a:cubicBezTo>
                    <a:pt x="148" y="47"/>
                    <a:pt x="163" y="56"/>
                    <a:pt x="174" y="72"/>
                  </a:cubicBezTo>
                  <a:cubicBezTo>
                    <a:pt x="181" y="83"/>
                    <a:pt x="184" y="97"/>
                    <a:pt x="186" y="113"/>
                  </a:cubicBezTo>
                  <a:lnTo>
                    <a:pt x="61" y="11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6" name="Shape 16"/>
            <p:cNvSpPr/>
            <p:nvPr/>
          </p:nvSpPr>
          <p:spPr>
            <a:xfrm>
              <a:off x="1870" y="1670"/>
              <a:ext cx="536" cy="671"/>
            </a:xfrm>
            <a:custGeom>
              <a:avLst/>
              <a:gdLst/>
              <a:ahLst/>
              <a:cxnLst/>
              <a:rect l="0" t="0" r="0" b="0"/>
              <a:pathLst>
                <a:path w="227" h="284" extrusionOk="0">
                  <a:moveTo>
                    <a:pt x="142" y="105"/>
                  </a:moveTo>
                  <a:cubicBezTo>
                    <a:pt x="135" y="105"/>
                    <a:pt x="126" y="104"/>
                    <a:pt x="115" y="104"/>
                  </a:cubicBezTo>
                  <a:cubicBezTo>
                    <a:pt x="100" y="104"/>
                    <a:pt x="85" y="106"/>
                    <a:pt x="72" y="110"/>
                  </a:cubicBezTo>
                  <a:cubicBezTo>
                    <a:pt x="58" y="114"/>
                    <a:pt x="46" y="119"/>
                    <a:pt x="35" y="127"/>
                  </a:cubicBezTo>
                  <a:cubicBezTo>
                    <a:pt x="24" y="134"/>
                    <a:pt x="16" y="144"/>
                    <a:pt x="10" y="156"/>
                  </a:cubicBezTo>
                  <a:cubicBezTo>
                    <a:pt x="4" y="167"/>
                    <a:pt x="0" y="181"/>
                    <a:pt x="0" y="196"/>
                  </a:cubicBezTo>
                  <a:cubicBezTo>
                    <a:pt x="0" y="212"/>
                    <a:pt x="3" y="225"/>
                    <a:pt x="8" y="236"/>
                  </a:cubicBezTo>
                  <a:cubicBezTo>
                    <a:pt x="14" y="247"/>
                    <a:pt x="21" y="256"/>
                    <a:pt x="31" y="263"/>
                  </a:cubicBezTo>
                  <a:cubicBezTo>
                    <a:pt x="41" y="270"/>
                    <a:pt x="53" y="276"/>
                    <a:pt x="67" y="279"/>
                  </a:cubicBezTo>
                  <a:cubicBezTo>
                    <a:pt x="81" y="282"/>
                    <a:pt x="96" y="284"/>
                    <a:pt x="113" y="284"/>
                  </a:cubicBezTo>
                  <a:cubicBezTo>
                    <a:pt x="131" y="284"/>
                    <a:pt x="149" y="282"/>
                    <a:pt x="166" y="279"/>
                  </a:cubicBezTo>
                  <a:cubicBezTo>
                    <a:pt x="184" y="276"/>
                    <a:pt x="205" y="272"/>
                    <a:pt x="210" y="271"/>
                  </a:cubicBezTo>
                  <a:cubicBezTo>
                    <a:pt x="216" y="269"/>
                    <a:pt x="223" y="267"/>
                    <a:pt x="223" y="267"/>
                  </a:cubicBezTo>
                  <a:cubicBezTo>
                    <a:pt x="227" y="266"/>
                    <a:pt x="227" y="262"/>
                    <a:pt x="227" y="262"/>
                  </a:cubicBezTo>
                  <a:cubicBezTo>
                    <a:pt x="227" y="102"/>
                    <a:pt x="227" y="102"/>
                    <a:pt x="227" y="102"/>
                  </a:cubicBezTo>
                  <a:cubicBezTo>
                    <a:pt x="227" y="67"/>
                    <a:pt x="217" y="40"/>
                    <a:pt x="199" y="24"/>
                  </a:cubicBezTo>
                  <a:cubicBezTo>
                    <a:pt x="180" y="8"/>
                    <a:pt x="153" y="0"/>
                    <a:pt x="118" y="0"/>
                  </a:cubicBezTo>
                  <a:cubicBezTo>
                    <a:pt x="105" y="0"/>
                    <a:pt x="84" y="2"/>
                    <a:pt x="72" y="4"/>
                  </a:cubicBezTo>
                  <a:cubicBezTo>
                    <a:pt x="72" y="4"/>
                    <a:pt x="33" y="12"/>
                    <a:pt x="18" y="24"/>
                  </a:cubicBezTo>
                  <a:cubicBezTo>
                    <a:pt x="18" y="24"/>
                    <a:pt x="14" y="26"/>
                    <a:pt x="16" y="31"/>
                  </a:cubicBezTo>
                  <a:cubicBezTo>
                    <a:pt x="28" y="64"/>
                    <a:pt x="28" y="64"/>
                    <a:pt x="28" y="64"/>
                  </a:cubicBezTo>
                  <a:cubicBezTo>
                    <a:pt x="30" y="69"/>
                    <a:pt x="34" y="67"/>
                    <a:pt x="34" y="67"/>
                  </a:cubicBezTo>
                  <a:cubicBezTo>
                    <a:pt x="34" y="67"/>
                    <a:pt x="35" y="67"/>
                    <a:pt x="37" y="66"/>
                  </a:cubicBezTo>
                  <a:cubicBezTo>
                    <a:pt x="71" y="48"/>
                    <a:pt x="113" y="48"/>
                    <a:pt x="113" y="48"/>
                  </a:cubicBezTo>
                  <a:cubicBezTo>
                    <a:pt x="132" y="48"/>
                    <a:pt x="147" y="52"/>
                    <a:pt x="157" y="59"/>
                  </a:cubicBezTo>
                  <a:cubicBezTo>
                    <a:pt x="166" y="67"/>
                    <a:pt x="171" y="78"/>
                    <a:pt x="171" y="101"/>
                  </a:cubicBezTo>
                  <a:cubicBezTo>
                    <a:pt x="171" y="109"/>
                    <a:pt x="171" y="109"/>
                    <a:pt x="171" y="109"/>
                  </a:cubicBezTo>
                  <a:cubicBezTo>
                    <a:pt x="156" y="106"/>
                    <a:pt x="142" y="105"/>
                    <a:pt x="142" y="105"/>
                  </a:cubicBezTo>
                  <a:close/>
                  <a:moveTo>
                    <a:pt x="72" y="228"/>
                  </a:moveTo>
                  <a:cubicBezTo>
                    <a:pt x="66" y="223"/>
                    <a:pt x="65" y="221"/>
                    <a:pt x="62" y="218"/>
                  </a:cubicBezTo>
                  <a:cubicBezTo>
                    <a:pt x="59" y="212"/>
                    <a:pt x="57" y="205"/>
                    <a:pt x="57" y="195"/>
                  </a:cubicBezTo>
                  <a:cubicBezTo>
                    <a:pt x="57" y="180"/>
                    <a:pt x="62" y="169"/>
                    <a:pt x="73" y="161"/>
                  </a:cubicBezTo>
                  <a:cubicBezTo>
                    <a:pt x="73" y="161"/>
                    <a:pt x="88" y="148"/>
                    <a:pt x="123" y="148"/>
                  </a:cubicBezTo>
                  <a:cubicBezTo>
                    <a:pt x="149" y="149"/>
                    <a:pt x="171" y="152"/>
                    <a:pt x="171" y="152"/>
                  </a:cubicBezTo>
                  <a:cubicBezTo>
                    <a:pt x="171" y="232"/>
                    <a:pt x="171" y="232"/>
                    <a:pt x="171" y="232"/>
                  </a:cubicBezTo>
                  <a:cubicBezTo>
                    <a:pt x="171" y="232"/>
                    <a:pt x="171" y="232"/>
                    <a:pt x="171" y="232"/>
                  </a:cubicBezTo>
                  <a:cubicBezTo>
                    <a:pt x="171" y="232"/>
                    <a:pt x="149" y="237"/>
                    <a:pt x="124" y="238"/>
                  </a:cubicBezTo>
                  <a:cubicBezTo>
                    <a:pt x="88" y="240"/>
                    <a:pt x="72" y="228"/>
                    <a:pt x="72" y="228"/>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7" name="Shape 17"/>
            <p:cNvSpPr/>
            <p:nvPr/>
          </p:nvSpPr>
          <p:spPr>
            <a:xfrm>
              <a:off x="5161" y="1676"/>
              <a:ext cx="385" cy="653"/>
            </a:xfrm>
            <a:custGeom>
              <a:avLst/>
              <a:gdLst/>
              <a:ahLst/>
              <a:cxnLst/>
              <a:rect l="0" t="0" r="0" b="0"/>
              <a:pathLst>
                <a:path w="163" h="276" extrusionOk="0">
                  <a:moveTo>
                    <a:pt x="162" y="13"/>
                  </a:moveTo>
                  <a:cubicBezTo>
                    <a:pt x="163" y="9"/>
                    <a:pt x="161" y="7"/>
                    <a:pt x="159" y="7"/>
                  </a:cubicBezTo>
                  <a:cubicBezTo>
                    <a:pt x="156" y="5"/>
                    <a:pt x="142" y="2"/>
                    <a:pt x="130" y="2"/>
                  </a:cubicBezTo>
                  <a:cubicBezTo>
                    <a:pt x="108" y="0"/>
                    <a:pt x="96" y="4"/>
                    <a:pt x="85" y="9"/>
                  </a:cubicBezTo>
                  <a:cubicBezTo>
                    <a:pt x="74" y="14"/>
                    <a:pt x="62" y="22"/>
                    <a:pt x="55" y="31"/>
                  </a:cubicBezTo>
                  <a:cubicBezTo>
                    <a:pt x="55" y="9"/>
                    <a:pt x="55" y="9"/>
                    <a:pt x="55" y="9"/>
                  </a:cubicBezTo>
                  <a:cubicBezTo>
                    <a:pt x="55" y="6"/>
                    <a:pt x="53" y="4"/>
                    <a:pt x="50" y="4"/>
                  </a:cubicBezTo>
                  <a:cubicBezTo>
                    <a:pt x="5" y="4"/>
                    <a:pt x="5" y="4"/>
                    <a:pt x="5" y="4"/>
                  </a:cubicBezTo>
                  <a:cubicBezTo>
                    <a:pt x="3" y="4"/>
                    <a:pt x="0" y="6"/>
                    <a:pt x="0" y="9"/>
                  </a:cubicBezTo>
                  <a:cubicBezTo>
                    <a:pt x="0" y="270"/>
                    <a:pt x="0" y="270"/>
                    <a:pt x="0" y="270"/>
                  </a:cubicBezTo>
                  <a:cubicBezTo>
                    <a:pt x="0" y="273"/>
                    <a:pt x="3" y="276"/>
                    <a:pt x="6" y="276"/>
                  </a:cubicBezTo>
                  <a:cubicBezTo>
                    <a:pt x="52" y="276"/>
                    <a:pt x="52" y="276"/>
                    <a:pt x="52" y="276"/>
                  </a:cubicBezTo>
                  <a:cubicBezTo>
                    <a:pt x="55" y="276"/>
                    <a:pt x="57" y="273"/>
                    <a:pt x="57" y="270"/>
                  </a:cubicBezTo>
                  <a:cubicBezTo>
                    <a:pt x="57" y="140"/>
                    <a:pt x="57" y="140"/>
                    <a:pt x="57" y="140"/>
                  </a:cubicBezTo>
                  <a:cubicBezTo>
                    <a:pt x="57" y="123"/>
                    <a:pt x="59" y="105"/>
                    <a:pt x="63" y="94"/>
                  </a:cubicBezTo>
                  <a:cubicBezTo>
                    <a:pt x="67" y="83"/>
                    <a:pt x="72" y="75"/>
                    <a:pt x="78" y="68"/>
                  </a:cubicBezTo>
                  <a:cubicBezTo>
                    <a:pt x="85" y="62"/>
                    <a:pt x="92" y="58"/>
                    <a:pt x="100" y="55"/>
                  </a:cubicBezTo>
                  <a:cubicBezTo>
                    <a:pt x="108" y="53"/>
                    <a:pt x="117" y="52"/>
                    <a:pt x="123" y="52"/>
                  </a:cubicBezTo>
                  <a:cubicBezTo>
                    <a:pt x="132" y="52"/>
                    <a:pt x="142" y="54"/>
                    <a:pt x="142" y="54"/>
                  </a:cubicBezTo>
                  <a:cubicBezTo>
                    <a:pt x="146" y="55"/>
                    <a:pt x="148" y="53"/>
                    <a:pt x="149" y="50"/>
                  </a:cubicBezTo>
                  <a:cubicBezTo>
                    <a:pt x="152" y="42"/>
                    <a:pt x="160" y="18"/>
                    <a:pt x="162" y="13"/>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8" name="Shape 18"/>
            <p:cNvSpPr/>
            <p:nvPr/>
          </p:nvSpPr>
          <p:spPr>
            <a:xfrm>
              <a:off x="3806" y="1406"/>
              <a:ext cx="727" cy="1218"/>
            </a:xfrm>
            <a:custGeom>
              <a:avLst/>
              <a:gdLst/>
              <a:ahLst/>
              <a:cxnLst/>
              <a:rect l="0" t="0" r="0" b="0"/>
              <a:pathLst>
                <a:path w="308" h="515" extrusionOk="0">
                  <a:moveTo>
                    <a:pt x="303" y="6"/>
                  </a:moveTo>
                  <a:cubicBezTo>
                    <a:pt x="298" y="4"/>
                    <a:pt x="293" y="3"/>
                    <a:pt x="286" y="2"/>
                  </a:cubicBezTo>
                  <a:cubicBezTo>
                    <a:pt x="279" y="1"/>
                    <a:pt x="271" y="0"/>
                    <a:pt x="262" y="0"/>
                  </a:cubicBezTo>
                  <a:cubicBezTo>
                    <a:pt x="231" y="0"/>
                    <a:pt x="206" y="9"/>
                    <a:pt x="188" y="27"/>
                  </a:cubicBezTo>
                  <a:cubicBezTo>
                    <a:pt x="171" y="44"/>
                    <a:pt x="159" y="71"/>
                    <a:pt x="153" y="106"/>
                  </a:cubicBezTo>
                  <a:cubicBezTo>
                    <a:pt x="151" y="118"/>
                    <a:pt x="151" y="118"/>
                    <a:pt x="151" y="118"/>
                  </a:cubicBezTo>
                  <a:cubicBezTo>
                    <a:pt x="111" y="118"/>
                    <a:pt x="111" y="118"/>
                    <a:pt x="111" y="118"/>
                  </a:cubicBezTo>
                  <a:cubicBezTo>
                    <a:pt x="111" y="118"/>
                    <a:pt x="106" y="118"/>
                    <a:pt x="105" y="123"/>
                  </a:cubicBezTo>
                  <a:cubicBezTo>
                    <a:pt x="99" y="159"/>
                    <a:pt x="99" y="159"/>
                    <a:pt x="99" y="159"/>
                  </a:cubicBezTo>
                  <a:cubicBezTo>
                    <a:pt x="98" y="163"/>
                    <a:pt x="100" y="165"/>
                    <a:pt x="104" y="165"/>
                  </a:cubicBezTo>
                  <a:cubicBezTo>
                    <a:pt x="143" y="165"/>
                    <a:pt x="143" y="165"/>
                    <a:pt x="143" y="165"/>
                  </a:cubicBezTo>
                  <a:cubicBezTo>
                    <a:pt x="104" y="384"/>
                    <a:pt x="104" y="384"/>
                    <a:pt x="104" y="384"/>
                  </a:cubicBezTo>
                  <a:cubicBezTo>
                    <a:pt x="101" y="402"/>
                    <a:pt x="97" y="416"/>
                    <a:pt x="93" y="427"/>
                  </a:cubicBezTo>
                  <a:cubicBezTo>
                    <a:pt x="89" y="438"/>
                    <a:pt x="86" y="446"/>
                    <a:pt x="81" y="452"/>
                  </a:cubicBezTo>
                  <a:cubicBezTo>
                    <a:pt x="77" y="458"/>
                    <a:pt x="72" y="462"/>
                    <a:pt x="65" y="464"/>
                  </a:cubicBezTo>
                  <a:cubicBezTo>
                    <a:pt x="59" y="466"/>
                    <a:pt x="52" y="467"/>
                    <a:pt x="44" y="467"/>
                  </a:cubicBezTo>
                  <a:cubicBezTo>
                    <a:pt x="40" y="467"/>
                    <a:pt x="35" y="467"/>
                    <a:pt x="30" y="466"/>
                  </a:cubicBezTo>
                  <a:cubicBezTo>
                    <a:pt x="26" y="465"/>
                    <a:pt x="24" y="464"/>
                    <a:pt x="21" y="463"/>
                  </a:cubicBezTo>
                  <a:cubicBezTo>
                    <a:pt x="21" y="463"/>
                    <a:pt x="16" y="461"/>
                    <a:pt x="15" y="466"/>
                  </a:cubicBezTo>
                  <a:cubicBezTo>
                    <a:pt x="13" y="469"/>
                    <a:pt x="3" y="498"/>
                    <a:pt x="2" y="501"/>
                  </a:cubicBezTo>
                  <a:cubicBezTo>
                    <a:pt x="0" y="505"/>
                    <a:pt x="2" y="507"/>
                    <a:pt x="4" y="508"/>
                  </a:cubicBezTo>
                  <a:cubicBezTo>
                    <a:pt x="10" y="510"/>
                    <a:pt x="13" y="511"/>
                    <a:pt x="20" y="513"/>
                  </a:cubicBezTo>
                  <a:cubicBezTo>
                    <a:pt x="30" y="515"/>
                    <a:pt x="38" y="515"/>
                    <a:pt x="46" y="515"/>
                  </a:cubicBezTo>
                  <a:cubicBezTo>
                    <a:pt x="62" y="515"/>
                    <a:pt x="77" y="513"/>
                    <a:pt x="89" y="509"/>
                  </a:cubicBezTo>
                  <a:cubicBezTo>
                    <a:pt x="101" y="504"/>
                    <a:pt x="112" y="496"/>
                    <a:pt x="121" y="486"/>
                  </a:cubicBezTo>
                  <a:cubicBezTo>
                    <a:pt x="132" y="475"/>
                    <a:pt x="138" y="463"/>
                    <a:pt x="144" y="447"/>
                  </a:cubicBezTo>
                  <a:cubicBezTo>
                    <a:pt x="150" y="431"/>
                    <a:pt x="155" y="411"/>
                    <a:pt x="159" y="388"/>
                  </a:cubicBezTo>
                  <a:cubicBezTo>
                    <a:pt x="199" y="165"/>
                    <a:pt x="199" y="165"/>
                    <a:pt x="199" y="165"/>
                  </a:cubicBezTo>
                  <a:cubicBezTo>
                    <a:pt x="257" y="165"/>
                    <a:pt x="257" y="165"/>
                    <a:pt x="257" y="165"/>
                  </a:cubicBezTo>
                  <a:cubicBezTo>
                    <a:pt x="257" y="165"/>
                    <a:pt x="261" y="165"/>
                    <a:pt x="262" y="160"/>
                  </a:cubicBezTo>
                  <a:cubicBezTo>
                    <a:pt x="269" y="123"/>
                    <a:pt x="269" y="123"/>
                    <a:pt x="269" y="123"/>
                  </a:cubicBezTo>
                  <a:cubicBezTo>
                    <a:pt x="269" y="120"/>
                    <a:pt x="268" y="118"/>
                    <a:pt x="263" y="118"/>
                  </a:cubicBezTo>
                  <a:cubicBezTo>
                    <a:pt x="207" y="118"/>
                    <a:pt x="207" y="118"/>
                    <a:pt x="207" y="118"/>
                  </a:cubicBezTo>
                  <a:cubicBezTo>
                    <a:pt x="208" y="117"/>
                    <a:pt x="210" y="97"/>
                    <a:pt x="217" y="78"/>
                  </a:cubicBezTo>
                  <a:cubicBezTo>
                    <a:pt x="219" y="70"/>
                    <a:pt x="224" y="64"/>
                    <a:pt x="229" y="60"/>
                  </a:cubicBezTo>
                  <a:cubicBezTo>
                    <a:pt x="233" y="55"/>
                    <a:pt x="238" y="52"/>
                    <a:pt x="243" y="51"/>
                  </a:cubicBezTo>
                  <a:cubicBezTo>
                    <a:pt x="249" y="49"/>
                    <a:pt x="255" y="48"/>
                    <a:pt x="262" y="48"/>
                  </a:cubicBezTo>
                  <a:cubicBezTo>
                    <a:pt x="267" y="48"/>
                    <a:pt x="273" y="48"/>
                    <a:pt x="277" y="49"/>
                  </a:cubicBezTo>
                  <a:cubicBezTo>
                    <a:pt x="282" y="50"/>
                    <a:pt x="284" y="51"/>
                    <a:pt x="286" y="51"/>
                  </a:cubicBezTo>
                  <a:cubicBezTo>
                    <a:pt x="291" y="53"/>
                    <a:pt x="292" y="52"/>
                    <a:pt x="293" y="49"/>
                  </a:cubicBezTo>
                  <a:cubicBezTo>
                    <a:pt x="307" y="12"/>
                    <a:pt x="307" y="12"/>
                    <a:pt x="307" y="12"/>
                  </a:cubicBezTo>
                  <a:cubicBezTo>
                    <a:pt x="308" y="8"/>
                    <a:pt x="305" y="6"/>
                    <a:pt x="303" y="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
          <p:nvSpPr>
            <p:cNvPr id="19" name="Shape 19"/>
            <p:cNvSpPr/>
            <p:nvPr/>
          </p:nvSpPr>
          <p:spPr>
            <a:xfrm>
              <a:off x="2542" y="1421"/>
              <a:ext cx="131" cy="907"/>
            </a:xfrm>
            <a:custGeom>
              <a:avLst/>
              <a:gdLst/>
              <a:ahLst/>
              <a:cxnLst/>
              <a:rect l="0" t="0" r="0" b="0"/>
              <a:pathLst>
                <a:path w="56" h="384" extrusionOk="0">
                  <a:moveTo>
                    <a:pt x="56" y="378"/>
                  </a:moveTo>
                  <a:cubicBezTo>
                    <a:pt x="56" y="381"/>
                    <a:pt x="54" y="384"/>
                    <a:pt x="51" y="384"/>
                  </a:cubicBezTo>
                  <a:cubicBezTo>
                    <a:pt x="5" y="384"/>
                    <a:pt x="5" y="384"/>
                    <a:pt x="5" y="384"/>
                  </a:cubicBezTo>
                  <a:cubicBezTo>
                    <a:pt x="2" y="384"/>
                    <a:pt x="0" y="381"/>
                    <a:pt x="0" y="378"/>
                  </a:cubicBezTo>
                  <a:cubicBezTo>
                    <a:pt x="0" y="5"/>
                    <a:pt x="0" y="5"/>
                    <a:pt x="0" y="5"/>
                  </a:cubicBezTo>
                  <a:cubicBezTo>
                    <a:pt x="0" y="2"/>
                    <a:pt x="2" y="0"/>
                    <a:pt x="5" y="0"/>
                  </a:cubicBezTo>
                  <a:cubicBezTo>
                    <a:pt x="51" y="0"/>
                    <a:pt x="51" y="0"/>
                    <a:pt x="51" y="0"/>
                  </a:cubicBezTo>
                  <a:cubicBezTo>
                    <a:pt x="54" y="0"/>
                    <a:pt x="56" y="2"/>
                    <a:pt x="56" y="5"/>
                  </a:cubicBezTo>
                  <a:lnTo>
                    <a:pt x="56" y="37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grpSp>
      <p:cxnSp>
        <p:nvCxnSpPr>
          <p:cNvPr id="20" name="Shape 20"/>
          <p:cNvCxnSpPr/>
          <p:nvPr/>
        </p:nvCxnSpPr>
        <p:spPr>
          <a:xfrm>
            <a:off x="5832389" y="0"/>
            <a:ext cx="0" cy="469556"/>
          </a:xfrm>
          <a:prstGeom prst="straightConnector1">
            <a:avLst/>
          </a:prstGeom>
          <a:noFill/>
          <a:ln w="952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05044455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endParaRPr/>
          </a:p>
        </p:txBody>
      </p:sp>
      <p:sp>
        <p:nvSpPr>
          <p:cNvPr id="397" name="Shape 397"/>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51468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dirty="0" smtClean="0"/>
              <a:t>Visual Studio Code stands on</a:t>
            </a:r>
            <a:r>
              <a:rPr lang="en-US" baseline="0" dirty="0" smtClean="0"/>
              <a:t> the shoulders of giants.</a:t>
            </a:r>
          </a:p>
          <a:p>
            <a:endParaRPr lang="en-US" baseline="0" dirty="0" smtClean="0"/>
          </a:p>
          <a:p>
            <a:r>
              <a:rPr lang="en-US" baseline="0" dirty="0" smtClean="0"/>
              <a:t>It’s built on Electron, the same foundation as </a:t>
            </a:r>
            <a:r>
              <a:rPr lang="en-US" baseline="0" dirty="0" err="1" smtClean="0"/>
              <a:t>Github’s</a:t>
            </a:r>
            <a:r>
              <a:rPr lang="en-US" baseline="0" dirty="0" smtClean="0"/>
              <a:t> new Atom editor</a:t>
            </a:r>
          </a:p>
          <a:p>
            <a:endParaRPr lang="en-US" baseline="0" dirty="0" smtClean="0"/>
          </a:p>
          <a:p>
            <a:r>
              <a:rPr lang="en-US" baseline="0" dirty="0" smtClean="0"/>
              <a:t>It’s built with open source.  And b</a:t>
            </a:r>
            <a:r>
              <a:rPr lang="en-US" dirty="0" smtClean="0"/>
              <a:t>ecause pretty much everything </a:t>
            </a:r>
            <a:r>
              <a:rPr lang="en-US" dirty="0" err="1" smtClean="0"/>
              <a:t>VSCode</a:t>
            </a:r>
            <a:r>
              <a:rPr lang="en-US" baseline="0" dirty="0" smtClean="0"/>
              <a:t> is built with </a:t>
            </a:r>
            <a:r>
              <a:rPr lang="en-US" dirty="0" smtClean="0"/>
              <a:t>is open source, and made with</a:t>
            </a:r>
            <a:r>
              <a:rPr lang="en-US" baseline="0" dirty="0" smtClean="0"/>
              <a:t> web technologies, the editor is </a:t>
            </a:r>
            <a:r>
              <a:rPr lang="en-US" baseline="0" dirty="0" err="1" smtClean="0"/>
              <a:t>h</a:t>
            </a:r>
            <a:r>
              <a:rPr lang="en-US" dirty="0" err="1" smtClean="0"/>
              <a:t>ackable</a:t>
            </a:r>
            <a:r>
              <a:rPr lang="en-US" dirty="0" smtClean="0"/>
              <a:t> to the core.  The editor is so meta,</a:t>
            </a:r>
            <a:r>
              <a:rPr lang="en-US" baseline="0" dirty="0" smtClean="0"/>
              <a:t> y</a:t>
            </a:r>
            <a:r>
              <a:rPr lang="en-US" dirty="0" smtClean="0"/>
              <a:t>ou can</a:t>
            </a:r>
            <a:r>
              <a:rPr lang="en-US" baseline="0" dirty="0" smtClean="0"/>
              <a:t> edit the editor with the editor.</a:t>
            </a:r>
            <a:endParaRPr lang="en-US" dirty="0"/>
          </a:p>
        </p:txBody>
      </p:sp>
    </p:spTree>
    <p:extLst>
      <p:ext uri="{BB962C8B-B14F-4D97-AF65-F5344CB8AC3E}">
        <p14:creationId xmlns:p14="http://schemas.microsoft.com/office/powerpoint/2010/main" val="2108786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dirty="0" smtClean="0"/>
              <a:t>So is Visual Studio Code a</a:t>
            </a:r>
            <a:r>
              <a:rPr lang="en-US" baseline="0" dirty="0" smtClean="0"/>
              <a:t> Text Editor, like Sublime Text, or Notepad?  Or is it an IDE like Visual Studio Professional or Eclipse?</a:t>
            </a:r>
            <a:endParaRPr dirty="0"/>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94109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dirty="0" smtClean="0"/>
              <a:t>0) L</a:t>
            </a:r>
            <a:r>
              <a:rPr lang="en-US" baseline="0" dirty="0" smtClean="0"/>
              <a:t>ets examine some of the features of an editor vs an IDE to give Visual Studio Code some better context.</a:t>
            </a:r>
          </a:p>
          <a:p>
            <a:pPr marL="228600" indent="-228600">
              <a:buAutoNum type="arabicParenR"/>
            </a:pPr>
            <a:r>
              <a:rPr lang="en-US" baseline="0" dirty="0" smtClean="0"/>
              <a:t>Starting off, a Text editor is supposed to be </a:t>
            </a:r>
            <a:r>
              <a:rPr lang="en-US" baseline="0" dirty="0" err="1" smtClean="0"/>
              <a:t>lighweight</a:t>
            </a:r>
            <a:r>
              <a:rPr lang="en-US" baseline="0" dirty="0" smtClean="0"/>
              <a:t> and fast.  Apps such as Notepad or Sublime Text are relatively small applications that open fast and attempt to get out of your way as much as possible. On the other hand, an IDE, like Eclipse or Visual Studio Professional, has a lot of menus, buttons, and features.</a:t>
            </a:r>
          </a:p>
          <a:p>
            <a:pPr marL="228600" indent="-228600">
              <a:buAutoNum type="arabicParenR"/>
            </a:pPr>
            <a:r>
              <a:rPr lang="en-US" baseline="0" dirty="0" smtClean="0"/>
              <a:t>An editor has no idea of project structure and the only organization is done with folders.  An IDE has project and solution files.</a:t>
            </a:r>
          </a:p>
          <a:p>
            <a:pPr marL="228600" indent="-228600">
              <a:buAutoNum type="arabicParenR"/>
            </a:pPr>
            <a:r>
              <a:rPr lang="en-US" baseline="0" dirty="0" smtClean="0"/>
              <a:t>An editor can work with any language that is text, but provides nothing else.  An IDE inspects every bit of your code and provides intelligent code completion, refactoring suggestions, and method signatures.</a:t>
            </a:r>
          </a:p>
          <a:p>
            <a:pPr marL="228600" indent="-228600">
              <a:buAutoNum type="arabicParenR"/>
            </a:pPr>
            <a:r>
              <a:rPr lang="en-US" baseline="0" dirty="0" smtClean="0"/>
              <a:t>An IDE has an integrated build system, where you can do things like press F5 or click a “Play” button to start a project</a:t>
            </a:r>
          </a:p>
          <a:p>
            <a:pPr marL="228600" indent="-228600">
              <a:buAutoNum type="arabicParenR"/>
            </a:pPr>
            <a:r>
              <a:rPr lang="en-US" baseline="0" dirty="0" smtClean="0"/>
              <a:t>An IDE has “File &gt; New” wizards, code design surfaces, and code generation.  </a:t>
            </a:r>
          </a:p>
          <a:p>
            <a:pPr marL="228600" indent="-228600">
              <a:buAutoNum type="arabicParenR"/>
            </a:pPr>
            <a:r>
              <a:rPr lang="en-US" baseline="0" dirty="0" smtClean="0"/>
              <a:t>It also has the ability to debug and provides platform specific tooling</a:t>
            </a:r>
          </a:p>
          <a:p>
            <a:pPr marL="228600" indent="-228600">
              <a:buAutoNum type="arabicParenR"/>
            </a:pPr>
            <a:r>
              <a:rPr lang="en-US" dirty="0" smtClean="0"/>
              <a:t>And</a:t>
            </a:r>
            <a:r>
              <a:rPr lang="en-US" baseline="0" dirty="0" smtClean="0"/>
              <a:t> t</a:t>
            </a:r>
            <a:r>
              <a:rPr lang="en-US" dirty="0" smtClean="0"/>
              <a:t>his is about where</a:t>
            </a:r>
            <a:r>
              <a:rPr lang="en-US" baseline="0" dirty="0" smtClean="0"/>
              <a:t> Visual Studio Code fits on the continuum.</a:t>
            </a:r>
          </a:p>
          <a:p>
            <a:pPr marL="228600" indent="-228600">
              <a:buAutoNum type="arabicParenR"/>
            </a:pPr>
            <a:r>
              <a:rPr lang="en-US" baseline="0" dirty="0" smtClean="0"/>
              <a:t>It’s small, coming in under 70mb on a Mac.  </a:t>
            </a:r>
            <a:br>
              <a:rPr lang="en-US" baseline="0" dirty="0" smtClean="0"/>
            </a:br>
            <a:r>
              <a:rPr lang="en-US" baseline="0" dirty="0" smtClean="0"/>
              <a:t>It’s fast: typically launching in less than 3 seconds to a blinking cursor.  </a:t>
            </a:r>
            <a:br>
              <a:rPr lang="en-US" baseline="0" dirty="0" smtClean="0"/>
            </a:br>
            <a:r>
              <a:rPr lang="en-US" baseline="0" dirty="0" smtClean="0"/>
              <a:t>And it has a keyboard centric design with an extensive list of customizable shortcuts.</a:t>
            </a:r>
          </a:p>
          <a:p>
            <a:pPr marL="228600" indent="-228600">
              <a:buAutoNum type="arabicParenR"/>
            </a:pPr>
            <a:r>
              <a:rPr lang="en-US" baseline="0" dirty="0" smtClean="0"/>
              <a:t>But it also has some features that typically belong to an IDE.  It has a project settings folder for project level customizations, but the editor favors convention over configuration, so project files are not required.  It has syntax highlighting 35+ languages and growing.  It has a built in Task runner.  It has incredible </a:t>
            </a:r>
            <a:r>
              <a:rPr lang="en-US" baseline="0" dirty="0" err="1" smtClean="0"/>
              <a:t>Git</a:t>
            </a:r>
            <a:r>
              <a:rPr lang="en-US" baseline="0" dirty="0" smtClean="0"/>
              <a:t> support baked in. </a:t>
            </a:r>
            <a:br>
              <a:rPr lang="en-US" baseline="0" dirty="0" smtClean="0"/>
            </a:br>
            <a:r>
              <a:rPr lang="en-US" baseline="0" dirty="0" smtClean="0"/>
              <a:t/>
            </a:r>
            <a:br>
              <a:rPr lang="en-US" baseline="0" dirty="0" smtClean="0"/>
            </a:br>
            <a:r>
              <a:rPr lang="en-US" baseline="0" dirty="0" smtClean="0"/>
              <a:t>It has a </a:t>
            </a:r>
            <a:r>
              <a:rPr lang="en-US" baseline="0" dirty="0" err="1" smtClean="0"/>
              <a:t>launch.json</a:t>
            </a:r>
            <a:r>
              <a:rPr lang="en-US" baseline="0" dirty="0" smtClean="0"/>
              <a:t> file which controls a </a:t>
            </a:r>
            <a:r>
              <a:rPr lang="en-US" baseline="0" dirty="0" err="1" smtClean="0"/>
              <a:t>Node.js</a:t>
            </a:r>
            <a:r>
              <a:rPr lang="en-US" baseline="0" dirty="0" smtClean="0"/>
              <a:t> debugger that can be started with a Play button!  This editor has a really great </a:t>
            </a:r>
            <a:r>
              <a:rPr lang="en-US" baseline="0" dirty="0" err="1" smtClean="0"/>
              <a:t>Node.js</a:t>
            </a:r>
            <a:r>
              <a:rPr lang="en-US" baseline="0" dirty="0" smtClean="0"/>
              <a:t> debugger. </a:t>
            </a:r>
            <a:br>
              <a:rPr lang="en-US" baseline="0" dirty="0" smtClean="0"/>
            </a:br>
            <a:r>
              <a:rPr lang="en-US" baseline="0" dirty="0" smtClean="0"/>
              <a:t/>
            </a:r>
            <a:br>
              <a:rPr lang="en-US" baseline="0" dirty="0" smtClean="0"/>
            </a:br>
            <a:r>
              <a:rPr lang="en-US" baseline="0" dirty="0" smtClean="0"/>
              <a:t>But the biggest win, in my opinion, is </a:t>
            </a:r>
            <a:r>
              <a:rPr lang="en-US" baseline="0" dirty="0" err="1" smtClean="0"/>
              <a:t>VSCode</a:t>
            </a:r>
            <a:r>
              <a:rPr lang="en-US" baseline="0" dirty="0" smtClean="0"/>
              <a:t> has </a:t>
            </a:r>
            <a:r>
              <a:rPr lang="en-US" baseline="0" dirty="0" err="1" smtClean="0"/>
              <a:t>Intellisense</a:t>
            </a:r>
            <a:r>
              <a:rPr lang="en-US" baseline="0" dirty="0" smtClean="0"/>
              <a:t> for JavaScript! It’s a feature that really sets this editor apart from any other, real </a:t>
            </a:r>
            <a:r>
              <a:rPr lang="en-US" baseline="0" dirty="0" err="1" smtClean="0"/>
              <a:t>Javascript</a:t>
            </a:r>
            <a:r>
              <a:rPr lang="en-US" baseline="0" dirty="0" smtClean="0"/>
              <a:t> </a:t>
            </a:r>
            <a:r>
              <a:rPr lang="en-US" baseline="0" dirty="0" err="1" smtClean="0"/>
              <a:t>Intellisense</a:t>
            </a:r>
            <a:r>
              <a:rPr lang="en-US" baseline="0" dirty="0" smtClean="0"/>
              <a:t>, supported with </a:t>
            </a:r>
            <a:r>
              <a:rPr lang="en-US" baseline="0" dirty="0" err="1" smtClean="0"/>
              <a:t>TypeScript</a:t>
            </a:r>
            <a:r>
              <a:rPr lang="en-US" baseline="0" dirty="0" smtClean="0"/>
              <a:t> definition files that are as easy to install as right-clicking on a supported library in your code.</a:t>
            </a:r>
            <a:endParaRPr lang="en-US" dirty="0"/>
          </a:p>
        </p:txBody>
      </p:sp>
    </p:spTree>
    <p:extLst>
      <p:ext uri="{BB962C8B-B14F-4D97-AF65-F5344CB8AC3E}">
        <p14:creationId xmlns:p14="http://schemas.microsoft.com/office/powerpoint/2010/main" val="261597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dirty="0" smtClean="0"/>
              <a:t>So how </a:t>
            </a:r>
            <a:endParaRPr dirty="0"/>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54748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dirty="0" smtClean="0"/>
              <a:t>I mentioned earlier that </a:t>
            </a:r>
            <a:r>
              <a:rPr lang="en-US" dirty="0" err="1" smtClean="0"/>
              <a:t>VSCode</a:t>
            </a:r>
            <a:r>
              <a:rPr lang="en-US" dirty="0" smtClean="0"/>
              <a:t> has great language support for 35+ languages.</a:t>
            </a:r>
          </a:p>
          <a:p>
            <a:pPr>
              <a:spcBef>
                <a:spcPts val="0"/>
              </a:spcBef>
              <a:buNone/>
            </a:pPr>
            <a:endParaRPr lang="en-US" dirty="0" smtClean="0"/>
          </a:p>
          <a:p>
            <a:pPr>
              <a:spcBef>
                <a:spcPts val="0"/>
              </a:spcBef>
              <a:buNone/>
            </a:pPr>
            <a:r>
              <a:rPr lang="en-US" dirty="0" smtClean="0"/>
              <a:t>Well you can add</a:t>
            </a:r>
            <a:r>
              <a:rPr lang="en-US" baseline="0" dirty="0" smtClean="0"/>
              <a:t> Apex and </a:t>
            </a:r>
            <a:r>
              <a:rPr lang="en-US" baseline="0" dirty="0" err="1" smtClean="0"/>
              <a:t>Visualforce</a:t>
            </a:r>
            <a:r>
              <a:rPr lang="en-US" baseline="0" dirty="0" smtClean="0"/>
              <a:t> to the list.</a:t>
            </a:r>
          </a:p>
          <a:p>
            <a:pPr>
              <a:spcBef>
                <a:spcPts val="0"/>
              </a:spcBef>
              <a:buNone/>
            </a:pPr>
            <a:endParaRPr lang="en-US" baseline="0" dirty="0" smtClean="0"/>
          </a:p>
          <a:p>
            <a:pPr>
              <a:spcBef>
                <a:spcPts val="0"/>
              </a:spcBef>
              <a:buNone/>
            </a:pPr>
            <a:r>
              <a:rPr lang="en-US" baseline="0" dirty="0" smtClean="0"/>
              <a:t>With the magic of Open Source, we can import the appropriate Syntaxes and Snippets for Salesforce language support in Visual Studio Code.</a:t>
            </a:r>
          </a:p>
          <a:p>
            <a:pPr>
              <a:spcBef>
                <a:spcPts val="0"/>
              </a:spcBef>
              <a:buNone/>
            </a:pPr>
            <a:endParaRPr lang="en-US" dirty="0" smtClean="0"/>
          </a:p>
          <a:p>
            <a:pPr>
              <a:spcBef>
                <a:spcPts val="0"/>
              </a:spcBef>
              <a:buNone/>
            </a:pPr>
            <a:r>
              <a:rPr lang="en-US" dirty="0" smtClean="0"/>
              <a:t>Wow!</a:t>
            </a:r>
            <a:r>
              <a:rPr lang="en-US" baseline="0" dirty="0" smtClean="0"/>
              <a:t>  So we can edit any Salesforce file in </a:t>
            </a:r>
            <a:r>
              <a:rPr lang="en-US" baseline="0" dirty="0" err="1" smtClean="0"/>
              <a:t>VSCode</a:t>
            </a:r>
            <a:r>
              <a:rPr lang="en-US" baseline="0" dirty="0" smtClean="0"/>
              <a:t>, with Colored Syntax highlighting, bracket matching, and indentation.</a:t>
            </a:r>
          </a:p>
          <a:p>
            <a:pPr>
              <a:spcBef>
                <a:spcPts val="0"/>
              </a:spcBef>
              <a:buNone/>
            </a:pPr>
            <a:endParaRPr lang="en-US" dirty="0" smtClean="0"/>
          </a:p>
          <a:p>
            <a:pPr>
              <a:spcBef>
                <a:spcPts val="0"/>
              </a:spcBef>
              <a:buNone/>
            </a:pPr>
            <a:r>
              <a:rPr lang="en-US" dirty="0" smtClean="0"/>
              <a:t>That’s cool.  But what about that</a:t>
            </a:r>
            <a:r>
              <a:rPr lang="en-US" baseline="0" dirty="0" smtClean="0"/>
              <a:t> workflow we were supposed to be talking about?</a:t>
            </a:r>
            <a:endParaRPr dirty="0"/>
          </a:p>
        </p:txBody>
      </p:sp>
      <p:sp>
        <p:nvSpPr>
          <p:cNvPr id="462" name="Shape 462"/>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962496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endParaRPr dirty="0"/>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77614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dirty="0" smtClean="0"/>
              <a:t>0) Great!  So we can edit Salesforce files</a:t>
            </a:r>
            <a:r>
              <a:rPr lang="en-US" baseline="0" dirty="0" smtClean="0"/>
              <a:t> in Visual Studio Code.  But, how do we get from a blank page to an app, and get that app</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Up to Salesforce?</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First, we need to start off with a good foundation.  There’s a lot of boilerplate that goes into a project that can be automated.</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We can then import some open source packages into our app with a package manager like NPM or Bower to properly utilize open source libraries like jQuery or Angular.  </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Now we can Code.</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another great feature of Visual Studio Code is it’s ability to run Tasks</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Specifically, use the </a:t>
            </a:r>
            <a:r>
              <a:rPr lang="en-US" baseline="0" dirty="0" err="1" smtClean="0"/>
              <a:t>tasks.json</a:t>
            </a:r>
            <a:r>
              <a:rPr lang="en-US" baseline="0" dirty="0" smtClean="0"/>
              <a:t> file which we use to wrap a Gulp File.</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VS Code also supports Gulp, Jake, and Grunt task runner files, natively, without using the </a:t>
            </a:r>
            <a:r>
              <a:rPr lang="en-US" baseline="0" dirty="0" err="1" smtClean="0"/>
              <a:t>tasks.json</a:t>
            </a:r>
            <a:r>
              <a:rPr lang="en-US" baseline="0" dirty="0" smtClean="0"/>
              <a:t> file, but </a:t>
            </a:r>
            <a:r>
              <a:rPr lang="en-US" baseline="0" dirty="0" err="1" smtClean="0"/>
              <a:t>tasks.json</a:t>
            </a:r>
            <a:r>
              <a:rPr lang="en-US" baseline="0" dirty="0" smtClean="0"/>
              <a:t> has special variables, like the current filename and path, and has “problem watcher” support so we can capture any errors from our build tools and get them right in the Editor window, with line highlighting and all!</a:t>
            </a:r>
            <a:br>
              <a:rPr lang="en-US" baseline="0" dirty="0" smtClean="0"/>
            </a:br>
            <a:r>
              <a:rPr lang="en-US" baseline="0" dirty="0" smtClean="0"/>
              <a:t/>
            </a:r>
            <a:br>
              <a:rPr lang="en-US" baseline="0" dirty="0" smtClean="0"/>
            </a:br>
            <a:r>
              <a:rPr lang="en-US" baseline="0" dirty="0" smtClean="0"/>
              <a:t>Great! So we can run tasks.  What are we going to do with those tasks?</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Well whenever we start a new JavaScript app for someone, there are tools that give us a great starting point, with a project structure, settings files, and packages that follow best practices for your organization.  Why type all that code again or make </a:t>
            </a:r>
            <a:r>
              <a:rPr lang="en-US" baseline="0" dirty="0" err="1" smtClean="0"/>
              <a:t>copypasta</a:t>
            </a:r>
            <a:r>
              <a:rPr lang="en-US" baseline="0" dirty="0" smtClean="0"/>
              <a:t> when there are tools that can do it for you in mere seconds.  </a:t>
            </a:r>
            <a:br>
              <a:rPr lang="en-US" baseline="0" dirty="0" smtClean="0"/>
            </a:br>
            <a:r>
              <a:rPr lang="en-US" baseline="0" dirty="0" smtClean="0"/>
              <a:t/>
            </a:r>
            <a:br>
              <a:rPr lang="en-US" baseline="0" dirty="0" smtClean="0"/>
            </a:br>
            <a:r>
              <a:rPr lang="en-US" baseline="0" dirty="0" smtClean="0"/>
              <a:t>So to make a new SPA, we can run a task such as “Create SPA”</a:t>
            </a:r>
            <a:br>
              <a:rPr lang="en-US" baseline="0" dirty="0" smtClean="0"/>
            </a:br>
            <a:r>
              <a:rPr lang="en-US" baseline="0" dirty="0" smtClean="0"/>
              <a:t/>
            </a:r>
            <a:br>
              <a:rPr lang="en-US" baseline="0" dirty="0" smtClean="0"/>
            </a:br>
            <a:r>
              <a:rPr lang="en-US" baseline="0" dirty="0" smtClean="0"/>
              <a:t>And when we need a new Salesforce file, we can run a command such as “Create Apex Class”</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The only part of this workflow that can’t be enhanced with </a:t>
            </a:r>
            <a:r>
              <a:rPr lang="en-US" baseline="0" dirty="0" err="1" smtClean="0"/>
              <a:t>VSCode</a:t>
            </a:r>
            <a:r>
              <a:rPr lang="en-US" baseline="0" dirty="0" smtClean="0"/>
              <a:t> is when we start a new component and realize we need to import a new library.  Installing packages is easiest from the command line.  So just press </a:t>
            </a:r>
            <a:r>
              <a:rPr lang="en-US" baseline="0" dirty="0" err="1" smtClean="0"/>
              <a:t>Shift+Cmd+C</a:t>
            </a:r>
            <a:r>
              <a:rPr lang="en-US" baseline="0" dirty="0" smtClean="0"/>
              <a:t> and a terminal window will appear with your current working directory.  </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The build process is somewhat unique to each project, but Gulp and </a:t>
            </a:r>
            <a:r>
              <a:rPr lang="en-US" baseline="0" dirty="0" err="1" smtClean="0"/>
              <a:t>Webpack</a:t>
            </a:r>
            <a:r>
              <a:rPr lang="en-US" baseline="0" dirty="0" smtClean="0"/>
              <a:t> help us here.  We can run build commands to lint, bundle, minify, and </a:t>
            </a:r>
            <a:r>
              <a:rPr lang="en-US" baseline="0" dirty="0" err="1" smtClean="0"/>
              <a:t>uglify</a:t>
            </a:r>
            <a:r>
              <a:rPr lang="en-US" baseline="0" dirty="0" smtClean="0"/>
              <a:t> our code.  If we have a special command that launches a local server we can even use the </a:t>
            </a:r>
            <a:r>
              <a:rPr lang="en-US" baseline="0" dirty="0" err="1" smtClean="0"/>
              <a:t>launch.json</a:t>
            </a:r>
            <a:r>
              <a:rPr lang="en-US" baseline="0" dirty="0" smtClean="0"/>
              <a:t> file, which allows us to use the Play button and enables debugging for any </a:t>
            </a:r>
            <a:r>
              <a:rPr lang="en-US" baseline="0" dirty="0" err="1" smtClean="0"/>
              <a:t>Node.js</a:t>
            </a:r>
            <a:r>
              <a:rPr lang="en-US" baseline="0" dirty="0" smtClean="0"/>
              <a:t> application.</a:t>
            </a:r>
            <a:br>
              <a:rPr lang="en-US" baseline="0" dirty="0" smtClean="0"/>
            </a:br>
            <a:r>
              <a:rPr lang="en-US" baseline="0" dirty="0" smtClean="0"/>
              <a:t>We may also have “watch” tasks which watch our code for any changes and automatically runs.</a:t>
            </a:r>
            <a:br>
              <a:rPr lang="en-US" baseline="0" dirty="0" smtClean="0"/>
            </a:br>
            <a:r>
              <a:rPr lang="en-US" baseline="0" dirty="0" smtClean="0"/>
              <a:t>We can use watch tasks to auto-deploy our code</a:t>
            </a:r>
          </a:p>
          <a:p>
            <a:pPr marL="228600" marR="0" indent="-228600" algn="l" defTabSz="914400" rtl="0" eaLnBrk="1" fontAlgn="auto" latinLnBrk="0" hangingPunct="1">
              <a:lnSpc>
                <a:spcPct val="100000"/>
              </a:lnSpc>
              <a:spcBef>
                <a:spcPts val="0"/>
              </a:spcBef>
              <a:spcAft>
                <a:spcPts val="0"/>
              </a:spcAft>
              <a:buClr>
                <a:schemeClr val="dk1"/>
              </a:buClr>
              <a:buSzTx/>
              <a:buFont typeface="Arial"/>
              <a:buAutoNum type="arabicParenR"/>
              <a:tabLst/>
              <a:defRPr/>
            </a:pPr>
            <a:r>
              <a:rPr lang="en-US" baseline="0" dirty="0" smtClean="0"/>
              <a:t>To deploy our code we can use the Salesforce supported </a:t>
            </a:r>
            <a:r>
              <a:rPr lang="en-US" baseline="0" dirty="0" err="1" smtClean="0"/>
              <a:t>Heroku</a:t>
            </a:r>
            <a:r>
              <a:rPr lang="en-US" baseline="0" dirty="0" smtClean="0"/>
              <a:t> Force CLI, or an open source tool such as </a:t>
            </a:r>
            <a:r>
              <a:rPr lang="en-US" baseline="0" dirty="0" err="1" smtClean="0"/>
              <a:t>JsForce</a:t>
            </a:r>
            <a:r>
              <a:rPr lang="en-US" baseline="0" dirty="0" smtClean="0"/>
              <a:t>.</a:t>
            </a:r>
          </a:p>
          <a:p>
            <a:endParaRPr lang="en-US" dirty="0"/>
          </a:p>
        </p:txBody>
      </p:sp>
    </p:spTree>
    <p:extLst>
      <p:ext uri="{BB962C8B-B14F-4D97-AF65-F5344CB8AC3E}">
        <p14:creationId xmlns:p14="http://schemas.microsoft.com/office/powerpoint/2010/main" val="1160520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687782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Shape 667"/>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68" name="Shape 668"/>
          <p:cNvSpPr txBox="1">
            <a:spLocks noGrp="1"/>
          </p:cNvSpPr>
          <p:nvPr>
            <p:ph type="body" idx="1"/>
          </p:nvPr>
        </p:nvSpPr>
        <p:spPr>
          <a:xfrm>
            <a:off x="407987" y="4415789"/>
            <a:ext cx="6194400" cy="41835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82733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Shape 849"/>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endParaRPr/>
          </a:p>
        </p:txBody>
      </p:sp>
      <p:sp>
        <p:nvSpPr>
          <p:cNvPr id="850" name="Shape 850"/>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6860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6"/>
        <p:cNvGrpSpPr/>
        <p:nvPr/>
      </p:nvGrpSpPr>
      <p:grpSpPr>
        <a:xfrm>
          <a:off x="0" y="0"/>
          <a:ext cx="0" cy="0"/>
          <a:chOff x="0" y="0"/>
          <a:chExt cx="0" cy="0"/>
        </a:xfrm>
      </p:grpSpPr>
      <p:sp>
        <p:nvSpPr>
          <p:cNvPr id="1897" name="Shape 1897"/>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endParaRPr/>
          </a:p>
        </p:txBody>
      </p:sp>
      <p:sp>
        <p:nvSpPr>
          <p:cNvPr id="1898" name="Shape 1898"/>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96954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1" name="Shape 451"/>
          <p:cNvSpPr txBox="1">
            <a:spLocks noGrp="1"/>
          </p:cNvSpPr>
          <p:nvPr>
            <p:ph type="body" idx="1"/>
          </p:nvPr>
        </p:nvSpPr>
        <p:spPr>
          <a:xfrm>
            <a:off x="407987" y="4415789"/>
            <a:ext cx="6194400" cy="41835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7697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63625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r>
              <a:rPr lang="en-US" dirty="0" smtClean="0"/>
              <a:t>So what</a:t>
            </a:r>
            <a:r>
              <a:rPr lang="fr-FR" dirty="0" smtClean="0"/>
              <a:t>’</a:t>
            </a:r>
            <a:r>
              <a:rPr lang="en-US" dirty="0" smtClean="0"/>
              <a:t>s</a:t>
            </a:r>
            <a:r>
              <a:rPr lang="en-US" baseline="0" dirty="0" smtClean="0"/>
              <a:t> the deal?  Why are we here?  </a:t>
            </a:r>
          </a:p>
          <a:p>
            <a:pPr>
              <a:spcBef>
                <a:spcPts val="0"/>
              </a:spcBef>
              <a:buNone/>
            </a:pPr>
            <a:endParaRPr lang="en-US" baseline="0" dirty="0" smtClean="0"/>
          </a:p>
          <a:p>
            <a:pPr>
              <a:spcBef>
                <a:spcPts val="0"/>
              </a:spcBef>
              <a:buNone/>
            </a:pPr>
            <a:endParaRPr lang="en-US" baseline="0" dirty="0" smtClean="0"/>
          </a:p>
          <a:p>
            <a:pPr>
              <a:spcBef>
                <a:spcPts val="0"/>
              </a:spcBef>
              <a:buNone/>
            </a:pPr>
            <a:r>
              <a:rPr lang="en-US" baseline="0" dirty="0" smtClean="0"/>
              <a:t>Douglas </a:t>
            </a:r>
            <a:r>
              <a:rPr lang="en-US" baseline="0" dirty="0" err="1" smtClean="0"/>
              <a:t>Crockford</a:t>
            </a:r>
            <a:r>
              <a:rPr lang="en-US" baseline="0" dirty="0" smtClean="0"/>
              <a:t> said “The people who should be the first to recognize the value of an innovation are often the last.”</a:t>
            </a:r>
            <a:endParaRPr dirty="0"/>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37332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dirty="0" smtClean="0"/>
              <a:t>(A brief</a:t>
            </a:r>
            <a:r>
              <a:rPr lang="en-US" baseline="0" dirty="0" smtClean="0"/>
              <a:t> skit to draw their attention)</a:t>
            </a:r>
            <a:endParaRPr lang="en-US" dirty="0" smtClean="0"/>
          </a:p>
          <a:p>
            <a:r>
              <a:rPr lang="en-US" dirty="0" smtClean="0"/>
              <a:t>S1: Hey S2,</a:t>
            </a:r>
            <a:r>
              <a:rPr lang="en-US" baseline="0" dirty="0" smtClean="0"/>
              <a:t> I have a problem</a:t>
            </a:r>
          </a:p>
          <a:p>
            <a:r>
              <a:rPr lang="en-US" baseline="0" dirty="0" smtClean="0"/>
              <a:t>S2: Tell me about it, my wife keeps talking about babies.</a:t>
            </a:r>
          </a:p>
          <a:p>
            <a:endParaRPr lang="en-US" baseline="0" dirty="0" smtClean="0"/>
          </a:p>
          <a:p>
            <a:r>
              <a:rPr lang="en-US" baseline="0" dirty="0" smtClean="0"/>
              <a:t>S1: Keep your personal problems at home S1.  I’m talking about all this talk about JavaScript development.  With all the new frameworks and libraries coming out all the time, I don’t know what to use. I feel like my head is spinning.</a:t>
            </a:r>
          </a:p>
          <a:p>
            <a:r>
              <a:rPr lang="en-US" baseline="0" dirty="0" smtClean="0"/>
              <a:t>S2: Yeah, and what’s the deal with everyone using a different operating system?  The guy to my left uses Linux.  The guy to my right uses Windows.  And the guy across from me is a Mac </a:t>
            </a:r>
            <a:r>
              <a:rPr lang="en-US" baseline="0" dirty="0" err="1" smtClean="0"/>
              <a:t>fanboy</a:t>
            </a:r>
            <a:r>
              <a:rPr lang="en-US" baseline="0" dirty="0" smtClean="0"/>
              <a:t>.  No one seems to be using the same tools.</a:t>
            </a:r>
          </a:p>
          <a:p>
            <a:endParaRPr lang="en-US" baseline="0" dirty="0" smtClean="0"/>
          </a:p>
          <a:p>
            <a:r>
              <a:rPr lang="en-US" baseline="0" dirty="0" smtClean="0"/>
              <a:t>S1: Web development used to be so simple.  With all these new technologies coming out, I don’t know what to use.</a:t>
            </a:r>
          </a:p>
          <a:p>
            <a:r>
              <a:rPr lang="en-US" baseline="0" dirty="0" smtClean="0"/>
              <a:t>S2: Everyone's talking about Angular and Angular 2. </a:t>
            </a:r>
          </a:p>
          <a:p>
            <a:endParaRPr lang="en-US" baseline="0" dirty="0" smtClean="0"/>
          </a:p>
          <a:p>
            <a:r>
              <a:rPr lang="en-US" baseline="0" dirty="0" smtClean="0"/>
              <a:t>S1: Yeah, I heard it’s built with something called </a:t>
            </a:r>
            <a:r>
              <a:rPr lang="en-US" baseline="0" dirty="0" err="1" smtClean="0"/>
              <a:t>TypeScript</a:t>
            </a:r>
            <a:r>
              <a:rPr lang="en-US" baseline="0" dirty="0" smtClean="0"/>
              <a:t>.</a:t>
            </a:r>
          </a:p>
          <a:p>
            <a:r>
              <a:rPr lang="en-US" baseline="0" dirty="0" smtClean="0"/>
              <a:t>S2: Oh yeah, </a:t>
            </a:r>
            <a:r>
              <a:rPr lang="en-US" baseline="0" dirty="0" err="1" smtClean="0"/>
              <a:t>TypeScript</a:t>
            </a:r>
            <a:r>
              <a:rPr lang="en-US" baseline="0" dirty="0" smtClean="0"/>
              <a:t> and Angular 2.  It’s big news.  Who would’ve thought that two long time rivals like Google and Microsoft could come together in a spirit of mutual respect and collaboration? ;)</a:t>
            </a:r>
          </a:p>
          <a:p>
            <a:endParaRPr lang="en-US" baseline="0" dirty="0" smtClean="0"/>
          </a:p>
          <a:p>
            <a:r>
              <a:rPr lang="en-US" baseline="0" dirty="0" smtClean="0"/>
              <a:t>S1: So, S2, You work with a bunch of smart Salesforce developers.  Is there anything you guys are doing modernize your development workflow?</a:t>
            </a:r>
          </a:p>
          <a:p>
            <a:r>
              <a:rPr lang="en-US" baseline="0" dirty="0" smtClean="0"/>
              <a:t>S2: The other day I head this weird guy talking about something called Visual Studio Code.  You heard anything about that?</a:t>
            </a:r>
          </a:p>
          <a:p>
            <a:endParaRPr lang="en-US" baseline="0" dirty="0" smtClean="0"/>
          </a:p>
          <a:p>
            <a:r>
              <a:rPr lang="en-US" baseline="0" dirty="0" smtClean="0"/>
              <a:t>S1: Yeah, here’s what I know…</a:t>
            </a:r>
            <a:endParaRPr lang="en-US" dirty="0"/>
          </a:p>
        </p:txBody>
      </p:sp>
    </p:spTree>
    <p:extLst>
      <p:ext uri="{BB962C8B-B14F-4D97-AF65-F5344CB8AC3E}">
        <p14:creationId xmlns:p14="http://schemas.microsoft.com/office/powerpoint/2010/main" val="300089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07987" y="4415789"/>
            <a:ext cx="6194425" cy="4183379"/>
          </a:xfrm>
          <a:prstGeom prst="rect">
            <a:avLst/>
          </a:prstGeom>
        </p:spPr>
        <p:txBody>
          <a:bodyPr lIns="91425" tIns="91425" rIns="91425" bIns="91425" anchor="t" anchorCtr="0">
            <a:noAutofit/>
          </a:bodyPr>
          <a:lstStyle/>
          <a:p>
            <a:pPr>
              <a:spcBef>
                <a:spcPts val="0"/>
              </a:spcBef>
              <a:buNone/>
            </a:pPr>
            <a:endParaRPr/>
          </a:p>
        </p:txBody>
      </p:sp>
      <p:sp>
        <p:nvSpPr>
          <p:cNvPr id="843" name="Shape 8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83598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1066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_A">
    <p:bg>
      <p:bgPr>
        <a:solidFill>
          <a:schemeClr val="lt1"/>
        </a:solidFill>
        <a:effectLst/>
      </p:bgPr>
    </p:bg>
    <p:spTree>
      <p:nvGrpSpPr>
        <p:cNvPr id="1" name="Shape 30"/>
        <p:cNvGrpSpPr/>
        <p:nvPr/>
      </p:nvGrpSpPr>
      <p:grpSpPr>
        <a:xfrm>
          <a:off x="0" y="0"/>
          <a:ext cx="0" cy="0"/>
          <a:chOff x="0" y="0"/>
          <a:chExt cx="0" cy="0"/>
        </a:xfrm>
      </p:grpSpPr>
      <p:sp>
        <p:nvSpPr>
          <p:cNvPr id="31" name="Shape 31"/>
          <p:cNvSpPr txBox="1">
            <a:spLocks noGrp="1"/>
          </p:cNvSpPr>
          <p:nvPr>
            <p:ph type="ctrTitle"/>
          </p:nvPr>
        </p:nvSpPr>
        <p:spPr>
          <a:xfrm>
            <a:off x="360362" y="2088086"/>
            <a:ext cx="10908172" cy="2157269"/>
          </a:xfrm>
          <a:prstGeom prst="rect">
            <a:avLst/>
          </a:prstGeom>
          <a:noFill/>
          <a:ln>
            <a:noFill/>
          </a:ln>
        </p:spPr>
        <p:txBody>
          <a:bodyPr lIns="91425" tIns="91425" rIns="91425" bIns="91425" anchor="b" anchorCtr="0"/>
          <a:lstStyle>
            <a:lvl1pPr marL="0" marR="0" indent="0" algn="l" rtl="0">
              <a:lnSpc>
                <a:spcPct val="100000"/>
              </a:lnSpc>
              <a:spcBef>
                <a:spcPts val="0"/>
              </a:spcBef>
              <a:buClr>
                <a:schemeClr val="accent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cxnSp>
        <p:nvCxnSpPr>
          <p:cNvPr id="32" name="Shape 32"/>
          <p:cNvCxnSpPr/>
          <p:nvPr/>
        </p:nvCxnSpPr>
        <p:spPr>
          <a:xfrm>
            <a:off x="353647" y="4392428"/>
            <a:ext cx="11835177" cy="0"/>
          </a:xfrm>
          <a:prstGeom prst="straightConnector1">
            <a:avLst/>
          </a:prstGeom>
          <a:noFill/>
          <a:ln w="12700" cap="flat" cmpd="sng">
            <a:solidFill>
              <a:schemeClr val="accent2"/>
            </a:solidFill>
            <a:prstDash val="solid"/>
            <a:round/>
            <a:headEnd type="none" w="med" len="med"/>
            <a:tailEnd type="none" w="med" len="med"/>
          </a:ln>
        </p:spPr>
      </p:cxnSp>
      <p:sp>
        <p:nvSpPr>
          <p:cNvPr id="33" name="Shape 33"/>
          <p:cNvSpPr txBox="1">
            <a:spLocks noGrp="1"/>
          </p:cNvSpPr>
          <p:nvPr>
            <p:ph type="body" idx="1"/>
          </p:nvPr>
        </p:nvSpPr>
        <p:spPr>
          <a:xfrm>
            <a:off x="338327" y="5528767"/>
            <a:ext cx="11515535" cy="500388"/>
          </a:xfrm>
          <a:prstGeom prst="rect">
            <a:avLst/>
          </a:prstGeom>
          <a:noFill/>
          <a:ln>
            <a:noFill/>
          </a:ln>
        </p:spPr>
        <p:txBody>
          <a:bodyPr lIns="91425" tIns="91425" rIns="91425" bIns="91425" anchor="t" anchorCtr="0"/>
          <a:lstStyle>
            <a:lvl1pPr marL="0" indent="101600" rtl="0">
              <a:lnSpc>
                <a:spcPct val="100000"/>
              </a:lnSpc>
              <a:spcBef>
                <a:spcPts val="0"/>
              </a:spcBef>
              <a:spcAft>
                <a:spcPts val="0"/>
              </a:spcAft>
              <a:buClr>
                <a:schemeClr val="accent1"/>
              </a:buClr>
              <a:buFont typeface="Arial"/>
              <a:buChar char="​"/>
              <a:defRPr/>
            </a:lvl1pPr>
            <a:lvl2pPr marL="0" indent="114300" rtl="0">
              <a:spcBef>
                <a:spcPts val="0"/>
              </a:spcBef>
              <a:buClr>
                <a:schemeClr val="accent2"/>
              </a:buClr>
              <a:buFont typeface="Arial"/>
              <a:buChar char="​"/>
              <a:defRPr/>
            </a:lvl2pPr>
            <a:lvl3pPr marL="0" indent="127000" rtl="0">
              <a:spcBef>
                <a:spcPts val="0"/>
              </a:spcBef>
              <a:buClr>
                <a:schemeClr val="accent2"/>
              </a:buClr>
              <a:buFont typeface="Arial"/>
              <a:buChar char="​"/>
              <a:defRPr/>
            </a:lvl3pPr>
            <a:lvl4pPr marL="0" indent="127000" rtl="0">
              <a:spcBef>
                <a:spcPts val="0"/>
              </a:spcBef>
              <a:buClr>
                <a:schemeClr val="accent2"/>
              </a:buClr>
              <a:buFont typeface="Arial"/>
              <a:buChar char="​"/>
              <a:defRPr/>
            </a:lvl4pPr>
            <a:lvl5pPr marL="0" indent="127000" rtl="0">
              <a:spcBef>
                <a:spcPts val="0"/>
              </a:spcBef>
              <a:buClr>
                <a:schemeClr val="accent2"/>
              </a:buClr>
              <a:buFont typeface="Arial"/>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2"/>
          </p:nvPr>
        </p:nvSpPr>
        <p:spPr>
          <a:xfrm>
            <a:off x="338327" y="4547601"/>
            <a:ext cx="7289872" cy="750470"/>
          </a:xfrm>
          <a:prstGeom prst="rect">
            <a:avLst/>
          </a:prstGeom>
          <a:noFill/>
          <a:ln>
            <a:noFill/>
          </a:ln>
        </p:spPr>
        <p:txBody>
          <a:bodyPr lIns="91425" tIns="91425" rIns="91425" bIns="91425" anchor="t" anchorCtr="0"/>
          <a:lstStyle>
            <a:lvl1pPr rtl="0">
              <a:spcBef>
                <a:spcPts val="0"/>
              </a:spcBef>
              <a:spcAft>
                <a:spcPts val="0"/>
              </a:spcAft>
              <a:buClr>
                <a:schemeClr val="accent2"/>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pic>
        <p:nvPicPr>
          <p:cNvPr id="35" name="Shape 35"/>
          <p:cNvPicPr preferRelativeResize="0"/>
          <p:nvPr/>
        </p:nvPicPr>
        <p:blipFill rotWithShape="1">
          <a:blip r:embed="rId2">
            <a:alphaModFix/>
          </a:blip>
          <a:srcRect/>
          <a:stretch/>
        </p:blipFill>
        <p:spPr>
          <a:xfrm>
            <a:off x="332562" y="872837"/>
            <a:ext cx="4793376" cy="111556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gue_slide">
    <p:bg>
      <p:bgPr>
        <a:blipFill rotWithShape="1">
          <a:blip r:embed="rId2">
            <a:alphaModFix/>
          </a:blip>
          <a:stretch>
            <a:fillRect/>
          </a:stretch>
        </a:blipFill>
        <a:effectLst/>
      </p:bgPr>
    </p:bg>
    <p:spTree>
      <p:nvGrpSpPr>
        <p:cNvPr id="1" name="Shape 36"/>
        <p:cNvGrpSpPr/>
        <p:nvPr/>
      </p:nvGrpSpPr>
      <p:grpSpPr>
        <a:xfrm>
          <a:off x="0" y="0"/>
          <a:ext cx="0" cy="0"/>
          <a:chOff x="0" y="0"/>
          <a:chExt cx="0" cy="0"/>
        </a:xfrm>
      </p:grpSpPr>
      <p:pic>
        <p:nvPicPr>
          <p:cNvPr id="37" name="Shape 37"/>
          <p:cNvPicPr preferRelativeResize="0"/>
          <p:nvPr/>
        </p:nvPicPr>
        <p:blipFill rotWithShape="1">
          <a:blip r:embed="rId3">
            <a:alphaModFix/>
          </a:blip>
          <a:srcRect/>
          <a:stretch/>
        </p:blipFill>
        <p:spPr>
          <a:xfrm>
            <a:off x="0" y="0"/>
            <a:ext cx="12188824" cy="6856214"/>
          </a:xfrm>
          <a:prstGeom prst="rect">
            <a:avLst/>
          </a:prstGeom>
          <a:noFill/>
          <a:ln>
            <a:noFill/>
          </a:ln>
        </p:spPr>
      </p:pic>
      <p:sp>
        <p:nvSpPr>
          <p:cNvPr id="38" name="Shape 38"/>
          <p:cNvSpPr txBox="1">
            <a:spLocks noGrp="1"/>
          </p:cNvSpPr>
          <p:nvPr>
            <p:ph type="ctrTitle"/>
          </p:nvPr>
        </p:nvSpPr>
        <p:spPr>
          <a:xfrm>
            <a:off x="360362" y="2049319"/>
            <a:ext cx="11482388" cy="2628899"/>
          </a:xfrm>
          <a:prstGeom prst="rect">
            <a:avLst/>
          </a:prstGeom>
          <a:noFill/>
          <a:ln>
            <a:noFill/>
          </a:ln>
        </p:spPr>
        <p:txBody>
          <a:bodyPr lIns="91425" tIns="91425" rIns="91425" bIns="91425" anchor="b" anchorCtr="0"/>
          <a:lstStyle>
            <a:lvl1pPr marL="0" marR="0" indent="0" algn="l" rtl="0">
              <a:lnSpc>
                <a:spcPct val="100000"/>
              </a:lnSpc>
              <a:spcBef>
                <a:spcPts val="0"/>
              </a:spcBef>
              <a:buClr>
                <a:schemeClr val="lt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39" name="Shape 39"/>
          <p:cNvSpPr txBox="1">
            <a:spLocks noGrp="1"/>
          </p:cNvSpPr>
          <p:nvPr>
            <p:ph type="subTitle" idx="1"/>
          </p:nvPr>
        </p:nvSpPr>
        <p:spPr>
          <a:xfrm>
            <a:off x="360362" y="4876800"/>
            <a:ext cx="11482388" cy="1066799"/>
          </a:xfrm>
          <a:prstGeom prst="rect">
            <a:avLst/>
          </a:prstGeom>
          <a:noFill/>
          <a:ln>
            <a:noFill/>
          </a:ln>
        </p:spPr>
        <p:txBody>
          <a:bodyPr lIns="91425" tIns="91425" rIns="91425" bIns="91425" anchor="t" anchorCtr="0"/>
          <a:lstStyle>
            <a:lvl1pPr marL="0" marR="0" indent="0" algn="l" rtl="0">
              <a:lnSpc>
                <a:spcPct val="100000"/>
              </a:lnSpc>
              <a:spcBef>
                <a:spcPts val="600"/>
              </a:spcBef>
              <a:spcAft>
                <a:spcPts val="600"/>
              </a:spcAft>
              <a:buClr>
                <a:srgbClr val="7F7F7F"/>
              </a:buClr>
              <a:buFont typeface="Arial"/>
              <a:buNone/>
              <a:defRPr/>
            </a:lvl1pPr>
            <a:lvl2pPr marL="457200" marR="0" indent="0" algn="ctr" rtl="0">
              <a:lnSpc>
                <a:spcPct val="100000"/>
              </a:lnSpc>
              <a:spcBef>
                <a:spcPts val="600"/>
              </a:spcBef>
              <a:spcAft>
                <a:spcPts val="600"/>
              </a:spcAft>
              <a:buClr>
                <a:srgbClr val="BFBFBF"/>
              </a:buClr>
              <a:buFont typeface="Arial"/>
              <a:buNone/>
              <a:defRPr/>
            </a:lvl2pPr>
            <a:lvl3pPr marL="914400" marR="0" indent="0" algn="ctr" rtl="0">
              <a:lnSpc>
                <a:spcPct val="100000"/>
              </a:lnSpc>
              <a:spcBef>
                <a:spcPts val="600"/>
              </a:spcBef>
              <a:spcAft>
                <a:spcPts val="600"/>
              </a:spcAft>
              <a:buClr>
                <a:srgbClr val="BFBFBF"/>
              </a:buClr>
              <a:buFont typeface="Arial"/>
              <a:buNone/>
              <a:defRPr/>
            </a:lvl3pPr>
            <a:lvl4pPr marL="1371600" marR="0" indent="0" algn="ctr" rtl="0">
              <a:lnSpc>
                <a:spcPct val="100000"/>
              </a:lnSpc>
              <a:spcBef>
                <a:spcPts val="600"/>
              </a:spcBef>
              <a:spcAft>
                <a:spcPts val="600"/>
              </a:spcAft>
              <a:buClr>
                <a:srgbClr val="7F7F7F"/>
              </a:buClr>
              <a:buFont typeface="Arial"/>
              <a:buNone/>
              <a:defRPr/>
            </a:lvl4pPr>
            <a:lvl5pPr marL="1828800" marR="0" indent="0" algn="ctr" rtl="0">
              <a:lnSpc>
                <a:spcPct val="100000"/>
              </a:lnSpc>
              <a:spcBef>
                <a:spcPts val="300"/>
              </a:spcBef>
              <a:spcAft>
                <a:spcPts val="600"/>
              </a:spcAft>
              <a:buClr>
                <a:srgbClr val="7F7F7F"/>
              </a:buClr>
              <a:buFont typeface="Arial"/>
              <a:buNone/>
              <a:defRPr/>
            </a:lvl5pPr>
            <a:lvl6pPr marL="2286000" marR="0" indent="0" algn="ctr" rtl="0">
              <a:spcBef>
                <a:spcPts val="400"/>
              </a:spcBef>
              <a:buClr>
                <a:srgbClr val="959595"/>
              </a:buClr>
              <a:buFont typeface="Arial"/>
              <a:buNone/>
              <a:defRPr/>
            </a:lvl6pPr>
            <a:lvl7pPr marL="2743200" marR="0" indent="0" algn="ctr" rtl="0">
              <a:spcBef>
                <a:spcPts val="400"/>
              </a:spcBef>
              <a:buClr>
                <a:srgbClr val="959595"/>
              </a:buClr>
              <a:buFont typeface="Arial"/>
              <a:buNone/>
              <a:defRPr/>
            </a:lvl7pPr>
            <a:lvl8pPr marL="3200400" marR="0" indent="0" algn="ctr" rtl="0">
              <a:spcBef>
                <a:spcPts val="400"/>
              </a:spcBef>
              <a:buClr>
                <a:srgbClr val="959595"/>
              </a:buClr>
              <a:buFont typeface="Arial"/>
              <a:buNone/>
              <a:defRPr/>
            </a:lvl8pPr>
            <a:lvl9pPr marL="3657600" marR="0" indent="0" algn="ctr" rtl="0">
              <a:spcBef>
                <a:spcPts val="400"/>
              </a:spcBef>
              <a:buClr>
                <a:srgbClr val="959595"/>
              </a:buClr>
              <a:buFont typeface="Arial"/>
              <a:buNone/>
              <a:defRPr/>
            </a:lvl9pPr>
          </a:lstStyle>
          <a:p>
            <a:endParaRPr/>
          </a:p>
        </p:txBody>
      </p:sp>
      <p:cxnSp>
        <p:nvCxnSpPr>
          <p:cNvPr id="40" name="Shape 40"/>
          <p:cNvCxnSpPr/>
          <p:nvPr/>
        </p:nvCxnSpPr>
        <p:spPr>
          <a:xfrm rot="10800000">
            <a:off x="342899" y="4800600"/>
            <a:ext cx="11845925" cy="0"/>
          </a:xfrm>
          <a:prstGeom prst="straightConnector1">
            <a:avLst/>
          </a:prstGeom>
          <a:noFill/>
          <a:ln w="12700" cap="flat" cmpd="sng">
            <a:solidFill>
              <a:schemeClr val="lt1"/>
            </a:solidFill>
            <a:prstDash val="solid"/>
            <a:round/>
            <a:headEnd type="none" w="med" len="med"/>
            <a:tailEnd type="none" w="med" len="med"/>
          </a:ln>
        </p:spPr>
      </p:cxnSp>
      <p:pic>
        <p:nvPicPr>
          <p:cNvPr id="41" name="Shape 41"/>
          <p:cNvPicPr preferRelativeResize="0"/>
          <p:nvPr/>
        </p:nvPicPr>
        <p:blipFill rotWithShape="1">
          <a:blip r:embed="rId4">
            <a:alphaModFix/>
          </a:blip>
          <a:srcRect/>
          <a:stretch/>
        </p:blipFill>
        <p:spPr>
          <a:xfrm>
            <a:off x="11239254" y="6264064"/>
            <a:ext cx="614087" cy="42986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Basic">
    <p:spTree>
      <p:nvGrpSpPr>
        <p:cNvPr id="1" name="Shape 42"/>
        <p:cNvGrpSpPr/>
        <p:nvPr/>
      </p:nvGrpSpPr>
      <p:grpSpPr>
        <a:xfrm>
          <a:off x="0" y="0"/>
          <a:ext cx="0" cy="0"/>
          <a:chOff x="0" y="0"/>
          <a:chExt cx="0" cy="0"/>
        </a:xfrm>
      </p:grpSpPr>
      <p:sp>
        <p:nvSpPr>
          <p:cNvPr id="43" name="Shape 43"/>
          <p:cNvSpPr txBox="1">
            <a:spLocks noGrp="1"/>
          </p:cNvSpPr>
          <p:nvPr>
            <p:ph type="body" idx="1"/>
          </p:nvPr>
        </p:nvSpPr>
        <p:spPr>
          <a:xfrm>
            <a:off x="338327" y="1599479"/>
            <a:ext cx="11515535" cy="462286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4" name="Shape 44"/>
          <p:cNvSpPr txBox="1">
            <a:spLocks noGrp="1"/>
          </p:cNvSpPr>
          <p:nvPr>
            <p:ph type="body" idx="2"/>
          </p:nvPr>
        </p:nvSpPr>
        <p:spPr>
          <a:xfrm>
            <a:off x="338328" y="1021079"/>
            <a:ext cx="11484864" cy="338554"/>
          </a:xfrm>
          <a:prstGeom prst="rect">
            <a:avLst/>
          </a:prstGeom>
          <a:noFill/>
          <a:ln>
            <a:noFill/>
          </a:ln>
        </p:spPr>
        <p:txBody>
          <a:bodyPr lIns="91425" tIns="91425" rIns="91425" bIns="91425" anchor="t" anchorCtr="0"/>
          <a:lstStyle>
            <a:lvl1pPr marL="0" indent="0" rtl="0">
              <a:spcBef>
                <a:spcPts val="0"/>
              </a:spcBef>
              <a:buClr>
                <a:schemeClr val="accent2"/>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hird split 2">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marL="0" algn="l" rtl="0">
              <a:lnSpc>
                <a:spcPct val="100000"/>
              </a:lnSpc>
              <a:spcBef>
                <a:spcPts val="0"/>
              </a:spcBef>
              <a:buClr>
                <a:schemeClr val="accent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3" name="Shape 223"/>
          <p:cNvSpPr txBox="1">
            <a:spLocks noGrp="1"/>
          </p:cNvSpPr>
          <p:nvPr>
            <p:ph type="body" idx="1"/>
          </p:nvPr>
        </p:nvSpPr>
        <p:spPr>
          <a:xfrm>
            <a:off x="338328" y="1601723"/>
            <a:ext cx="3502152" cy="441655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4" name="Shape 224"/>
          <p:cNvSpPr txBox="1">
            <a:spLocks noGrp="1"/>
          </p:cNvSpPr>
          <p:nvPr>
            <p:ph type="body" idx="2"/>
          </p:nvPr>
        </p:nvSpPr>
        <p:spPr>
          <a:xfrm>
            <a:off x="4206239" y="1601787"/>
            <a:ext cx="7649210" cy="441655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5" name="Shape 225"/>
          <p:cNvSpPr/>
          <p:nvPr/>
        </p:nvSpPr>
        <p:spPr>
          <a:xfrm>
            <a:off x="3966951" y="1600200"/>
            <a:ext cx="64008" cy="607218"/>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cxnSp>
        <p:nvCxnSpPr>
          <p:cNvPr id="226" name="Shape 226"/>
          <p:cNvCxnSpPr/>
          <p:nvPr/>
        </p:nvCxnSpPr>
        <p:spPr>
          <a:xfrm>
            <a:off x="4030958" y="1600200"/>
            <a:ext cx="0" cy="4419599"/>
          </a:xfrm>
          <a:prstGeom prst="straightConnector1">
            <a:avLst/>
          </a:prstGeom>
          <a:noFill/>
          <a:ln w="12700" cap="flat" cmpd="sng">
            <a:solidFill>
              <a:schemeClr val="accent2"/>
            </a:solidFill>
            <a:prstDash val="solid"/>
            <a:round/>
            <a:headEnd type="none" w="med" len="med"/>
            <a:tailEnd type="none" w="med" len="med"/>
          </a:ln>
        </p:spPr>
      </p:cxnSp>
      <p:sp>
        <p:nvSpPr>
          <p:cNvPr id="227" name="Shape 227"/>
          <p:cNvSpPr txBox="1">
            <a:spLocks noGrp="1"/>
          </p:cNvSpPr>
          <p:nvPr>
            <p:ph type="body" idx="3"/>
          </p:nvPr>
        </p:nvSpPr>
        <p:spPr>
          <a:xfrm>
            <a:off x="338328" y="1021079"/>
            <a:ext cx="11484864" cy="33855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8" name="Shape 228"/>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Speaker_slide_A">
    <p:bg>
      <p:bgPr>
        <a:blipFill rotWithShape="1">
          <a:blip r:embed="rId2">
            <a:alphaModFix/>
          </a:blip>
          <a:stretch>
            <a:fillRect/>
          </a:stretch>
        </a:blipFill>
        <a:effectLst/>
      </p:bgPr>
    </p:bg>
    <p:spTree>
      <p:nvGrpSpPr>
        <p:cNvPr id="1" name="Shape 247"/>
        <p:cNvGrpSpPr/>
        <p:nvPr/>
      </p:nvGrpSpPr>
      <p:grpSpPr>
        <a:xfrm>
          <a:off x="0" y="0"/>
          <a:ext cx="0" cy="0"/>
          <a:chOff x="0" y="0"/>
          <a:chExt cx="0" cy="0"/>
        </a:xfrm>
      </p:grpSpPr>
      <p:pic>
        <p:nvPicPr>
          <p:cNvPr id="248" name="Shape 248"/>
          <p:cNvPicPr preferRelativeResize="0"/>
          <p:nvPr/>
        </p:nvPicPr>
        <p:blipFill rotWithShape="1">
          <a:blip r:embed="rId3">
            <a:alphaModFix/>
          </a:blip>
          <a:srcRect/>
          <a:stretch/>
        </p:blipFill>
        <p:spPr>
          <a:xfrm>
            <a:off x="0" y="0"/>
            <a:ext cx="12188824" cy="6856214"/>
          </a:xfrm>
          <a:prstGeom prst="rect">
            <a:avLst/>
          </a:prstGeom>
          <a:noFill/>
          <a:ln>
            <a:noFill/>
          </a:ln>
        </p:spPr>
      </p:pic>
      <p:sp>
        <p:nvSpPr>
          <p:cNvPr id="249" name="Shape 249"/>
          <p:cNvSpPr txBox="1">
            <a:spLocks noGrp="1"/>
          </p:cNvSpPr>
          <p:nvPr>
            <p:ph type="ctrTitle"/>
          </p:nvPr>
        </p:nvSpPr>
        <p:spPr>
          <a:xfrm>
            <a:off x="356615" y="526839"/>
            <a:ext cx="7379000" cy="2628899"/>
          </a:xfrm>
          <a:prstGeom prst="rect">
            <a:avLst/>
          </a:prstGeom>
          <a:noFill/>
          <a:ln>
            <a:noFill/>
          </a:ln>
        </p:spPr>
        <p:txBody>
          <a:bodyPr lIns="91425" tIns="91425" rIns="91425" bIns="91425" anchor="b" anchorCtr="0"/>
          <a:lstStyle>
            <a:lvl1pPr marL="0" marR="0" indent="0" algn="l" rtl="0">
              <a:lnSpc>
                <a:spcPct val="100000"/>
              </a:lnSpc>
              <a:spcBef>
                <a:spcPts val="0"/>
              </a:spcBef>
              <a:buClr>
                <a:schemeClr val="lt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50" name="Shape 250"/>
          <p:cNvSpPr txBox="1">
            <a:spLocks noGrp="1"/>
          </p:cNvSpPr>
          <p:nvPr>
            <p:ph type="subTitle" idx="1"/>
          </p:nvPr>
        </p:nvSpPr>
        <p:spPr>
          <a:xfrm>
            <a:off x="356615" y="3354319"/>
            <a:ext cx="7379000" cy="1408042"/>
          </a:xfrm>
          <a:prstGeom prst="rect">
            <a:avLst/>
          </a:prstGeom>
          <a:noFill/>
          <a:ln>
            <a:noFill/>
          </a:ln>
        </p:spPr>
        <p:txBody>
          <a:bodyPr lIns="91425" tIns="91425" rIns="91425" bIns="91425" anchor="t" anchorCtr="0"/>
          <a:lstStyle>
            <a:lvl1pPr marL="0" marR="0" indent="0" algn="l" rtl="0">
              <a:lnSpc>
                <a:spcPct val="100000"/>
              </a:lnSpc>
              <a:spcBef>
                <a:spcPts val="600"/>
              </a:spcBef>
              <a:spcAft>
                <a:spcPts val="600"/>
              </a:spcAft>
              <a:buClr>
                <a:srgbClr val="7F7F7F"/>
              </a:buClr>
              <a:buFont typeface="Arial"/>
              <a:buNone/>
              <a:defRPr/>
            </a:lvl1pPr>
            <a:lvl2pPr marL="457200" marR="0" indent="0" algn="ctr" rtl="0">
              <a:lnSpc>
                <a:spcPct val="100000"/>
              </a:lnSpc>
              <a:spcBef>
                <a:spcPts val="600"/>
              </a:spcBef>
              <a:spcAft>
                <a:spcPts val="600"/>
              </a:spcAft>
              <a:buClr>
                <a:srgbClr val="BFBFBF"/>
              </a:buClr>
              <a:buFont typeface="Arial"/>
              <a:buNone/>
              <a:defRPr/>
            </a:lvl2pPr>
            <a:lvl3pPr marL="914400" marR="0" indent="0" algn="ctr" rtl="0">
              <a:lnSpc>
                <a:spcPct val="100000"/>
              </a:lnSpc>
              <a:spcBef>
                <a:spcPts val="600"/>
              </a:spcBef>
              <a:spcAft>
                <a:spcPts val="600"/>
              </a:spcAft>
              <a:buClr>
                <a:srgbClr val="BFBFBF"/>
              </a:buClr>
              <a:buFont typeface="Arial"/>
              <a:buNone/>
              <a:defRPr/>
            </a:lvl3pPr>
            <a:lvl4pPr marL="1371600" marR="0" indent="0" algn="ctr" rtl="0">
              <a:lnSpc>
                <a:spcPct val="100000"/>
              </a:lnSpc>
              <a:spcBef>
                <a:spcPts val="600"/>
              </a:spcBef>
              <a:spcAft>
                <a:spcPts val="600"/>
              </a:spcAft>
              <a:buClr>
                <a:srgbClr val="7F7F7F"/>
              </a:buClr>
              <a:buFont typeface="Arial"/>
              <a:buNone/>
              <a:defRPr/>
            </a:lvl4pPr>
            <a:lvl5pPr marL="1828800" marR="0" indent="0" algn="ctr" rtl="0">
              <a:lnSpc>
                <a:spcPct val="100000"/>
              </a:lnSpc>
              <a:spcBef>
                <a:spcPts val="300"/>
              </a:spcBef>
              <a:spcAft>
                <a:spcPts val="600"/>
              </a:spcAft>
              <a:buClr>
                <a:srgbClr val="7F7F7F"/>
              </a:buClr>
              <a:buFont typeface="Arial"/>
              <a:buNone/>
              <a:defRPr/>
            </a:lvl5pPr>
            <a:lvl6pPr marL="2286000" marR="0" indent="0" algn="ctr" rtl="0">
              <a:spcBef>
                <a:spcPts val="400"/>
              </a:spcBef>
              <a:buClr>
                <a:srgbClr val="959595"/>
              </a:buClr>
              <a:buFont typeface="Arial"/>
              <a:buNone/>
              <a:defRPr/>
            </a:lvl6pPr>
            <a:lvl7pPr marL="2743200" marR="0" indent="0" algn="ctr" rtl="0">
              <a:spcBef>
                <a:spcPts val="400"/>
              </a:spcBef>
              <a:buClr>
                <a:srgbClr val="959595"/>
              </a:buClr>
              <a:buFont typeface="Arial"/>
              <a:buNone/>
              <a:defRPr/>
            </a:lvl7pPr>
            <a:lvl8pPr marL="3200400" marR="0" indent="0" algn="ctr" rtl="0">
              <a:spcBef>
                <a:spcPts val="400"/>
              </a:spcBef>
              <a:buClr>
                <a:srgbClr val="959595"/>
              </a:buClr>
              <a:buFont typeface="Arial"/>
              <a:buNone/>
              <a:defRPr/>
            </a:lvl8pPr>
            <a:lvl9pPr marL="3657600" marR="0" indent="0" algn="ctr" rtl="0">
              <a:spcBef>
                <a:spcPts val="400"/>
              </a:spcBef>
              <a:buClr>
                <a:srgbClr val="959595"/>
              </a:buClr>
              <a:buFont typeface="Arial"/>
              <a:buNone/>
              <a:defRPr/>
            </a:lvl9pPr>
          </a:lstStyle>
          <a:p>
            <a:endParaRPr/>
          </a:p>
        </p:txBody>
      </p:sp>
      <p:cxnSp>
        <p:nvCxnSpPr>
          <p:cNvPr id="251" name="Shape 251"/>
          <p:cNvCxnSpPr/>
          <p:nvPr/>
        </p:nvCxnSpPr>
        <p:spPr>
          <a:xfrm rot="10800000">
            <a:off x="-26942" y="3281319"/>
            <a:ext cx="7980317" cy="0"/>
          </a:xfrm>
          <a:prstGeom prst="straightConnector1">
            <a:avLst/>
          </a:prstGeom>
          <a:noFill/>
          <a:ln w="12700" cap="flat" cmpd="sng">
            <a:solidFill>
              <a:schemeClr val="lt1"/>
            </a:solidFill>
            <a:prstDash val="solid"/>
            <a:round/>
            <a:headEnd type="none" w="med" len="med"/>
            <a:tailEnd type="none" w="med" len="med"/>
          </a:ln>
        </p:spPr>
      </p:cxnSp>
      <p:pic>
        <p:nvPicPr>
          <p:cNvPr id="252" name="Shape 252"/>
          <p:cNvPicPr preferRelativeResize="0"/>
          <p:nvPr/>
        </p:nvPicPr>
        <p:blipFill rotWithShape="1">
          <a:blip r:embed="rId4">
            <a:alphaModFix/>
          </a:blip>
          <a:srcRect/>
          <a:stretch/>
        </p:blipFill>
        <p:spPr>
          <a:xfrm>
            <a:off x="8683925" y="2094773"/>
            <a:ext cx="2627758" cy="183943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hank You_slide">
    <p:bg>
      <p:bgPr>
        <a:blipFill rotWithShape="1">
          <a:blip r:embed="rId2">
            <a:alphaModFix/>
          </a:blip>
          <a:stretch>
            <a:fillRect/>
          </a:stretch>
        </a:blipFill>
        <a:effectLst/>
      </p:bgPr>
    </p:bg>
    <p:spTree>
      <p:nvGrpSpPr>
        <p:cNvPr id="1" name="Shape 259"/>
        <p:cNvGrpSpPr/>
        <p:nvPr/>
      </p:nvGrpSpPr>
      <p:grpSpPr>
        <a:xfrm>
          <a:off x="0" y="0"/>
          <a:ext cx="0" cy="0"/>
          <a:chOff x="0" y="0"/>
          <a:chExt cx="0" cy="0"/>
        </a:xfrm>
      </p:grpSpPr>
      <p:pic>
        <p:nvPicPr>
          <p:cNvPr id="260" name="Shape 260"/>
          <p:cNvPicPr preferRelativeResize="0"/>
          <p:nvPr/>
        </p:nvPicPr>
        <p:blipFill rotWithShape="1">
          <a:blip r:embed="rId3">
            <a:alphaModFix/>
          </a:blip>
          <a:srcRect/>
          <a:stretch/>
        </p:blipFill>
        <p:spPr>
          <a:xfrm>
            <a:off x="0" y="0"/>
            <a:ext cx="12188824" cy="6856214"/>
          </a:xfrm>
          <a:prstGeom prst="rect">
            <a:avLst/>
          </a:prstGeom>
          <a:noFill/>
          <a:ln>
            <a:noFill/>
          </a:ln>
        </p:spPr>
      </p:pic>
      <p:sp>
        <p:nvSpPr>
          <p:cNvPr id="261" name="Shape 261"/>
          <p:cNvSpPr txBox="1"/>
          <p:nvPr/>
        </p:nvSpPr>
        <p:spPr>
          <a:xfrm>
            <a:off x="6305655" y="3041035"/>
            <a:ext cx="2578560" cy="646331"/>
          </a:xfrm>
          <a:prstGeom prst="rect">
            <a:avLst/>
          </a:prstGeom>
          <a:noFill/>
          <a:ln>
            <a:noFill/>
          </a:ln>
        </p:spPr>
        <p:txBody>
          <a:bodyPr lIns="91425" tIns="45700" rIns="91425" bIns="45700" anchor="t" anchorCtr="0">
            <a:noAutofit/>
          </a:bodyPr>
          <a:lstStyle/>
          <a:p>
            <a:pPr marL="0" marR="0" lvl="0" indent="0" algn="l" rtl="0">
              <a:spcBef>
                <a:spcPts val="0"/>
              </a:spcBef>
              <a:spcAft>
                <a:spcPts val="1000"/>
              </a:spcAft>
              <a:buSzPct val="25000"/>
              <a:buNone/>
            </a:pPr>
            <a:r>
              <a:rPr lang="en-US" sz="3600" b="1" i="0" u="none" strike="noStrike" cap="none" baseline="0">
                <a:solidFill>
                  <a:schemeClr val="lt1"/>
                </a:solidFill>
                <a:latin typeface="Arial"/>
                <a:ea typeface="Arial"/>
                <a:cs typeface="Arial"/>
                <a:sym typeface="Arial"/>
              </a:rPr>
              <a:t>Thank you</a:t>
            </a:r>
          </a:p>
        </p:txBody>
      </p:sp>
      <p:pic>
        <p:nvPicPr>
          <p:cNvPr id="262" name="Shape 262"/>
          <p:cNvPicPr preferRelativeResize="0"/>
          <p:nvPr/>
        </p:nvPicPr>
        <p:blipFill rotWithShape="1">
          <a:blip r:embed="rId4">
            <a:alphaModFix/>
          </a:blip>
          <a:srcRect/>
          <a:stretch/>
        </p:blipFill>
        <p:spPr>
          <a:xfrm>
            <a:off x="3567487" y="2592567"/>
            <a:ext cx="2528523" cy="176996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ustomer Segue Slide">
    <p:bg>
      <p:bgPr>
        <a:blipFill rotWithShape="1">
          <a:blip r:embed="rId2">
            <a:alphaModFix/>
          </a:blip>
          <a:stretch>
            <a:fillRect/>
          </a:stretch>
        </a:blipFill>
        <a:effectLst/>
      </p:bgPr>
    </p:bg>
    <p:spTree>
      <p:nvGrpSpPr>
        <p:cNvPr id="1" name="Shape 387"/>
        <p:cNvGrpSpPr/>
        <p:nvPr/>
      </p:nvGrpSpPr>
      <p:grpSpPr>
        <a:xfrm>
          <a:off x="0" y="0"/>
          <a:ext cx="0" cy="0"/>
          <a:chOff x="0" y="0"/>
          <a:chExt cx="0" cy="0"/>
        </a:xfrm>
      </p:grpSpPr>
      <p:pic>
        <p:nvPicPr>
          <p:cNvPr id="388" name="Shape 388"/>
          <p:cNvPicPr preferRelativeResize="0"/>
          <p:nvPr/>
        </p:nvPicPr>
        <p:blipFill rotWithShape="1">
          <a:blip r:embed="rId3">
            <a:alphaModFix/>
          </a:blip>
          <a:srcRect/>
          <a:stretch/>
        </p:blipFill>
        <p:spPr>
          <a:xfrm>
            <a:off x="0" y="0"/>
            <a:ext cx="12188824" cy="6856214"/>
          </a:xfrm>
          <a:prstGeom prst="rect">
            <a:avLst/>
          </a:prstGeom>
          <a:noFill/>
          <a:ln>
            <a:noFill/>
          </a:ln>
        </p:spPr>
      </p:pic>
      <p:sp>
        <p:nvSpPr>
          <p:cNvPr id="389" name="Shape 389"/>
          <p:cNvSpPr>
            <a:spLocks noGrp="1"/>
          </p:cNvSpPr>
          <p:nvPr>
            <p:ph type="pic" idx="2"/>
          </p:nvPr>
        </p:nvSpPr>
        <p:spPr>
          <a:xfrm>
            <a:off x="7954695" y="-18288"/>
            <a:ext cx="4234130" cy="6894576"/>
          </a:xfrm>
          <a:prstGeom prst="rect">
            <a:avLst/>
          </a:prstGeom>
          <a:solidFill>
            <a:srgbClr val="BFBFBF"/>
          </a:solidFill>
          <a:ln>
            <a:noFill/>
          </a:ln>
        </p:spPr>
      </p:sp>
      <p:sp>
        <p:nvSpPr>
          <p:cNvPr id="390" name="Shape 390"/>
          <p:cNvSpPr>
            <a:spLocks noGrp="1"/>
          </p:cNvSpPr>
          <p:nvPr>
            <p:ph type="pic" idx="3"/>
          </p:nvPr>
        </p:nvSpPr>
        <p:spPr>
          <a:xfrm>
            <a:off x="1621700" y="2391624"/>
            <a:ext cx="4427017" cy="2074753"/>
          </a:xfrm>
          <a:prstGeom prst="rect">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2-column gray">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347989" y="1599479"/>
            <a:ext cx="5705024" cy="4498264"/>
          </a:xfrm>
          <a:prstGeom prst="rect">
            <a:avLst/>
          </a:prstGeom>
          <a:solidFill>
            <a:srgbClr val="E4E6E7"/>
          </a:solidFill>
          <a:ln>
            <a:noFill/>
          </a:ln>
        </p:spPr>
        <p:txBody>
          <a:bodyPr lIns="91425" tIns="91425" rIns="91425" bIns="91425" anchor="t" anchorCtr="0"/>
          <a:lstStyle>
            <a:lvl1pPr marL="0" indent="127000" algn="l" rtl="0">
              <a:lnSpc>
                <a:spcPct val="100000"/>
              </a:lnSpc>
              <a:spcBef>
                <a:spcPts val="600"/>
              </a:spcBef>
              <a:spcAft>
                <a:spcPts val="600"/>
              </a:spcAft>
              <a:buClr>
                <a:srgbClr val="7F7F7F"/>
              </a:buClr>
              <a:buFont typeface="Arial"/>
              <a:buChar char="​"/>
              <a:defRPr/>
            </a:lvl1pPr>
            <a:lvl2pPr marL="231775" indent="-117475" algn="l" rtl="0">
              <a:lnSpc>
                <a:spcPct val="100000"/>
              </a:lnSpc>
              <a:spcBef>
                <a:spcPts val="600"/>
              </a:spcBef>
              <a:spcAft>
                <a:spcPts val="600"/>
              </a:spcAft>
              <a:buClr>
                <a:srgbClr val="BFBFBF"/>
              </a:buClr>
              <a:buFont typeface="Arial"/>
              <a:buChar char="•"/>
              <a:defRPr/>
            </a:lvl2pPr>
            <a:lvl3pPr marL="520700" indent="-76200" algn="l" rtl="0">
              <a:lnSpc>
                <a:spcPct val="100000"/>
              </a:lnSpc>
              <a:spcBef>
                <a:spcPts val="600"/>
              </a:spcBef>
              <a:spcAft>
                <a:spcPts val="600"/>
              </a:spcAft>
              <a:buClr>
                <a:srgbClr val="BFBFBF"/>
              </a:buClr>
              <a:buFont typeface="Arial"/>
              <a:buChar char="•"/>
              <a:defRPr/>
            </a:lvl3pPr>
            <a:lvl4pPr marL="520700" indent="88900" algn="l" rtl="0">
              <a:lnSpc>
                <a:spcPct val="100000"/>
              </a:lnSpc>
              <a:spcBef>
                <a:spcPts val="600"/>
              </a:spcBef>
              <a:spcAft>
                <a:spcPts val="600"/>
              </a:spcAft>
              <a:buClr>
                <a:srgbClr val="7F7F7F"/>
              </a:buClr>
              <a:buFont typeface="Arial"/>
              <a:buChar char="​"/>
              <a:defRPr/>
            </a:lvl4pPr>
            <a:lvl5pPr marL="520700" indent="-114300" algn="l" rtl="0">
              <a:lnSpc>
                <a:spcPct val="100000"/>
              </a:lnSpc>
              <a:spcBef>
                <a:spcPts val="300"/>
              </a:spcBef>
              <a:spcAft>
                <a:spcPts val="600"/>
              </a:spcAft>
              <a:buClr>
                <a:srgbClr val="7F7F7F"/>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73" name="Shape 73"/>
          <p:cNvSpPr txBox="1">
            <a:spLocks noGrp="1"/>
          </p:cNvSpPr>
          <p:nvPr>
            <p:ph type="body" idx="2"/>
          </p:nvPr>
        </p:nvSpPr>
        <p:spPr>
          <a:xfrm>
            <a:off x="6188539" y="1599479"/>
            <a:ext cx="5651945" cy="4498264"/>
          </a:xfrm>
          <a:prstGeom prst="rect">
            <a:avLst/>
          </a:prstGeom>
          <a:solidFill>
            <a:srgbClr val="E4E6E7"/>
          </a:solidFill>
          <a:ln>
            <a:noFill/>
          </a:ln>
        </p:spPr>
        <p:txBody>
          <a:bodyPr lIns="91425" tIns="91425" rIns="91425" bIns="91425" anchor="t" anchorCtr="0"/>
          <a:lstStyle>
            <a:lvl1pPr marL="0" indent="127000" algn="l" rtl="0">
              <a:lnSpc>
                <a:spcPct val="100000"/>
              </a:lnSpc>
              <a:spcBef>
                <a:spcPts val="600"/>
              </a:spcBef>
              <a:spcAft>
                <a:spcPts val="600"/>
              </a:spcAft>
              <a:buClr>
                <a:srgbClr val="7F7F7F"/>
              </a:buClr>
              <a:buFont typeface="Arial"/>
              <a:buChar char="​"/>
              <a:defRPr/>
            </a:lvl1pPr>
            <a:lvl2pPr marL="231775" indent="-117475" algn="l" rtl="0">
              <a:lnSpc>
                <a:spcPct val="100000"/>
              </a:lnSpc>
              <a:spcBef>
                <a:spcPts val="600"/>
              </a:spcBef>
              <a:spcAft>
                <a:spcPts val="600"/>
              </a:spcAft>
              <a:buClr>
                <a:srgbClr val="BFBFBF"/>
              </a:buClr>
              <a:buFont typeface="Arial"/>
              <a:buChar char="•"/>
              <a:defRPr/>
            </a:lvl2pPr>
            <a:lvl3pPr marL="520700" indent="-76200" algn="l" rtl="0">
              <a:lnSpc>
                <a:spcPct val="100000"/>
              </a:lnSpc>
              <a:spcBef>
                <a:spcPts val="600"/>
              </a:spcBef>
              <a:spcAft>
                <a:spcPts val="600"/>
              </a:spcAft>
              <a:buClr>
                <a:srgbClr val="BFBFBF"/>
              </a:buClr>
              <a:buFont typeface="Arial"/>
              <a:buChar char="•"/>
              <a:defRPr/>
            </a:lvl3pPr>
            <a:lvl4pPr marL="520700" indent="88900" algn="l" rtl="0">
              <a:lnSpc>
                <a:spcPct val="100000"/>
              </a:lnSpc>
              <a:spcBef>
                <a:spcPts val="600"/>
              </a:spcBef>
              <a:spcAft>
                <a:spcPts val="600"/>
              </a:spcAft>
              <a:buClr>
                <a:srgbClr val="7F7F7F"/>
              </a:buClr>
              <a:buFont typeface="Arial"/>
              <a:buChar char="​"/>
              <a:defRPr/>
            </a:lvl4pPr>
            <a:lvl5pPr marL="520700" indent="-114300" algn="l" rtl="0">
              <a:lnSpc>
                <a:spcPct val="100000"/>
              </a:lnSpc>
              <a:spcBef>
                <a:spcPts val="300"/>
              </a:spcBef>
              <a:spcAft>
                <a:spcPts val="600"/>
              </a:spcAft>
              <a:buClr>
                <a:srgbClr val="7F7F7F"/>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74" name="Shape 74"/>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marL="0" algn="l" rtl="0">
              <a:lnSpc>
                <a:spcPct val="100000"/>
              </a:lnSpc>
              <a:spcBef>
                <a:spcPts val="0"/>
              </a:spcBef>
              <a:buClr>
                <a:schemeClr val="accent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5" name="Shape 75"/>
          <p:cNvSpPr txBox="1">
            <a:spLocks noGrp="1"/>
          </p:cNvSpPr>
          <p:nvPr>
            <p:ph type="body" idx="3"/>
          </p:nvPr>
        </p:nvSpPr>
        <p:spPr>
          <a:xfrm>
            <a:off x="338328" y="1021079"/>
            <a:ext cx="11484864" cy="33855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6" name="Shape 76"/>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2057142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png"/><Relationship Id="rId11"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grpSp>
        <p:nvGrpSpPr>
          <p:cNvPr id="22" name="Shape 22"/>
          <p:cNvGrpSpPr/>
          <p:nvPr/>
        </p:nvGrpSpPr>
        <p:grpSpPr>
          <a:xfrm>
            <a:off x="0" y="1151066"/>
            <a:ext cx="12204187" cy="5706932"/>
            <a:chOff x="-7680" y="1151066"/>
            <a:chExt cx="12204187" cy="5706932"/>
          </a:xfrm>
        </p:grpSpPr>
        <p:sp>
          <p:nvSpPr>
            <p:cNvPr id="23" name="Shape 23"/>
            <p:cNvSpPr/>
            <p:nvPr/>
          </p:nvSpPr>
          <p:spPr>
            <a:xfrm rot="10800000">
              <a:off x="-7680" y="4045787"/>
              <a:ext cx="12196496" cy="2812209"/>
            </a:xfrm>
            <a:prstGeom prst="rect">
              <a:avLst/>
            </a:prstGeom>
            <a:gradFill>
              <a:gsLst>
                <a:gs pos="0">
                  <a:srgbClr val="00A1E0">
                    <a:alpha val="57647"/>
                  </a:srgbClr>
                </a:gs>
                <a:gs pos="38000">
                  <a:srgbClr val="19325C">
                    <a:alpha val="0"/>
                  </a:srgbClr>
                </a:gs>
                <a:gs pos="100000">
                  <a:srgbClr val="19325C">
                    <a:alpha val="0"/>
                  </a:srgbClr>
                </a:gs>
              </a:gsLst>
              <a:lin ang="54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pic>
          <p:nvPicPr>
            <p:cNvPr id="24" name="Shape 24"/>
            <p:cNvPicPr preferRelativeResize="0"/>
            <p:nvPr/>
          </p:nvPicPr>
          <p:blipFill rotWithShape="1">
            <a:blip r:embed="rId10">
              <a:alphaModFix/>
            </a:blip>
            <a:srcRect l="10980" t="5554" r="16207" b="9538"/>
            <a:stretch/>
          </p:blipFill>
          <p:spPr>
            <a:xfrm>
              <a:off x="0" y="1151066"/>
              <a:ext cx="12196506" cy="5706932"/>
            </a:xfrm>
            <a:prstGeom prst="rect">
              <a:avLst/>
            </a:prstGeom>
            <a:noFill/>
            <a:ln>
              <a:noFill/>
            </a:ln>
          </p:spPr>
        </p:pic>
      </p:grpSp>
      <p:sp>
        <p:nvSpPr>
          <p:cNvPr id="25" name="Shape 25"/>
          <p:cNvSpPr txBox="1">
            <a:spLocks noGrp="1"/>
          </p:cNvSpPr>
          <p:nvPr>
            <p:ph type="title"/>
          </p:nvPr>
        </p:nvSpPr>
        <p:spPr>
          <a:xfrm>
            <a:off x="338327" y="90720"/>
            <a:ext cx="11515535" cy="908042"/>
          </a:xfrm>
          <a:prstGeom prst="rect">
            <a:avLst/>
          </a:prstGeom>
          <a:noFill/>
          <a:ln>
            <a:noFill/>
          </a:ln>
        </p:spPr>
        <p:txBody>
          <a:bodyPr lIns="91425" tIns="91425" rIns="91425" bIns="91425" anchor="b" anchorCtr="0"/>
          <a:lstStyle>
            <a:lvl1pPr marL="0" marR="0" indent="0" algn="l" rtl="0">
              <a:lnSpc>
                <a:spcPct val="100000"/>
              </a:lnSpc>
              <a:spcBef>
                <a:spcPts val="0"/>
              </a:spcBef>
              <a:buClr>
                <a:schemeClr val="accent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6" name="Shape 26"/>
          <p:cNvSpPr txBox="1">
            <a:spLocks noGrp="1"/>
          </p:cNvSpPr>
          <p:nvPr>
            <p:ph type="body" idx="1"/>
          </p:nvPr>
        </p:nvSpPr>
        <p:spPr>
          <a:xfrm>
            <a:off x="338327" y="1599479"/>
            <a:ext cx="11515535" cy="4622864"/>
          </a:xfrm>
          <a:prstGeom prst="rect">
            <a:avLst/>
          </a:prstGeom>
          <a:noFill/>
          <a:ln>
            <a:noFill/>
          </a:ln>
        </p:spPr>
        <p:txBody>
          <a:bodyPr lIns="91425" tIns="91425" rIns="91425" bIns="91425" anchor="t" anchorCtr="0"/>
          <a:lstStyle>
            <a:lvl1pPr marL="0" marR="0" indent="127000" algn="l" rtl="0">
              <a:lnSpc>
                <a:spcPct val="100000"/>
              </a:lnSpc>
              <a:spcBef>
                <a:spcPts val="600"/>
              </a:spcBef>
              <a:spcAft>
                <a:spcPts val="600"/>
              </a:spcAft>
              <a:buClr>
                <a:srgbClr val="7F7F7F"/>
              </a:buClr>
              <a:buFont typeface="Arial"/>
              <a:buChar char="​"/>
              <a:defRPr/>
            </a:lvl1pPr>
            <a:lvl2pPr marL="231775" marR="0" indent="-117475" algn="l" rtl="0">
              <a:lnSpc>
                <a:spcPct val="100000"/>
              </a:lnSpc>
              <a:spcBef>
                <a:spcPts val="600"/>
              </a:spcBef>
              <a:spcAft>
                <a:spcPts val="600"/>
              </a:spcAft>
              <a:buClr>
                <a:srgbClr val="BFBFBF"/>
              </a:buClr>
              <a:buFont typeface="Arial"/>
              <a:buChar char="•"/>
              <a:defRPr/>
            </a:lvl2pPr>
            <a:lvl3pPr marL="520700" marR="0" indent="-76200" algn="l" rtl="0">
              <a:lnSpc>
                <a:spcPct val="100000"/>
              </a:lnSpc>
              <a:spcBef>
                <a:spcPts val="600"/>
              </a:spcBef>
              <a:spcAft>
                <a:spcPts val="600"/>
              </a:spcAft>
              <a:buClr>
                <a:srgbClr val="BFBFBF"/>
              </a:buClr>
              <a:buFont typeface="Arial"/>
              <a:buChar char="•"/>
              <a:defRPr/>
            </a:lvl3pPr>
            <a:lvl4pPr marL="520700" marR="0" indent="88900" algn="l" rtl="0">
              <a:lnSpc>
                <a:spcPct val="100000"/>
              </a:lnSpc>
              <a:spcBef>
                <a:spcPts val="600"/>
              </a:spcBef>
              <a:spcAft>
                <a:spcPts val="600"/>
              </a:spcAft>
              <a:buClr>
                <a:srgbClr val="7F7F7F"/>
              </a:buClr>
              <a:buFont typeface="Arial"/>
              <a:buChar char="​"/>
              <a:defRPr/>
            </a:lvl4pPr>
            <a:lvl5pPr marL="520700" marR="0" indent="-114300" algn="l" rtl="0">
              <a:lnSpc>
                <a:spcPct val="100000"/>
              </a:lnSpc>
              <a:spcBef>
                <a:spcPts val="300"/>
              </a:spcBef>
              <a:spcAft>
                <a:spcPts val="600"/>
              </a:spcAft>
              <a:buClr>
                <a:srgbClr val="7F7F7F"/>
              </a:buClr>
              <a:buFont typeface="Arial"/>
              <a:buChar char="​"/>
              <a:defRPr/>
            </a:lvl5pPr>
            <a:lvl6pPr marL="2514600" marR="0" indent="-101600" algn="l" rtl="0">
              <a:spcBef>
                <a:spcPts val="400"/>
              </a:spcBef>
              <a:buClr>
                <a:schemeClr val="dk1"/>
              </a:buClr>
              <a:buFont typeface="Arial"/>
              <a:buChar char="•"/>
              <a:defRPr/>
            </a:lvl6pPr>
            <a:lvl7pPr marL="2971800" marR="0" indent="-101600" algn="l" rtl="0">
              <a:spcBef>
                <a:spcPts val="400"/>
              </a:spcBef>
              <a:buClr>
                <a:schemeClr val="dk1"/>
              </a:buClr>
              <a:buFont typeface="Arial"/>
              <a:buChar char="•"/>
              <a:defRPr/>
            </a:lvl7pPr>
            <a:lvl8pPr marL="3429000" marR="0" indent="-101600" algn="l" rtl="0">
              <a:spcBef>
                <a:spcPts val="400"/>
              </a:spcBef>
              <a:buClr>
                <a:schemeClr val="dk1"/>
              </a:buClr>
              <a:buFont typeface="Arial"/>
              <a:buChar char="•"/>
              <a:defRPr/>
            </a:lvl8pPr>
            <a:lvl9pPr marL="3886200" marR="0" indent="-101600" algn="l" rtl="0">
              <a:spcBef>
                <a:spcPts val="400"/>
              </a:spcBef>
              <a:buClr>
                <a:schemeClr val="dk1"/>
              </a:buClr>
              <a:buFont typeface="Arial"/>
              <a:buChar char="•"/>
              <a:defRPr/>
            </a:lvl9pPr>
          </a:lstStyle>
          <a:p>
            <a:endParaRPr/>
          </a:p>
        </p:txBody>
      </p:sp>
      <p:sp>
        <p:nvSpPr>
          <p:cNvPr id="27" name="Shape 27"/>
          <p:cNvSpPr/>
          <p:nvPr/>
        </p:nvSpPr>
        <p:spPr>
          <a:xfrm flipH="1">
            <a:off x="336549" y="0"/>
            <a:ext cx="11868912" cy="89118"/>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28" name="Shape 28"/>
          <p:cNvSpPr txBox="1">
            <a:spLocks noGrp="1"/>
          </p:cNvSpPr>
          <p:nvPr>
            <p:ph type="ftr" idx="11"/>
          </p:nvPr>
        </p:nvSpPr>
        <p:spPr>
          <a:xfrm>
            <a:off x="333728" y="6270900"/>
            <a:ext cx="10736917" cy="428382"/>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pic>
        <p:nvPicPr>
          <p:cNvPr id="29" name="Shape 29"/>
          <p:cNvPicPr preferRelativeResize="0"/>
          <p:nvPr/>
        </p:nvPicPr>
        <p:blipFill rotWithShape="1">
          <a:blip r:embed="rId11">
            <a:alphaModFix/>
          </a:blip>
          <a:srcRect/>
          <a:stretch/>
        </p:blipFill>
        <p:spPr>
          <a:xfrm>
            <a:off x="11239254" y="6264064"/>
            <a:ext cx="614087" cy="42986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68" r:id="rId4"/>
    <p:sldLayoutId id="2147483670" r:id="rId5"/>
    <p:sldLayoutId id="2147483672" r:id="rId6"/>
    <p:sldLayoutId id="2147483680" r:id="rId7"/>
    <p:sldLayoutId id="2147483683" r:id="rId8"/>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jp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tiff"/><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1" Type="http://schemas.openxmlformats.org/officeDocument/2006/relationships/image" Target="../media/image32.png"/><Relationship Id="rId12" Type="http://schemas.openxmlformats.org/officeDocument/2006/relationships/image" Target="../media/image33.png"/><Relationship Id="rId13" Type="http://schemas.openxmlformats.org/officeDocument/2006/relationships/image" Target="../media/image34.png"/><Relationship Id="rId14" Type="http://schemas.openxmlformats.org/officeDocument/2006/relationships/image" Target="../media/image35.png"/><Relationship Id="rId15" Type="http://schemas.openxmlformats.org/officeDocument/2006/relationships/image" Target="../media/image17.png"/><Relationship Id="rId16" Type="http://schemas.openxmlformats.org/officeDocument/2006/relationships/image" Target="../media/image36.png"/><Relationship Id="rId17" Type="http://schemas.openxmlformats.org/officeDocument/2006/relationships/image" Target="../media/image37.png"/><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27.jpg"/><Relationship Id="rId5" Type="http://schemas.openxmlformats.org/officeDocument/2006/relationships/image" Target="../media/image28.jpg"/><Relationship Id="rId6" Type="http://schemas.openxmlformats.org/officeDocument/2006/relationships/image" Target="../media/image29.png"/><Relationship Id="rId7" Type="http://schemas.openxmlformats.org/officeDocument/2006/relationships/image" Target="../media/image30.jpg"/><Relationship Id="rId8" Type="http://schemas.openxmlformats.org/officeDocument/2006/relationships/image" Target="../media/image31.png"/><Relationship Id="rId9" Type="http://schemas.openxmlformats.org/officeDocument/2006/relationships/hyperlink" Target="https://github.com/heroku" TargetMode="External"/><Relationship Id="rId10" Type="http://schemas.openxmlformats.org/officeDocument/2006/relationships/hyperlink" Target="https://github.com/heroku/forc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9.png"/><Relationship Id="rId3" Type="http://schemas.openxmlformats.org/officeDocument/2006/relationships/image" Target="../media/image4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1.jpg"/></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43.png"/><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11.png"/><Relationship Id="rId5" Type="http://schemas.openxmlformats.org/officeDocument/2006/relationships/image" Target="../media/image12.jpg"/><Relationship Id="rId6" Type="http://schemas.openxmlformats.org/officeDocument/2006/relationships/image" Target="../media/image13.jp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txBox="1">
            <a:spLocks noGrp="1"/>
          </p:cNvSpPr>
          <p:nvPr>
            <p:ph type="ctrTitle"/>
          </p:nvPr>
        </p:nvSpPr>
        <p:spPr>
          <a:xfrm>
            <a:off x="338327" y="2177516"/>
            <a:ext cx="10908172" cy="2157269"/>
          </a:xfrm>
          <a:prstGeom prst="rect">
            <a:avLst/>
          </a:prstGeom>
          <a:noFill/>
          <a:ln>
            <a:noFill/>
          </a:ln>
        </p:spPr>
        <p:txBody>
          <a:bodyPr lIns="0" tIns="0" rIns="0" bIns="0" anchor="b" anchorCtr="0">
            <a:noAutofit/>
          </a:bodyPr>
          <a:lstStyle/>
          <a:p>
            <a:pPr marL="0" marR="0" lvl="0" indent="0" algn="l" rtl="0">
              <a:lnSpc>
                <a:spcPct val="100000"/>
              </a:lnSpc>
              <a:spcBef>
                <a:spcPts val="0"/>
              </a:spcBef>
              <a:buClr>
                <a:schemeClr val="accent1"/>
              </a:buClr>
              <a:buSzPct val="25000"/>
              <a:buFont typeface="Arial"/>
              <a:buNone/>
            </a:pPr>
            <a:r>
              <a:rPr lang="en-US" sz="5400" b="0" i="0" u="none" strike="noStrike" cap="none" baseline="0" dirty="0" smtClean="0">
                <a:solidFill>
                  <a:schemeClr val="accent1"/>
                </a:solidFill>
                <a:latin typeface="Arial"/>
                <a:ea typeface="Arial"/>
                <a:cs typeface="Arial"/>
                <a:sym typeface="Arial"/>
              </a:rPr>
              <a:t>The Modern</a:t>
            </a:r>
            <a:r>
              <a:rPr lang="en-US" sz="5400" b="0" i="0" u="none" strike="noStrike" cap="none" dirty="0" smtClean="0">
                <a:solidFill>
                  <a:schemeClr val="accent1"/>
                </a:solidFill>
                <a:latin typeface="Arial"/>
                <a:ea typeface="Arial"/>
                <a:cs typeface="Arial"/>
                <a:sym typeface="Arial"/>
              </a:rPr>
              <a:t> Salesforce </a:t>
            </a:r>
            <a:br>
              <a:rPr lang="en-US" sz="5400" b="0" i="0" u="none" strike="noStrike" cap="none" dirty="0" smtClean="0">
                <a:solidFill>
                  <a:schemeClr val="accent1"/>
                </a:solidFill>
                <a:latin typeface="Arial"/>
                <a:ea typeface="Arial"/>
                <a:cs typeface="Arial"/>
                <a:sym typeface="Arial"/>
              </a:rPr>
            </a:br>
            <a:r>
              <a:rPr lang="en-US" sz="5400" b="0" i="0" u="none" strike="noStrike" cap="none" dirty="0" smtClean="0">
                <a:solidFill>
                  <a:schemeClr val="accent1"/>
                </a:solidFill>
                <a:latin typeface="Arial"/>
                <a:ea typeface="Arial"/>
                <a:cs typeface="Arial"/>
                <a:sym typeface="Arial"/>
              </a:rPr>
              <a:t>Development Workflow </a:t>
            </a:r>
            <a:br>
              <a:rPr lang="en-US" sz="5400" b="0" i="0" u="none" strike="noStrike" cap="none" dirty="0" smtClean="0">
                <a:solidFill>
                  <a:schemeClr val="accent1"/>
                </a:solidFill>
                <a:latin typeface="Arial"/>
                <a:ea typeface="Arial"/>
                <a:cs typeface="Arial"/>
                <a:sym typeface="Arial"/>
              </a:rPr>
            </a:br>
            <a:r>
              <a:rPr lang="en-US" sz="5400" b="0" i="0" u="none" strike="noStrike" cap="none" dirty="0" smtClean="0">
                <a:solidFill>
                  <a:schemeClr val="accent1"/>
                </a:solidFill>
                <a:latin typeface="Arial"/>
                <a:ea typeface="Arial"/>
                <a:cs typeface="Arial"/>
                <a:sym typeface="Arial"/>
              </a:rPr>
              <a:t>with Visual Studio Code</a:t>
            </a:r>
            <a:endParaRPr lang="en-US" sz="5400" b="0" i="0" u="none" strike="noStrike" cap="none" baseline="0" dirty="0">
              <a:solidFill>
                <a:schemeClr val="accent1"/>
              </a:solidFill>
              <a:latin typeface="Arial"/>
              <a:ea typeface="Arial"/>
              <a:cs typeface="Arial"/>
              <a:sym typeface="Arial"/>
            </a:endParaRPr>
          </a:p>
        </p:txBody>
      </p:sp>
      <p:sp>
        <p:nvSpPr>
          <p:cNvPr id="393" name="Shape 393"/>
          <p:cNvSpPr txBox="1">
            <a:spLocks noGrp="1"/>
          </p:cNvSpPr>
          <p:nvPr>
            <p:ph type="body" idx="1"/>
          </p:nvPr>
        </p:nvSpPr>
        <p:spPr>
          <a:xfrm>
            <a:off x="338327" y="5528767"/>
            <a:ext cx="11515535" cy="500388"/>
          </a:xfrm>
          <a:prstGeom prst="rect">
            <a:avLst/>
          </a:prstGeom>
          <a:noFill/>
          <a:ln>
            <a:noFill/>
          </a:ln>
        </p:spPr>
        <p:txBody>
          <a:bodyPr lIns="9125" tIns="0" rIns="0" bIns="0" anchor="t" anchorCtr="0">
            <a:noAutofit/>
          </a:bodyPr>
          <a:lstStyle/>
          <a:p>
            <a:pPr marL="0" marR="0" lvl="0" indent="0" algn="l" rtl="0">
              <a:lnSpc>
                <a:spcPct val="100000"/>
              </a:lnSpc>
              <a:spcBef>
                <a:spcPts val="0"/>
              </a:spcBef>
              <a:spcAft>
                <a:spcPts val="0"/>
              </a:spcAft>
              <a:buClr>
                <a:srgbClr val="7F7F7F"/>
              </a:buClr>
              <a:buSzPct val="100000"/>
              <a:buFont typeface="Arial"/>
              <a:buChar char="​"/>
            </a:pPr>
            <a:r>
              <a:rPr lang="en-US" sz="1600" b="0" i="0" u="none" strike="noStrike" cap="none" baseline="0" dirty="0" smtClean="0">
                <a:solidFill>
                  <a:schemeClr val="accent1"/>
                </a:solidFill>
                <a:latin typeface="Arial"/>
                <a:ea typeface="Arial"/>
                <a:cs typeface="Arial"/>
                <a:sym typeface="Arial"/>
              </a:rPr>
              <a:t>John Aaron Nelson</a:t>
            </a:r>
            <a:endParaRPr lang="en-US" sz="1600" b="0" i="0" u="none" strike="noStrike" cap="none" baseline="0" dirty="0">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7F7F7F"/>
              </a:buClr>
              <a:buSzPct val="100000"/>
              <a:buFont typeface="Arial"/>
              <a:buChar char="​"/>
            </a:pPr>
            <a:r>
              <a:rPr lang="en-US" sz="1600" b="0" i="0" u="none" strike="noStrike" cap="none" baseline="0" dirty="0" smtClean="0">
                <a:solidFill>
                  <a:schemeClr val="accent1"/>
                </a:solidFill>
                <a:latin typeface="Arial"/>
                <a:ea typeface="Arial"/>
                <a:cs typeface="Arial"/>
                <a:sym typeface="Arial"/>
              </a:rPr>
              <a:t>Senior</a:t>
            </a:r>
            <a:r>
              <a:rPr lang="en-US" sz="1600" b="0" i="0" u="none" strike="noStrike" cap="none" dirty="0" smtClean="0">
                <a:solidFill>
                  <a:schemeClr val="accent1"/>
                </a:solidFill>
                <a:latin typeface="Arial"/>
                <a:ea typeface="Arial"/>
                <a:cs typeface="Arial"/>
                <a:sym typeface="Arial"/>
              </a:rPr>
              <a:t> Front End Developer</a:t>
            </a:r>
            <a:endParaRPr lang="en-US" sz="1600" b="0" i="0" u="none" strike="noStrike" cap="none" baseline="0" dirty="0">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7F7F7F"/>
              </a:buClr>
              <a:buSzPct val="100000"/>
              <a:buFont typeface="Arial"/>
              <a:buChar char="​"/>
            </a:pPr>
            <a:r>
              <a:rPr lang="en-US" sz="1600" dirty="0" err="1">
                <a:solidFill>
                  <a:schemeClr val="accent1"/>
                </a:solidFill>
              </a:rPr>
              <a:t>j</a:t>
            </a:r>
            <a:r>
              <a:rPr lang="en-US" sz="1600" dirty="0" err="1" smtClean="0">
                <a:solidFill>
                  <a:schemeClr val="accent1"/>
                </a:solidFill>
              </a:rPr>
              <a:t>ohn.nelson</a:t>
            </a:r>
            <a:r>
              <a:rPr lang="en-US" sz="1600" b="0" i="0" u="none" strike="noStrike" cap="none" baseline="0" dirty="0" err="1" smtClean="0">
                <a:solidFill>
                  <a:schemeClr val="accent1"/>
                </a:solidFill>
                <a:latin typeface="Arial"/>
                <a:ea typeface="Arial"/>
                <a:cs typeface="Arial"/>
                <a:sym typeface="Arial"/>
              </a:rPr>
              <a:t>@codescience.com</a:t>
            </a:r>
            <a:endParaRPr lang="en-US" sz="1600" b="0" i="0" u="none" strike="noStrike" cap="none" baseline="0" dirty="0">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7F7F7F"/>
              </a:buClr>
              <a:buSzPct val="100000"/>
              <a:buFont typeface="Arial"/>
              <a:buChar char="​"/>
            </a:pPr>
            <a:r>
              <a:rPr lang="en-US" sz="1600" b="0" i="0" u="none" strike="noStrike" cap="none" baseline="0" dirty="0" smtClean="0">
                <a:solidFill>
                  <a:schemeClr val="accent1"/>
                </a:solidFill>
                <a:latin typeface="Arial"/>
                <a:ea typeface="Arial"/>
                <a:cs typeface="Arial"/>
                <a:sym typeface="Arial"/>
              </a:rPr>
              <a:t>@</a:t>
            </a:r>
            <a:r>
              <a:rPr lang="en-US" sz="1600" b="0" i="0" u="none" strike="noStrike" cap="none" baseline="0" dirty="0" err="1" smtClean="0">
                <a:solidFill>
                  <a:schemeClr val="accent1"/>
                </a:solidFill>
                <a:latin typeface="Arial"/>
                <a:ea typeface="Arial"/>
                <a:cs typeface="Arial"/>
                <a:sym typeface="Arial"/>
              </a:rPr>
              <a:t>JohnAaronNelson</a:t>
            </a:r>
            <a:endParaRPr lang="en-US" sz="1600" b="0" i="0" u="none" strike="noStrike" cap="none" baseline="0" dirty="0">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7F7F7F"/>
              </a:buClr>
              <a:buSzPct val="100000"/>
              <a:buFont typeface="Arial"/>
              <a:buChar char="​"/>
            </a:pPr>
            <a:r>
              <a:rPr lang="en-US" sz="1600" b="0" i="0" u="none" strike="noStrike" cap="none" baseline="0" dirty="0">
                <a:solidFill>
                  <a:schemeClr val="accent1"/>
                </a:solidFill>
                <a:latin typeface="Arial"/>
                <a:ea typeface="Arial"/>
                <a:cs typeface="Arial"/>
                <a:sym typeface="Arial"/>
              </a:rPr>
              <a:t>	</a:t>
            </a:r>
          </a:p>
        </p:txBody>
      </p:sp>
      <p:sp>
        <p:nvSpPr>
          <p:cNvPr id="394" name="Shape 394"/>
          <p:cNvSpPr txBox="1">
            <a:spLocks noGrp="1"/>
          </p:cNvSpPr>
          <p:nvPr>
            <p:ph type="body" idx="2"/>
          </p:nvPr>
        </p:nvSpPr>
        <p:spPr>
          <a:xfrm>
            <a:off x="338327" y="4547601"/>
            <a:ext cx="9708350" cy="750470"/>
          </a:xfrm>
          <a:prstGeom prst="rect">
            <a:avLst/>
          </a:prstGeom>
          <a:noFill/>
          <a:ln>
            <a:noFill/>
          </a:ln>
        </p:spPr>
        <p:txBody>
          <a:bodyPr lIns="9125" tIns="0" rIns="0" bIns="0" anchor="t" anchorCtr="0">
            <a:noAutofit/>
          </a:bodyPr>
          <a:lstStyle/>
          <a:p>
            <a:pPr lvl="0" indent="0">
              <a:buClr>
                <a:srgbClr val="7F7F7F"/>
              </a:buClr>
              <a:buSzPct val="25000"/>
            </a:pPr>
            <a:r>
              <a:rPr lang="en-US" sz="2000" b="0" i="0" u="none" strike="noStrike" cap="none" baseline="0" dirty="0" smtClean="0">
                <a:solidFill>
                  <a:schemeClr val="accent2"/>
                </a:solidFill>
                <a:latin typeface="Arial"/>
                <a:ea typeface="Arial"/>
                <a:cs typeface="Arial"/>
                <a:sym typeface="Arial"/>
              </a:rPr>
              <a:t>Why you should use</a:t>
            </a:r>
            <a:r>
              <a:rPr lang="en-US" sz="2000" b="0" i="0" u="none" strike="noStrike" cap="none" dirty="0" smtClean="0">
                <a:solidFill>
                  <a:schemeClr val="accent2"/>
                </a:solidFill>
                <a:latin typeface="Arial"/>
                <a:ea typeface="Arial"/>
                <a:cs typeface="Arial"/>
                <a:sym typeface="Arial"/>
              </a:rPr>
              <a:t> Visual Studio Code for your current </a:t>
            </a:r>
            <a:r>
              <a:rPr lang="en-US" sz="2000" dirty="0">
                <a:solidFill>
                  <a:schemeClr val="accent2"/>
                </a:solidFill>
              </a:rPr>
              <a:t>and next Salesforce </a:t>
            </a:r>
            <a:r>
              <a:rPr lang="en-US" sz="2000" b="0" i="0" u="none" strike="noStrike" cap="none" dirty="0" smtClean="0">
                <a:solidFill>
                  <a:schemeClr val="accent2"/>
                </a:solidFill>
                <a:latin typeface="Arial"/>
                <a:ea typeface="Arial"/>
                <a:cs typeface="Arial"/>
                <a:sym typeface="Arial"/>
              </a:rPr>
              <a:t>project</a:t>
            </a:r>
            <a:endParaRPr lang="en-US" sz="2000" b="0" i="0" u="none" strike="noStrike" cap="none" baseline="0" dirty="0">
              <a:solidFill>
                <a:schemeClr val="accent2"/>
              </a:solidFill>
              <a:latin typeface="Arial"/>
              <a:ea typeface="Arial"/>
              <a:cs typeface="Arial"/>
              <a:sym typeface="Arial"/>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smtClean="0">
                <a:solidFill>
                  <a:schemeClr val="bg1"/>
                </a:solidFill>
              </a:rPr>
              <a:t>Visual </a:t>
            </a:r>
            <a:r>
              <a:rPr lang="en-US" sz="5400" dirty="0">
                <a:solidFill>
                  <a:schemeClr val="bg1"/>
                </a:solidFill>
              </a:rPr>
              <a:t>Studio Code</a:t>
            </a:r>
            <a:endParaRPr lang="en-US" sz="5400" b="0" i="0" u="none" strike="noStrike" cap="none" baseline="0" dirty="0">
              <a:solidFill>
                <a:schemeClr val="bg1"/>
              </a:solidFill>
              <a:sym typeface="Arial"/>
            </a:endParaRPr>
          </a:p>
        </p:txBody>
      </p:sp>
      <p:sp>
        <p:nvSpPr>
          <p:cNvPr id="840" name="Shape 840"/>
          <p:cNvSpPr txBox="1">
            <a:spLocks noGrp="1"/>
          </p:cNvSpPr>
          <p:nvPr>
            <p:ph type="subTitle" idx="1"/>
          </p:nvPr>
        </p:nvSpPr>
        <p:spPr>
          <a:xfrm>
            <a:off x="360362" y="4876800"/>
            <a:ext cx="11482388" cy="1066799"/>
          </a:xfrm>
          <a:prstGeom prst="rect">
            <a:avLst/>
          </a:prstGeom>
          <a:noFill/>
          <a:ln>
            <a:noFill/>
          </a:ln>
        </p:spPr>
        <p:txBody>
          <a:bodyPr lIns="0" tIns="0" rIns="0" bIns="0" anchor="t" anchorCtr="0">
            <a:noAutofit/>
          </a:bodyPr>
          <a:lstStyle/>
          <a:p>
            <a:r>
              <a:rPr lang="en-US" sz="2400" dirty="0">
                <a:solidFill>
                  <a:schemeClr val="bg1"/>
                </a:solidFill>
              </a:rPr>
              <a:t>Introduced </a:t>
            </a:r>
            <a:r>
              <a:rPr lang="en-US" sz="2400" dirty="0" smtClean="0">
                <a:solidFill>
                  <a:schemeClr val="bg1"/>
                </a:solidFill>
              </a:rPr>
              <a:t>by Microsoft on April 30</a:t>
            </a:r>
            <a:r>
              <a:rPr lang="en-US" sz="2400" baseline="30000" dirty="0" smtClean="0">
                <a:solidFill>
                  <a:schemeClr val="bg1"/>
                </a:solidFill>
              </a:rPr>
              <a:t>th</a:t>
            </a:r>
            <a:r>
              <a:rPr lang="en-US" sz="2400" dirty="0" smtClean="0">
                <a:solidFill>
                  <a:schemeClr val="bg1"/>
                </a:solidFill>
              </a:rPr>
              <a:t> </a:t>
            </a:r>
            <a:r>
              <a:rPr lang="en-US" sz="2400" dirty="0">
                <a:solidFill>
                  <a:schemeClr val="bg1"/>
                </a:solidFill>
              </a:rPr>
              <a:t>at </a:t>
            </a:r>
            <a:r>
              <a:rPr lang="en-US" sz="2400" dirty="0" smtClean="0">
                <a:solidFill>
                  <a:schemeClr val="bg1"/>
                </a:solidFill>
              </a:rPr>
              <a:t>their //</a:t>
            </a:r>
            <a:r>
              <a:rPr lang="en-US" sz="2400" dirty="0">
                <a:solidFill>
                  <a:schemeClr val="bg1"/>
                </a:solidFill>
              </a:rPr>
              <a:t>Build conference </a:t>
            </a:r>
            <a:endParaRPr lang="en-US" sz="2400" dirty="0" smtClean="0">
              <a:solidFill>
                <a:schemeClr val="bg1"/>
              </a:solidFill>
            </a:endParaRPr>
          </a:p>
          <a:p>
            <a:r>
              <a:rPr lang="en-US" sz="2400" dirty="0" smtClean="0">
                <a:solidFill>
                  <a:schemeClr val="bg1"/>
                </a:solidFill>
              </a:rPr>
              <a:t>Current Version: 0.7.0</a:t>
            </a:r>
            <a:r>
              <a:rPr lang="en-US" sz="2400" dirty="0">
                <a:solidFill>
                  <a:schemeClr val="bg1"/>
                </a:solidFill>
              </a:rPr>
              <a:t> </a:t>
            </a:r>
            <a:r>
              <a:rPr lang="en-US" sz="2400" dirty="0" smtClean="0">
                <a:solidFill>
                  <a:schemeClr val="bg1"/>
                </a:solidFill>
              </a:rPr>
              <a:t>(beta)</a:t>
            </a:r>
            <a:endParaRPr lang="en-US" sz="2400" dirty="0">
              <a:solidFill>
                <a:schemeClr val="bg1"/>
              </a:solidFill>
            </a:endParaRPr>
          </a:p>
        </p:txBody>
      </p:sp>
    </p:spTree>
    <p:extLst>
      <p:ext uri="{BB962C8B-B14F-4D97-AF65-F5344CB8AC3E}">
        <p14:creationId xmlns:p14="http://schemas.microsoft.com/office/powerpoint/2010/main" val="57040224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solidFill>
                  <a:schemeClr val="accent1"/>
                </a:solidFill>
              </a:rPr>
              <a:t>Visual </a:t>
            </a:r>
            <a:r>
              <a:rPr lang="en-US" sz="4400" dirty="0">
                <a:solidFill>
                  <a:schemeClr val="accent1"/>
                </a:solidFill>
              </a:rPr>
              <a:t>Studio Code</a:t>
            </a:r>
            <a:endParaRPr lang="en-US" sz="4400" dirty="0"/>
          </a:p>
        </p:txBody>
      </p:sp>
      <p:sp>
        <p:nvSpPr>
          <p:cNvPr id="4" name="Text Placeholder 3"/>
          <p:cNvSpPr>
            <a:spLocks noGrp="1"/>
          </p:cNvSpPr>
          <p:nvPr>
            <p:ph type="body" idx="2"/>
          </p:nvPr>
        </p:nvSpPr>
        <p:spPr>
          <a:xfrm>
            <a:off x="4206239" y="1601787"/>
            <a:ext cx="7647623" cy="4416551"/>
          </a:xfrm>
        </p:spPr>
        <p:txBody>
          <a:bodyPr anchor="ctr"/>
          <a:lstStyle/>
          <a:p>
            <a:pPr indent="0">
              <a:buNone/>
            </a:pPr>
            <a:r>
              <a:rPr lang="en-US" sz="4000" dirty="0" smtClean="0">
                <a:solidFill>
                  <a:schemeClr val="accent2"/>
                </a:solidFill>
              </a:rPr>
              <a:t>Offers a </a:t>
            </a:r>
            <a:r>
              <a:rPr lang="en-US" sz="4000" dirty="0" smtClean="0">
                <a:solidFill>
                  <a:schemeClr val="accent1"/>
                </a:solidFill>
              </a:rPr>
              <a:t>new choice</a:t>
            </a:r>
            <a:r>
              <a:rPr lang="en-US" sz="4000" dirty="0" smtClean="0">
                <a:solidFill>
                  <a:schemeClr val="accent2"/>
                </a:solidFill>
              </a:rPr>
              <a:t> of tool that combines the </a:t>
            </a:r>
            <a:r>
              <a:rPr lang="en-US" sz="4000" dirty="0" smtClean="0">
                <a:solidFill>
                  <a:schemeClr val="accent1"/>
                </a:solidFill>
              </a:rPr>
              <a:t>simplicity of a code editor</a:t>
            </a:r>
            <a:r>
              <a:rPr lang="en-US" sz="4000" dirty="0" smtClean="0">
                <a:solidFill>
                  <a:schemeClr val="accent2"/>
                </a:solidFill>
              </a:rPr>
              <a:t> with what we need as developers using a </a:t>
            </a:r>
            <a:r>
              <a:rPr lang="en-US" sz="4000" dirty="0" smtClean="0">
                <a:solidFill>
                  <a:schemeClr val="accent1"/>
                </a:solidFill>
              </a:rPr>
              <a:t>modern workflow</a:t>
            </a:r>
            <a:endParaRPr lang="en-US" sz="4000" dirty="0">
              <a:solidFill>
                <a:schemeClr val="accent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298" y="2280791"/>
            <a:ext cx="3245825" cy="3245825"/>
          </a:xfrm>
          <a:prstGeom prst="rect">
            <a:avLst/>
          </a:prstGeom>
        </p:spPr>
      </p:pic>
    </p:spTree>
    <p:extLst>
      <p:ext uri="{BB962C8B-B14F-4D97-AF65-F5344CB8AC3E}">
        <p14:creationId xmlns:p14="http://schemas.microsoft.com/office/powerpoint/2010/main" val="1093267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5128" y="4039962"/>
            <a:ext cx="3753968" cy="187698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1579" y="3381529"/>
            <a:ext cx="7302500" cy="11176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55900" y="3308672"/>
            <a:ext cx="1715477" cy="1429564"/>
          </a:xfrm>
          <a:prstGeom prst="rect">
            <a:avLst/>
          </a:prstGeom>
        </p:spPr>
      </p:pic>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l="19636" r="20578"/>
          <a:stretch/>
        </p:blipFill>
        <p:spPr>
          <a:xfrm>
            <a:off x="1520712" y="1658093"/>
            <a:ext cx="2954724" cy="1509449"/>
          </a:xfrm>
          <a:prstGeom prst="rect">
            <a:avLst/>
          </a:prstGeom>
        </p:spPr>
      </p:pic>
      <p:grpSp>
        <p:nvGrpSpPr>
          <p:cNvPr id="2" name="Group 1"/>
          <p:cNvGrpSpPr/>
          <p:nvPr/>
        </p:nvGrpSpPr>
        <p:grpSpPr>
          <a:xfrm>
            <a:off x="8026872" y="1717482"/>
            <a:ext cx="2219766" cy="995760"/>
            <a:chOff x="2233183" y="1835652"/>
            <a:chExt cx="2219766" cy="995760"/>
          </a:xfrm>
        </p:grpSpPr>
        <p:sp>
          <p:nvSpPr>
            <p:cNvPr id="11" name="TextBox 10"/>
            <p:cNvSpPr txBox="1"/>
            <p:nvPr/>
          </p:nvSpPr>
          <p:spPr>
            <a:xfrm>
              <a:off x="3162211" y="2237481"/>
              <a:ext cx="1290738" cy="584775"/>
            </a:xfrm>
            <a:prstGeom prst="rect">
              <a:avLst/>
            </a:prstGeom>
            <a:noFill/>
          </p:spPr>
          <p:txBody>
            <a:bodyPr wrap="none" rtlCol="0">
              <a:spAutoFit/>
            </a:bodyPr>
            <a:lstStyle/>
            <a:p>
              <a:r>
                <a:rPr lang="en-US" sz="1600" b="1" dirty="0" err="1" smtClean="0">
                  <a:solidFill>
                    <a:schemeClr val="bg2"/>
                  </a:solidFill>
                </a:rPr>
                <a:t>OmniSharp</a:t>
              </a:r>
              <a:endParaRPr lang="en-US" sz="1600" b="1" dirty="0" smtClean="0">
                <a:solidFill>
                  <a:schemeClr val="bg2"/>
                </a:solidFill>
              </a:endParaRPr>
            </a:p>
            <a:p>
              <a:r>
                <a:rPr lang="en-US" sz="1600" b="1" dirty="0" smtClean="0">
                  <a:solidFill>
                    <a:schemeClr val="bg2"/>
                  </a:solidFill>
                </a:rPr>
                <a:t>Roslyn</a:t>
              </a:r>
              <a:endParaRPr lang="en-US" sz="1600" b="1" dirty="0">
                <a:solidFill>
                  <a:schemeClr val="bg2"/>
                </a:solidFill>
              </a:endParaRPr>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33183" y="1835652"/>
              <a:ext cx="995760" cy="995760"/>
            </a:xfrm>
            <a:prstGeom prst="rect">
              <a:avLst/>
            </a:prstGeom>
          </p:spPr>
        </p:pic>
      </p:grpSp>
      <p:grpSp>
        <p:nvGrpSpPr>
          <p:cNvPr id="4" name="Group 3"/>
          <p:cNvGrpSpPr/>
          <p:nvPr/>
        </p:nvGrpSpPr>
        <p:grpSpPr>
          <a:xfrm>
            <a:off x="5559098" y="1117601"/>
            <a:ext cx="1054818" cy="1357195"/>
            <a:chOff x="5559098" y="1405467"/>
            <a:chExt cx="1054818" cy="1357195"/>
          </a:xfrm>
        </p:grpSpPr>
        <p:pic>
          <p:nvPicPr>
            <p:cNvPr id="10" name="Picture 9"/>
            <p:cNvPicPr>
              <a:picLocks noChangeAspect="1"/>
            </p:cNvPicPr>
            <p:nvPr/>
          </p:nvPicPr>
          <p:blipFill>
            <a:blip r:embed="rId8"/>
            <a:stretch>
              <a:fillRect/>
            </a:stretch>
          </p:blipFill>
          <p:spPr>
            <a:xfrm>
              <a:off x="5559098" y="1405467"/>
              <a:ext cx="1054818" cy="1054818"/>
            </a:xfrm>
            <a:prstGeom prst="rect">
              <a:avLst/>
            </a:prstGeom>
          </p:spPr>
        </p:pic>
        <p:sp>
          <p:nvSpPr>
            <p:cNvPr id="13" name="TextBox 12"/>
            <p:cNvSpPr txBox="1"/>
            <p:nvPr/>
          </p:nvSpPr>
          <p:spPr>
            <a:xfrm>
              <a:off x="5566974" y="2424108"/>
              <a:ext cx="1039067" cy="338554"/>
            </a:xfrm>
            <a:prstGeom prst="rect">
              <a:avLst/>
            </a:prstGeom>
            <a:noFill/>
          </p:spPr>
          <p:txBody>
            <a:bodyPr wrap="none" rtlCol="0">
              <a:spAutoFit/>
            </a:bodyPr>
            <a:lstStyle/>
            <a:p>
              <a:r>
                <a:rPr lang="en-US" sz="1600" b="1" dirty="0" smtClean="0">
                  <a:solidFill>
                    <a:schemeClr val="bg2"/>
                  </a:solidFill>
                </a:rPr>
                <a:t>Monaco*</a:t>
              </a:r>
              <a:endParaRPr lang="en-US" sz="1600" b="1" dirty="0">
                <a:solidFill>
                  <a:schemeClr val="bg2"/>
                </a:solidFill>
              </a:endParaRPr>
            </a:p>
          </p:txBody>
        </p:sp>
      </p:grpSp>
      <p:sp>
        <p:nvSpPr>
          <p:cNvPr id="3" name="TextBox 2"/>
          <p:cNvSpPr txBox="1"/>
          <p:nvPr/>
        </p:nvSpPr>
        <p:spPr>
          <a:xfrm>
            <a:off x="249382" y="99758"/>
            <a:ext cx="11637818" cy="769441"/>
          </a:xfrm>
          <a:prstGeom prst="rect">
            <a:avLst/>
          </a:prstGeom>
          <a:noFill/>
        </p:spPr>
        <p:txBody>
          <a:bodyPr wrap="square" rtlCol="0">
            <a:spAutoFit/>
          </a:bodyPr>
          <a:lstStyle/>
          <a:p>
            <a:pPr algn="ctr"/>
            <a:r>
              <a:rPr lang="en-US" sz="4400" dirty="0" smtClean="0">
                <a:solidFill>
                  <a:schemeClr val="accent1"/>
                </a:solidFill>
              </a:rPr>
              <a:t>Open Source Stack</a:t>
            </a:r>
            <a:endParaRPr lang="en-US" sz="4400" dirty="0">
              <a:solidFill>
                <a:schemeClr val="accent1"/>
              </a:solidFill>
            </a:endParaRPr>
          </a:p>
        </p:txBody>
      </p:sp>
      <p:cxnSp>
        <p:nvCxnSpPr>
          <p:cNvPr id="8" name="Straight Connector 7"/>
          <p:cNvCxnSpPr/>
          <p:nvPr/>
        </p:nvCxnSpPr>
        <p:spPr>
          <a:xfrm>
            <a:off x="947651" y="3042458"/>
            <a:ext cx="1030778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8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smtClean="0">
                <a:solidFill>
                  <a:schemeClr val="bg1"/>
                </a:solidFill>
              </a:rPr>
              <a:t>Editor vs IDE</a:t>
            </a:r>
            <a:endParaRPr lang="en-US" sz="5400" b="0" i="0" u="none" strike="noStrike" cap="none" baseline="0" dirty="0">
              <a:solidFill>
                <a:schemeClr val="bg1"/>
              </a:solidFill>
              <a:sym typeface="Arial"/>
            </a:endParaRPr>
          </a:p>
        </p:txBody>
      </p:sp>
    </p:spTree>
    <p:extLst>
      <p:ext uri="{BB962C8B-B14F-4D97-AF65-F5344CB8AC3E}">
        <p14:creationId xmlns:p14="http://schemas.microsoft.com/office/powerpoint/2010/main" val="630284016"/>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3167628" y="889133"/>
            <a:ext cx="5678869"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flipV="1">
            <a:off x="4573186" y="1185594"/>
            <a:ext cx="0" cy="188418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a:xfrm>
            <a:off x="1828800" y="1200670"/>
            <a:ext cx="2021707" cy="400110"/>
          </a:xfrm>
          <a:prstGeom prst="rect">
            <a:avLst/>
          </a:prstGeom>
          <a:noFill/>
        </p:spPr>
        <p:txBody>
          <a:bodyPr wrap="none" rtlCol="0">
            <a:spAutoFit/>
          </a:bodyPr>
          <a:lstStyle/>
          <a:p>
            <a:r>
              <a:rPr lang="en-US" sz="2000" dirty="0" smtClean="0">
                <a:solidFill>
                  <a:schemeClr val="accent1"/>
                </a:solidFill>
              </a:rPr>
              <a:t>lightweight / fast</a:t>
            </a:r>
            <a:endParaRPr lang="en-US" sz="2000" dirty="0">
              <a:solidFill>
                <a:schemeClr val="accent1"/>
              </a:solidFill>
            </a:endParaRPr>
          </a:p>
        </p:txBody>
      </p:sp>
      <p:sp>
        <p:nvSpPr>
          <p:cNvPr id="10" name="TextBox 9"/>
          <p:cNvSpPr txBox="1"/>
          <p:nvPr/>
        </p:nvSpPr>
        <p:spPr>
          <a:xfrm>
            <a:off x="1828800" y="1567140"/>
            <a:ext cx="1366080" cy="400110"/>
          </a:xfrm>
          <a:prstGeom prst="rect">
            <a:avLst/>
          </a:prstGeom>
          <a:noFill/>
        </p:spPr>
        <p:txBody>
          <a:bodyPr wrap="none" rtlCol="0">
            <a:spAutoFit/>
          </a:bodyPr>
          <a:lstStyle/>
          <a:p>
            <a:r>
              <a:rPr lang="en-US" sz="2000" dirty="0" smtClean="0">
                <a:solidFill>
                  <a:schemeClr val="accent1"/>
                </a:solidFill>
              </a:rPr>
              <a:t>file / folder</a:t>
            </a:r>
            <a:endParaRPr lang="en-US" sz="2000" dirty="0">
              <a:solidFill>
                <a:schemeClr val="accent1"/>
              </a:solidFill>
            </a:endParaRPr>
          </a:p>
        </p:txBody>
      </p:sp>
      <p:sp>
        <p:nvSpPr>
          <p:cNvPr id="11" name="TextBox 10"/>
          <p:cNvSpPr txBox="1"/>
          <p:nvPr/>
        </p:nvSpPr>
        <p:spPr>
          <a:xfrm>
            <a:off x="1828800" y="1933610"/>
            <a:ext cx="2066591" cy="400110"/>
          </a:xfrm>
          <a:prstGeom prst="rect">
            <a:avLst/>
          </a:prstGeom>
          <a:noFill/>
        </p:spPr>
        <p:txBody>
          <a:bodyPr wrap="none" rtlCol="0">
            <a:spAutoFit/>
          </a:bodyPr>
          <a:lstStyle/>
          <a:p>
            <a:r>
              <a:rPr lang="en-US" sz="2000" dirty="0" smtClean="0">
                <a:solidFill>
                  <a:schemeClr val="accent1"/>
                </a:solidFill>
              </a:rPr>
              <a:t>many languages</a:t>
            </a:r>
            <a:endParaRPr lang="en-US" sz="2000" dirty="0">
              <a:solidFill>
                <a:schemeClr val="accent1"/>
              </a:solidFill>
            </a:endParaRPr>
          </a:p>
        </p:txBody>
      </p:sp>
      <p:sp>
        <p:nvSpPr>
          <p:cNvPr id="12" name="TextBox 11"/>
          <p:cNvSpPr txBox="1"/>
          <p:nvPr/>
        </p:nvSpPr>
        <p:spPr>
          <a:xfrm>
            <a:off x="1828800" y="2666548"/>
            <a:ext cx="2064989" cy="400110"/>
          </a:xfrm>
          <a:prstGeom prst="rect">
            <a:avLst/>
          </a:prstGeom>
          <a:noFill/>
        </p:spPr>
        <p:txBody>
          <a:bodyPr wrap="none" rtlCol="0">
            <a:spAutoFit/>
          </a:bodyPr>
          <a:lstStyle/>
          <a:p>
            <a:r>
              <a:rPr lang="en-US" sz="2000" dirty="0" smtClean="0">
                <a:solidFill>
                  <a:schemeClr val="accent1"/>
                </a:solidFill>
              </a:rPr>
              <a:t>keyboard centric</a:t>
            </a:r>
            <a:endParaRPr lang="en-US" sz="2000" dirty="0">
              <a:solidFill>
                <a:schemeClr val="accent1"/>
              </a:solidFill>
            </a:endParaRPr>
          </a:p>
        </p:txBody>
      </p:sp>
      <p:sp>
        <p:nvSpPr>
          <p:cNvPr id="13" name="TextBox 12"/>
          <p:cNvSpPr txBox="1"/>
          <p:nvPr/>
        </p:nvSpPr>
        <p:spPr>
          <a:xfrm>
            <a:off x="1828800" y="2300080"/>
            <a:ext cx="2008883" cy="400110"/>
          </a:xfrm>
          <a:prstGeom prst="rect">
            <a:avLst/>
          </a:prstGeom>
          <a:noFill/>
        </p:spPr>
        <p:txBody>
          <a:bodyPr wrap="none" rtlCol="0">
            <a:spAutoFit/>
          </a:bodyPr>
          <a:lstStyle/>
          <a:p>
            <a:r>
              <a:rPr lang="en-US" sz="2000" dirty="0" smtClean="0">
                <a:solidFill>
                  <a:schemeClr val="accent1"/>
                </a:solidFill>
              </a:rPr>
              <a:t>many workflows</a:t>
            </a:r>
            <a:endParaRPr lang="en-US" sz="2000" dirty="0">
              <a:solidFill>
                <a:schemeClr val="accent1"/>
              </a:solidFill>
            </a:endParaRPr>
          </a:p>
        </p:txBody>
      </p:sp>
      <p:sp>
        <p:nvSpPr>
          <p:cNvPr id="14" name="TextBox 13"/>
          <p:cNvSpPr txBox="1"/>
          <p:nvPr/>
        </p:nvSpPr>
        <p:spPr>
          <a:xfrm>
            <a:off x="6684045" y="1200670"/>
            <a:ext cx="3116559" cy="400110"/>
          </a:xfrm>
          <a:prstGeom prst="rect">
            <a:avLst/>
          </a:prstGeom>
          <a:noFill/>
        </p:spPr>
        <p:txBody>
          <a:bodyPr wrap="none" rtlCol="0">
            <a:spAutoFit/>
          </a:bodyPr>
          <a:lstStyle/>
          <a:p>
            <a:r>
              <a:rPr lang="en-US" sz="2000" dirty="0" smtClean="0">
                <a:solidFill>
                  <a:schemeClr val="accent5"/>
                </a:solidFill>
              </a:rPr>
              <a:t>lots of menus and buttons</a:t>
            </a:r>
            <a:endParaRPr lang="en-US" sz="2000" dirty="0">
              <a:solidFill>
                <a:schemeClr val="accent5"/>
              </a:solidFill>
            </a:endParaRPr>
          </a:p>
        </p:txBody>
      </p:sp>
      <p:sp>
        <p:nvSpPr>
          <p:cNvPr id="15" name="TextBox 14"/>
          <p:cNvSpPr txBox="1"/>
          <p:nvPr/>
        </p:nvSpPr>
        <p:spPr>
          <a:xfrm>
            <a:off x="8319108" y="1567140"/>
            <a:ext cx="1481496" cy="400110"/>
          </a:xfrm>
          <a:prstGeom prst="rect">
            <a:avLst/>
          </a:prstGeom>
          <a:noFill/>
        </p:spPr>
        <p:txBody>
          <a:bodyPr wrap="none" rtlCol="0">
            <a:spAutoFit/>
          </a:bodyPr>
          <a:lstStyle/>
          <a:p>
            <a:r>
              <a:rPr lang="en-US" sz="2000" dirty="0" smtClean="0">
                <a:solidFill>
                  <a:schemeClr val="accent5"/>
                </a:solidFill>
              </a:rPr>
              <a:t>project files</a:t>
            </a:r>
            <a:endParaRPr lang="en-US" sz="2000" dirty="0">
              <a:solidFill>
                <a:schemeClr val="accent5"/>
              </a:solidFill>
            </a:endParaRPr>
          </a:p>
        </p:txBody>
      </p:sp>
      <p:sp>
        <p:nvSpPr>
          <p:cNvPr id="16" name="TextBox 15"/>
          <p:cNvSpPr txBox="1"/>
          <p:nvPr/>
        </p:nvSpPr>
        <p:spPr>
          <a:xfrm>
            <a:off x="8065103" y="3377461"/>
            <a:ext cx="1723549" cy="400110"/>
          </a:xfrm>
          <a:prstGeom prst="rect">
            <a:avLst/>
          </a:prstGeom>
          <a:noFill/>
        </p:spPr>
        <p:txBody>
          <a:bodyPr wrap="none" rtlCol="0">
            <a:spAutoFit/>
          </a:bodyPr>
          <a:lstStyle/>
          <a:p>
            <a:r>
              <a:rPr lang="en-US" sz="2000" dirty="0" smtClean="0">
                <a:solidFill>
                  <a:schemeClr val="accent5"/>
                </a:solidFill>
              </a:rPr>
              <a:t>play to debug</a:t>
            </a:r>
            <a:endParaRPr lang="en-US" sz="2000" dirty="0">
              <a:solidFill>
                <a:schemeClr val="accent5"/>
              </a:solidFill>
            </a:endParaRPr>
          </a:p>
        </p:txBody>
      </p:sp>
      <p:sp>
        <p:nvSpPr>
          <p:cNvPr id="17" name="TextBox 16"/>
          <p:cNvSpPr txBox="1"/>
          <p:nvPr/>
        </p:nvSpPr>
        <p:spPr>
          <a:xfrm>
            <a:off x="7849429" y="2309767"/>
            <a:ext cx="1951175" cy="400110"/>
          </a:xfrm>
          <a:prstGeom prst="rect">
            <a:avLst/>
          </a:prstGeom>
          <a:noFill/>
        </p:spPr>
        <p:txBody>
          <a:bodyPr wrap="none" rtlCol="0">
            <a:spAutoFit/>
          </a:bodyPr>
          <a:lstStyle/>
          <a:p>
            <a:r>
              <a:rPr lang="en-US" sz="2000" dirty="0">
                <a:solidFill>
                  <a:schemeClr val="accent5"/>
                </a:solidFill>
              </a:rPr>
              <a:t>i</a:t>
            </a:r>
            <a:r>
              <a:rPr lang="en-US" sz="2000" dirty="0" smtClean="0">
                <a:solidFill>
                  <a:schemeClr val="accent5"/>
                </a:solidFill>
              </a:rPr>
              <a:t>ntegrated build</a:t>
            </a:r>
            <a:endParaRPr lang="en-US" sz="2000" dirty="0">
              <a:solidFill>
                <a:schemeClr val="accent5"/>
              </a:solidFill>
            </a:endParaRPr>
          </a:p>
        </p:txBody>
      </p:sp>
      <p:sp>
        <p:nvSpPr>
          <p:cNvPr id="18" name="TextBox 17"/>
          <p:cNvSpPr txBox="1"/>
          <p:nvPr/>
        </p:nvSpPr>
        <p:spPr>
          <a:xfrm>
            <a:off x="7261998" y="2653457"/>
            <a:ext cx="2526654" cy="400110"/>
          </a:xfrm>
          <a:prstGeom prst="rect">
            <a:avLst/>
          </a:prstGeom>
          <a:noFill/>
        </p:spPr>
        <p:txBody>
          <a:bodyPr wrap="none" rtlCol="0">
            <a:spAutoFit/>
          </a:bodyPr>
          <a:lstStyle/>
          <a:p>
            <a:r>
              <a:rPr lang="en-US" sz="2000" dirty="0" smtClean="0">
                <a:solidFill>
                  <a:schemeClr val="accent5"/>
                </a:solidFill>
              </a:rPr>
              <a:t>“file &gt; new” / wizards</a:t>
            </a:r>
            <a:endParaRPr lang="en-US" sz="2000" dirty="0">
              <a:solidFill>
                <a:schemeClr val="accent5"/>
              </a:solidFill>
            </a:endParaRPr>
          </a:p>
        </p:txBody>
      </p:sp>
      <p:sp>
        <p:nvSpPr>
          <p:cNvPr id="19" name="TextBox 18"/>
          <p:cNvSpPr txBox="1"/>
          <p:nvPr/>
        </p:nvSpPr>
        <p:spPr>
          <a:xfrm>
            <a:off x="8491502" y="3015459"/>
            <a:ext cx="1297150" cy="400110"/>
          </a:xfrm>
          <a:prstGeom prst="rect">
            <a:avLst/>
          </a:prstGeom>
          <a:noFill/>
        </p:spPr>
        <p:txBody>
          <a:bodyPr wrap="none" rtlCol="0">
            <a:spAutoFit/>
          </a:bodyPr>
          <a:lstStyle/>
          <a:p>
            <a:r>
              <a:rPr lang="en-US" sz="2000" dirty="0" smtClean="0">
                <a:solidFill>
                  <a:schemeClr val="accent5"/>
                </a:solidFill>
              </a:rPr>
              <a:t>designers</a:t>
            </a:r>
            <a:endParaRPr lang="en-US" sz="2000" dirty="0">
              <a:solidFill>
                <a:schemeClr val="accent5"/>
              </a:solidFill>
            </a:endParaRPr>
          </a:p>
        </p:txBody>
      </p:sp>
      <p:sp>
        <p:nvSpPr>
          <p:cNvPr id="21" name="TextBox 20"/>
          <p:cNvSpPr txBox="1"/>
          <p:nvPr/>
        </p:nvSpPr>
        <p:spPr>
          <a:xfrm>
            <a:off x="8066706" y="3739463"/>
            <a:ext cx="1721946" cy="400110"/>
          </a:xfrm>
          <a:prstGeom prst="rect">
            <a:avLst/>
          </a:prstGeom>
          <a:noFill/>
        </p:spPr>
        <p:txBody>
          <a:bodyPr wrap="none" rtlCol="0">
            <a:spAutoFit/>
          </a:bodyPr>
          <a:lstStyle/>
          <a:p>
            <a:r>
              <a:rPr lang="en-US" sz="2000" dirty="0" smtClean="0">
                <a:solidFill>
                  <a:schemeClr val="accent5"/>
                </a:solidFill>
              </a:rPr>
              <a:t>platform tools</a:t>
            </a:r>
            <a:endParaRPr lang="en-US" sz="2000" dirty="0">
              <a:solidFill>
                <a:schemeClr val="accent5"/>
              </a:solidFill>
            </a:endParaRPr>
          </a:p>
        </p:txBody>
      </p:sp>
      <p:sp>
        <p:nvSpPr>
          <p:cNvPr id="26" name="TextBox 25"/>
          <p:cNvSpPr txBox="1"/>
          <p:nvPr/>
        </p:nvSpPr>
        <p:spPr>
          <a:xfrm>
            <a:off x="5804205" y="1950376"/>
            <a:ext cx="4033476" cy="400110"/>
          </a:xfrm>
          <a:prstGeom prst="rect">
            <a:avLst/>
          </a:prstGeom>
          <a:noFill/>
        </p:spPr>
        <p:txBody>
          <a:bodyPr wrap="none" rtlCol="0">
            <a:spAutoFit/>
          </a:bodyPr>
          <a:lstStyle/>
          <a:p>
            <a:r>
              <a:rPr lang="en-US" sz="2000" dirty="0">
                <a:solidFill>
                  <a:schemeClr val="accent5"/>
                </a:solidFill>
              </a:rPr>
              <a:t>c</a:t>
            </a:r>
            <a:r>
              <a:rPr lang="en-US" sz="2000" dirty="0" smtClean="0">
                <a:solidFill>
                  <a:schemeClr val="accent5"/>
                </a:solidFill>
              </a:rPr>
              <a:t>ode understanding </a:t>
            </a:r>
            <a:r>
              <a:rPr lang="en-US" sz="2000" dirty="0" smtClean="0">
                <a:solidFill>
                  <a:schemeClr val="accent5"/>
                </a:solidFill>
              </a:rPr>
              <a:t>&amp; </a:t>
            </a:r>
            <a:r>
              <a:rPr lang="en-US" sz="2000" dirty="0" err="1">
                <a:solidFill>
                  <a:schemeClr val="accent5"/>
                </a:solidFill>
              </a:rPr>
              <a:t>i</a:t>
            </a:r>
            <a:r>
              <a:rPr lang="en-US" sz="2000" dirty="0" err="1" smtClean="0">
                <a:solidFill>
                  <a:schemeClr val="accent5"/>
                </a:solidFill>
              </a:rPr>
              <a:t>ntellisense</a:t>
            </a:r>
            <a:endParaRPr lang="en-US" sz="2000" dirty="0">
              <a:solidFill>
                <a:schemeClr val="accent5"/>
              </a:solidFill>
            </a:endParaRPr>
          </a:p>
        </p:txBody>
      </p:sp>
      <p:grpSp>
        <p:nvGrpSpPr>
          <p:cNvPr id="41" name="Group 40"/>
          <p:cNvGrpSpPr/>
          <p:nvPr/>
        </p:nvGrpSpPr>
        <p:grpSpPr>
          <a:xfrm>
            <a:off x="3502286" y="3234706"/>
            <a:ext cx="2066591" cy="1425648"/>
            <a:chOff x="3502286" y="3234706"/>
            <a:chExt cx="2066591" cy="1425648"/>
          </a:xfrm>
        </p:grpSpPr>
        <p:sp>
          <p:nvSpPr>
            <p:cNvPr id="22" name="TextBox 21"/>
            <p:cNvSpPr txBox="1"/>
            <p:nvPr/>
          </p:nvSpPr>
          <p:spPr>
            <a:xfrm>
              <a:off x="3502286" y="3234706"/>
              <a:ext cx="2021707" cy="400110"/>
            </a:xfrm>
            <a:prstGeom prst="rect">
              <a:avLst/>
            </a:prstGeom>
            <a:noFill/>
          </p:spPr>
          <p:txBody>
            <a:bodyPr wrap="none" rtlCol="0">
              <a:spAutoFit/>
            </a:bodyPr>
            <a:lstStyle/>
            <a:p>
              <a:r>
                <a:rPr lang="en-US" sz="2000" dirty="0" smtClean="0">
                  <a:solidFill>
                    <a:schemeClr val="accent1"/>
                  </a:solidFill>
                </a:rPr>
                <a:t>lightweight / fast</a:t>
              </a:r>
              <a:endParaRPr lang="en-US" sz="2000" dirty="0">
                <a:solidFill>
                  <a:schemeClr val="accent1"/>
                </a:solidFill>
              </a:endParaRPr>
            </a:p>
          </p:txBody>
        </p:sp>
        <p:sp>
          <p:nvSpPr>
            <p:cNvPr id="24" name="TextBox 23"/>
            <p:cNvSpPr txBox="1"/>
            <p:nvPr/>
          </p:nvSpPr>
          <p:spPr>
            <a:xfrm>
              <a:off x="3502286" y="3918398"/>
              <a:ext cx="2066591" cy="400110"/>
            </a:xfrm>
            <a:prstGeom prst="rect">
              <a:avLst/>
            </a:prstGeom>
            <a:noFill/>
          </p:spPr>
          <p:txBody>
            <a:bodyPr wrap="none" rtlCol="0">
              <a:spAutoFit/>
            </a:bodyPr>
            <a:lstStyle/>
            <a:p>
              <a:r>
                <a:rPr lang="en-US" sz="2000" dirty="0" smtClean="0">
                  <a:solidFill>
                    <a:schemeClr val="accent1"/>
                  </a:solidFill>
                </a:rPr>
                <a:t>many languages</a:t>
              </a:r>
              <a:endParaRPr lang="en-US" sz="2000" dirty="0">
                <a:solidFill>
                  <a:schemeClr val="accent1"/>
                </a:solidFill>
              </a:endParaRPr>
            </a:p>
          </p:txBody>
        </p:sp>
        <p:sp>
          <p:nvSpPr>
            <p:cNvPr id="25" name="TextBox 24"/>
            <p:cNvSpPr txBox="1"/>
            <p:nvPr/>
          </p:nvSpPr>
          <p:spPr>
            <a:xfrm>
              <a:off x="3502286" y="4260244"/>
              <a:ext cx="2064989" cy="400110"/>
            </a:xfrm>
            <a:prstGeom prst="rect">
              <a:avLst/>
            </a:prstGeom>
            <a:noFill/>
          </p:spPr>
          <p:txBody>
            <a:bodyPr wrap="none" rtlCol="0">
              <a:spAutoFit/>
            </a:bodyPr>
            <a:lstStyle/>
            <a:p>
              <a:r>
                <a:rPr lang="en-US" sz="2000" dirty="0" smtClean="0">
                  <a:solidFill>
                    <a:schemeClr val="accent1"/>
                  </a:solidFill>
                </a:rPr>
                <a:t>keyboard centric</a:t>
              </a:r>
              <a:endParaRPr lang="en-US" sz="2000" dirty="0">
                <a:solidFill>
                  <a:schemeClr val="accent1"/>
                </a:solidFill>
              </a:endParaRPr>
            </a:p>
          </p:txBody>
        </p:sp>
        <p:sp>
          <p:nvSpPr>
            <p:cNvPr id="23" name="TextBox 22"/>
            <p:cNvSpPr txBox="1"/>
            <p:nvPr/>
          </p:nvSpPr>
          <p:spPr>
            <a:xfrm>
              <a:off x="3502286" y="3576552"/>
              <a:ext cx="1366080" cy="400110"/>
            </a:xfrm>
            <a:prstGeom prst="rect">
              <a:avLst/>
            </a:prstGeom>
            <a:noFill/>
          </p:spPr>
          <p:txBody>
            <a:bodyPr wrap="none" rtlCol="0">
              <a:spAutoFit/>
            </a:bodyPr>
            <a:lstStyle/>
            <a:p>
              <a:r>
                <a:rPr lang="en-US" sz="2000" dirty="0" smtClean="0">
                  <a:solidFill>
                    <a:schemeClr val="accent1"/>
                  </a:solidFill>
                </a:rPr>
                <a:t>file / folder</a:t>
              </a:r>
              <a:endParaRPr lang="en-US" sz="2000" dirty="0">
                <a:solidFill>
                  <a:schemeClr val="accent1"/>
                </a:solidFill>
              </a:endParaRPr>
            </a:p>
          </p:txBody>
        </p:sp>
      </p:grpSp>
      <p:grpSp>
        <p:nvGrpSpPr>
          <p:cNvPr id="42" name="Group 41"/>
          <p:cNvGrpSpPr/>
          <p:nvPr/>
        </p:nvGrpSpPr>
        <p:grpSpPr>
          <a:xfrm>
            <a:off x="3502286" y="3576552"/>
            <a:ext cx="3633734" cy="2109342"/>
            <a:chOff x="3502286" y="3576552"/>
            <a:chExt cx="3633734" cy="2109342"/>
          </a:xfrm>
        </p:grpSpPr>
        <p:sp>
          <p:nvSpPr>
            <p:cNvPr id="27" name="TextBox 26"/>
            <p:cNvSpPr txBox="1"/>
            <p:nvPr/>
          </p:nvSpPr>
          <p:spPr>
            <a:xfrm>
              <a:off x="3502286" y="4943936"/>
              <a:ext cx="1779654" cy="400110"/>
            </a:xfrm>
            <a:prstGeom prst="rect">
              <a:avLst/>
            </a:prstGeom>
            <a:noFill/>
          </p:spPr>
          <p:txBody>
            <a:bodyPr wrap="none" rtlCol="0">
              <a:spAutoFit/>
            </a:bodyPr>
            <a:lstStyle/>
            <a:p>
              <a:r>
                <a:rPr lang="en-US" sz="2000" dirty="0" err="1">
                  <a:solidFill>
                    <a:schemeClr val="accent5"/>
                  </a:solidFill>
                </a:rPr>
                <a:t>Git</a:t>
              </a:r>
              <a:r>
                <a:rPr lang="en-US" sz="2000" dirty="0">
                  <a:solidFill>
                    <a:schemeClr val="accent5"/>
                  </a:solidFill>
                </a:rPr>
                <a:t> </a:t>
              </a:r>
              <a:r>
                <a:rPr lang="en-US" sz="2000" dirty="0" smtClean="0">
                  <a:solidFill>
                    <a:schemeClr val="accent5"/>
                  </a:solidFill>
                </a:rPr>
                <a:t>integration</a:t>
              </a:r>
              <a:endParaRPr lang="en-US" sz="2000" dirty="0">
                <a:solidFill>
                  <a:schemeClr val="accent5"/>
                </a:solidFill>
              </a:endParaRPr>
            </a:p>
          </p:txBody>
        </p:sp>
        <p:sp>
          <p:nvSpPr>
            <p:cNvPr id="28" name="TextBox 27"/>
            <p:cNvSpPr txBox="1"/>
            <p:nvPr/>
          </p:nvSpPr>
          <p:spPr>
            <a:xfrm>
              <a:off x="3502286" y="5285784"/>
              <a:ext cx="1468672" cy="400110"/>
            </a:xfrm>
            <a:prstGeom prst="rect">
              <a:avLst/>
            </a:prstGeom>
            <a:noFill/>
          </p:spPr>
          <p:txBody>
            <a:bodyPr wrap="none" rtlCol="0">
              <a:spAutoFit/>
            </a:bodyPr>
            <a:lstStyle/>
            <a:p>
              <a:r>
                <a:rPr lang="en-US" sz="2000" dirty="0" err="1" smtClean="0">
                  <a:solidFill>
                    <a:schemeClr val="accent5"/>
                  </a:solidFill>
                </a:rPr>
                <a:t>Intellisense</a:t>
              </a:r>
              <a:endParaRPr lang="en-US" sz="2000" dirty="0">
                <a:solidFill>
                  <a:schemeClr val="accent5"/>
                </a:solidFill>
              </a:endParaRPr>
            </a:p>
          </p:txBody>
        </p:sp>
        <p:sp>
          <p:nvSpPr>
            <p:cNvPr id="29" name="TextBox 28"/>
            <p:cNvSpPr txBox="1"/>
            <p:nvPr/>
          </p:nvSpPr>
          <p:spPr>
            <a:xfrm>
              <a:off x="3502286" y="4602090"/>
              <a:ext cx="3432350" cy="400110"/>
            </a:xfrm>
            <a:prstGeom prst="rect">
              <a:avLst/>
            </a:prstGeom>
            <a:noFill/>
          </p:spPr>
          <p:txBody>
            <a:bodyPr wrap="none" rtlCol="0">
              <a:spAutoFit/>
            </a:bodyPr>
            <a:lstStyle/>
            <a:p>
              <a:r>
                <a:rPr lang="en-US" sz="2000" dirty="0">
                  <a:solidFill>
                    <a:schemeClr val="accent5"/>
                  </a:solidFill>
                </a:rPr>
                <a:t>task running </a:t>
              </a:r>
              <a:r>
                <a:rPr lang="en-US" sz="2000" dirty="0" smtClean="0">
                  <a:solidFill>
                    <a:schemeClr val="accent5"/>
                  </a:solidFill>
                </a:rPr>
                <a:t>&amp; </a:t>
              </a:r>
              <a:r>
                <a:rPr lang="en-US" sz="2000" dirty="0">
                  <a:solidFill>
                    <a:schemeClr val="accent5"/>
                  </a:solidFill>
                </a:rPr>
                <a:t>play to </a:t>
              </a:r>
              <a:r>
                <a:rPr lang="en-US" sz="2000" dirty="0" smtClean="0">
                  <a:solidFill>
                    <a:schemeClr val="accent5"/>
                  </a:solidFill>
                </a:rPr>
                <a:t>debug</a:t>
              </a:r>
              <a:endParaRPr lang="en-US" sz="2000" dirty="0">
                <a:solidFill>
                  <a:schemeClr val="accent5"/>
                </a:solidFill>
              </a:endParaRPr>
            </a:p>
          </p:txBody>
        </p:sp>
        <p:sp>
          <p:nvSpPr>
            <p:cNvPr id="30" name="TextBox 29"/>
            <p:cNvSpPr txBox="1"/>
            <p:nvPr/>
          </p:nvSpPr>
          <p:spPr>
            <a:xfrm>
              <a:off x="4758446" y="3576552"/>
              <a:ext cx="2377574" cy="400110"/>
            </a:xfrm>
            <a:prstGeom prst="rect">
              <a:avLst/>
            </a:prstGeom>
            <a:noFill/>
          </p:spPr>
          <p:txBody>
            <a:bodyPr wrap="none" rtlCol="0">
              <a:spAutoFit/>
            </a:bodyPr>
            <a:lstStyle/>
            <a:p>
              <a:r>
                <a:rPr lang="en-US" sz="2000" dirty="0">
                  <a:solidFill>
                    <a:schemeClr val="accent5"/>
                  </a:solidFill>
                </a:rPr>
                <a:t>w</a:t>
              </a:r>
              <a:r>
                <a:rPr lang="en-US" sz="2000" dirty="0" smtClean="0">
                  <a:solidFill>
                    <a:schemeClr val="accent5"/>
                  </a:solidFill>
                </a:rPr>
                <a:t>ith project context</a:t>
              </a:r>
              <a:endParaRPr lang="en-US" sz="2000" dirty="0">
                <a:solidFill>
                  <a:schemeClr val="accent5"/>
                </a:solidFill>
              </a:endParaRPr>
            </a:p>
          </p:txBody>
        </p:sp>
      </p:gr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9603" y="3635791"/>
            <a:ext cx="1641893" cy="164189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8601" y="307757"/>
            <a:ext cx="906477" cy="906477"/>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27679" y="358176"/>
            <a:ext cx="910002" cy="910002"/>
          </a:xfrm>
          <a:prstGeom prst="rect">
            <a:avLst/>
          </a:prstGeom>
        </p:spPr>
      </p:pic>
    </p:spTree>
    <p:extLst>
      <p:ext uri="{BB962C8B-B14F-4D97-AF65-F5344CB8AC3E}">
        <p14:creationId xmlns:p14="http://schemas.microsoft.com/office/powerpoint/2010/main" val="144037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P spid="17" grpId="0"/>
      <p:bldP spid="18" grpId="0"/>
      <p:bldP spid="19" grpId="0"/>
      <p:bldP spid="21" grpId="0"/>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smtClean="0">
                <a:solidFill>
                  <a:schemeClr val="bg1"/>
                </a:solidFill>
              </a:rPr>
              <a:t>Salesforce and </a:t>
            </a:r>
            <a:r>
              <a:rPr lang="en-US" sz="5400" dirty="0" err="1" smtClean="0">
                <a:solidFill>
                  <a:schemeClr val="bg1"/>
                </a:solidFill>
              </a:rPr>
              <a:t>VSCode</a:t>
            </a:r>
            <a:endParaRPr lang="en-US" sz="5400" b="0" i="0" u="none" strike="noStrike" cap="none" baseline="0" dirty="0">
              <a:solidFill>
                <a:schemeClr val="bg1"/>
              </a:solidFill>
              <a:sym typeface="Arial"/>
            </a:endParaRPr>
          </a:p>
        </p:txBody>
      </p:sp>
      <p:sp>
        <p:nvSpPr>
          <p:cNvPr id="2" name="Subtitle 1"/>
          <p:cNvSpPr>
            <a:spLocks noGrp="1"/>
          </p:cNvSpPr>
          <p:nvPr>
            <p:ph type="subTitle" idx="1"/>
          </p:nvPr>
        </p:nvSpPr>
        <p:spPr/>
        <p:txBody>
          <a:bodyPr/>
          <a:lstStyle/>
          <a:p>
            <a:r>
              <a:rPr lang="en-US" sz="2400" dirty="0" smtClean="0">
                <a:solidFill>
                  <a:schemeClr val="bg1"/>
                </a:solidFill>
              </a:rPr>
              <a:t>Getting Visual Studio Code </a:t>
            </a:r>
            <a:r>
              <a:rPr lang="en-US" sz="2400" dirty="0">
                <a:solidFill>
                  <a:schemeClr val="bg1"/>
                </a:solidFill>
              </a:rPr>
              <a:t>to recognize Salesforce </a:t>
            </a:r>
            <a:r>
              <a:rPr lang="en-US" sz="2400" dirty="0" smtClean="0">
                <a:solidFill>
                  <a:schemeClr val="bg1"/>
                </a:solidFill>
              </a:rPr>
              <a:t>files</a:t>
            </a:r>
            <a:endParaRPr lang="en-US" sz="2400" dirty="0">
              <a:solidFill>
                <a:schemeClr val="bg1"/>
              </a:solidFill>
            </a:endParaRPr>
          </a:p>
        </p:txBody>
      </p:sp>
    </p:spTree>
    <p:extLst>
      <p:ext uri="{BB962C8B-B14F-4D97-AF65-F5344CB8AC3E}">
        <p14:creationId xmlns:p14="http://schemas.microsoft.com/office/powerpoint/2010/main" val="1621905437"/>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7" name="Shape 457"/>
          <p:cNvSpPr txBox="1">
            <a:spLocks noGrp="1"/>
          </p:cNvSpPr>
          <p:nvPr>
            <p:ph type="body" idx="2"/>
          </p:nvPr>
        </p:nvSpPr>
        <p:spPr>
          <a:xfrm>
            <a:off x="6188539" y="1599479"/>
            <a:ext cx="5651945" cy="4498264"/>
          </a:xfrm>
          <a:prstGeom prst="rect">
            <a:avLst/>
          </a:prstGeom>
          <a:noFill/>
          <a:ln>
            <a:noFill/>
          </a:ln>
        </p:spPr>
        <p:txBody>
          <a:bodyPr lIns="182875" tIns="182875" rIns="182875" bIns="182875" anchor="t" anchorCtr="0">
            <a:noAutofit/>
          </a:bodyPr>
          <a:lstStyle/>
          <a:p>
            <a:pPr marL="0" marR="0" lvl="0" indent="0" algn="l" rtl="0">
              <a:lnSpc>
                <a:spcPct val="100000"/>
              </a:lnSpc>
              <a:spcBef>
                <a:spcPts val="0"/>
              </a:spcBef>
              <a:spcAft>
                <a:spcPts val="0"/>
              </a:spcAft>
              <a:buClr>
                <a:srgbClr val="7F7F7F"/>
              </a:buClr>
              <a:buSzPct val="100000"/>
              <a:buFont typeface="Arial"/>
              <a:buChar char="​"/>
            </a:pPr>
            <a:r>
              <a:rPr lang="en-US" sz="2000" b="0" i="0" u="none" strike="noStrike" cap="none" baseline="0" dirty="0" smtClean="0">
                <a:solidFill>
                  <a:srgbClr val="7C868D"/>
                </a:solidFill>
                <a:latin typeface="Arial"/>
                <a:ea typeface="Arial"/>
                <a:cs typeface="Arial"/>
                <a:sym typeface="Arial"/>
              </a:rPr>
              <a:t>Snippets image goes</a:t>
            </a:r>
            <a:r>
              <a:rPr lang="en-US" sz="2000" b="0" i="0" u="none" strike="noStrike" cap="none" dirty="0" smtClean="0">
                <a:solidFill>
                  <a:srgbClr val="7C868D"/>
                </a:solidFill>
                <a:latin typeface="Arial"/>
                <a:ea typeface="Arial"/>
                <a:cs typeface="Arial"/>
                <a:sym typeface="Arial"/>
              </a:rPr>
              <a:t> here</a:t>
            </a:r>
            <a:endParaRPr lang="en-US" sz="2000" b="0" i="0" u="none" strike="noStrike" cap="none" baseline="0" dirty="0">
              <a:solidFill>
                <a:srgbClr val="7C868D"/>
              </a:solidFill>
              <a:latin typeface="Arial"/>
              <a:ea typeface="Arial"/>
              <a:cs typeface="Arial"/>
              <a:sym typeface="Arial"/>
            </a:endParaRPr>
          </a:p>
          <a:p>
            <a:pPr marL="0" marR="0" lvl="0" indent="127000" algn="l" rtl="0">
              <a:lnSpc>
                <a:spcPct val="100000"/>
              </a:lnSpc>
              <a:spcBef>
                <a:spcPts val="1200"/>
              </a:spcBef>
              <a:spcAft>
                <a:spcPts val="600"/>
              </a:spcAft>
              <a:buClr>
                <a:srgbClr val="7F7F7F"/>
              </a:buClr>
              <a:buFont typeface="Arial"/>
              <a:buNone/>
            </a:pPr>
            <a:endParaRPr sz="2000" b="0" i="0" u="none" strike="noStrike" cap="none" baseline="0" dirty="0">
              <a:solidFill>
                <a:srgbClr val="7C868D"/>
              </a:solidFill>
              <a:latin typeface="Arial"/>
              <a:ea typeface="Arial"/>
              <a:cs typeface="Arial"/>
              <a:sym typeface="Arial"/>
            </a:endParaRPr>
          </a:p>
        </p:txBody>
      </p:sp>
      <p:sp>
        <p:nvSpPr>
          <p:cNvPr id="458" name="Shape 458"/>
          <p:cNvSpPr txBox="1">
            <a:spLocks noGrp="1"/>
          </p:cNvSpPr>
          <p:nvPr>
            <p:ph type="title"/>
          </p:nvPr>
        </p:nvSpPr>
        <p:spPr>
          <a:xfrm>
            <a:off x="338327" y="90720"/>
            <a:ext cx="11515535" cy="908042"/>
          </a:xfrm>
          <a:prstGeom prst="rect">
            <a:avLst/>
          </a:prstGeom>
          <a:noFill/>
          <a:ln>
            <a:noFill/>
          </a:ln>
        </p:spPr>
        <p:txBody>
          <a:bodyPr lIns="0" tIns="0" rIns="0" bIns="0" anchor="b" anchorCtr="0">
            <a:noAutofit/>
          </a:bodyPr>
          <a:lstStyle/>
          <a:p>
            <a:pPr lvl="0">
              <a:buSzPct val="25000"/>
            </a:pPr>
            <a:r>
              <a:rPr lang="en-US" sz="3200" dirty="0">
                <a:solidFill>
                  <a:schemeClr val="accent1"/>
                </a:solidFill>
              </a:rPr>
              <a:t>Using Visual Studio Code with Salesforce</a:t>
            </a:r>
            <a:endParaRPr lang="en-US" sz="3200" b="0" i="0" u="none" strike="noStrike" cap="none" baseline="0" dirty="0">
              <a:solidFill>
                <a:schemeClr val="accent1"/>
              </a:solidFill>
              <a:latin typeface="Arial"/>
              <a:ea typeface="Arial"/>
              <a:cs typeface="Arial"/>
              <a:sym typeface="Arial"/>
            </a:endParaRPr>
          </a:p>
        </p:txBody>
      </p:sp>
      <p:sp>
        <p:nvSpPr>
          <p:cNvPr id="459" name="Shape 459"/>
          <p:cNvSpPr txBox="1">
            <a:spLocks noGrp="1"/>
          </p:cNvSpPr>
          <p:nvPr>
            <p:ph type="body" idx="3"/>
          </p:nvPr>
        </p:nvSpPr>
        <p:spPr>
          <a:xfrm>
            <a:off x="338328" y="1021079"/>
            <a:ext cx="11484864" cy="338554"/>
          </a:xfrm>
          <a:prstGeom prst="rect">
            <a:avLst/>
          </a:prstGeom>
          <a:noFill/>
          <a:ln>
            <a:noFill/>
          </a:ln>
        </p:spPr>
        <p:txBody>
          <a:bodyPr lIns="9125" tIns="0" rIns="0" bIns="0" anchor="t" anchorCtr="0">
            <a:noAutofit/>
          </a:bodyPr>
          <a:lstStyle/>
          <a:p>
            <a:pPr marL="0" marR="0" lvl="0" indent="0" algn="l" rtl="0">
              <a:lnSpc>
                <a:spcPct val="100000"/>
              </a:lnSpc>
              <a:spcBef>
                <a:spcPts val="0"/>
              </a:spcBef>
              <a:spcAft>
                <a:spcPts val="600"/>
              </a:spcAft>
              <a:buClr>
                <a:srgbClr val="7F7F7F"/>
              </a:buClr>
              <a:buSzPct val="100000"/>
              <a:buFont typeface="Arial"/>
              <a:buChar char="​"/>
            </a:pPr>
            <a:r>
              <a:rPr lang="en-US" sz="2400" dirty="0" smtClean="0">
                <a:solidFill>
                  <a:schemeClr val="accent2"/>
                </a:solidFill>
              </a:rPr>
              <a:t>Apex and </a:t>
            </a:r>
            <a:r>
              <a:rPr lang="en-US" sz="2400" dirty="0" err="1" smtClean="0">
                <a:solidFill>
                  <a:schemeClr val="accent2"/>
                </a:solidFill>
              </a:rPr>
              <a:t>Visualforce</a:t>
            </a:r>
            <a:r>
              <a:rPr lang="en-US" sz="2400" dirty="0" smtClean="0">
                <a:solidFill>
                  <a:schemeClr val="accent2"/>
                </a:solidFill>
              </a:rPr>
              <a:t> Syntaxes and Snippets</a:t>
            </a:r>
            <a:endParaRPr lang="en-US" sz="2400" b="0" i="0" u="none" strike="noStrike" cap="none" baseline="0" dirty="0">
              <a:solidFill>
                <a:schemeClr val="accent2"/>
              </a:solidFill>
              <a:latin typeface="Arial"/>
              <a:ea typeface="Arial"/>
              <a:cs typeface="Arial"/>
              <a:sym typeface="Aria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39335"/>
            <a:ext cx="12188825" cy="4500489"/>
          </a:xfrm>
          <a:prstGeom prst="rect">
            <a:avLst/>
          </a:prstGeom>
        </p:spPr>
      </p:pic>
    </p:spTree>
    <p:extLst>
      <p:ext uri="{BB962C8B-B14F-4D97-AF65-F5344CB8AC3E}">
        <p14:creationId xmlns:p14="http://schemas.microsoft.com/office/powerpoint/2010/main" val="2137757938"/>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smtClean="0">
                <a:solidFill>
                  <a:schemeClr val="bg1"/>
                </a:solidFill>
              </a:rPr>
              <a:t>The Modern Workflow</a:t>
            </a:r>
            <a:endParaRPr lang="en-US" sz="5400" b="0" i="0" u="none" strike="noStrike" cap="none" baseline="0" dirty="0">
              <a:solidFill>
                <a:schemeClr val="bg1"/>
              </a:solidFill>
              <a:sym typeface="Arial"/>
            </a:endParaRPr>
          </a:p>
        </p:txBody>
      </p:sp>
      <p:sp>
        <p:nvSpPr>
          <p:cNvPr id="2" name="Subtitle 1"/>
          <p:cNvSpPr>
            <a:spLocks noGrp="1"/>
          </p:cNvSpPr>
          <p:nvPr>
            <p:ph type="subTitle" idx="1"/>
          </p:nvPr>
        </p:nvSpPr>
        <p:spPr/>
        <p:txBody>
          <a:bodyPr/>
          <a:lstStyle/>
          <a:p>
            <a:r>
              <a:rPr lang="en-US" sz="2400" dirty="0" smtClean="0">
                <a:solidFill>
                  <a:schemeClr val="bg1"/>
                </a:solidFill>
              </a:rPr>
              <a:t>Working with Salesforce files in Visual Studio Code</a:t>
            </a:r>
            <a:endParaRPr lang="en-US" sz="2400" dirty="0">
              <a:solidFill>
                <a:schemeClr val="bg1"/>
              </a:solidFill>
            </a:endParaRPr>
          </a:p>
        </p:txBody>
      </p:sp>
    </p:spTree>
    <p:extLst>
      <p:ext uri="{BB962C8B-B14F-4D97-AF65-F5344CB8AC3E}">
        <p14:creationId xmlns:p14="http://schemas.microsoft.com/office/powerpoint/2010/main" val="1412207228"/>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Arrow Connector 17"/>
          <p:cNvCxnSpPr>
            <a:endCxn id="20" idx="1"/>
          </p:cNvCxnSpPr>
          <p:nvPr/>
        </p:nvCxnSpPr>
        <p:spPr>
          <a:xfrm flipV="1">
            <a:off x="0" y="3881959"/>
            <a:ext cx="9304906" cy="953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 name="Rounded Rectangle 1"/>
          <p:cNvSpPr/>
          <p:nvPr/>
        </p:nvSpPr>
        <p:spPr>
          <a:xfrm>
            <a:off x="298997" y="2094118"/>
            <a:ext cx="1604214" cy="3894669"/>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4906" y="2518945"/>
            <a:ext cx="2726027" cy="272602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621" y="4111730"/>
            <a:ext cx="1544967" cy="154496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721" y="2398862"/>
            <a:ext cx="1422767" cy="1233852"/>
          </a:xfrm>
          <a:prstGeom prst="rect">
            <a:avLst/>
          </a:prstGeom>
        </p:spPr>
      </p:pic>
      <p:sp>
        <p:nvSpPr>
          <p:cNvPr id="3" name="TextBox 2"/>
          <p:cNvSpPr txBox="1"/>
          <p:nvPr/>
        </p:nvSpPr>
        <p:spPr>
          <a:xfrm>
            <a:off x="366768" y="6008645"/>
            <a:ext cx="1468672" cy="461665"/>
          </a:xfrm>
          <a:prstGeom prst="rect">
            <a:avLst/>
          </a:prstGeom>
          <a:noFill/>
        </p:spPr>
        <p:txBody>
          <a:bodyPr wrap="none" rtlCol="0">
            <a:spAutoFit/>
          </a:bodyPr>
          <a:lstStyle/>
          <a:p>
            <a:r>
              <a:rPr lang="en-US" sz="2400" dirty="0" smtClean="0"/>
              <a:t>Generate</a:t>
            </a:r>
            <a:endParaRPr lang="en-US" sz="2400" dirty="0"/>
          </a:p>
        </p:txBody>
      </p:sp>
      <p:sp>
        <p:nvSpPr>
          <p:cNvPr id="19" name="Rounded Rectangle 18"/>
          <p:cNvSpPr/>
          <p:nvPr/>
        </p:nvSpPr>
        <p:spPr>
          <a:xfrm>
            <a:off x="5048164" y="2094118"/>
            <a:ext cx="1181721" cy="3894669"/>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94690" y="2208286"/>
            <a:ext cx="650244" cy="1461302"/>
          </a:xfrm>
          <a:prstGeom prst="rect">
            <a:avLst/>
          </a:prstGeom>
        </p:spPr>
      </p:pic>
      <p:sp>
        <p:nvSpPr>
          <p:cNvPr id="24" name="TextBox 23"/>
          <p:cNvSpPr txBox="1"/>
          <p:nvPr/>
        </p:nvSpPr>
        <p:spPr>
          <a:xfrm>
            <a:off x="5203649" y="6008645"/>
            <a:ext cx="870751" cy="461665"/>
          </a:xfrm>
          <a:prstGeom prst="rect">
            <a:avLst/>
          </a:prstGeom>
          <a:noFill/>
        </p:spPr>
        <p:txBody>
          <a:bodyPr wrap="none" rtlCol="0">
            <a:spAutoFit/>
          </a:bodyPr>
          <a:lstStyle/>
          <a:p>
            <a:r>
              <a:rPr lang="en-US" sz="2400" dirty="0" smtClean="0"/>
              <a:t>Build</a:t>
            </a:r>
            <a:endParaRPr lang="en-US" sz="2400" dirty="0"/>
          </a:p>
        </p:txBody>
      </p:sp>
      <p:sp>
        <p:nvSpPr>
          <p:cNvPr id="17" name="Rounded Rectangle 16"/>
          <p:cNvSpPr/>
          <p:nvPr/>
        </p:nvSpPr>
        <p:spPr>
          <a:xfrm>
            <a:off x="2103932" y="2094118"/>
            <a:ext cx="2706842" cy="3894669"/>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46645" y="2427785"/>
            <a:ext cx="1421416" cy="1243739"/>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55842" y="4416959"/>
            <a:ext cx="2403023" cy="934509"/>
          </a:xfrm>
          <a:prstGeom prst="rect">
            <a:avLst/>
          </a:prstGeom>
        </p:spPr>
      </p:pic>
      <p:sp>
        <p:nvSpPr>
          <p:cNvPr id="23" name="TextBox 22"/>
          <p:cNvSpPr txBox="1"/>
          <p:nvPr/>
        </p:nvSpPr>
        <p:spPr>
          <a:xfrm>
            <a:off x="2962667" y="6008645"/>
            <a:ext cx="989373" cy="461665"/>
          </a:xfrm>
          <a:prstGeom prst="rect">
            <a:avLst/>
          </a:prstGeom>
          <a:noFill/>
        </p:spPr>
        <p:txBody>
          <a:bodyPr wrap="none" rtlCol="0">
            <a:spAutoFit/>
          </a:bodyPr>
          <a:lstStyle/>
          <a:p>
            <a:pPr algn="ctr"/>
            <a:r>
              <a:rPr lang="en-US" sz="2400" dirty="0" smtClean="0"/>
              <a:t>Install</a:t>
            </a:r>
            <a:endParaRPr lang="en-US" sz="2400" dirty="0"/>
          </a:p>
        </p:txBody>
      </p:sp>
      <p:sp>
        <p:nvSpPr>
          <p:cNvPr id="25" name="Rounded Rectangle 24"/>
          <p:cNvSpPr/>
          <p:nvPr/>
        </p:nvSpPr>
        <p:spPr>
          <a:xfrm>
            <a:off x="6443387" y="2094118"/>
            <a:ext cx="2646576" cy="3894669"/>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6553825" y="2531329"/>
            <a:ext cx="2425700" cy="1307589"/>
            <a:chOff x="6553825" y="2062199"/>
            <a:chExt cx="2425700" cy="1307589"/>
          </a:xfrm>
        </p:grpSpPr>
        <p:sp>
          <p:nvSpPr>
            <p:cNvPr id="16" name="TextBox 15"/>
            <p:cNvSpPr txBox="1"/>
            <p:nvPr/>
          </p:nvSpPr>
          <p:spPr>
            <a:xfrm>
              <a:off x="7189958" y="2846568"/>
              <a:ext cx="1218603" cy="523220"/>
            </a:xfrm>
            <a:prstGeom prst="rect">
              <a:avLst/>
            </a:prstGeom>
            <a:noFill/>
          </p:spPr>
          <p:txBody>
            <a:bodyPr wrap="none" rtlCol="0">
              <a:spAutoFit/>
            </a:bodyPr>
            <a:lstStyle/>
            <a:p>
              <a:r>
                <a:rPr lang="en-US" dirty="0">
                  <a:hlinkClick r:id="rId9"/>
                </a:rPr>
                <a:t>heroku</a:t>
              </a:r>
              <a:r>
                <a:rPr lang="en-US" dirty="0"/>
                <a:t>/</a:t>
              </a:r>
              <a:r>
                <a:rPr lang="en-US" b="1" dirty="0">
                  <a:hlinkClick r:id="rId10"/>
                </a:rPr>
                <a:t>force</a:t>
              </a:r>
              <a:endParaRPr lang="en-US" dirty="0"/>
            </a:p>
            <a:p>
              <a:endParaRPr lang="en-US" dirty="0"/>
            </a:p>
          </p:txBody>
        </p:sp>
        <p:pic>
          <p:nvPicPr>
            <p:cNvPr id="15" name="Picture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53825" y="2062199"/>
              <a:ext cx="2425700" cy="840400"/>
            </a:xfrm>
            <a:prstGeom prst="rect">
              <a:avLst/>
            </a:prstGeom>
          </p:spPr>
        </p:pic>
      </p:grpSp>
      <p:pic>
        <p:nvPicPr>
          <p:cNvPr id="22" name="Picture 2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870402" y="4304468"/>
            <a:ext cx="1792547" cy="1261088"/>
          </a:xfrm>
          <a:prstGeom prst="rect">
            <a:avLst/>
          </a:prstGeom>
          <a:effectLst>
            <a:glow rad="469900">
              <a:schemeClr val="accent1">
                <a:alpha val="40000"/>
              </a:schemeClr>
            </a:glow>
          </a:effectLst>
        </p:spPr>
      </p:pic>
      <p:sp>
        <p:nvSpPr>
          <p:cNvPr id="26" name="TextBox 25"/>
          <p:cNvSpPr txBox="1"/>
          <p:nvPr/>
        </p:nvSpPr>
        <p:spPr>
          <a:xfrm>
            <a:off x="7194243" y="5996326"/>
            <a:ext cx="1144865" cy="461665"/>
          </a:xfrm>
          <a:prstGeom prst="rect">
            <a:avLst/>
          </a:prstGeom>
          <a:noFill/>
        </p:spPr>
        <p:txBody>
          <a:bodyPr wrap="none" rtlCol="0">
            <a:spAutoFit/>
          </a:bodyPr>
          <a:lstStyle/>
          <a:p>
            <a:r>
              <a:rPr lang="en-US" sz="2400" dirty="0" smtClean="0"/>
              <a:t>Deploy</a:t>
            </a:r>
            <a:endParaRPr lang="en-US" sz="2400" dirty="0"/>
          </a:p>
        </p:txBody>
      </p:sp>
      <p:sp>
        <p:nvSpPr>
          <p:cNvPr id="32" name="Rounded Rectangle 31"/>
          <p:cNvSpPr/>
          <p:nvPr/>
        </p:nvSpPr>
        <p:spPr>
          <a:xfrm>
            <a:off x="5048163" y="628899"/>
            <a:ext cx="4041800" cy="1236995"/>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flipV="1">
            <a:off x="10599430" y="1865894"/>
            <a:ext cx="0" cy="116717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p:cNvCxnSpPr>
            <a:endCxn id="37" idx="0"/>
          </p:cNvCxnSpPr>
          <p:nvPr/>
        </p:nvCxnSpPr>
        <p:spPr>
          <a:xfrm>
            <a:off x="5639024" y="1865893"/>
            <a:ext cx="0" cy="22822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8" name="Straight Arrow Connector 37"/>
          <p:cNvCxnSpPr>
            <a:endCxn id="38" idx="0"/>
          </p:cNvCxnSpPr>
          <p:nvPr/>
        </p:nvCxnSpPr>
        <p:spPr>
          <a:xfrm>
            <a:off x="7766675" y="1865893"/>
            <a:ext cx="0" cy="22822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9" name="TextBox 38"/>
          <p:cNvSpPr txBox="1"/>
          <p:nvPr/>
        </p:nvSpPr>
        <p:spPr>
          <a:xfrm>
            <a:off x="6367700" y="139900"/>
            <a:ext cx="1005403" cy="461665"/>
          </a:xfrm>
          <a:prstGeom prst="rect">
            <a:avLst/>
          </a:prstGeom>
          <a:noFill/>
        </p:spPr>
        <p:txBody>
          <a:bodyPr wrap="none" rtlCol="0">
            <a:spAutoFit/>
          </a:bodyPr>
          <a:lstStyle/>
          <a:p>
            <a:r>
              <a:rPr lang="en-US" sz="2400" dirty="0" smtClean="0"/>
              <a:t>Tasks</a:t>
            </a:r>
          </a:p>
        </p:txBody>
      </p:sp>
      <p:pic>
        <p:nvPicPr>
          <p:cNvPr id="40" name="Picture 3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34074" y="734696"/>
            <a:ext cx="445855" cy="1001976"/>
          </a:xfrm>
          <a:prstGeom prst="rect">
            <a:avLst/>
          </a:prstGeom>
        </p:spPr>
      </p:pic>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896393" y="773557"/>
            <a:ext cx="963115" cy="963115"/>
          </a:xfrm>
          <a:prstGeom prst="rect">
            <a:avLst/>
          </a:prstGeom>
        </p:spPr>
      </p:pic>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131194" y="904016"/>
            <a:ext cx="1105801" cy="686761"/>
          </a:xfrm>
          <a:prstGeom prst="rect">
            <a:avLst/>
          </a:prstGeom>
        </p:spPr>
      </p:pic>
      <p:sp>
        <p:nvSpPr>
          <p:cNvPr id="55" name="Rounded Rectangle 54"/>
          <p:cNvSpPr/>
          <p:nvPr/>
        </p:nvSpPr>
        <p:spPr>
          <a:xfrm>
            <a:off x="3012113" y="628902"/>
            <a:ext cx="1827585" cy="1236995"/>
          </a:xfrm>
          <a:prstGeom prst="round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456320" y="786036"/>
            <a:ext cx="910418" cy="910418"/>
          </a:xfrm>
          <a:prstGeom prst="rect">
            <a:avLst/>
          </a:prstGeom>
        </p:spPr>
      </p:pic>
      <p:sp>
        <p:nvSpPr>
          <p:cNvPr id="54" name="Rounded Rectangle 53"/>
          <p:cNvSpPr/>
          <p:nvPr/>
        </p:nvSpPr>
        <p:spPr>
          <a:xfrm>
            <a:off x="9802725" y="628899"/>
            <a:ext cx="1627275" cy="12369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408827" y="121055"/>
            <a:ext cx="922047" cy="461665"/>
          </a:xfrm>
          <a:prstGeom prst="rect">
            <a:avLst/>
          </a:prstGeom>
          <a:noFill/>
        </p:spPr>
        <p:txBody>
          <a:bodyPr wrap="none" rtlCol="0">
            <a:spAutoFit/>
          </a:bodyPr>
          <a:lstStyle/>
          <a:p>
            <a:r>
              <a:rPr lang="en-US" sz="2400" dirty="0" smtClean="0"/>
              <a:t>Code</a:t>
            </a:r>
          </a:p>
        </p:txBody>
      </p:sp>
      <p:pic>
        <p:nvPicPr>
          <p:cNvPr id="57" name="Picture 5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48119" y="877357"/>
            <a:ext cx="1764242" cy="735101"/>
          </a:xfrm>
          <a:prstGeom prst="rect">
            <a:avLst/>
          </a:prstGeom>
        </p:spPr>
      </p:pic>
      <p:sp>
        <p:nvSpPr>
          <p:cNvPr id="58" name="Rounded Rectangle 57"/>
          <p:cNvSpPr/>
          <p:nvPr/>
        </p:nvSpPr>
        <p:spPr>
          <a:xfrm>
            <a:off x="298997" y="628905"/>
            <a:ext cx="2518969" cy="12369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724924" y="138677"/>
            <a:ext cx="1641796" cy="461665"/>
          </a:xfrm>
          <a:prstGeom prst="rect">
            <a:avLst/>
          </a:prstGeom>
          <a:noFill/>
        </p:spPr>
        <p:txBody>
          <a:bodyPr wrap="none" rtlCol="0">
            <a:spAutoFit/>
          </a:bodyPr>
          <a:lstStyle/>
          <a:p>
            <a:r>
              <a:rPr lang="en-US" sz="2400" smtClean="0"/>
              <a:t>Versioning</a:t>
            </a:r>
            <a:endParaRPr lang="en-US" sz="2400" dirty="0" smtClean="0"/>
          </a:p>
        </p:txBody>
      </p:sp>
      <p:sp>
        <p:nvSpPr>
          <p:cNvPr id="60" name="TextBox 59"/>
          <p:cNvSpPr txBox="1"/>
          <p:nvPr/>
        </p:nvSpPr>
        <p:spPr>
          <a:xfrm>
            <a:off x="9950747" y="152403"/>
            <a:ext cx="1332416" cy="461665"/>
          </a:xfrm>
          <a:prstGeom prst="rect">
            <a:avLst/>
          </a:prstGeom>
          <a:noFill/>
        </p:spPr>
        <p:txBody>
          <a:bodyPr wrap="none" rtlCol="0">
            <a:spAutoFit/>
          </a:bodyPr>
          <a:lstStyle/>
          <a:p>
            <a:r>
              <a:rPr lang="en-US" sz="2400" dirty="0" smtClean="0"/>
              <a:t>Retrieve</a:t>
            </a:r>
          </a:p>
        </p:txBody>
      </p:sp>
      <p:cxnSp>
        <p:nvCxnSpPr>
          <p:cNvPr id="62" name="Straight Arrow Connector 61"/>
          <p:cNvCxnSpPr>
            <a:stCxn id="55" idx="1"/>
            <a:endCxn id="58" idx="3"/>
          </p:cNvCxnSpPr>
          <p:nvPr/>
        </p:nvCxnSpPr>
        <p:spPr>
          <a:xfrm flipH="1">
            <a:off x="2817966" y="1247400"/>
            <a:ext cx="194147" cy="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4" name="Straight Arrow Connector 63"/>
          <p:cNvCxnSpPr/>
          <p:nvPr/>
        </p:nvCxnSpPr>
        <p:spPr>
          <a:xfrm flipV="1">
            <a:off x="4839698" y="1433660"/>
            <a:ext cx="208465" cy="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8" name="Straight Arrow Connector 67"/>
          <p:cNvCxnSpPr>
            <a:stCxn id="54" idx="1"/>
            <a:endCxn id="32" idx="3"/>
          </p:cNvCxnSpPr>
          <p:nvPr/>
        </p:nvCxnSpPr>
        <p:spPr>
          <a:xfrm flipH="1">
            <a:off x="9089963" y="1247397"/>
            <a:ext cx="71276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4" name="Straight Arrow Connector 73"/>
          <p:cNvCxnSpPr/>
          <p:nvPr/>
        </p:nvCxnSpPr>
        <p:spPr>
          <a:xfrm flipH="1">
            <a:off x="4839698" y="1049864"/>
            <a:ext cx="20846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27" name="Picture 2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172307" y="4364894"/>
            <a:ext cx="933021" cy="1075876"/>
          </a:xfrm>
          <a:prstGeom prst="rect">
            <a:avLst/>
          </a:prstGeom>
        </p:spPr>
      </p:pic>
    </p:spTree>
    <p:extLst>
      <p:ext uri="{BB962C8B-B14F-4D97-AF65-F5344CB8AC3E}">
        <p14:creationId xmlns:p14="http://schemas.microsoft.com/office/powerpoint/2010/main" val="12101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7"/>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9" grpId="0" animBg="1"/>
      <p:bldP spid="24" grpId="0"/>
      <p:bldP spid="17" grpId="0" animBg="1"/>
      <p:bldP spid="23" grpId="0"/>
      <p:bldP spid="25" grpId="0" animBg="1"/>
      <p:bldP spid="26" grpId="0"/>
      <p:bldP spid="32" grpId="0" animBg="1"/>
      <p:bldP spid="39" grpId="0"/>
      <p:bldP spid="55" grpId="0" animBg="1"/>
      <p:bldP spid="54" grpId="0" animBg="1"/>
      <p:bldP spid="56" grpId="0"/>
      <p:bldP spid="58" grpId="0" animBg="1"/>
      <p:bldP spid="59" grpId="0"/>
      <p:bldP spid="6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a:solidFill>
                  <a:schemeClr val="bg1"/>
                </a:solidFill>
              </a:rPr>
              <a:t>Tying it all together with </a:t>
            </a:r>
            <a:r>
              <a:rPr lang="en-US" sz="5400" dirty="0" err="1">
                <a:solidFill>
                  <a:schemeClr val="bg1"/>
                </a:solidFill>
              </a:rPr>
              <a:t>Tasks.json</a:t>
            </a:r>
            <a:endParaRPr lang="en-US" sz="5400" dirty="0">
              <a:solidFill>
                <a:schemeClr val="bg1"/>
              </a:solidFill>
            </a:endParaRPr>
          </a:p>
        </p:txBody>
      </p:sp>
    </p:spTree>
    <p:extLst>
      <p:ext uri="{BB962C8B-B14F-4D97-AF65-F5344CB8AC3E}">
        <p14:creationId xmlns:p14="http://schemas.microsoft.com/office/powerpoint/2010/main" val="1953366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Shape 846"/>
          <p:cNvSpPr txBox="1">
            <a:spLocks noGrp="1"/>
          </p:cNvSpPr>
          <p:nvPr>
            <p:ph type="body" idx="1"/>
          </p:nvPr>
        </p:nvSpPr>
        <p:spPr>
          <a:xfrm>
            <a:off x="338327" y="1283367"/>
            <a:ext cx="11515535" cy="4938976"/>
          </a:xfrm>
          <a:prstGeom prst="rect">
            <a:avLst/>
          </a:prstGeom>
          <a:noFill/>
          <a:ln>
            <a:noFill/>
          </a:ln>
        </p:spPr>
        <p:txBody>
          <a:bodyPr lIns="9125" tIns="0" rIns="0" bIns="0" anchor="t" anchorCtr="0">
            <a:noAutofit/>
          </a:bodyPr>
          <a:lstStyle/>
          <a:p>
            <a:pPr marL="0" marR="0" lvl="0" indent="0" algn="l" rtl="0">
              <a:lnSpc>
                <a:spcPct val="100000"/>
              </a:lnSpc>
              <a:spcBef>
                <a:spcPts val="0"/>
              </a:spcBef>
              <a:spcAft>
                <a:spcPts val="0"/>
              </a:spcAft>
              <a:buClr>
                <a:srgbClr val="7F7F7F"/>
              </a:buClr>
              <a:buSzPct val="100000"/>
              <a:buFont typeface="Arial"/>
              <a:buChar char="​"/>
            </a:pPr>
            <a:r>
              <a:rPr lang="en-US" sz="1400" b="0" i="0" u="none" strike="noStrike" cap="none" baseline="0" dirty="0">
                <a:solidFill>
                  <a:srgbClr val="7C868D"/>
                </a:solidFill>
                <a:latin typeface="Arial"/>
                <a:ea typeface="Arial"/>
                <a:cs typeface="Arial"/>
                <a:sym typeface="Arial"/>
              </a:rPr>
              <a:t>Safe harbor statement under the Private Securities Litigation Reform Act of 1995:</a:t>
            </a:r>
          </a:p>
          <a:p>
            <a:pPr marL="0" marR="0" lvl="0" indent="0" algn="l" rtl="0">
              <a:lnSpc>
                <a:spcPct val="100000"/>
              </a:lnSpc>
              <a:spcBef>
                <a:spcPts val="1200"/>
              </a:spcBef>
              <a:spcAft>
                <a:spcPts val="0"/>
              </a:spcAft>
              <a:buClr>
                <a:srgbClr val="7F7F7F"/>
              </a:buClr>
              <a:buSzPct val="100000"/>
              <a:buFont typeface="Arial"/>
              <a:buChar char="​"/>
            </a:pPr>
            <a:r>
              <a:rPr lang="en-US" sz="1400" b="0" i="0" u="none" strike="noStrike" cap="none" baseline="0" dirty="0">
                <a:solidFill>
                  <a:srgbClr val="7C868D"/>
                </a:solidFill>
                <a:latin typeface="Arial"/>
                <a:ea typeface="Arial"/>
                <a:cs typeface="Arial"/>
                <a:sym typeface="Arial"/>
              </a:rPr>
              <a:t>This presentation may contain forward-looking statements that involve risks, uncertainties, and assumptions. If any such uncertainties materialize or if any of the assumptions proves incorrect, the results of </a:t>
            </a:r>
            <a:r>
              <a:rPr lang="en-US" sz="1400" b="0" i="0" u="none" strike="noStrike" cap="none" baseline="0" dirty="0" err="1">
                <a:solidFill>
                  <a:srgbClr val="7C868D"/>
                </a:solidFill>
                <a:latin typeface="Arial"/>
                <a:ea typeface="Arial"/>
                <a:cs typeface="Arial"/>
                <a:sym typeface="Arial"/>
              </a:rPr>
              <a:t>salesforce.com</a:t>
            </a:r>
            <a:r>
              <a:rPr lang="en-US" sz="1400" b="0" i="0" u="none" strike="noStrike" cap="none" baseline="0" dirty="0">
                <a:solidFill>
                  <a:srgbClr val="7C868D"/>
                </a:solidFill>
                <a:latin typeface="Arial"/>
                <a:ea typeface="Arial"/>
                <a:cs typeface="Arial"/>
                <a:sym typeface="Arial"/>
              </a:rPr>
              <a:t>, </a:t>
            </a:r>
            <a:r>
              <a:rPr lang="en-US" sz="1400" b="0" i="0" u="none" strike="noStrike" cap="none" baseline="0" dirty="0" err="1">
                <a:solidFill>
                  <a:srgbClr val="7C868D"/>
                </a:solidFill>
                <a:latin typeface="Arial"/>
                <a:ea typeface="Arial"/>
                <a:cs typeface="Arial"/>
                <a:sym typeface="Arial"/>
              </a:rPr>
              <a:t>inc.</a:t>
            </a:r>
            <a:r>
              <a:rPr lang="en-US" sz="1400" b="0" i="0" u="none" strike="noStrike" cap="none" baseline="0" dirty="0">
                <a:solidFill>
                  <a:srgbClr val="7C868D"/>
                </a:solidFill>
                <a:latin typeface="Arial"/>
                <a:ea typeface="Arial"/>
                <a:cs typeface="Arial"/>
                <a:sym typeface="Arial"/>
              </a:rPr>
              <a:t> could differ materially from the results expressed or implied by the forward-looking statements we make. All statements other than statements of historical fact could be deemed forward-looking, including any projections of product or service availability, subscriber growth, earnings, revenues, or other financial items and any statements regarding strategies or plans of management for future operations, statements of belief, any statements concerning new, planned, or upgraded services or technology developments and customer contracts or use of our services.</a:t>
            </a:r>
          </a:p>
          <a:p>
            <a:pPr marL="0" marR="0" lvl="0" indent="0" algn="l" rtl="0">
              <a:lnSpc>
                <a:spcPct val="100000"/>
              </a:lnSpc>
              <a:spcBef>
                <a:spcPts val="1200"/>
              </a:spcBef>
              <a:spcAft>
                <a:spcPts val="0"/>
              </a:spcAft>
              <a:buClr>
                <a:srgbClr val="7F7F7F"/>
              </a:buClr>
              <a:buSzPct val="100000"/>
              <a:buFont typeface="Arial"/>
              <a:buChar char="​"/>
            </a:pPr>
            <a:r>
              <a:rPr lang="en-US" sz="1400" b="0" i="0" u="none" strike="noStrike" cap="none" baseline="0" dirty="0">
                <a:solidFill>
                  <a:srgbClr val="7C868D"/>
                </a:solidFill>
                <a:latin typeface="Arial"/>
                <a:ea typeface="Arial"/>
                <a:cs typeface="Arial"/>
                <a:sym typeface="Arial"/>
              </a:rPr>
              <a:t>The risks and uncertainties referred to above include – but are not limited to – risks associated with developing and delivering new functionality for our service, new products and services, our new business model, our past operating losses, possible fluctuations in our operating results and rate of growth, interruptions or delays in our Web hosting, breach of our security measures, the outcome of any litigation, risks associated with completed and any possible mergers and acquisitions, the immature market in which we operate, our relatively limited operating history, our ability to expand, retain, and motivate our employees and manage our growth, new releases of our service and successful customer deployment, our limited history reselling non-</a:t>
            </a:r>
            <a:r>
              <a:rPr lang="en-US" sz="1400" b="0" i="0" u="none" strike="noStrike" cap="none" baseline="0" dirty="0" err="1">
                <a:solidFill>
                  <a:srgbClr val="7C868D"/>
                </a:solidFill>
                <a:latin typeface="Arial"/>
                <a:ea typeface="Arial"/>
                <a:cs typeface="Arial"/>
                <a:sym typeface="Arial"/>
              </a:rPr>
              <a:t>salesforce.com</a:t>
            </a:r>
            <a:r>
              <a:rPr lang="en-US" sz="1400" b="0" i="0" u="none" strike="noStrike" cap="none" baseline="0" dirty="0">
                <a:solidFill>
                  <a:srgbClr val="7C868D"/>
                </a:solidFill>
                <a:latin typeface="Arial"/>
                <a:ea typeface="Arial"/>
                <a:cs typeface="Arial"/>
                <a:sym typeface="Arial"/>
              </a:rPr>
              <a:t> products, and utilization and selling to larger enterprise customers. Further information on potential factors that could affect the financial results of </a:t>
            </a:r>
            <a:r>
              <a:rPr lang="en-US" sz="1400" b="0" i="0" u="none" strike="noStrike" cap="none" baseline="0" dirty="0" err="1">
                <a:solidFill>
                  <a:srgbClr val="7C868D"/>
                </a:solidFill>
                <a:latin typeface="Arial"/>
                <a:ea typeface="Arial"/>
                <a:cs typeface="Arial"/>
                <a:sym typeface="Arial"/>
              </a:rPr>
              <a:t>salesforce.com</a:t>
            </a:r>
            <a:r>
              <a:rPr lang="en-US" sz="1400" b="0" i="0" u="none" strike="noStrike" cap="none" baseline="0" dirty="0">
                <a:solidFill>
                  <a:srgbClr val="7C868D"/>
                </a:solidFill>
                <a:latin typeface="Arial"/>
                <a:ea typeface="Arial"/>
                <a:cs typeface="Arial"/>
                <a:sym typeface="Arial"/>
              </a:rPr>
              <a:t>, </a:t>
            </a:r>
            <a:r>
              <a:rPr lang="en-US" sz="1400" b="0" i="0" u="none" strike="noStrike" cap="none" baseline="0" dirty="0" err="1">
                <a:solidFill>
                  <a:srgbClr val="7C868D"/>
                </a:solidFill>
                <a:latin typeface="Arial"/>
                <a:ea typeface="Arial"/>
                <a:cs typeface="Arial"/>
                <a:sym typeface="Arial"/>
              </a:rPr>
              <a:t>inc.</a:t>
            </a:r>
            <a:r>
              <a:rPr lang="en-US" sz="1400" b="0" i="0" u="none" strike="noStrike" cap="none" baseline="0" dirty="0">
                <a:solidFill>
                  <a:srgbClr val="7C868D"/>
                </a:solidFill>
                <a:latin typeface="Arial"/>
                <a:ea typeface="Arial"/>
                <a:cs typeface="Arial"/>
                <a:sym typeface="Arial"/>
              </a:rPr>
              <a:t> is included in our annual report on Form 10-K for the most recent fiscal year and in our quarterly report on Form 10-Q for the most recent fiscal quarter. These documents and others containing important disclosures are available on the SEC Filings section of the Investor Information section of our Web site.</a:t>
            </a:r>
          </a:p>
          <a:p>
            <a:pPr marL="0" marR="0" lvl="0" indent="0" algn="l" rtl="0">
              <a:lnSpc>
                <a:spcPct val="100000"/>
              </a:lnSpc>
              <a:spcBef>
                <a:spcPts val="1200"/>
              </a:spcBef>
              <a:spcAft>
                <a:spcPts val="0"/>
              </a:spcAft>
              <a:buClr>
                <a:srgbClr val="7F7F7F"/>
              </a:buClr>
              <a:buSzPct val="100000"/>
              <a:buFont typeface="Arial"/>
              <a:buChar char="​"/>
            </a:pPr>
            <a:r>
              <a:rPr lang="en-US" sz="1400" b="0" i="0" u="none" strike="noStrike" cap="none" baseline="0" dirty="0">
                <a:solidFill>
                  <a:srgbClr val="7C868D"/>
                </a:solidFill>
                <a:latin typeface="Arial"/>
                <a:ea typeface="Arial"/>
                <a:cs typeface="Arial"/>
                <a:sym typeface="Arial"/>
              </a:rPr>
              <a:t>Any unreleased services or features referenced in this or other presentations, press releases or public statements are not currently available and may not be delivered on time or at all. Customers who purchase our services should make the purchase decisions based upon features that are currently available. </a:t>
            </a:r>
            <a:r>
              <a:rPr lang="en-US" sz="1400" b="0" i="0" u="none" strike="noStrike" cap="none" baseline="0" dirty="0" err="1">
                <a:solidFill>
                  <a:srgbClr val="7C868D"/>
                </a:solidFill>
                <a:latin typeface="Arial"/>
                <a:ea typeface="Arial"/>
                <a:cs typeface="Arial"/>
                <a:sym typeface="Arial"/>
              </a:rPr>
              <a:t>Salesforce.com</a:t>
            </a:r>
            <a:r>
              <a:rPr lang="en-US" sz="1400" b="0" i="0" u="none" strike="noStrike" cap="none" baseline="0" dirty="0">
                <a:solidFill>
                  <a:srgbClr val="7C868D"/>
                </a:solidFill>
                <a:latin typeface="Arial"/>
                <a:ea typeface="Arial"/>
                <a:cs typeface="Arial"/>
                <a:sym typeface="Arial"/>
              </a:rPr>
              <a:t>, </a:t>
            </a:r>
            <a:r>
              <a:rPr lang="en-US" sz="1400" b="0" i="0" u="none" strike="noStrike" cap="none" baseline="0" dirty="0" err="1">
                <a:solidFill>
                  <a:srgbClr val="7C868D"/>
                </a:solidFill>
                <a:latin typeface="Arial"/>
                <a:ea typeface="Arial"/>
                <a:cs typeface="Arial"/>
                <a:sym typeface="Arial"/>
              </a:rPr>
              <a:t>inc.</a:t>
            </a:r>
            <a:r>
              <a:rPr lang="en-US" sz="1400" b="0" i="0" u="none" strike="noStrike" cap="none" baseline="0" dirty="0">
                <a:solidFill>
                  <a:srgbClr val="7C868D"/>
                </a:solidFill>
                <a:latin typeface="Arial"/>
                <a:ea typeface="Arial"/>
                <a:cs typeface="Arial"/>
                <a:sym typeface="Arial"/>
              </a:rPr>
              <a:t> assumes no obligation and does not intend to update these forward-looking statements.</a:t>
            </a:r>
          </a:p>
          <a:p>
            <a:pPr marL="0" marR="0" lvl="0" indent="88900" algn="l" rtl="0">
              <a:lnSpc>
                <a:spcPct val="100000"/>
              </a:lnSpc>
              <a:spcBef>
                <a:spcPts val="1200"/>
              </a:spcBef>
              <a:spcAft>
                <a:spcPts val="600"/>
              </a:spcAft>
              <a:buClr>
                <a:srgbClr val="7F7F7F"/>
              </a:buClr>
              <a:buFont typeface="Arial"/>
              <a:buNone/>
            </a:pPr>
            <a:endParaRPr sz="1400" b="0" i="0" u="none" strike="noStrike" cap="none" baseline="0" dirty="0">
              <a:solidFill>
                <a:srgbClr val="7C868D"/>
              </a:solidFill>
              <a:latin typeface="Arial"/>
              <a:ea typeface="Arial"/>
              <a:cs typeface="Arial"/>
              <a:sym typeface="Arial"/>
            </a:endParaRPr>
          </a:p>
        </p:txBody>
      </p:sp>
      <p:sp>
        <p:nvSpPr>
          <p:cNvPr id="847" name="Shape 847"/>
          <p:cNvSpPr txBox="1">
            <a:spLocks noGrp="1"/>
          </p:cNvSpPr>
          <p:nvPr>
            <p:ph type="title"/>
          </p:nvPr>
        </p:nvSpPr>
        <p:spPr>
          <a:xfrm>
            <a:off x="338327" y="90720"/>
            <a:ext cx="11515535" cy="908042"/>
          </a:xfrm>
          <a:prstGeom prst="rect">
            <a:avLst/>
          </a:prstGeom>
          <a:noFill/>
          <a:ln>
            <a:noFill/>
          </a:ln>
        </p:spPr>
        <p:txBody>
          <a:bodyPr lIns="0" tIns="0" rIns="0" bIns="0" anchor="b" anchorCtr="0">
            <a:noAutofit/>
          </a:bodyPr>
          <a:lstStyle/>
          <a:p>
            <a:pPr marL="0" marR="0" lvl="0" indent="0" algn="l" rtl="0">
              <a:lnSpc>
                <a:spcPct val="100000"/>
              </a:lnSpc>
              <a:spcBef>
                <a:spcPts val="0"/>
              </a:spcBef>
              <a:buClr>
                <a:schemeClr val="accent1"/>
              </a:buClr>
              <a:buSzPct val="25000"/>
              <a:buFont typeface="Arial"/>
              <a:buNone/>
            </a:pPr>
            <a:r>
              <a:rPr lang="en-US" sz="3200" b="0" i="0" u="none" strike="noStrike" cap="none" baseline="0">
                <a:solidFill>
                  <a:schemeClr val="accent1"/>
                </a:solidFill>
                <a:latin typeface="Arial"/>
                <a:ea typeface="Arial"/>
                <a:cs typeface="Arial"/>
                <a:sym typeface="Arial"/>
              </a:rPr>
              <a:t>Safe Harbor</a:t>
            </a:r>
          </a:p>
        </p:txBody>
      </p:sp>
    </p:spTree>
    <p:extLst>
      <p:ext uri="{BB962C8B-B14F-4D97-AF65-F5344CB8AC3E}">
        <p14:creationId xmlns:p14="http://schemas.microsoft.com/office/powerpoint/2010/main" val="28238446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5400" dirty="0" smtClean="0">
                <a:solidFill>
                  <a:schemeClr val="accent1"/>
                </a:solidFill>
              </a:rPr>
              <a:t>Tasks</a:t>
            </a:r>
            <a:endParaRPr lang="en-US" sz="5400" dirty="0">
              <a:solidFill>
                <a:schemeClr val="accent1"/>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 y="998762"/>
            <a:ext cx="12188825" cy="4808776"/>
          </a:xfrm>
          <a:prstGeom prst="rect">
            <a:avLst/>
          </a:prstGeom>
        </p:spPr>
      </p:pic>
    </p:spTree>
    <p:extLst>
      <p:ext uri="{BB962C8B-B14F-4D97-AF65-F5344CB8AC3E}">
        <p14:creationId xmlns:p14="http://schemas.microsoft.com/office/powerpoint/2010/main" val="12699372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smtClean="0">
                <a:solidFill>
                  <a:schemeClr val="bg1"/>
                </a:solidFill>
              </a:rPr>
              <a:t>The future for Visual Studio Code</a:t>
            </a:r>
            <a:endParaRPr lang="en-US" sz="5400" dirty="0">
              <a:solidFill>
                <a:schemeClr val="bg1"/>
              </a:solidFill>
            </a:endParaRPr>
          </a:p>
        </p:txBody>
      </p:sp>
    </p:spTree>
    <p:extLst>
      <p:ext uri="{BB962C8B-B14F-4D97-AF65-F5344CB8AC3E}">
        <p14:creationId xmlns:p14="http://schemas.microsoft.com/office/powerpoint/2010/main" val="10481813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4400" dirty="0" smtClean="0">
                <a:solidFill>
                  <a:schemeClr val="accent1"/>
                </a:solidFill>
              </a:rPr>
              <a:t>The future is bright</a:t>
            </a:r>
            <a:endParaRPr lang="en-US" sz="4400" dirty="0">
              <a:solidFill>
                <a:schemeClr val="accent1"/>
              </a:solidFill>
            </a:endParaRPr>
          </a:p>
        </p:txBody>
      </p:sp>
      <p:grpSp>
        <p:nvGrpSpPr>
          <p:cNvPr id="9" name="Group 8"/>
          <p:cNvGrpSpPr/>
          <p:nvPr/>
        </p:nvGrpSpPr>
        <p:grpSpPr>
          <a:xfrm>
            <a:off x="1062613" y="2751207"/>
            <a:ext cx="10066961" cy="1252839"/>
            <a:chOff x="1100667" y="2531074"/>
            <a:chExt cx="10066961" cy="1252839"/>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667" y="2572618"/>
              <a:ext cx="4749894" cy="116975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7734" y="2531074"/>
              <a:ext cx="4749894" cy="1252839"/>
            </a:xfrm>
            <a:prstGeom prst="rect">
              <a:avLst/>
            </a:prstGeom>
          </p:spPr>
        </p:pic>
      </p:grpSp>
    </p:spTree>
    <p:extLst>
      <p:ext uri="{BB962C8B-B14F-4D97-AF65-F5344CB8AC3E}">
        <p14:creationId xmlns:p14="http://schemas.microsoft.com/office/powerpoint/2010/main" val="14699765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smtClean="0">
                <a:solidFill>
                  <a:schemeClr val="bg1"/>
                </a:solidFill>
              </a:rPr>
              <a:t>Presentation Resources</a:t>
            </a:r>
            <a:endParaRPr lang="en-US" sz="5400" dirty="0">
              <a:solidFill>
                <a:schemeClr val="bg1"/>
              </a:solidFill>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00545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4400" dirty="0" smtClean="0">
                <a:solidFill>
                  <a:schemeClr val="accent1"/>
                </a:solidFill>
              </a:rPr>
              <a:t>Code you can use</a:t>
            </a:r>
            <a:endParaRPr lang="en-US" sz="4400" dirty="0">
              <a:solidFill>
                <a:schemeClr val="accent1"/>
              </a:solidFill>
            </a:endParaRPr>
          </a:p>
        </p:txBody>
      </p:sp>
      <p:grpSp>
        <p:nvGrpSpPr>
          <p:cNvPr id="8" name="Group 7"/>
          <p:cNvGrpSpPr/>
          <p:nvPr/>
        </p:nvGrpSpPr>
        <p:grpSpPr>
          <a:xfrm>
            <a:off x="6783675" y="1567178"/>
            <a:ext cx="4714926" cy="1346195"/>
            <a:chOff x="6841067" y="1308100"/>
            <a:chExt cx="4714926" cy="1346195"/>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1067" y="1308100"/>
              <a:ext cx="1295400" cy="1295400"/>
            </a:xfrm>
            <a:prstGeom prst="rect">
              <a:avLst/>
            </a:prstGeom>
          </p:spPr>
        </p:pic>
        <p:sp>
          <p:nvSpPr>
            <p:cNvPr id="6" name="Rectangle 5"/>
            <p:cNvSpPr/>
            <p:nvPr/>
          </p:nvSpPr>
          <p:spPr>
            <a:xfrm>
              <a:off x="6841067" y="2346518"/>
              <a:ext cx="4580100" cy="307777"/>
            </a:xfrm>
            <a:prstGeom prst="rect">
              <a:avLst/>
            </a:prstGeom>
          </p:spPr>
          <p:txBody>
            <a:bodyPr wrap="none">
              <a:spAutoFit/>
            </a:bodyPr>
            <a:lstStyle/>
            <a:p>
              <a:r>
                <a:rPr lang="en-US" dirty="0"/>
                <a:t>https://</a:t>
              </a:r>
              <a:r>
                <a:rPr lang="en-US" dirty="0" err="1"/>
                <a:t>github.com</a:t>
              </a:r>
              <a:r>
                <a:rPr lang="en-US" dirty="0"/>
                <a:t>/</a:t>
              </a:r>
              <a:r>
                <a:rPr lang="en-US" dirty="0" err="1"/>
                <a:t>johnpapa</a:t>
              </a:r>
              <a:r>
                <a:rPr lang="en-US" dirty="0"/>
                <a:t>/</a:t>
              </a:r>
              <a:r>
                <a:rPr lang="en-US" dirty="0" err="1"/>
                <a:t>hottowel</a:t>
              </a:r>
              <a:r>
                <a:rPr lang="en-US" dirty="0"/>
                <a:t>-angular-typescript</a:t>
              </a:r>
            </a:p>
          </p:txBody>
        </p:sp>
        <p:sp>
          <p:nvSpPr>
            <p:cNvPr id="7" name="TextBox 6"/>
            <p:cNvSpPr txBox="1"/>
            <p:nvPr/>
          </p:nvSpPr>
          <p:spPr>
            <a:xfrm>
              <a:off x="8136467" y="1736376"/>
              <a:ext cx="3419526" cy="400110"/>
            </a:xfrm>
            <a:prstGeom prst="rect">
              <a:avLst/>
            </a:prstGeom>
            <a:noFill/>
          </p:spPr>
          <p:txBody>
            <a:bodyPr wrap="none" rtlCol="0">
              <a:spAutoFit/>
            </a:bodyPr>
            <a:lstStyle/>
            <a:p>
              <a:r>
                <a:rPr lang="en-US" sz="2000" dirty="0" err="1" smtClean="0"/>
                <a:t>Hottowel</a:t>
              </a:r>
              <a:r>
                <a:rPr lang="en-US" sz="2000" dirty="0" smtClean="0"/>
                <a:t> Angular Typescript</a:t>
              </a:r>
              <a:endParaRPr lang="en-US" sz="2000" dirty="0"/>
            </a:p>
          </p:txBody>
        </p:sp>
      </p:grpSp>
      <p:grpSp>
        <p:nvGrpSpPr>
          <p:cNvPr id="16" name="Group 15"/>
          <p:cNvGrpSpPr/>
          <p:nvPr/>
        </p:nvGrpSpPr>
        <p:grpSpPr>
          <a:xfrm>
            <a:off x="1045243" y="2082799"/>
            <a:ext cx="4336444" cy="830574"/>
            <a:chOff x="943643" y="2389480"/>
            <a:chExt cx="4336444" cy="830574"/>
          </a:xfrm>
        </p:grpSpPr>
        <p:sp>
          <p:nvSpPr>
            <p:cNvPr id="9" name="TextBox 8"/>
            <p:cNvSpPr txBox="1"/>
            <p:nvPr/>
          </p:nvSpPr>
          <p:spPr>
            <a:xfrm>
              <a:off x="943643" y="2912277"/>
              <a:ext cx="4336444" cy="307777"/>
            </a:xfrm>
            <a:prstGeom prst="rect">
              <a:avLst/>
            </a:prstGeom>
            <a:noFill/>
          </p:spPr>
          <p:txBody>
            <a:bodyPr wrap="none" rtlCol="0">
              <a:spAutoFit/>
            </a:bodyPr>
            <a:lstStyle/>
            <a:p>
              <a:r>
                <a:rPr lang="en-US" dirty="0"/>
                <a:t>https://</a:t>
              </a:r>
              <a:r>
                <a:rPr lang="en-US" dirty="0" err="1"/>
                <a:t>github.com</a:t>
              </a:r>
              <a:r>
                <a:rPr lang="en-US" dirty="0"/>
                <a:t>/</a:t>
              </a:r>
              <a:r>
                <a:rPr lang="en-US" dirty="0" err="1"/>
                <a:t>CodeScience</a:t>
              </a:r>
              <a:r>
                <a:rPr lang="en-US" dirty="0"/>
                <a:t>/Salesforce-</a:t>
              </a:r>
              <a:r>
                <a:rPr lang="en-US" dirty="0" err="1"/>
                <a:t>VSCode</a:t>
              </a:r>
              <a:endParaRPr lang="en-US" dirty="0"/>
            </a:p>
          </p:txBody>
        </p:sp>
        <p:sp>
          <p:nvSpPr>
            <p:cNvPr id="10" name="TextBox 9"/>
            <p:cNvSpPr txBox="1"/>
            <p:nvPr/>
          </p:nvSpPr>
          <p:spPr>
            <a:xfrm>
              <a:off x="1414926" y="2389480"/>
              <a:ext cx="3393878" cy="400110"/>
            </a:xfrm>
            <a:prstGeom prst="rect">
              <a:avLst/>
            </a:prstGeom>
            <a:noFill/>
          </p:spPr>
          <p:txBody>
            <a:bodyPr wrap="none" rtlCol="0">
              <a:spAutoFit/>
            </a:bodyPr>
            <a:lstStyle/>
            <a:p>
              <a:r>
                <a:rPr lang="en-US" sz="2000" smtClean="0"/>
                <a:t>*Plugin: </a:t>
              </a:r>
              <a:r>
                <a:rPr lang="en-US" sz="2000" dirty="0" smtClean="0"/>
                <a:t>Salesforce-</a:t>
              </a:r>
              <a:r>
                <a:rPr lang="en-US" sz="2000" dirty="0" err="1" smtClean="0"/>
                <a:t>VSCode</a:t>
              </a:r>
              <a:endParaRPr lang="en-US" sz="2000" dirty="0"/>
            </a:p>
          </p:txBody>
        </p:sp>
      </p:grpSp>
      <p:grpSp>
        <p:nvGrpSpPr>
          <p:cNvPr id="15" name="Group 14"/>
          <p:cNvGrpSpPr/>
          <p:nvPr/>
        </p:nvGrpSpPr>
        <p:grpSpPr>
          <a:xfrm>
            <a:off x="912194" y="3782036"/>
            <a:ext cx="4602542" cy="860422"/>
            <a:chOff x="6265333" y="1005222"/>
            <a:chExt cx="4602542" cy="860422"/>
          </a:xfrm>
        </p:grpSpPr>
        <p:sp>
          <p:nvSpPr>
            <p:cNvPr id="13" name="TextBox 12"/>
            <p:cNvSpPr txBox="1"/>
            <p:nvPr/>
          </p:nvSpPr>
          <p:spPr>
            <a:xfrm>
              <a:off x="6265333" y="1557867"/>
              <a:ext cx="4602542" cy="307777"/>
            </a:xfrm>
            <a:prstGeom prst="rect">
              <a:avLst/>
            </a:prstGeom>
            <a:noFill/>
          </p:spPr>
          <p:txBody>
            <a:bodyPr wrap="none" rtlCol="0">
              <a:spAutoFit/>
            </a:bodyPr>
            <a:lstStyle/>
            <a:p>
              <a:r>
                <a:rPr lang="en-US" dirty="0"/>
                <a:t>https://</a:t>
              </a:r>
              <a:r>
                <a:rPr lang="en-US" dirty="0" err="1"/>
                <a:t>github.com</a:t>
              </a:r>
              <a:r>
                <a:rPr lang="en-US" dirty="0"/>
                <a:t>/</a:t>
              </a:r>
              <a:r>
                <a:rPr lang="en-US" dirty="0" err="1"/>
                <a:t>CodeScience</a:t>
              </a:r>
              <a:r>
                <a:rPr lang="en-US" dirty="0"/>
                <a:t>/slush-angular-</a:t>
              </a:r>
              <a:r>
                <a:rPr lang="en-US" dirty="0" err="1"/>
                <a:t>webpack</a:t>
              </a:r>
              <a:endParaRPr lang="en-US" dirty="0"/>
            </a:p>
          </p:txBody>
        </p:sp>
        <p:sp>
          <p:nvSpPr>
            <p:cNvPr id="14" name="TextBox 13"/>
            <p:cNvSpPr txBox="1"/>
            <p:nvPr/>
          </p:nvSpPr>
          <p:spPr>
            <a:xfrm>
              <a:off x="7090879" y="1005222"/>
              <a:ext cx="2951449" cy="400110"/>
            </a:xfrm>
            <a:prstGeom prst="rect">
              <a:avLst/>
            </a:prstGeom>
            <a:noFill/>
          </p:spPr>
          <p:txBody>
            <a:bodyPr wrap="none" rtlCol="0">
              <a:spAutoFit/>
            </a:bodyPr>
            <a:lstStyle/>
            <a:p>
              <a:r>
                <a:rPr lang="en-US" sz="2000" dirty="0" smtClean="0"/>
                <a:t>Slush-Angular-</a:t>
              </a:r>
              <a:r>
                <a:rPr lang="en-US" sz="2000" dirty="0" err="1" smtClean="0"/>
                <a:t>Webpack</a:t>
              </a:r>
              <a:endParaRPr lang="en-US" sz="2000" dirty="0"/>
            </a:p>
          </p:txBody>
        </p:sp>
      </p:grpSp>
      <p:grpSp>
        <p:nvGrpSpPr>
          <p:cNvPr id="20" name="Group 19"/>
          <p:cNvGrpSpPr/>
          <p:nvPr/>
        </p:nvGrpSpPr>
        <p:grpSpPr>
          <a:xfrm>
            <a:off x="7636933" y="3799454"/>
            <a:ext cx="3089307" cy="825586"/>
            <a:chOff x="7636933" y="3393791"/>
            <a:chExt cx="3089307" cy="825586"/>
          </a:xfrm>
        </p:grpSpPr>
        <p:sp>
          <p:nvSpPr>
            <p:cNvPr id="18" name="TextBox 17"/>
            <p:cNvSpPr txBox="1"/>
            <p:nvPr/>
          </p:nvSpPr>
          <p:spPr>
            <a:xfrm>
              <a:off x="7636933" y="3911600"/>
              <a:ext cx="3089307" cy="307777"/>
            </a:xfrm>
            <a:prstGeom prst="rect">
              <a:avLst/>
            </a:prstGeom>
            <a:noFill/>
          </p:spPr>
          <p:txBody>
            <a:bodyPr wrap="none" rtlCol="0">
              <a:spAutoFit/>
            </a:bodyPr>
            <a:lstStyle/>
            <a:p>
              <a:r>
                <a:rPr lang="en-US" dirty="0"/>
                <a:t>https://</a:t>
              </a:r>
              <a:r>
                <a:rPr lang="en-US" dirty="0" err="1"/>
                <a:t>github.com</a:t>
              </a:r>
              <a:r>
                <a:rPr lang="en-US" dirty="0"/>
                <a:t>/</a:t>
              </a:r>
              <a:r>
                <a:rPr lang="en-US" dirty="0" err="1"/>
                <a:t>dshahin</a:t>
              </a:r>
              <a:r>
                <a:rPr lang="en-US" dirty="0"/>
                <a:t>/</a:t>
              </a:r>
              <a:r>
                <a:rPr lang="en-US" dirty="0" err="1"/>
                <a:t>jsr</a:t>
              </a:r>
              <a:r>
                <a:rPr lang="en-US" dirty="0"/>
                <a:t>-mocks</a:t>
              </a:r>
            </a:p>
          </p:txBody>
        </p:sp>
        <p:sp>
          <p:nvSpPr>
            <p:cNvPr id="19" name="TextBox 18"/>
            <p:cNvSpPr txBox="1"/>
            <p:nvPr/>
          </p:nvSpPr>
          <p:spPr>
            <a:xfrm>
              <a:off x="8433625" y="3393791"/>
              <a:ext cx="1495922" cy="400110"/>
            </a:xfrm>
            <a:prstGeom prst="rect">
              <a:avLst/>
            </a:prstGeom>
            <a:noFill/>
          </p:spPr>
          <p:txBody>
            <a:bodyPr wrap="none" rtlCol="0">
              <a:spAutoFit/>
            </a:bodyPr>
            <a:lstStyle/>
            <a:p>
              <a:r>
                <a:rPr lang="en-US" sz="2000" smtClean="0"/>
                <a:t>JSR-Mocks</a:t>
              </a:r>
              <a:endParaRPr lang="en-US" sz="2000"/>
            </a:p>
          </p:txBody>
        </p:sp>
      </p:grpSp>
    </p:spTree>
    <p:extLst>
      <p:ext uri="{BB962C8B-B14F-4D97-AF65-F5344CB8AC3E}">
        <p14:creationId xmlns:p14="http://schemas.microsoft.com/office/powerpoint/2010/main" val="4542199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pic>
        <p:nvPicPr>
          <p:cNvPr id="664" name="Shape 664"/>
          <p:cNvPicPr preferRelativeResize="0"/>
          <p:nvPr/>
        </p:nvPicPr>
        <p:blipFill>
          <a:blip r:embed="rId3">
            <a:alphaModFix/>
          </a:blip>
          <a:stretch>
            <a:fillRect/>
          </a:stretch>
        </p:blipFill>
        <p:spPr>
          <a:xfrm>
            <a:off x="1105778" y="4819650"/>
            <a:ext cx="9846399" cy="1115600"/>
          </a:xfrm>
          <a:prstGeom prst="rect">
            <a:avLst/>
          </a:prstGeom>
          <a:noFill/>
          <a:ln>
            <a:noFill/>
          </a:ln>
        </p:spPr>
      </p:pic>
      <p:pic>
        <p:nvPicPr>
          <p:cNvPr id="665" name="Shape 665"/>
          <p:cNvPicPr preferRelativeResize="0"/>
          <p:nvPr/>
        </p:nvPicPr>
        <p:blipFill>
          <a:blip r:embed="rId4">
            <a:alphaModFix/>
          </a:blip>
          <a:stretch>
            <a:fillRect/>
          </a:stretch>
        </p:blipFill>
        <p:spPr>
          <a:xfrm>
            <a:off x="2466851" y="685300"/>
            <a:ext cx="7152050" cy="1652149"/>
          </a:xfrm>
          <a:prstGeom prst="rect">
            <a:avLst/>
          </a:prstGeom>
          <a:noFill/>
          <a:ln>
            <a:noFill/>
          </a:ln>
        </p:spPr>
      </p:pic>
    </p:spTree>
    <p:extLst>
      <p:ext uri="{BB962C8B-B14F-4D97-AF65-F5344CB8AC3E}">
        <p14:creationId xmlns:p14="http://schemas.microsoft.com/office/powerpoint/2010/main" val="1156313575"/>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3"/>
        <p:cNvGrpSpPr/>
        <p:nvPr/>
      </p:nvGrpSpPr>
      <p:grpSpPr>
        <a:xfrm>
          <a:off x="0" y="0"/>
          <a:ext cx="0" cy="0"/>
          <a:chOff x="0" y="0"/>
          <a:chExt cx="0" cy="0"/>
        </a:xfrm>
      </p:grpSpPr>
      <p:sp>
        <p:nvSpPr>
          <p:cNvPr id="1894" name="Shape 1894"/>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marL="0" marR="0" lvl="0" indent="0" algn="l" rtl="0">
              <a:lnSpc>
                <a:spcPct val="100000"/>
              </a:lnSpc>
              <a:spcBef>
                <a:spcPts val="0"/>
              </a:spcBef>
              <a:buClr>
                <a:schemeClr val="lt1"/>
              </a:buClr>
              <a:buSzPct val="25000"/>
              <a:buFont typeface="Arial"/>
              <a:buNone/>
            </a:pPr>
            <a:r>
              <a:rPr lang="en-US" sz="5400" b="0" i="0" u="none" strike="noStrike" cap="none" baseline="0" dirty="0">
                <a:solidFill>
                  <a:schemeClr val="lt1"/>
                </a:solidFill>
                <a:latin typeface="Arial"/>
                <a:ea typeface="Arial"/>
                <a:cs typeface="Arial"/>
                <a:sym typeface="Arial"/>
              </a:rPr>
              <a:t>Welcome to </a:t>
            </a:r>
            <a:r>
              <a:rPr lang="en-US" sz="5400" dirty="0" smtClean="0">
                <a:solidFill>
                  <a:schemeClr val="lt1"/>
                </a:solidFill>
              </a:rPr>
              <a:t>The </a:t>
            </a:r>
            <a:r>
              <a:rPr lang="en-US" sz="5400" dirty="0">
                <a:solidFill>
                  <a:schemeClr val="lt1"/>
                </a:solidFill>
              </a:rPr>
              <a:t>M</a:t>
            </a:r>
            <a:r>
              <a:rPr lang="en-US" sz="5400" dirty="0" smtClean="0">
                <a:solidFill>
                  <a:schemeClr val="lt1"/>
                </a:solidFill>
              </a:rPr>
              <a:t>odern Salesforce </a:t>
            </a:r>
            <a:r>
              <a:rPr lang="en-US" sz="5400" dirty="0">
                <a:solidFill>
                  <a:schemeClr val="lt1"/>
                </a:solidFill>
              </a:rPr>
              <a:t>D</a:t>
            </a:r>
            <a:r>
              <a:rPr lang="en-US" sz="5400" dirty="0" smtClean="0">
                <a:solidFill>
                  <a:schemeClr val="lt1"/>
                </a:solidFill>
              </a:rPr>
              <a:t>evelopment </a:t>
            </a:r>
            <a:r>
              <a:rPr lang="en-US" sz="5400" dirty="0">
                <a:solidFill>
                  <a:schemeClr val="lt1"/>
                </a:solidFill>
              </a:rPr>
              <a:t>W</a:t>
            </a:r>
            <a:r>
              <a:rPr lang="en-US" sz="5400" dirty="0" smtClean="0">
                <a:solidFill>
                  <a:schemeClr val="lt1"/>
                </a:solidFill>
              </a:rPr>
              <a:t>orkflow with Visual Studio Code</a:t>
            </a:r>
            <a:endParaRPr lang="en-US" sz="5400" b="0" i="0" u="none" strike="noStrike" cap="none" baseline="0" dirty="0">
              <a:solidFill>
                <a:schemeClr val="lt1"/>
              </a:solidFill>
              <a:latin typeface="Arial"/>
              <a:ea typeface="Arial"/>
              <a:cs typeface="Arial"/>
              <a:sym typeface="Arial"/>
            </a:endParaRPr>
          </a:p>
        </p:txBody>
      </p:sp>
      <p:sp>
        <p:nvSpPr>
          <p:cNvPr id="1895" name="Shape 1895"/>
          <p:cNvSpPr txBox="1">
            <a:spLocks noGrp="1"/>
          </p:cNvSpPr>
          <p:nvPr>
            <p:ph type="subTitle" idx="1"/>
          </p:nvPr>
        </p:nvSpPr>
        <p:spPr>
          <a:xfrm>
            <a:off x="360362" y="4876800"/>
            <a:ext cx="11482388" cy="10667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600"/>
              </a:spcAft>
              <a:buClr>
                <a:srgbClr val="7F7F7F"/>
              </a:buClr>
              <a:buSzPct val="25000"/>
              <a:buFont typeface="Arial"/>
              <a:buNone/>
            </a:pPr>
            <a:r>
              <a:rPr lang="en-US" sz="2400" b="0" i="0" u="none" strike="noStrike" cap="none" baseline="0" dirty="0">
                <a:solidFill>
                  <a:schemeClr val="lt1"/>
                </a:solidFill>
                <a:latin typeface="Arial"/>
                <a:ea typeface="Arial"/>
                <a:cs typeface="Arial"/>
                <a:sym typeface="Arial"/>
              </a:rPr>
              <a:t>Salesforce 2015</a:t>
            </a:r>
          </a:p>
        </p:txBody>
      </p:sp>
    </p:spTree>
    <p:extLst>
      <p:ext uri="{BB962C8B-B14F-4D97-AF65-F5344CB8AC3E}">
        <p14:creationId xmlns:p14="http://schemas.microsoft.com/office/powerpoint/2010/main" val="1393559446"/>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solidFill>
                  <a:schemeClr val="bg1"/>
                </a:solidFill>
              </a:rPr>
              <a:t>John Nelson</a:t>
            </a:r>
            <a:r>
              <a:rPr lang="en-US" sz="1800" dirty="0" smtClean="0">
                <a:solidFill>
                  <a:schemeClr val="bg1"/>
                </a:solidFill>
              </a:rPr>
              <a:t/>
            </a:r>
            <a:br>
              <a:rPr lang="en-US" sz="1800" dirty="0" smtClean="0">
                <a:solidFill>
                  <a:schemeClr val="bg1"/>
                </a:solidFill>
              </a:rPr>
            </a:br>
            <a:r>
              <a:rPr lang="en-US" sz="1800" dirty="0" smtClean="0">
                <a:solidFill>
                  <a:schemeClr val="bg1"/>
                </a:solidFill>
              </a:rPr>
              <a:t>@</a:t>
            </a:r>
            <a:r>
              <a:rPr lang="en-US" sz="1800" dirty="0" err="1" smtClean="0">
                <a:solidFill>
                  <a:schemeClr val="bg1"/>
                </a:solidFill>
              </a:rPr>
              <a:t>JohnAaronNelson</a:t>
            </a:r>
            <a:endParaRPr lang="en-US" sz="1800" dirty="0">
              <a:solidFill>
                <a:schemeClr val="bg1"/>
              </a:solidFill>
            </a:endParaRPr>
          </a:p>
        </p:txBody>
      </p:sp>
      <p:sp>
        <p:nvSpPr>
          <p:cNvPr id="3" name="Subtitle 2"/>
          <p:cNvSpPr>
            <a:spLocks noGrp="1"/>
          </p:cNvSpPr>
          <p:nvPr>
            <p:ph type="subTitle" idx="1"/>
          </p:nvPr>
        </p:nvSpPr>
        <p:spPr/>
        <p:txBody>
          <a:bodyPr/>
          <a:lstStyle/>
          <a:p>
            <a:r>
              <a:rPr lang="en-US" dirty="0" smtClean="0">
                <a:solidFill>
                  <a:schemeClr val="bg1"/>
                </a:solidFill>
              </a:rPr>
              <a:t>Code Scientist</a:t>
            </a:r>
            <a:endParaRPr lang="en-US" dirty="0">
              <a:solidFill>
                <a:schemeClr val="bg1"/>
              </a:solidFill>
            </a:endParaRPr>
          </a:p>
        </p:txBody>
      </p:sp>
    </p:spTree>
    <p:extLst>
      <p:ext uri="{BB962C8B-B14F-4D97-AF65-F5344CB8AC3E}">
        <p14:creationId xmlns:p14="http://schemas.microsoft.com/office/powerpoint/2010/main" val="9560855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pic>
        <p:nvPicPr>
          <p:cNvPr id="447" name="Shape 447"/>
          <p:cNvPicPr preferRelativeResize="0"/>
          <p:nvPr/>
        </p:nvPicPr>
        <p:blipFill>
          <a:blip r:embed="rId3">
            <a:alphaModFix/>
          </a:blip>
          <a:stretch>
            <a:fillRect/>
          </a:stretch>
        </p:blipFill>
        <p:spPr>
          <a:xfrm>
            <a:off x="489075" y="456551"/>
            <a:ext cx="4314275" cy="829275"/>
          </a:xfrm>
          <a:prstGeom prst="rect">
            <a:avLst/>
          </a:prstGeom>
          <a:noFill/>
          <a:ln>
            <a:noFill/>
          </a:ln>
        </p:spPr>
      </p:pic>
      <p:pic>
        <p:nvPicPr>
          <p:cNvPr id="448" name="Shape 448"/>
          <p:cNvPicPr preferRelativeResize="0"/>
          <p:nvPr/>
        </p:nvPicPr>
        <p:blipFill>
          <a:blip r:embed="rId4">
            <a:alphaModFix/>
          </a:blip>
          <a:stretch>
            <a:fillRect/>
          </a:stretch>
        </p:blipFill>
        <p:spPr>
          <a:xfrm>
            <a:off x="652200" y="1397599"/>
            <a:ext cx="11023999" cy="4450824"/>
          </a:xfrm>
          <a:prstGeom prst="rect">
            <a:avLst/>
          </a:prstGeom>
          <a:noFill/>
          <a:ln>
            <a:noFill/>
          </a:ln>
        </p:spPr>
      </p:pic>
    </p:spTree>
    <p:extLst>
      <p:ext uri="{BB962C8B-B14F-4D97-AF65-F5344CB8AC3E}">
        <p14:creationId xmlns:p14="http://schemas.microsoft.com/office/powerpoint/2010/main" val="723198973"/>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smtClean="0">
                <a:solidFill>
                  <a:schemeClr val="bg1"/>
                </a:solidFill>
              </a:rPr>
              <a:t>A bit about Salesforce</a:t>
            </a:r>
            <a:endParaRPr lang="en-US" sz="5400" dirty="0">
              <a:solidFill>
                <a:schemeClr val="bg1"/>
              </a:solidFill>
            </a:endParaRPr>
          </a:p>
        </p:txBody>
      </p:sp>
      <p:sp>
        <p:nvSpPr>
          <p:cNvPr id="3" name="Subtitle 2"/>
          <p:cNvSpPr>
            <a:spLocks noGrp="1"/>
          </p:cNvSpPr>
          <p:nvPr>
            <p:ph type="subTitle" idx="1"/>
          </p:nvPr>
        </p:nvSpPr>
        <p:spPr/>
        <p:txBody>
          <a:bodyPr/>
          <a:lstStyle/>
          <a:p>
            <a:r>
              <a:rPr lang="en-US" sz="2400" dirty="0" smtClean="0">
                <a:solidFill>
                  <a:schemeClr val="bg1"/>
                </a:solidFill>
              </a:rPr>
              <a:t>Why businesses love Salesforce</a:t>
            </a:r>
            <a:endParaRPr lang="en-US" sz="2400" dirty="0">
              <a:solidFill>
                <a:schemeClr val="bg1"/>
              </a:solidFill>
            </a:endParaRPr>
          </a:p>
        </p:txBody>
      </p:sp>
    </p:spTree>
    <p:extLst>
      <p:ext uri="{BB962C8B-B14F-4D97-AF65-F5344CB8AC3E}">
        <p14:creationId xmlns:p14="http://schemas.microsoft.com/office/powerpoint/2010/main" val="2113262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4400" dirty="0" smtClean="0">
                <a:solidFill>
                  <a:schemeClr val="accent1"/>
                </a:solidFill>
              </a:rPr>
              <a:t>The SaaS company</a:t>
            </a:r>
            <a:endParaRPr lang="en-US" sz="4400" dirty="0">
              <a:solidFill>
                <a:schemeClr val="accent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94" y="1381950"/>
            <a:ext cx="5437632" cy="4035552"/>
          </a:xfrm>
          <a:prstGeom prst="rect">
            <a:avLst/>
          </a:prstGeom>
        </p:spPr>
      </p:pic>
      <p:sp>
        <p:nvSpPr>
          <p:cNvPr id="7" name="TextBox 6"/>
          <p:cNvSpPr txBox="1"/>
          <p:nvPr/>
        </p:nvSpPr>
        <p:spPr>
          <a:xfrm>
            <a:off x="507660" y="1434651"/>
            <a:ext cx="3990195" cy="1938992"/>
          </a:xfrm>
          <a:prstGeom prst="rect">
            <a:avLst/>
          </a:prstGeom>
          <a:noFill/>
        </p:spPr>
        <p:txBody>
          <a:bodyPr wrap="none" rtlCol="0">
            <a:spAutoFit/>
          </a:bodyPr>
          <a:lstStyle/>
          <a:p>
            <a:pPr marL="342900" indent="-342900">
              <a:buFont typeface="Arial" charset="0"/>
              <a:buChar char="•"/>
            </a:pPr>
            <a:r>
              <a:rPr lang="en-US" sz="2400" dirty="0" smtClean="0"/>
              <a:t>Est. 1999</a:t>
            </a:r>
          </a:p>
          <a:p>
            <a:pPr marL="342900" indent="-342900">
              <a:buFont typeface="Arial" charset="0"/>
              <a:buChar char="•"/>
            </a:pPr>
            <a:r>
              <a:rPr lang="en-US" sz="2400" dirty="0"/>
              <a:t>Originator “App Store</a:t>
            </a:r>
            <a:r>
              <a:rPr lang="en-US" sz="2400" dirty="0" smtClean="0"/>
              <a:t>”</a:t>
            </a:r>
          </a:p>
          <a:p>
            <a:pPr marL="342900" indent="-342900">
              <a:buFont typeface="Arial" charset="0"/>
              <a:buChar char="•"/>
            </a:pPr>
            <a:r>
              <a:rPr lang="en-US" sz="2400" dirty="0" smtClean="0"/>
              <a:t>16,000+ employees</a:t>
            </a:r>
          </a:p>
          <a:p>
            <a:pPr marL="342900" indent="-342900">
              <a:buFont typeface="Arial" charset="0"/>
              <a:buChar char="•"/>
            </a:pPr>
            <a:r>
              <a:rPr lang="en-US" sz="2400" dirty="0" smtClean="0"/>
              <a:t>Valuation of $45 Billion</a:t>
            </a:r>
          </a:p>
          <a:p>
            <a:pPr marL="342900" indent="-342900">
              <a:buFont typeface="Arial" charset="0"/>
              <a:buChar char="•"/>
            </a:pPr>
            <a:r>
              <a:rPr lang="en-US" sz="2400" dirty="0" smtClean="0"/>
              <a:t>Thriving marketplace $$$</a:t>
            </a:r>
            <a:endParaRPr lang="en-US" sz="2400" dirty="0"/>
          </a:p>
        </p:txBody>
      </p:sp>
      <p:sp>
        <p:nvSpPr>
          <p:cNvPr id="9" name="TextBox 8"/>
          <p:cNvSpPr txBox="1"/>
          <p:nvPr/>
        </p:nvSpPr>
        <p:spPr>
          <a:xfrm>
            <a:off x="457203" y="948268"/>
            <a:ext cx="3542958" cy="523220"/>
          </a:xfrm>
          <a:prstGeom prst="rect">
            <a:avLst/>
          </a:prstGeom>
          <a:noFill/>
        </p:spPr>
        <p:txBody>
          <a:bodyPr wrap="none" rtlCol="0">
            <a:spAutoFit/>
          </a:bodyPr>
          <a:lstStyle/>
          <a:p>
            <a:r>
              <a:rPr lang="en-US" sz="2800" dirty="0" smtClean="0">
                <a:solidFill>
                  <a:schemeClr val="accent1"/>
                </a:solidFill>
              </a:rPr>
              <a:t>Why you should care</a:t>
            </a:r>
            <a:endParaRPr lang="en-US" sz="2800" dirty="0">
              <a:solidFill>
                <a:schemeClr val="accent1"/>
              </a:solidFill>
            </a:endParaRPr>
          </a:p>
        </p:txBody>
      </p:sp>
      <p:sp>
        <p:nvSpPr>
          <p:cNvPr id="10" name="TextBox 9"/>
          <p:cNvSpPr txBox="1"/>
          <p:nvPr/>
        </p:nvSpPr>
        <p:spPr>
          <a:xfrm>
            <a:off x="457203" y="3640198"/>
            <a:ext cx="3401893" cy="523220"/>
          </a:xfrm>
          <a:prstGeom prst="rect">
            <a:avLst/>
          </a:prstGeom>
          <a:noFill/>
        </p:spPr>
        <p:txBody>
          <a:bodyPr wrap="none" rtlCol="0">
            <a:spAutoFit/>
          </a:bodyPr>
          <a:lstStyle/>
          <a:p>
            <a:r>
              <a:rPr lang="en-US" sz="2800" dirty="0" smtClean="0">
                <a:solidFill>
                  <a:schemeClr val="accent1"/>
                </a:solidFill>
              </a:rPr>
              <a:t>Why business cares</a:t>
            </a:r>
            <a:endParaRPr lang="en-US" sz="2800" dirty="0">
              <a:solidFill>
                <a:schemeClr val="accent1"/>
              </a:solidFill>
            </a:endParaRPr>
          </a:p>
        </p:txBody>
      </p:sp>
      <p:sp>
        <p:nvSpPr>
          <p:cNvPr id="11" name="TextBox 10"/>
          <p:cNvSpPr txBox="1"/>
          <p:nvPr/>
        </p:nvSpPr>
        <p:spPr>
          <a:xfrm>
            <a:off x="507660" y="4105008"/>
            <a:ext cx="4673074" cy="1938992"/>
          </a:xfrm>
          <a:prstGeom prst="rect">
            <a:avLst/>
          </a:prstGeom>
          <a:noFill/>
        </p:spPr>
        <p:txBody>
          <a:bodyPr wrap="none" rtlCol="0">
            <a:spAutoFit/>
          </a:bodyPr>
          <a:lstStyle/>
          <a:p>
            <a:pPr marL="342900" indent="-342900">
              <a:buFont typeface="Arial" charset="0"/>
              <a:buChar char="•"/>
            </a:pPr>
            <a:r>
              <a:rPr lang="en-US" sz="2400" dirty="0" smtClean="0"/>
              <a:t>“No software” </a:t>
            </a:r>
          </a:p>
          <a:p>
            <a:pPr marL="342900" indent="-342900">
              <a:buFont typeface="Arial" charset="0"/>
              <a:buChar char="•"/>
            </a:pPr>
            <a:r>
              <a:rPr lang="en-US" sz="2400" dirty="0" smtClean="0"/>
              <a:t>Cloud based </a:t>
            </a:r>
          </a:p>
          <a:p>
            <a:pPr marL="342900" indent="-342900">
              <a:buFont typeface="Arial" charset="0"/>
              <a:buChar char="•"/>
            </a:pPr>
            <a:r>
              <a:rPr lang="en-US" sz="2400" dirty="0" smtClean="0"/>
              <a:t>Secure and compliant</a:t>
            </a:r>
          </a:p>
          <a:p>
            <a:pPr marL="342900" indent="-342900">
              <a:buFont typeface="Arial" charset="0"/>
              <a:buChar char="•"/>
            </a:pPr>
            <a:r>
              <a:rPr lang="en-US" sz="2400" dirty="0" smtClean="0"/>
              <a:t>#1 CRM for Sales and Service</a:t>
            </a:r>
          </a:p>
          <a:p>
            <a:pPr marL="342900" indent="-342900">
              <a:buFont typeface="Arial" charset="0"/>
              <a:buChar char="•"/>
            </a:pPr>
            <a:r>
              <a:rPr lang="en-US" sz="2400" dirty="0" smtClean="0"/>
              <a:t>Administrator friendly</a:t>
            </a:r>
          </a:p>
        </p:txBody>
      </p:sp>
    </p:spTree>
    <p:extLst>
      <p:ext uri="{BB962C8B-B14F-4D97-AF65-F5344CB8AC3E}">
        <p14:creationId xmlns:p14="http://schemas.microsoft.com/office/powerpoint/2010/main" val="13278795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Shape 839"/>
          <p:cNvSpPr txBox="1">
            <a:spLocks noGrp="1"/>
          </p:cNvSpPr>
          <p:nvPr>
            <p:ph type="ctrTitle"/>
          </p:nvPr>
        </p:nvSpPr>
        <p:spPr>
          <a:xfrm>
            <a:off x="360362" y="2049319"/>
            <a:ext cx="11482388" cy="2628899"/>
          </a:xfrm>
          <a:prstGeom prst="rect">
            <a:avLst/>
          </a:prstGeom>
          <a:noFill/>
          <a:ln>
            <a:noFill/>
          </a:ln>
        </p:spPr>
        <p:txBody>
          <a:bodyPr lIns="0" tIns="0" rIns="0" bIns="0" anchor="b" anchorCtr="0">
            <a:noAutofit/>
          </a:bodyPr>
          <a:lstStyle/>
          <a:p>
            <a:pPr lvl="0">
              <a:buSzPct val="25000"/>
            </a:pPr>
            <a:r>
              <a:rPr lang="en-US" sz="5400" dirty="0">
                <a:solidFill>
                  <a:schemeClr val="bg1"/>
                </a:solidFill>
              </a:rPr>
              <a:t>The Problem</a:t>
            </a:r>
            <a:endParaRPr lang="en-US" sz="5400" b="0" i="0" u="none" strike="noStrike" cap="none" baseline="0" dirty="0">
              <a:solidFill>
                <a:schemeClr val="bg1"/>
              </a:solidFill>
              <a:sym typeface="Arial"/>
            </a:endParaRPr>
          </a:p>
        </p:txBody>
      </p:sp>
      <p:sp>
        <p:nvSpPr>
          <p:cNvPr id="840" name="Shape 840"/>
          <p:cNvSpPr txBox="1">
            <a:spLocks noGrp="1"/>
          </p:cNvSpPr>
          <p:nvPr>
            <p:ph type="subTitle" idx="1"/>
          </p:nvPr>
        </p:nvSpPr>
        <p:spPr>
          <a:xfrm>
            <a:off x="360362" y="4876800"/>
            <a:ext cx="11482388" cy="1066799"/>
          </a:xfrm>
          <a:prstGeom prst="rect">
            <a:avLst/>
          </a:prstGeom>
          <a:noFill/>
          <a:ln>
            <a:noFill/>
          </a:ln>
        </p:spPr>
        <p:txBody>
          <a:bodyPr lIns="0" tIns="0" rIns="0" bIns="0" anchor="t" anchorCtr="0">
            <a:noAutofit/>
          </a:bodyPr>
          <a:lstStyle/>
          <a:p>
            <a:pPr>
              <a:spcBef>
                <a:spcPts val="0"/>
              </a:spcBef>
            </a:pPr>
            <a:r>
              <a:rPr lang="en-US" sz="2400" dirty="0" smtClean="0">
                <a:solidFill>
                  <a:schemeClr val="bg1"/>
                </a:solidFill>
              </a:rPr>
              <a:t>Modern JavaScript development </a:t>
            </a:r>
            <a:r>
              <a:rPr lang="en-US" sz="2400" dirty="0">
                <a:solidFill>
                  <a:schemeClr val="bg1"/>
                </a:solidFill>
              </a:rPr>
              <a:t>with Salesforce can be </a:t>
            </a:r>
            <a:r>
              <a:rPr lang="en-US" sz="2400" dirty="0" smtClean="0">
                <a:solidFill>
                  <a:schemeClr val="bg1"/>
                </a:solidFill>
              </a:rPr>
              <a:t>painful.  </a:t>
            </a:r>
            <a:endParaRPr lang="en-US" sz="2400" dirty="0">
              <a:solidFill>
                <a:schemeClr val="bg1"/>
              </a:solidFill>
            </a:endParaRPr>
          </a:p>
        </p:txBody>
      </p:sp>
    </p:spTree>
    <p:extLst>
      <p:ext uri="{BB962C8B-B14F-4D97-AF65-F5344CB8AC3E}">
        <p14:creationId xmlns:p14="http://schemas.microsoft.com/office/powerpoint/2010/main" val="78722393"/>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5409" y="879654"/>
            <a:ext cx="2038838" cy="203883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3251" y="1060640"/>
            <a:ext cx="1705453" cy="170545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548" y="1060640"/>
            <a:ext cx="1705453" cy="170545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15643" y="619461"/>
            <a:ext cx="3721100" cy="2184400"/>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23658" y="2930991"/>
            <a:ext cx="2929937" cy="2929937"/>
          </a:xfrm>
          <a:prstGeom prst="rect">
            <a:avLst/>
          </a:prstGeom>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3639" y="3577987"/>
            <a:ext cx="1485900" cy="1587500"/>
          </a:xfrm>
          <a:prstGeom prst="rect">
            <a:avLst/>
          </a:prstGeom>
        </p:spPr>
      </p:pic>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85271" y="4097384"/>
            <a:ext cx="2540000" cy="609600"/>
          </a:xfrm>
          <a:prstGeom prst="rect">
            <a:avLst/>
          </a:prstGeom>
        </p:spPr>
      </p:pic>
      <p:sp>
        <p:nvSpPr>
          <p:cNvPr id="4" name="TextBox 3"/>
          <p:cNvSpPr txBox="1"/>
          <p:nvPr/>
        </p:nvSpPr>
        <p:spPr>
          <a:xfrm>
            <a:off x="6762265" y="1528645"/>
            <a:ext cx="514885" cy="769441"/>
          </a:xfrm>
          <a:prstGeom prst="rect">
            <a:avLst/>
          </a:prstGeom>
          <a:noFill/>
        </p:spPr>
        <p:txBody>
          <a:bodyPr wrap="none" rtlCol="0">
            <a:spAutoFit/>
          </a:bodyPr>
          <a:lstStyle/>
          <a:p>
            <a:r>
              <a:rPr lang="en-US" sz="4400" dirty="0" smtClean="0"/>
              <a:t>+</a:t>
            </a:r>
            <a:endParaRPr lang="en-US" sz="4400" dirty="0"/>
          </a:p>
        </p:txBody>
      </p:sp>
      <p:sp>
        <p:nvSpPr>
          <p:cNvPr id="11" name="TextBox 10"/>
          <p:cNvSpPr txBox="1"/>
          <p:nvPr/>
        </p:nvSpPr>
        <p:spPr>
          <a:xfrm>
            <a:off x="2488213" y="3984212"/>
            <a:ext cx="514885" cy="769441"/>
          </a:xfrm>
          <a:prstGeom prst="rect">
            <a:avLst/>
          </a:prstGeom>
          <a:noFill/>
        </p:spPr>
        <p:txBody>
          <a:bodyPr wrap="none" rtlCol="0">
            <a:spAutoFit/>
          </a:bodyPr>
          <a:lstStyle/>
          <a:p>
            <a:r>
              <a:rPr lang="en-US" sz="4400" dirty="0" smtClean="0"/>
              <a:t>+</a:t>
            </a:r>
            <a:endParaRPr lang="en-US" sz="4400" dirty="0"/>
          </a:p>
        </p:txBody>
      </p:sp>
      <p:sp>
        <p:nvSpPr>
          <p:cNvPr id="12" name="TextBox 11"/>
          <p:cNvSpPr txBox="1"/>
          <p:nvPr/>
        </p:nvSpPr>
        <p:spPr>
          <a:xfrm>
            <a:off x="7166953" y="3984211"/>
            <a:ext cx="498855" cy="769441"/>
          </a:xfrm>
          <a:prstGeom prst="rect">
            <a:avLst/>
          </a:prstGeom>
          <a:noFill/>
        </p:spPr>
        <p:txBody>
          <a:bodyPr wrap="none" rtlCol="0">
            <a:spAutoFit/>
          </a:bodyPr>
          <a:lstStyle/>
          <a:p>
            <a:r>
              <a:rPr lang="en-US" sz="4400" dirty="0" smtClean="0"/>
              <a:t>?</a:t>
            </a:r>
            <a:endParaRPr lang="en-US" sz="4400" dirty="0"/>
          </a:p>
        </p:txBody>
      </p:sp>
      <p:sp>
        <p:nvSpPr>
          <p:cNvPr id="13" name="TextBox 12"/>
          <p:cNvSpPr txBox="1"/>
          <p:nvPr/>
        </p:nvSpPr>
        <p:spPr>
          <a:xfrm>
            <a:off x="5970896" y="3984212"/>
            <a:ext cx="514885" cy="769441"/>
          </a:xfrm>
          <a:prstGeom prst="rect">
            <a:avLst/>
          </a:prstGeom>
          <a:noFill/>
        </p:spPr>
        <p:txBody>
          <a:bodyPr wrap="none" rtlCol="0">
            <a:spAutoFit/>
          </a:bodyPr>
          <a:lstStyle/>
          <a:p>
            <a:r>
              <a:rPr lang="en-US" sz="4400" dirty="0" smtClean="0"/>
              <a:t>+</a:t>
            </a:r>
            <a:endParaRPr lang="en-US" sz="4400" dirty="0"/>
          </a:p>
        </p:txBody>
      </p:sp>
      <p:sp>
        <p:nvSpPr>
          <p:cNvPr id="14" name="TextBox 13"/>
          <p:cNvSpPr txBox="1"/>
          <p:nvPr/>
        </p:nvSpPr>
        <p:spPr>
          <a:xfrm>
            <a:off x="8167547" y="4017461"/>
            <a:ext cx="514885" cy="769441"/>
          </a:xfrm>
          <a:prstGeom prst="rect">
            <a:avLst/>
          </a:prstGeom>
          <a:noFill/>
        </p:spPr>
        <p:txBody>
          <a:bodyPr wrap="none" rtlCol="0">
            <a:spAutoFit/>
          </a:bodyPr>
          <a:lstStyle/>
          <a:p>
            <a:r>
              <a:rPr lang="en-US" sz="4400" dirty="0" smtClean="0"/>
              <a:t>=</a:t>
            </a:r>
            <a:endParaRPr lang="en-US" sz="4400" dirty="0"/>
          </a:p>
        </p:txBody>
      </p:sp>
    </p:spTree>
    <p:extLst>
      <p:ext uri="{BB962C8B-B14F-4D97-AF65-F5344CB8AC3E}">
        <p14:creationId xmlns:p14="http://schemas.microsoft.com/office/powerpoint/2010/main" val="175892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P spid="13" grpId="0"/>
      <p:bldP spid="14" grpId="0"/>
    </p:bldLst>
  </p:timing>
</p:sld>
</file>

<file path=ppt/theme/theme1.xml><?xml version="1.0" encoding="utf-8"?>
<a:theme xmlns:a="http://schemas.openxmlformats.org/drawingml/2006/main" name="Salesforce 2015 - 16x9 in Salesforce Sans Font">
  <a:themeElements>
    <a:clrScheme name="Salesforce Color Pallet - June 2015 2">
      <a:dk1>
        <a:srgbClr val="1C1C1C"/>
      </a:dk1>
      <a:lt1>
        <a:srgbClr val="FFFFFF"/>
      </a:lt1>
      <a:dk2>
        <a:srgbClr val="19325C"/>
      </a:dk2>
      <a:lt2>
        <a:srgbClr val="D0D9DE"/>
      </a:lt2>
      <a:accent1>
        <a:srgbClr val="00A1E0"/>
      </a:accent1>
      <a:accent2>
        <a:srgbClr val="7C868D"/>
      </a:accent2>
      <a:accent3>
        <a:srgbClr val="00B2A9"/>
      </a:accent3>
      <a:accent4>
        <a:srgbClr val="963CBD"/>
      </a:accent4>
      <a:accent5>
        <a:srgbClr val="ED8B00"/>
      </a:accent5>
      <a:accent6>
        <a:srgbClr val="FFC72C"/>
      </a:accent6>
      <a:hlink>
        <a:srgbClr val="001871"/>
      </a:hlink>
      <a:folHlink>
        <a:srgbClr val="963C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15007</TotalTime>
  <Words>1672</Words>
  <Application>Microsoft Macintosh PowerPoint</Application>
  <PresentationFormat>Custom</PresentationFormat>
  <Paragraphs>158</Paragraphs>
  <Slides>25</Slides>
  <Notes>18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25</vt:i4>
      </vt:variant>
    </vt:vector>
  </HeadingPairs>
  <TitlesOfParts>
    <vt:vector size="27" baseType="lpstr">
      <vt:lpstr>Arial</vt:lpstr>
      <vt:lpstr>Salesforce 2015 - 16x9 in Salesforce Sans Font</vt:lpstr>
      <vt:lpstr>The Modern Salesforce  Development Workflow  with Visual Studio Code</vt:lpstr>
      <vt:lpstr>Safe Harbor</vt:lpstr>
      <vt:lpstr>Welcome to The Modern Salesforce Development Workflow with Visual Studio Code</vt:lpstr>
      <vt:lpstr>John Nelson @JohnAaronNelson</vt:lpstr>
      <vt:lpstr>PowerPoint Presentation</vt:lpstr>
      <vt:lpstr>A bit about Salesforce</vt:lpstr>
      <vt:lpstr>The SaaS company</vt:lpstr>
      <vt:lpstr>The Problem</vt:lpstr>
      <vt:lpstr>PowerPoint Presentation</vt:lpstr>
      <vt:lpstr>Visual Studio Code</vt:lpstr>
      <vt:lpstr>Visual Studio Code</vt:lpstr>
      <vt:lpstr>PowerPoint Presentation</vt:lpstr>
      <vt:lpstr>Editor vs IDE</vt:lpstr>
      <vt:lpstr>PowerPoint Presentation</vt:lpstr>
      <vt:lpstr>Salesforce and VSCode</vt:lpstr>
      <vt:lpstr>Using Visual Studio Code with Salesforce</vt:lpstr>
      <vt:lpstr>The Modern Workflow</vt:lpstr>
      <vt:lpstr>PowerPoint Presentation</vt:lpstr>
      <vt:lpstr>Tying it all together with Tasks.json</vt:lpstr>
      <vt:lpstr>Tasks</vt:lpstr>
      <vt:lpstr>The future for Visual Studio Code</vt:lpstr>
      <vt:lpstr>The future is bright</vt:lpstr>
      <vt:lpstr>Presentation Resources</vt:lpstr>
      <vt:lpstr>Code you can use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Salesforce 2015  Presentation Template</dc:title>
  <cp:lastModifiedBy>John Nelson</cp:lastModifiedBy>
  <cp:revision>155</cp:revision>
  <dcterms:modified xsi:type="dcterms:W3CDTF">2015-09-05T20:59:43Z</dcterms:modified>
</cp:coreProperties>
</file>