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8"/>
  </p:notesMasterIdLst>
  <p:sldIdLst>
    <p:sldId id="256" r:id="rId2"/>
    <p:sldId id="353" r:id="rId3"/>
    <p:sldId id="373" r:id="rId4"/>
    <p:sldId id="370" r:id="rId5"/>
    <p:sldId id="372" r:id="rId6"/>
    <p:sldId id="352" r:id="rId7"/>
    <p:sldId id="375" r:id="rId8"/>
    <p:sldId id="358" r:id="rId9"/>
    <p:sldId id="376" r:id="rId10"/>
    <p:sldId id="360" r:id="rId11"/>
    <p:sldId id="357" r:id="rId12"/>
    <p:sldId id="378" r:id="rId13"/>
    <p:sldId id="361" r:id="rId14"/>
    <p:sldId id="383" r:id="rId15"/>
    <p:sldId id="380" r:id="rId16"/>
    <p:sldId id="384" r:id="rId17"/>
    <p:sldId id="362" r:id="rId18"/>
    <p:sldId id="388" r:id="rId19"/>
    <p:sldId id="392" r:id="rId20"/>
    <p:sldId id="393" r:id="rId21"/>
    <p:sldId id="369" r:id="rId22"/>
    <p:sldId id="390" r:id="rId23"/>
    <p:sldId id="385" r:id="rId24"/>
    <p:sldId id="386" r:id="rId25"/>
    <p:sldId id="351" r:id="rId26"/>
    <p:sldId id="394" r:id="rId27"/>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75000"/>
  </p:normalViewPr>
  <p:slideViewPr>
    <p:cSldViewPr snapToGrid="0" snapToObjects="1">
      <p:cViewPr>
        <p:scale>
          <a:sx n="75" d="100"/>
          <a:sy n="75" d="100"/>
        </p:scale>
        <p:origin x="1952" y="56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do we get from a blank page to an app, and get that app</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Up 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First, we need to start off with a good foundation.  There’s a lot of boilerplate that goes into a project that can be automated.</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 can then import some open source packages into our app with a package manager like NPM or Bower to properly utilize open source libraries like jQuery or Angular.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Now we can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another 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endParaRPr lang="en-US" baseline="0" dirty="0" smtClean="0"/>
          </a:p>
          <a:p>
            <a:pPr>
              <a:spcBef>
                <a:spcPts val="0"/>
              </a:spcBef>
              <a:buNone/>
            </a:pPr>
            <a:endParaRPr lang="en-US" baseline="0" dirty="0" smtClean="0"/>
          </a:p>
          <a:p>
            <a:pPr>
              <a:spcBef>
                <a:spcPts val="0"/>
              </a:spcBef>
              <a:buNone/>
            </a:pPr>
            <a:r>
              <a:rPr lang="en-US" baseline="0" dirty="0" smtClean="0"/>
              <a:t>Douglas </a:t>
            </a:r>
            <a:r>
              <a:rPr lang="en-US" baseline="0" dirty="0" err="1" smtClean="0"/>
              <a:t>Crockford</a:t>
            </a:r>
            <a:r>
              <a:rPr lang="en-US" baseline="0" dirty="0" smtClean="0"/>
              <a:t> said “The people who should be the first to recognize the value of an 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06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338328" y="1021079"/>
            <a:ext cx="11484864" cy="36933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1">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2">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68" r:id="rId5"/>
    <p:sldLayoutId id="2147483670" r:id="rId6"/>
    <p:sldLayoutId id="2147483672" r:id="rId7"/>
    <p:sldLayoutId id="2147483680" r:id="rId8"/>
    <p:sldLayoutId id="2147483683"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tiff"/><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16.png"/><Relationship Id="rId16" Type="http://schemas.openxmlformats.org/officeDocument/2006/relationships/image" Target="../media/image36.png"/><Relationship Id="rId17"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7.jpg"/><Relationship Id="rId5" Type="http://schemas.openxmlformats.org/officeDocument/2006/relationships/image" Target="../media/image28.jpg"/><Relationship Id="rId6" Type="http://schemas.openxmlformats.org/officeDocument/2006/relationships/image" Target="../media/image29.png"/><Relationship Id="rId7" Type="http://schemas.openxmlformats.org/officeDocument/2006/relationships/image" Target="../media/image30.jpg"/><Relationship Id="rId8" Type="http://schemas.openxmlformats.org/officeDocument/2006/relationships/image" Target="../media/image31.png"/><Relationship Id="rId9" Type="http://schemas.openxmlformats.org/officeDocument/2006/relationships/hyperlink" Target="https://github.com/heroku" TargetMode="External"/><Relationship Id="rId10" Type="http://schemas.openxmlformats.org/officeDocument/2006/relationships/hyperlink" Target="https://github.com/heroku/for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8.png"/><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Open Source Stack</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902601" y="3390552"/>
            <a:ext cx="898003" cy="400110"/>
          </a:xfrm>
          <a:prstGeom prst="rect">
            <a:avLst/>
          </a:prstGeom>
          <a:noFill/>
        </p:spPr>
        <p:txBody>
          <a:bodyPr wrap="none" rtlCol="0">
            <a:spAutoFit/>
          </a:bodyPr>
          <a:lstStyle/>
          <a:p>
            <a:r>
              <a:rPr lang="en-US" sz="2000" dirty="0" smtClean="0">
                <a:solidFill>
                  <a:schemeClr val="accent5"/>
                </a:solidFill>
              </a:rPr>
              <a:t>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73950" y="2666548"/>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503454" y="3028550"/>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78658" y="3752554"/>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682169" y="1933610"/>
            <a:ext cx="4118435"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w/ </a:t>
            </a:r>
            <a:r>
              <a:rPr lang="en-US" sz="2000" dirty="0" err="1" smtClean="0">
                <a:solidFill>
                  <a:schemeClr val="accent5"/>
                </a:solidFill>
              </a:rPr>
              <a:t>Intellisense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4118435" cy="2109342"/>
            <a:chOff x="3502286" y="3576552"/>
            <a:chExt cx="4118435"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4118435" cy="400110"/>
            </a:xfrm>
            <a:prstGeom prst="rect">
              <a:avLst/>
            </a:prstGeom>
            <a:noFill/>
          </p:spPr>
          <p:txBody>
            <a:bodyPr wrap="none" rtlCol="0">
              <a:spAutoFit/>
            </a:bodyPr>
            <a:lstStyle/>
            <a:p>
              <a:r>
                <a:rPr lang="en-US" sz="2000" dirty="0">
                  <a:solidFill>
                    <a:schemeClr val="accent5"/>
                  </a:solidFill>
                </a:rPr>
                <a:t>code understanding w/ </a:t>
              </a:r>
              <a:r>
                <a:rPr lang="en-US" sz="2000" dirty="0" err="1">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1" y="138425"/>
            <a:ext cx="906477" cy="9064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679" y="239643"/>
            <a:ext cx="910002" cy="91000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Syntaxes and Snippets</a:t>
            </a:r>
            <a:endParaRPr lang="en-US" sz="2400" b="0" i="0" u="none" strike="noStrike" cap="none" baseline="0" dirty="0">
              <a:solidFill>
                <a:schemeClr val="accent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341" y="1599479"/>
            <a:ext cx="5706162" cy="44805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11" y="1599479"/>
            <a:ext cx="5581472" cy="4480560"/>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9886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4690" y="2208286"/>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6645" y="2427785"/>
            <a:ext cx="1421416" cy="124373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53132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9"/>
                </a:rPr>
                <a:t>heroku</a:t>
              </a:r>
              <a:r>
                <a:rPr lang="en-US" dirty="0"/>
                <a:t>/</a:t>
              </a:r>
              <a:r>
                <a:rPr lang="en-US" b="1" dirty="0">
                  <a:hlinkClick r:id="rId10"/>
                </a:rPr>
                <a:t>force</a:t>
              </a:r>
              <a:endParaRPr lang="en-US" dirty="0"/>
            </a:p>
            <a:p>
              <a:endParaRPr lang="en-US" dirty="0"/>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599430" y="1865894"/>
            <a:ext cx="0" cy="116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39900"/>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734696"/>
            <a:ext cx="445855" cy="1001976"/>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96393" y="773557"/>
            <a:ext cx="963115" cy="96311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31194" y="904016"/>
            <a:ext cx="1105801" cy="686761"/>
          </a:xfrm>
          <a:prstGeom prst="rect">
            <a:avLst/>
          </a:prstGeom>
        </p:spPr>
      </p:pic>
      <p:sp>
        <p:nvSpPr>
          <p:cNvPr id="55" name="Rounded Rectangle 54"/>
          <p:cNvSpPr/>
          <p:nvPr/>
        </p:nvSpPr>
        <p:spPr>
          <a:xfrm>
            <a:off x="3012113" y="628902"/>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6320" y="786036"/>
            <a:ext cx="910418" cy="910418"/>
          </a:xfrm>
          <a:prstGeom prst="rect">
            <a:avLst/>
          </a:prstGeom>
        </p:spPr>
      </p:pic>
      <p:sp>
        <p:nvSpPr>
          <p:cNvPr id="54" name="Rounded Rectangle 53"/>
          <p:cNvSpPr/>
          <p:nvPr/>
        </p:nvSpPr>
        <p:spPr>
          <a:xfrm>
            <a:off x="9802725"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121055"/>
            <a:ext cx="922047" cy="461665"/>
          </a:xfrm>
          <a:prstGeom prst="rect">
            <a:avLst/>
          </a:prstGeom>
          <a:noFill/>
        </p:spPr>
        <p:txBody>
          <a:bodyPr wrap="none" rtlCol="0">
            <a:spAutoFit/>
          </a:bodyPr>
          <a:lstStyle/>
          <a:p>
            <a:r>
              <a:rPr lang="en-US" sz="2400" dirty="0" smtClean="0"/>
              <a:t>Code</a:t>
            </a:r>
          </a:p>
        </p:txBody>
      </p:sp>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119" y="877357"/>
            <a:ext cx="1764242" cy="735101"/>
          </a:xfrm>
          <a:prstGeom prst="rect">
            <a:avLst/>
          </a:prstGeom>
        </p:spPr>
      </p:pic>
      <p:sp>
        <p:nvSpPr>
          <p:cNvPr id="58" name="Rounded Rectangle 57"/>
          <p:cNvSpPr/>
          <p:nvPr/>
        </p:nvSpPr>
        <p:spPr>
          <a:xfrm>
            <a:off x="298997" y="628905"/>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8677"/>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152403"/>
            <a:ext cx="1332416" cy="461665"/>
          </a:xfrm>
          <a:prstGeom prst="rect">
            <a:avLst/>
          </a:prstGeom>
          <a:noFill/>
        </p:spPr>
        <p:txBody>
          <a:bodyPr wrap="none" rtlCol="0">
            <a:spAutoFit/>
          </a:bodyPr>
          <a:lstStyle/>
          <a:p>
            <a:r>
              <a:rPr lang="en-US" sz="2400" dirty="0" smtClean="0"/>
              <a:t>Retrieve</a:t>
            </a:r>
          </a:p>
        </p:txBody>
      </p:sp>
      <p:cxnSp>
        <p:nvCxnSpPr>
          <p:cNvPr id="62" name="Straight Arrow Connector 61"/>
          <p:cNvCxnSpPr>
            <a:stCxn id="55" idx="1"/>
            <a:endCxn id="58" idx="3"/>
          </p:cNvCxnSpPr>
          <p:nvPr/>
        </p:nvCxnSpPr>
        <p:spPr>
          <a:xfrm flipH="1">
            <a:off x="2817966" y="1247400"/>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433660"/>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247397"/>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1049864"/>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307" y="4364894"/>
            <a:ext cx="933021" cy="1075876"/>
          </a:xfrm>
          <a:prstGeom prst="rect">
            <a:avLst/>
          </a:prstGeom>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Tying it all together with </a:t>
            </a:r>
            <a:r>
              <a:rPr lang="en-US" sz="5400" dirty="0" err="1">
                <a:solidFill>
                  <a:schemeClr val="bg1"/>
                </a:solidFill>
              </a:rPr>
              <a:t>Tasks.json</a:t>
            </a:r>
            <a:endParaRPr lang="en-US" sz="5400" dirty="0">
              <a:solidFill>
                <a:schemeClr val="bg1"/>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3366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pPr algn="ctr"/>
            <a:r>
              <a:rPr lang="en-US" sz="5400" dirty="0" smtClean="0">
                <a:solidFill>
                  <a:schemeClr val="accent1"/>
                </a:solidFill>
              </a:rPr>
              <a:t>Tasks</a:t>
            </a:r>
            <a:endParaRPr lang="en-US" sz="5400" dirty="0">
              <a:solidFill>
                <a:schemeClr val="accent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3122" b="5732"/>
          <a:stretch/>
        </p:blipFill>
        <p:spPr>
          <a:xfrm>
            <a:off x="177893" y="1599479"/>
            <a:ext cx="5782639" cy="451345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 r="27178" b="17158"/>
          <a:stretch/>
        </p:blipFill>
        <p:spPr>
          <a:xfrm>
            <a:off x="6188539" y="1599479"/>
            <a:ext cx="5817194" cy="4513454"/>
          </a:xfrm>
          <a:prstGeom prst="rect">
            <a:avLst/>
          </a:prstGeom>
        </p:spPr>
      </p:pic>
    </p:spTree>
    <p:extLst>
      <p:ext uri="{BB962C8B-B14F-4D97-AF65-F5344CB8AC3E}">
        <p14:creationId xmlns:p14="http://schemas.microsoft.com/office/powerpoint/2010/main" val="126993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The future for Visual Studio Code</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8181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574675" lvl="1" indent="-342900">
              <a:buFont typeface="+mj-lt"/>
              <a:buAutoNum type="arabicPeriod"/>
            </a:pPr>
            <a:r>
              <a:rPr lang="en-US" sz="2000" dirty="0" smtClean="0"/>
              <a:t>Plugin support </a:t>
            </a:r>
            <a:r>
              <a:rPr lang="en-US" sz="2000" dirty="0"/>
              <a:t>in Visual Studio Code is coming </a:t>
            </a:r>
            <a:r>
              <a:rPr lang="en-US" sz="2000" dirty="0" smtClean="0"/>
              <a:t>soon and will allow us to </a:t>
            </a:r>
            <a:r>
              <a:rPr lang="en-US" sz="2000" dirty="0"/>
              <a:t>implement </a:t>
            </a:r>
            <a:r>
              <a:rPr lang="en-US" sz="2000" dirty="0" err="1"/>
              <a:t>Intellisense</a:t>
            </a:r>
            <a:r>
              <a:rPr lang="en-US" sz="2000" dirty="0"/>
              <a:t> for Apex and </a:t>
            </a:r>
            <a:r>
              <a:rPr lang="en-US" sz="2000" dirty="0" smtClean="0"/>
              <a:t>VF</a:t>
            </a:r>
          </a:p>
          <a:p>
            <a:pPr marL="574675" lvl="1" indent="-342900">
              <a:buFont typeface="+mj-lt"/>
              <a:buAutoNum type="arabicPeriod"/>
            </a:pPr>
            <a:r>
              <a:rPr lang="en-US" sz="2000" dirty="0" smtClean="0"/>
              <a:t>The team continues to deliver regular iterations every month with a clear path forward shown by </a:t>
            </a:r>
            <a:r>
              <a:rPr lang="en-US" sz="2000" dirty="0" err="1" smtClean="0"/>
              <a:t>UserVoice</a:t>
            </a:r>
            <a:r>
              <a:rPr lang="en-US" sz="2000" dirty="0" smtClean="0"/>
              <a:t>.</a:t>
            </a:r>
          </a:p>
          <a:p>
            <a:pPr marL="863600" lvl="2" indent="-342900">
              <a:buFont typeface="+mj-lt"/>
              <a:buAutoNum type="arabicPeriod"/>
            </a:pPr>
            <a:r>
              <a:rPr lang="en-US" sz="2000" dirty="0" smtClean="0"/>
              <a:t>The Visual Studio Code </a:t>
            </a:r>
            <a:r>
              <a:rPr lang="en-US" sz="2000" dirty="0" err="1" smtClean="0"/>
              <a:t>UserVoice</a:t>
            </a:r>
            <a:r>
              <a:rPr lang="en-US" sz="2000" dirty="0" smtClean="0"/>
              <a:t> site provides the path forward for Visual Studio Code.  </a:t>
            </a:r>
          </a:p>
          <a:p>
            <a:pPr marL="863600" lvl="2" indent="-342900">
              <a:buFont typeface="+mj-lt"/>
              <a:buAutoNum type="arabicPeriod"/>
            </a:pPr>
            <a:r>
              <a:rPr lang="en-US" sz="2000" dirty="0" err="1" smtClean="0"/>
              <a:t>VSCode</a:t>
            </a:r>
            <a:r>
              <a:rPr lang="en-US" sz="2000" dirty="0" smtClean="0"/>
              <a:t> is a crowd-sourced, free and open application, wholly funded and supported by Microsoft.  </a:t>
            </a:r>
          </a:p>
          <a:p>
            <a:pPr marL="863600" lvl="2" indent="-342900">
              <a:buFont typeface="+mj-lt"/>
              <a:buAutoNum type="arabicPeriod"/>
            </a:pPr>
            <a:r>
              <a:rPr lang="en-US" sz="2000" dirty="0" err="1" smtClean="0"/>
              <a:t>VSCode</a:t>
            </a:r>
            <a:r>
              <a:rPr lang="en-US" sz="2000" dirty="0" smtClean="0"/>
              <a:t> demonstrates the new Microsoft and their commitment to empowering developers on every platform.</a:t>
            </a:r>
          </a:p>
        </p:txBody>
      </p:sp>
      <p:sp>
        <p:nvSpPr>
          <p:cNvPr id="4" name="Title 3"/>
          <p:cNvSpPr>
            <a:spLocks noGrp="1"/>
          </p:cNvSpPr>
          <p:nvPr>
            <p:ph type="title"/>
          </p:nvPr>
        </p:nvSpPr>
        <p:spPr/>
        <p:txBody>
          <a:bodyPr/>
          <a:lstStyle/>
          <a:p>
            <a:pPr algn="ctr"/>
            <a:r>
              <a:rPr lang="en-US" sz="4400" dirty="0" smtClean="0">
                <a:solidFill>
                  <a:schemeClr val="accent1"/>
                </a:solidFill>
              </a:rPr>
              <a:t>The future is bright</a:t>
            </a:r>
            <a:endParaRPr lang="en-US" sz="4400" dirty="0">
              <a:solidFill>
                <a:schemeClr val="accent1"/>
              </a:solidFill>
            </a:endParaRPr>
          </a:p>
        </p:txBody>
      </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Presentation Resources</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054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Show diagram of VSCode-DF15 at top, </a:t>
            </a:r>
          </a:p>
          <a:p>
            <a:r>
              <a:rPr lang="en-US" dirty="0" smtClean="0"/>
              <a:t>then </a:t>
            </a:r>
            <a:r>
              <a:rPr lang="en-US" dirty="0" err="1" smtClean="0"/>
              <a:t>Saleforce-VSCode</a:t>
            </a:r>
            <a:r>
              <a:rPr lang="en-US" dirty="0" smtClean="0"/>
              <a:t> under that and to the side.</a:t>
            </a:r>
          </a:p>
          <a:p>
            <a:r>
              <a:rPr lang="en-US" dirty="0" smtClean="0"/>
              <a:t>Then Gulp-Force under that, which wraps Force to provide, create Apex</a:t>
            </a:r>
          </a:p>
          <a:p>
            <a:endParaRPr lang="en-US" dirty="0" smtClean="0"/>
          </a:p>
          <a:p>
            <a:r>
              <a:rPr lang="en-US" dirty="0" smtClean="0"/>
              <a:t>The other side has Slush-Angular-</a:t>
            </a:r>
            <a:r>
              <a:rPr lang="en-US" dirty="0" err="1" smtClean="0"/>
              <a:t>Webpack</a:t>
            </a:r>
            <a:r>
              <a:rPr lang="en-US" dirty="0" smtClean="0"/>
              <a:t> for creating SPAs</a:t>
            </a:r>
          </a:p>
          <a:p>
            <a:endParaRPr lang="en-US" dirty="0"/>
          </a:p>
          <a:p>
            <a:r>
              <a:rPr lang="en-US" dirty="0" smtClean="0"/>
              <a:t>Salesforce-</a:t>
            </a:r>
            <a:r>
              <a:rPr lang="en-US" dirty="0" err="1" smtClean="0"/>
              <a:t>VSCode</a:t>
            </a:r>
            <a:r>
              <a:rPr lang="en-US" dirty="0" smtClean="0"/>
              <a:t> has a </a:t>
            </a:r>
            <a:r>
              <a:rPr lang="en-US" dirty="0" err="1" smtClean="0"/>
              <a:t>tasks.json</a:t>
            </a:r>
            <a:r>
              <a:rPr lang="en-US" dirty="0" smtClean="0"/>
              <a:t> file which refers to Gulp-Force, the </a:t>
            </a:r>
            <a:r>
              <a:rPr lang="en-US" dirty="0" err="1" smtClean="0"/>
              <a:t>tasks.json</a:t>
            </a:r>
            <a:r>
              <a:rPr lang="en-US" dirty="0" smtClean="0"/>
              <a:t> file uses a problem-matcher on the task to get back any errors from the Force Push</a:t>
            </a:r>
          </a:p>
          <a:p>
            <a:r>
              <a:rPr lang="en-US" dirty="0" smtClean="0"/>
              <a:t>Gulp-Force needs to be modified to accept a </a:t>
            </a:r>
            <a:r>
              <a:rPr lang="en-US" dirty="0" err="1" smtClean="0"/>
              <a:t>src</a:t>
            </a:r>
            <a:r>
              <a:rPr lang="en-US" dirty="0" smtClean="0"/>
              <a:t> file, then copy it to metadata, then run force push</a:t>
            </a:r>
          </a:p>
          <a:p>
            <a:endParaRPr lang="en-US" dirty="0"/>
          </a:p>
          <a:p>
            <a:endParaRPr lang="en-US" dirty="0"/>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r>
              <a:rPr lang="en-US" dirty="0" smtClean="0"/>
              <a:t>Projects used to make a complete application</a:t>
            </a:r>
            <a:endParaRPr lang="en-US" dirty="0"/>
          </a:p>
        </p:txBody>
      </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Modern Workflow Talk Outline</a:t>
            </a:r>
            <a:endParaRPr lang="en-US" dirty="0"/>
          </a:p>
        </p:txBody>
      </p:sp>
      <p:sp>
        <p:nvSpPr>
          <p:cNvPr id="3" name="Text Placeholder 2"/>
          <p:cNvSpPr>
            <a:spLocks noGrp="1"/>
          </p:cNvSpPr>
          <p:nvPr>
            <p:ph type="body" idx="1"/>
          </p:nvPr>
        </p:nvSpPr>
        <p:spPr>
          <a:xfrm>
            <a:off x="338328" y="1021078"/>
            <a:ext cx="11484864" cy="4866013"/>
          </a:xfrm>
        </p:spPr>
        <p:txBody>
          <a:bodyPr/>
          <a:lstStyle/>
          <a:p>
            <a:pPr marL="342900" indent="-342900">
              <a:buFont typeface="+mj-lt"/>
              <a:buAutoNum type="arabicPeriod"/>
            </a:pPr>
            <a:r>
              <a:rPr lang="en-US" dirty="0" smtClean="0"/>
              <a:t>Welcome to The Modern Salesforce Development Workflow with Visual Studio Code</a:t>
            </a:r>
          </a:p>
          <a:p>
            <a:pPr marL="342900" indent="-342900">
              <a:buFont typeface="+mj-lt"/>
              <a:buAutoNum type="arabicPeriod"/>
            </a:pPr>
            <a:r>
              <a:rPr lang="en-US" dirty="0" smtClean="0"/>
              <a:t>The Problem: cross platform development is hard</a:t>
            </a:r>
          </a:p>
          <a:p>
            <a:pPr marL="342900" indent="-342900">
              <a:buFont typeface="+mj-lt"/>
              <a:buAutoNum type="arabicPeriod"/>
            </a:pPr>
            <a:r>
              <a:rPr lang="en-US" dirty="0" smtClean="0"/>
              <a:t>What is Visual Studio Code</a:t>
            </a:r>
          </a:p>
          <a:p>
            <a:pPr marL="574675" lvl="1" indent="-342900">
              <a:buFont typeface="+mj-lt"/>
              <a:buAutoNum type="arabicPeriod"/>
            </a:pPr>
            <a:r>
              <a:rPr lang="en-US" dirty="0" smtClean="0"/>
              <a:t>Open Source: Electron (Atom Shell) serves as the foundation with the Roslyn Code Editor (Open Source) resting on top</a:t>
            </a:r>
          </a:p>
          <a:p>
            <a:pPr marL="574675" lvl="1" indent="-342900">
              <a:buFont typeface="+mj-lt"/>
              <a:buAutoNum type="arabicPeriod"/>
            </a:pPr>
            <a:r>
              <a:rPr lang="en-US" dirty="0" smtClean="0"/>
              <a:t>Modern App: Fast, Lightweight, Cross-Platform, Built with JavaScript, and </a:t>
            </a:r>
            <a:r>
              <a:rPr lang="en-US" dirty="0" err="1" smtClean="0"/>
              <a:t>Hackable</a:t>
            </a:r>
            <a:r>
              <a:rPr lang="en-US" dirty="0" smtClean="0"/>
              <a:t> to the core (edit the editor with the editor)</a:t>
            </a:r>
          </a:p>
          <a:p>
            <a:pPr marL="574675" lvl="1" indent="-342900">
              <a:buFont typeface="+mj-lt"/>
              <a:buAutoNum type="arabicPeriod"/>
            </a:pPr>
            <a:r>
              <a:rPr lang="en-US" dirty="0" smtClean="0"/>
              <a:t>Nice Features: Fantastic </a:t>
            </a:r>
            <a:r>
              <a:rPr lang="en-US" dirty="0" err="1" smtClean="0"/>
              <a:t>Git</a:t>
            </a:r>
            <a:r>
              <a:rPr lang="en-US" dirty="0" smtClean="0"/>
              <a:t> integration, </a:t>
            </a:r>
            <a:r>
              <a:rPr lang="en-US" dirty="0" err="1" smtClean="0"/>
              <a:t>Node.js</a:t>
            </a:r>
            <a:r>
              <a:rPr lang="en-US" dirty="0" smtClean="0"/>
              <a:t> debugging, Keyboard centric workflow, and Tasks</a:t>
            </a:r>
          </a:p>
          <a:p>
            <a:pPr marL="342900" indent="-342900">
              <a:buFont typeface="+mj-lt"/>
              <a:buAutoNum type="arabicPeriod"/>
            </a:pPr>
            <a:r>
              <a:rPr lang="en-US" dirty="0" smtClean="0"/>
              <a:t>What is the Modern Workflow we are discussing</a:t>
            </a:r>
          </a:p>
          <a:p>
            <a:pPr marL="574675" lvl="1" indent="-342900">
              <a:buFont typeface="+mj-lt"/>
              <a:buAutoNum type="arabicPeriod"/>
            </a:pPr>
            <a:r>
              <a:rPr lang="en-US" dirty="0" smtClean="0"/>
              <a:t>JavaScript SPAs built with Angular and Typescript, and NPM</a:t>
            </a:r>
          </a:p>
          <a:p>
            <a:pPr marL="574675" lvl="1" indent="-342900">
              <a:buFont typeface="+mj-lt"/>
              <a:buAutoNum type="arabicPeriod"/>
            </a:pPr>
            <a:r>
              <a:rPr lang="en-US" dirty="0" smtClean="0"/>
              <a:t>Salesforce files built using VRO, Remote Actions w/ Apex Patterns, REST API, and connected </a:t>
            </a:r>
            <a:r>
              <a:rPr lang="en-US" dirty="0" err="1" smtClean="0"/>
              <a:t>Node.js</a:t>
            </a:r>
            <a:r>
              <a:rPr lang="en-US" dirty="0" smtClean="0"/>
              <a:t> Apps (</a:t>
            </a:r>
            <a:r>
              <a:rPr lang="en-US" dirty="0" err="1" smtClean="0"/>
              <a:t>Heroku</a:t>
            </a:r>
            <a:r>
              <a:rPr lang="en-US" dirty="0" smtClean="0"/>
              <a:t>)</a:t>
            </a:r>
          </a:p>
          <a:p>
            <a:pPr marL="342900" indent="-342900">
              <a:buFont typeface="+mj-lt"/>
              <a:buAutoNum type="arabicPeriod"/>
            </a:pPr>
            <a:r>
              <a:rPr lang="en-US" dirty="0" smtClean="0"/>
              <a:t>How can we use </a:t>
            </a:r>
            <a:r>
              <a:rPr lang="en-US" dirty="0" err="1" smtClean="0"/>
              <a:t>VSCode</a:t>
            </a:r>
            <a:r>
              <a:rPr lang="en-US" dirty="0" smtClean="0"/>
              <a:t> in the Modern Salesforce workflow</a:t>
            </a:r>
          </a:p>
          <a:p>
            <a:pPr marL="574675" lvl="1" indent="-342900">
              <a:buFont typeface="+mj-lt"/>
              <a:buAutoNum type="arabicPeriod"/>
            </a:pPr>
            <a:r>
              <a:rPr lang="en-US" dirty="0" smtClean="0"/>
              <a:t>Grammars and Snippets (</a:t>
            </a:r>
            <a:r>
              <a:rPr lang="en-US" dirty="0" err="1" smtClean="0"/>
              <a:t>Firstmate</a:t>
            </a:r>
            <a:r>
              <a:rPr lang="en-US" dirty="0" smtClean="0"/>
              <a:t>/</a:t>
            </a:r>
            <a:r>
              <a:rPr lang="en-US" dirty="0" err="1" smtClean="0"/>
              <a:t>Textmate</a:t>
            </a:r>
            <a:r>
              <a:rPr lang="en-US" dirty="0" smtClean="0"/>
              <a:t> grammars thanks to Joe Ferraro)</a:t>
            </a:r>
          </a:p>
          <a:p>
            <a:pPr marL="574675" lvl="1" indent="-342900">
              <a:buFont typeface="+mj-lt"/>
              <a:buAutoNum type="arabicPeriod"/>
            </a:pPr>
            <a:r>
              <a:rPr lang="en-US" dirty="0" smtClean="0"/>
              <a:t>Tasks with </a:t>
            </a:r>
            <a:r>
              <a:rPr lang="en-US" dirty="0" err="1" smtClean="0"/>
              <a:t>Tasks.json</a:t>
            </a:r>
            <a:r>
              <a:rPr lang="en-US" dirty="0" smtClean="0"/>
              <a:t> controlling and passing variables to Gulp &amp; Force CLI, Ant, or anything</a:t>
            </a:r>
          </a:p>
          <a:p>
            <a:pPr marL="574675" lvl="1" indent="-342900">
              <a:buFont typeface="+mj-lt"/>
              <a:buAutoNum type="arabicPeriod"/>
            </a:pPr>
            <a:r>
              <a:rPr lang="en-US" dirty="0" smtClean="0"/>
              <a:t>Auto-Deploy SF files with Gulp watch task</a:t>
            </a:r>
          </a:p>
          <a:p>
            <a:pPr marL="574675" lvl="1" indent="-342900">
              <a:buFont typeface="+mj-lt"/>
              <a:buAutoNum type="arabicPeriod"/>
            </a:pPr>
            <a:r>
              <a:rPr lang="en-US" dirty="0" smtClean="0"/>
              <a:t>Auto-Deploy SPA files with </a:t>
            </a:r>
            <a:r>
              <a:rPr lang="en-US" dirty="0" err="1" smtClean="0"/>
              <a:t>Webpack</a:t>
            </a:r>
            <a:r>
              <a:rPr lang="en-US" dirty="0" smtClean="0"/>
              <a:t> watch task</a:t>
            </a:r>
          </a:p>
          <a:p>
            <a:pPr marL="574675" lvl="1" indent="-342900">
              <a:buFont typeface="+mj-lt"/>
              <a:buAutoNum type="arabicPeriod"/>
            </a:pPr>
            <a:r>
              <a:rPr lang="en-US" dirty="0" smtClean="0"/>
              <a:t>Future extensibility with </a:t>
            </a:r>
            <a:r>
              <a:rPr lang="en-US" dirty="0" err="1" smtClean="0"/>
              <a:t>Omnisharp</a:t>
            </a:r>
            <a:r>
              <a:rPr lang="en-US" dirty="0" smtClean="0"/>
              <a:t> with the goal of implementing </a:t>
            </a:r>
            <a:r>
              <a:rPr lang="en-US" dirty="0" err="1"/>
              <a:t>I</a:t>
            </a:r>
            <a:r>
              <a:rPr lang="en-US" dirty="0" err="1" smtClean="0"/>
              <a:t>ntellisense</a:t>
            </a:r>
            <a:r>
              <a:rPr lang="en-US" dirty="0" smtClean="0"/>
              <a:t> for Apex and VF</a:t>
            </a:r>
          </a:p>
        </p:txBody>
      </p:sp>
    </p:spTree>
    <p:extLst>
      <p:ext uri="{BB962C8B-B14F-4D97-AF65-F5344CB8AC3E}">
        <p14:creationId xmlns:p14="http://schemas.microsoft.com/office/powerpoint/2010/main" val="1971733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4" name="TextBox 3"/>
          <p:cNvSpPr txBox="1"/>
          <p:nvPr/>
        </p:nvSpPr>
        <p:spPr>
          <a:xfrm>
            <a:off x="1473200" y="1913467"/>
            <a:ext cx="880369" cy="307777"/>
          </a:xfrm>
          <a:prstGeom prst="rect">
            <a:avLst/>
          </a:prstGeom>
          <a:noFill/>
        </p:spPr>
        <p:txBody>
          <a:bodyPr wrap="none" rtlCol="0">
            <a:spAutoFit/>
          </a:bodyPr>
          <a:lstStyle/>
          <a:p>
            <a:r>
              <a:rPr lang="en-US" dirty="0" smtClean="0"/>
              <a:t>The Talk</a:t>
            </a:r>
            <a:endParaRPr lang="en-US" dirty="0"/>
          </a:p>
        </p:txBody>
      </p:sp>
      <p:sp>
        <p:nvSpPr>
          <p:cNvPr id="5" name="TextBox 4"/>
          <p:cNvSpPr txBox="1"/>
          <p:nvPr/>
        </p:nvSpPr>
        <p:spPr>
          <a:xfrm>
            <a:off x="8602133" y="2150533"/>
            <a:ext cx="433132" cy="307777"/>
          </a:xfrm>
          <a:prstGeom prst="rect">
            <a:avLst/>
          </a:prstGeom>
          <a:noFill/>
        </p:spPr>
        <p:txBody>
          <a:bodyPr wrap="none" rtlCol="0">
            <a:spAutoFit/>
          </a:bodyPr>
          <a:lstStyle/>
          <a:p>
            <a:r>
              <a:rPr lang="en-US" dirty="0" smtClean="0"/>
              <a:t>Me</a:t>
            </a:r>
            <a:endParaRPr lang="en-US" dirty="0"/>
          </a:p>
        </p:txBody>
      </p:sp>
      <p:sp>
        <p:nvSpPr>
          <p:cNvPr id="6" name="TextBox 5"/>
          <p:cNvSpPr txBox="1"/>
          <p:nvPr/>
        </p:nvSpPr>
        <p:spPr>
          <a:xfrm>
            <a:off x="8280400" y="2895600"/>
            <a:ext cx="3708066" cy="523220"/>
          </a:xfrm>
          <a:prstGeom prst="rect">
            <a:avLst/>
          </a:prstGeom>
          <a:noFill/>
        </p:spPr>
        <p:txBody>
          <a:bodyPr wrap="none" rtlCol="0">
            <a:spAutoFit/>
          </a:bodyPr>
          <a:lstStyle/>
          <a:p>
            <a:r>
              <a:rPr lang="en-US" dirty="0" smtClean="0"/>
              <a:t>John Nelson is a developer at </a:t>
            </a:r>
            <a:r>
              <a:rPr lang="en-US" dirty="0" err="1" smtClean="0"/>
              <a:t>CodeScience</a:t>
            </a:r>
            <a:r>
              <a:rPr lang="en-US" dirty="0" smtClean="0"/>
              <a:t>.</a:t>
            </a:r>
          </a:p>
          <a:p>
            <a:r>
              <a:rPr lang="en-US" smtClean="0"/>
              <a:t> </a:t>
            </a:r>
            <a:endParaRPr lang="en-US" dirty="0"/>
          </a:p>
        </p:txBody>
      </p:sp>
    </p:spTree>
    <p:extLst>
      <p:ext uri="{BB962C8B-B14F-4D97-AF65-F5344CB8AC3E}">
        <p14:creationId xmlns:p14="http://schemas.microsoft.com/office/powerpoint/2010/main" val="126606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Dan </a:t>
            </a:r>
            <a:r>
              <a:rPr lang="en-US" sz="4400" dirty="0" err="1" smtClean="0">
                <a:solidFill>
                  <a:schemeClr val="bg1"/>
                </a:solidFill>
              </a:rPr>
              <a:t>Shahin</a:t>
            </a:r>
            <a:r>
              <a:rPr lang="en-US" sz="1800" dirty="0" smtClean="0">
                <a:solidFill>
                  <a:schemeClr val="bg1"/>
                </a:solidFill>
              </a:rPr>
              <a:t/>
            </a:r>
            <a:br>
              <a:rPr lang="en-US" sz="1800" dirty="0" smtClean="0">
                <a:solidFill>
                  <a:schemeClr val="bg1"/>
                </a:solidFill>
              </a:rPr>
            </a:br>
            <a:r>
              <a:rPr lang="en-US" sz="1800" dirty="0">
                <a:solidFill>
                  <a:schemeClr val="bg1"/>
                </a:solidFill>
              </a:rPr>
              <a:t>@</a:t>
            </a:r>
            <a:r>
              <a:rPr lang="en-US" sz="1800" dirty="0" err="1">
                <a:solidFill>
                  <a:schemeClr val="bg1"/>
                </a:solidFill>
              </a:rPr>
              <a:t>hijinx</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Senior Developer Evangelist</a:t>
            </a:r>
            <a:endParaRPr lang="en-US" dirty="0">
              <a:solidFill>
                <a:schemeClr val="bg1"/>
              </a:solidFill>
            </a:endParaRPr>
          </a:p>
        </p:txBody>
      </p:sp>
    </p:spTree>
    <p:extLst>
      <p:ext uri="{BB962C8B-B14F-4D97-AF65-F5344CB8AC3E}">
        <p14:creationId xmlns:p14="http://schemas.microsoft.com/office/powerpoint/2010/main" val="511982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017461"/>
            <a:ext cx="514885"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11667</TotalTime>
  <Words>1992</Words>
  <Application>Microsoft Macintosh PowerPoint</Application>
  <PresentationFormat>Custom</PresentationFormat>
  <Paragraphs>171</Paragraphs>
  <Slides>26</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Salesforce 2015 - 16x9 in Salesforce Sans Font</vt:lpstr>
      <vt:lpstr>The Modern Salesforce  Development Workflow  with Visual Studio Code</vt:lpstr>
      <vt:lpstr>Safe Harbor</vt:lpstr>
      <vt:lpstr>Welcome to The Modern Salesforce Development Workflow with Visual Studio Code</vt:lpstr>
      <vt:lpstr>John Nelson @JohnAaronNelson</vt:lpstr>
      <vt:lpstr>Dan Shahin @hijinx</vt:lpstr>
      <vt:lpstr>PowerPoint Presentation</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Tying it all together with Tasks.json</vt:lpstr>
      <vt:lpstr>Tasks</vt:lpstr>
      <vt:lpstr>The future for Visual Studio Code</vt:lpstr>
      <vt:lpstr>The future is bright</vt:lpstr>
      <vt:lpstr>Presentation Resources</vt:lpstr>
      <vt:lpstr>Projects used to make a complete application</vt:lpstr>
      <vt:lpstr>PowerPoint Presentation</vt:lpstr>
      <vt:lpstr>Modern Workflow Talk Outline</vt:lpstr>
      <vt:lpstr>Brief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146</cp:revision>
  <dcterms:modified xsi:type="dcterms:W3CDTF">2015-08-31T13:09:15Z</dcterms:modified>
</cp:coreProperties>
</file>