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sldIdLst>
    <p:sldId id="256" r:id="rId2"/>
    <p:sldId id="261" r:id="rId3"/>
    <p:sldId id="263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68" r:id="rId16"/>
    <p:sldId id="272" r:id="rId17"/>
    <p:sldId id="269" r:id="rId18"/>
    <p:sldId id="270" r:id="rId19"/>
    <p:sldId id="271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8" autoAdjust="0"/>
    <p:restoredTop sz="94638" autoAdjust="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9126B-B982-4FD1-A893-3CC584B25F4B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B498-EF37-488C-B73A-978C9CF4272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3B498-EF37-488C-B73A-978C9CF4272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6788" y="1844824"/>
            <a:ext cx="7421562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LU" dirty="0"/>
          </a:p>
        </p:txBody>
      </p:sp>
      <p:cxnSp>
        <p:nvCxnSpPr>
          <p:cNvPr id="4" name="Gerade Verbindung 3"/>
          <p:cNvCxnSpPr/>
          <p:nvPr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8757" y="5805263"/>
            <a:ext cx="442912" cy="88582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942949" y="1169513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</a:t>
            </a:r>
            <a:r>
              <a:rPr lang="de-DE" sz="1000" b="1" baseline="0" dirty="0" smtClean="0">
                <a:solidFill>
                  <a:schemeClr val="bg1"/>
                </a:solidFill>
                <a:latin typeface="Verdana" pitchFamily="34" charset="0"/>
              </a:rPr>
              <a:t>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Institut</a:t>
            </a:r>
            <a:r>
              <a:rPr lang="de-DE" sz="1000" baseline="0" dirty="0" smtClean="0">
                <a:solidFill>
                  <a:schemeClr val="bg1"/>
                </a:solidFill>
                <a:latin typeface="Verdana" pitchFamily="34" charset="0"/>
              </a:rPr>
              <a:t> für Systemarchitektur, Professur Rechnernetze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33500" y="597785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Dresden, </a:t>
            </a:r>
            <a:r>
              <a:rPr lang="de-DE" baseline="0" dirty="0" smtClean="0">
                <a:solidFill>
                  <a:schemeClr val="bg1"/>
                </a:solidFill>
                <a:latin typeface="Verdana" pitchFamily="34" charset="0"/>
              </a:rPr>
              <a:t>07.06.2013</a:t>
            </a:r>
            <a:endParaRPr lang="de-LU" baseline="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7" y="4221088"/>
            <a:ext cx="7440613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7738" y="1988840"/>
            <a:ext cx="7440612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332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47738" y="1988840"/>
            <a:ext cx="7440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7738" y="3501008"/>
            <a:ext cx="744061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36" y="332656"/>
            <a:ext cx="1440000" cy="42697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851920" y="6453336"/>
            <a:ext cx="2037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2"/>
                </a:solidFill>
                <a:latin typeface="Verdana" pitchFamily="34" charset="0"/>
              </a:rPr>
              <a:t>Sport Event </a:t>
            </a:r>
            <a:r>
              <a:rPr lang="de-DE" sz="1000" dirty="0" err="1" smtClean="0">
                <a:solidFill>
                  <a:schemeClr val="bg2"/>
                </a:solidFill>
                <a:latin typeface="Verdana" pitchFamily="34" charset="0"/>
              </a:rPr>
              <a:t>Analyser</a:t>
            </a:r>
            <a:r>
              <a:rPr lang="de-DE" sz="1000" dirty="0" smtClean="0">
                <a:solidFill>
                  <a:schemeClr val="bg2"/>
                </a:solidFill>
                <a:latin typeface="Verdana" pitchFamily="34" charset="0"/>
              </a:rPr>
              <a:t> (SEA)</a:t>
            </a:r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76256" y="6453335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Verdana" pitchFamily="34" charset="0"/>
              </a:rPr>
              <a:pPr/>
              <a:t>‹Nr.›</a:t>
            </a:fld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 von </a:t>
            </a:r>
            <a:r>
              <a:rPr lang="de-DE" sz="1000" baseline="0" dirty="0" smtClean="0">
                <a:solidFill>
                  <a:schemeClr val="bg2"/>
                </a:solidFill>
                <a:latin typeface="Verdana" pitchFamily="34" charset="0"/>
              </a:rPr>
              <a:t>20</a:t>
            </a:r>
            <a:endParaRPr lang="de-LU" sz="1000" baseline="0" dirty="0">
              <a:solidFill>
                <a:schemeClr val="bg2"/>
              </a:solidFill>
              <a:latin typeface="Verdana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1600" y="63938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Dresden, 07.06.2013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13" y="2078019"/>
            <a:ext cx="7421562" cy="1470025"/>
          </a:xfrm>
        </p:spPr>
        <p:txBody>
          <a:bodyPr>
            <a:normAutofit fontScale="90000"/>
          </a:bodyPr>
          <a:lstStyle/>
          <a:p>
            <a:r>
              <a:rPr lang="de-DE" sz="3100" dirty="0" smtClean="0"/>
              <a:t>Sport Event </a:t>
            </a:r>
            <a:r>
              <a:rPr lang="de-DE" sz="3100" dirty="0" err="1" smtClean="0"/>
              <a:t>Analyser</a:t>
            </a:r>
            <a:r>
              <a:rPr lang="de-DE" sz="3100" dirty="0" smtClean="0"/>
              <a:t>(SEA)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Analyse, Vorhersage und grafische Aufbereitung von Fußballspielen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0700" y="3611565"/>
            <a:ext cx="7459588" cy="110452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Zwischenpräsentation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4</a:t>
            </a:r>
            <a:r>
              <a:rPr lang="de-DE" dirty="0" smtClean="0"/>
              <a:t> Statistik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26" y="2078019"/>
            <a:ext cx="6465927" cy="3943404"/>
          </a:xfrm>
        </p:spPr>
        <p:txBody>
          <a:bodyPr>
            <a:normAutofit/>
          </a:bodyPr>
          <a:lstStyle/>
          <a:p>
            <a:r>
              <a:rPr lang="de-DE" sz="1500" b="1" dirty="0" smtClean="0"/>
              <a:t>Weitere Aufgaben:</a:t>
            </a:r>
          </a:p>
          <a:p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Eckbälle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Schüsse</a:t>
            </a:r>
            <a:r>
              <a:rPr lang="en-US" sz="1600" dirty="0" smtClean="0"/>
              <a:t> </a:t>
            </a:r>
            <a:r>
              <a:rPr lang="en-US" sz="1600" dirty="0" err="1" smtClean="0"/>
              <a:t>neben</a:t>
            </a:r>
            <a:r>
              <a:rPr lang="en-US" sz="1600" dirty="0" smtClean="0"/>
              <a:t> das Tor</a:t>
            </a:r>
            <a:endParaRPr lang="de-DE" sz="1600" dirty="0" smtClean="0"/>
          </a:p>
          <a:p>
            <a:pPr>
              <a:lnSpc>
                <a:spcPct val="150000"/>
              </a:lnSpc>
            </a:pPr>
            <a:endParaRPr lang="en-US" sz="1100" dirty="0" smtClean="0"/>
          </a:p>
          <a:p>
            <a:pPr>
              <a:lnSpc>
                <a:spcPct val="150000"/>
              </a:lnSpc>
            </a:pPr>
            <a:r>
              <a:rPr lang="de-DE" sz="1500" b="1" dirty="0" smtClean="0"/>
              <a:t>Weitere optionale Aufgaben:</a:t>
            </a:r>
            <a:endParaRPr lang="de-DE" sz="1500" b="1" dirty="0" smtClean="0"/>
          </a:p>
          <a:p>
            <a:pPr>
              <a:lnSpc>
                <a:spcPct val="150000"/>
              </a:lnSpc>
            </a:pPr>
            <a:endParaRPr lang="en-US" sz="11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Unterscheidung</a:t>
            </a:r>
            <a:r>
              <a:rPr lang="en-US" sz="1600" dirty="0" smtClean="0"/>
              <a:t> </a:t>
            </a:r>
            <a:r>
              <a:rPr lang="en-US" sz="1600" dirty="0" err="1" smtClean="0"/>
              <a:t>der</a:t>
            </a:r>
            <a:r>
              <a:rPr lang="en-US" sz="1600" dirty="0" smtClean="0"/>
              <a:t> </a:t>
            </a:r>
            <a:r>
              <a:rPr lang="en-US" sz="1600" dirty="0" err="1" smtClean="0"/>
              <a:t>Spielunterbrechungen</a:t>
            </a:r>
            <a:r>
              <a:rPr lang="en-US" sz="1600" dirty="0" smtClean="0"/>
              <a:t> (</a:t>
            </a:r>
            <a:r>
              <a:rPr lang="en-US" sz="1600" dirty="0" err="1" smtClean="0"/>
              <a:t>z.B</a:t>
            </a:r>
            <a:r>
              <a:rPr lang="en-US" sz="1600" dirty="0" smtClean="0"/>
              <a:t>. </a:t>
            </a:r>
            <a:r>
              <a:rPr lang="en-US" sz="1600" dirty="0" err="1" smtClean="0"/>
              <a:t>Einwurf</a:t>
            </a:r>
            <a:r>
              <a:rPr lang="en-US" sz="1600" dirty="0" smtClean="0"/>
              <a:t>, </a:t>
            </a:r>
            <a:r>
              <a:rPr lang="en-US" sz="1600" dirty="0" err="1" smtClean="0"/>
              <a:t>Standardsituationen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Flanken</a:t>
            </a:r>
            <a:endParaRPr lang="en-US" sz="16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</a:t>
            </a:r>
            <a:r>
              <a:rPr lang="de-DE" dirty="0" smtClean="0"/>
              <a:t> Prognose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600" dirty="0" smtClean="0">
                <a:solidFill>
                  <a:srgbClr val="0B2A51"/>
                </a:solidFill>
              </a:rPr>
              <a:t>Onur Ekici, Philipp Geißler</a:t>
            </a:r>
            <a:endParaRPr lang="de-DE" sz="1600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Ziele:</a:t>
            </a:r>
            <a:endParaRPr lang="de-DE" sz="1500" b="1" dirty="0" smtClean="0"/>
          </a:p>
          <a:p>
            <a:pPr eaLnBrk="1" hangingPunct="1">
              <a:buFontTx/>
              <a:buNone/>
            </a:pPr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Echtzeitprognose</a:t>
            </a:r>
            <a:r>
              <a:rPr lang="en-US" sz="1600" dirty="0" smtClean="0"/>
              <a:t> von </a:t>
            </a:r>
            <a:r>
              <a:rPr lang="en-US" sz="1600" dirty="0" err="1" smtClean="0"/>
              <a:t>Spielereignissen</a:t>
            </a:r>
            <a:endParaRPr lang="en-US" sz="1600" dirty="0" smtClean="0"/>
          </a:p>
          <a:p>
            <a:endParaRPr lang="de-DE" sz="1100" b="1" dirty="0" smtClean="0"/>
          </a:p>
          <a:p>
            <a:r>
              <a:rPr lang="de-DE" sz="1500" b="1" dirty="0" smtClean="0"/>
              <a:t>Tools:</a:t>
            </a:r>
            <a:endParaRPr lang="de-DE" sz="1500" b="1" dirty="0" smtClean="0"/>
          </a:p>
          <a:p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Weka</a:t>
            </a:r>
            <a:r>
              <a:rPr lang="en-US" sz="1600" dirty="0" smtClean="0"/>
              <a:t> – Data Mining Software in Java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MOA – Massive On-Line Analysis</a:t>
            </a:r>
            <a:endParaRPr lang="de-DE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</p:txBody>
      </p:sp>
      <p:pic>
        <p:nvPicPr>
          <p:cNvPr id="5" name="Picture 6" descr="MOA Massive Online Analy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343" y="5656293"/>
            <a:ext cx="6672658" cy="598134"/>
          </a:xfrm>
          <a:prstGeom prst="rect">
            <a:avLst/>
          </a:prstGeom>
          <a:noFill/>
        </p:spPr>
      </p:pic>
      <p:pic>
        <p:nvPicPr>
          <p:cNvPr id="6" name="Picture 8" descr="http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175" y="5473728"/>
            <a:ext cx="1885950" cy="990601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</a:t>
            </a:r>
            <a:r>
              <a:rPr lang="de-DE" dirty="0" smtClean="0"/>
              <a:t> Prognose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1646211" cy="455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Ablaufplan:</a:t>
            </a:r>
            <a:endParaRPr lang="de-DE" sz="1500" b="1" dirty="0" smtClean="0">
              <a:solidFill>
                <a:srgbClr val="0B2A51"/>
              </a:solidFill>
            </a:endParaRPr>
          </a:p>
          <a:p>
            <a:pPr>
              <a:lnSpc>
                <a:spcPct val="150000"/>
              </a:lnSpc>
            </a:pPr>
            <a:endParaRPr lang="de-DE" sz="1600" dirty="0" smtClean="0"/>
          </a:p>
        </p:txBody>
      </p:sp>
      <p:grpSp>
        <p:nvGrpSpPr>
          <p:cNvPr id="22" name="Gruppieren 21"/>
          <p:cNvGrpSpPr/>
          <p:nvPr/>
        </p:nvGrpSpPr>
        <p:grpSpPr>
          <a:xfrm>
            <a:off x="190440" y="2698740"/>
            <a:ext cx="8495031" cy="1270199"/>
            <a:chOff x="0" y="2881305"/>
            <a:chExt cx="8495031" cy="1270199"/>
          </a:xfrm>
        </p:grpSpPr>
        <p:sp>
          <p:nvSpPr>
            <p:cNvPr id="7" name="tower"/>
            <p:cNvSpPr>
              <a:spLocks noEditPoints="1" noChangeArrowheads="1"/>
            </p:cNvSpPr>
            <p:nvPr/>
          </p:nvSpPr>
          <p:spPr bwMode="auto">
            <a:xfrm>
              <a:off x="1687473" y="2917818"/>
              <a:ext cx="563835" cy="123368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tower"/>
            <p:cNvSpPr>
              <a:spLocks noEditPoints="1" noChangeArrowheads="1"/>
            </p:cNvSpPr>
            <p:nvPr/>
          </p:nvSpPr>
          <p:spPr bwMode="auto">
            <a:xfrm>
              <a:off x="5667390" y="2917818"/>
              <a:ext cx="563835" cy="1233686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Right Arrow 11"/>
            <p:cNvSpPr/>
            <p:nvPr/>
          </p:nvSpPr>
          <p:spPr bwMode="auto">
            <a:xfrm>
              <a:off x="2344707" y="3794130"/>
              <a:ext cx="3286169" cy="292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-110" charset="0"/>
              </a:endParaRPr>
            </a:p>
          </p:txBody>
        </p:sp>
        <p:sp>
          <p:nvSpPr>
            <p:cNvPr id="14" name="Right Arrow 11"/>
            <p:cNvSpPr/>
            <p:nvPr/>
          </p:nvSpPr>
          <p:spPr bwMode="auto">
            <a:xfrm>
              <a:off x="0" y="3319461"/>
              <a:ext cx="1606572" cy="47059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-110" charset="0"/>
              </a:endParaRPr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6288111" y="2917818"/>
              <a:ext cx="2206920" cy="1233686"/>
              <a:chOff x="6288111" y="2917818"/>
              <a:chExt cx="2206920" cy="1233686"/>
            </a:xfrm>
          </p:grpSpPr>
          <p:sp>
            <p:nvSpPr>
              <p:cNvPr id="9" name="tower"/>
              <p:cNvSpPr>
                <a:spLocks noEditPoints="1" noChangeArrowheads="1"/>
              </p:cNvSpPr>
              <p:nvPr/>
            </p:nvSpPr>
            <p:spPr bwMode="auto">
              <a:xfrm>
                <a:off x="7931196" y="2917818"/>
                <a:ext cx="563835" cy="1233686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6288111" y="3100383"/>
                <a:ext cx="1606572" cy="689675"/>
                <a:chOff x="6288111" y="3100383"/>
                <a:chExt cx="1606572" cy="689675"/>
              </a:xfrm>
            </p:grpSpPr>
            <p:sp>
              <p:nvSpPr>
                <p:cNvPr id="13" name="Right Arrow 11"/>
                <p:cNvSpPr/>
                <p:nvPr/>
              </p:nvSpPr>
              <p:spPr bwMode="auto">
                <a:xfrm>
                  <a:off x="6288111" y="3319461"/>
                  <a:ext cx="1606572" cy="470597"/>
                </a:xfrm>
                <a:prstGeom prst="righ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000" b="1" i="0" u="none" strike="noStrike" cap="none" normalizeH="0" baseline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-110" charset="0"/>
                  </a:endParaRPr>
                </a:p>
              </p:txBody>
            </p:sp>
            <p:sp>
              <p:nvSpPr>
                <p:cNvPr id="15" name="TextBox 29"/>
                <p:cNvSpPr txBox="1"/>
                <p:nvPr/>
              </p:nvSpPr>
              <p:spPr>
                <a:xfrm>
                  <a:off x="6499314" y="3100383"/>
                  <a:ext cx="11684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Stream</a:t>
                  </a:r>
                  <a:endParaRPr lang="de-DE" sz="1600" dirty="0"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</p:grpSp>
        <p:sp>
          <p:nvSpPr>
            <p:cNvPr id="16" name="TextBox 29"/>
            <p:cNvSpPr txBox="1"/>
            <p:nvPr/>
          </p:nvSpPr>
          <p:spPr>
            <a:xfrm>
              <a:off x="190440" y="3100383"/>
              <a:ext cx="1168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Stream</a:t>
              </a:r>
              <a:endParaRPr lang="de-DE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2454246" y="3502026"/>
              <a:ext cx="3140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Events (Pässe, Flanken,…)</a:t>
              </a:r>
              <a:endParaRPr lang="de-DE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2417733" y="2881305"/>
              <a:ext cx="3140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Position X, Y (Rohdaten)</a:t>
              </a:r>
              <a:endParaRPr lang="de-DE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>
              <a:off x="2344707" y="3209922"/>
              <a:ext cx="3286169" cy="2921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-110" charset="0"/>
              </a:endParaRPr>
            </a:p>
          </p:txBody>
        </p:sp>
      </p:grpSp>
      <p:pic>
        <p:nvPicPr>
          <p:cNvPr id="23" name="Picture 4" descr="http://esper.codehaus.org/images/espertech_logo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08" y="4633929"/>
            <a:ext cx="1235290" cy="432048"/>
          </a:xfrm>
          <a:prstGeom prst="rect">
            <a:avLst/>
          </a:prstGeom>
          <a:noFill/>
        </p:spPr>
      </p:pic>
      <p:sp>
        <p:nvSpPr>
          <p:cNvPr id="24" name="TextBox 29"/>
          <p:cNvSpPr txBox="1"/>
          <p:nvPr/>
        </p:nvSpPr>
        <p:spPr>
          <a:xfrm>
            <a:off x="1614447" y="4049721"/>
            <a:ext cx="127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Statistik-Prozess</a:t>
            </a:r>
            <a:endParaRPr lang="de-DE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5448312" y="4122747"/>
            <a:ext cx="127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Prognose-Prozess</a:t>
            </a:r>
            <a:endParaRPr lang="de-DE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6" descr="MOA Massive Online Analys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5747" y="4670442"/>
            <a:ext cx="6672658" cy="598134"/>
          </a:xfrm>
          <a:prstGeom prst="rect">
            <a:avLst/>
          </a:prstGeom>
          <a:noFill/>
        </p:spPr>
      </p:pic>
      <p:pic>
        <p:nvPicPr>
          <p:cNvPr id="27" name="Picture 8" descr="http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6208" y="5364189"/>
            <a:ext cx="1885950" cy="990601"/>
          </a:xfrm>
          <a:prstGeom prst="rect">
            <a:avLst/>
          </a:prstGeom>
          <a:noFill/>
        </p:spPr>
      </p:pic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</a:t>
            </a:r>
            <a:r>
              <a:rPr lang="de-DE" dirty="0" smtClean="0"/>
              <a:t> Prognose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3544887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Typ 1 (</a:t>
            </a:r>
            <a:r>
              <a:rPr lang="de-DE" sz="1500" b="1" dirty="0" err="1" smtClean="0">
                <a:solidFill>
                  <a:srgbClr val="0B2A51"/>
                </a:solidFill>
              </a:rPr>
              <a:t>Getaktete</a:t>
            </a:r>
            <a:r>
              <a:rPr lang="de-DE" sz="1500" b="1" dirty="0" smtClean="0">
                <a:solidFill>
                  <a:srgbClr val="0B2A51"/>
                </a:solidFill>
              </a:rPr>
              <a:t> Events):</a:t>
            </a:r>
            <a:endParaRPr lang="de-DE" sz="15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Pässe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Erfolgreicher Pass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Fehlpass</a:t>
            </a:r>
            <a:endParaRPr lang="de-DE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Flanken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Erfolgreiche Flanke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400" dirty="0" smtClean="0"/>
              <a:t>Sonstige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37130" y="2041506"/>
            <a:ext cx="3724326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Typ 2 (</a:t>
            </a:r>
            <a:r>
              <a:rPr kumimoji="0" lang="de-DE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Getaktete</a:t>
            </a: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Eventketten):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Torschuss</a:t>
            </a:r>
            <a:endParaRPr kumimoji="0" lang="de-DE" sz="1600" b="0" i="0" u="none" strike="noStrike" kern="1200" cap="none" spc="0" normalizeH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600" baseline="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Ballverlust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60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Außerhalb des Spielfelds</a:t>
            </a:r>
            <a:endParaRPr lang="de-DE" sz="1600" baseline="0" dirty="0" smtClean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5</a:t>
            </a:r>
            <a:r>
              <a:rPr lang="de-DE" dirty="0" smtClean="0"/>
              <a:t> Prognose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83362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Algorithmen - </a:t>
            </a:r>
            <a:r>
              <a:rPr lang="de-DE" sz="1500" b="1" dirty="0" err="1" smtClean="0">
                <a:solidFill>
                  <a:srgbClr val="0B2A51"/>
                </a:solidFill>
              </a:rPr>
              <a:t>Machine</a:t>
            </a:r>
            <a:r>
              <a:rPr lang="de-DE" sz="1500" b="1" dirty="0" smtClean="0">
                <a:solidFill>
                  <a:srgbClr val="0B2A51"/>
                </a:solidFill>
              </a:rPr>
              <a:t> Learning:</a:t>
            </a:r>
            <a:endParaRPr lang="de-DE" sz="15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K-</a:t>
            </a:r>
            <a:r>
              <a:rPr lang="de-DE" sz="1600" dirty="0" err="1" smtClean="0"/>
              <a:t>nearest</a:t>
            </a:r>
            <a:r>
              <a:rPr lang="de-DE" sz="1600" dirty="0" smtClean="0"/>
              <a:t>-</a:t>
            </a:r>
            <a:r>
              <a:rPr lang="de-DE" sz="1600" dirty="0" err="1" smtClean="0"/>
              <a:t>neighbors</a:t>
            </a: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Support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Regression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/>
              <a:t> Partial Least </a:t>
            </a:r>
            <a:r>
              <a:rPr lang="de-DE" sz="1600" dirty="0" err="1" smtClean="0"/>
              <a:t>Squares</a:t>
            </a:r>
            <a:endParaRPr lang="de-DE" dirty="0" smtClean="0"/>
          </a:p>
        </p:txBody>
      </p:sp>
      <p:pic>
        <p:nvPicPr>
          <p:cNvPr id="6" name="Picture 4" descr="Linear regression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70" y="4706955"/>
            <a:ext cx="2409858" cy="1588317"/>
          </a:xfrm>
          <a:prstGeom prst="rect">
            <a:avLst/>
          </a:prstGeom>
          <a:noFill/>
        </p:spPr>
      </p:pic>
      <p:pic>
        <p:nvPicPr>
          <p:cNvPr id="7" name="Picture 2" descr="File:KnnClassification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6409" y="2479662"/>
            <a:ext cx="1647630" cy="148818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</a:t>
            </a:r>
            <a:r>
              <a:rPr lang="de-DE" dirty="0" smtClean="0"/>
              <a:t> Visualisierung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600" dirty="0" smtClean="0">
                <a:solidFill>
                  <a:srgbClr val="0B2A51"/>
                </a:solidFill>
              </a:rPr>
              <a:t>Kevin Angermann, Peter Schwede</a:t>
            </a:r>
            <a:endParaRPr lang="de-DE" sz="1600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Anregungen:</a:t>
            </a:r>
            <a:endParaRPr lang="de-DE" sz="1500" b="1" dirty="0" smtClean="0"/>
          </a:p>
          <a:p>
            <a:pPr eaLnBrk="1" hangingPunct="1">
              <a:buFontTx/>
              <a:buNone/>
            </a:pPr>
            <a:endParaRPr lang="de-DE" sz="18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13" y="3575052"/>
            <a:ext cx="4010025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9494" y="2552688"/>
            <a:ext cx="1971675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187" y="2260583"/>
            <a:ext cx="7672757" cy="45974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</a:t>
            </a:r>
            <a:r>
              <a:rPr lang="de-DE" dirty="0" smtClean="0"/>
              <a:t> Visualisierung</a:t>
            </a:r>
            <a:endParaRPr 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Anregungen:</a:t>
            </a:r>
            <a:endParaRPr lang="de-DE" sz="1500" b="1" dirty="0" smtClean="0"/>
          </a:p>
          <a:p>
            <a:pPr eaLnBrk="1" hangingPunct="1">
              <a:buFontTx/>
              <a:buNone/>
            </a:pPr>
            <a:endParaRPr lang="de-DE" sz="1800" b="1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</a:t>
            </a:r>
            <a:r>
              <a:rPr lang="de-DE" dirty="0" smtClean="0"/>
              <a:t> Visualisierung</a:t>
            </a:r>
            <a:endParaRPr lang="de-DE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599" y="2060574"/>
            <a:ext cx="7123161" cy="421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Spielvideo: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Spiel läuft in Echtzeit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Zeitleiste: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Ereignisse (Tor, Karte, Verletzung …) in zeitlicher Abfolge </a:t>
            </a:r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abbilden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Zusatzinfos über </a:t>
            </a:r>
            <a:r>
              <a:rPr lang="de-DE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Popups</a:t>
            </a:r>
            <a:endParaRPr lang="de-DE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500" b="1" dirty="0" smtClean="0">
                <a:solidFill>
                  <a:srgbClr val="0B2A51"/>
                </a:solidFill>
                <a:latin typeface="Verdana" pitchFamily="34" charset="0"/>
              </a:rPr>
              <a:t>Teamübersicht:</a:t>
            </a:r>
            <a:endParaRPr lang="de-DE" sz="15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Tabellenartige Ansicht beider Teams</a:t>
            </a:r>
            <a:endParaRPr lang="de-DE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Allgemeine Informationen/Leistungsdaten zu jedem Spieler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Selektion eines Spielers </a:t>
            </a:r>
            <a:r>
              <a:rPr lang="de-DE" sz="1600" dirty="0" smtClean="0"/>
              <a:t>→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Interaktion mit anderen Komponenten</a:t>
            </a:r>
            <a:endParaRPr lang="de-DE" sz="1600" dirty="0" smtClean="0">
              <a:solidFill>
                <a:srgbClr val="0B2A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1600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</a:t>
            </a:r>
            <a:r>
              <a:rPr lang="de-DE" dirty="0" smtClean="0"/>
              <a:t> Visualisierung</a:t>
            </a:r>
            <a:endParaRPr lang="de-DE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599" y="2060574"/>
            <a:ext cx="7123161" cy="421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Spielerinformationen: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Informationen über aktuell selektieren Spieler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Je Reiter andere personenbezogene Leistungsdaten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err="1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Laufinfo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enthält: Echtzeitdiagramm der Geschwindigkeit</a:t>
            </a:r>
            <a:endParaRPr kumimoji="0" lang="de-DE" sz="1600" i="0" u="none" strike="noStrike" kern="1200" cap="none" spc="0" normalizeH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1100" baseline="0" dirty="0" smtClean="0">
              <a:solidFill>
                <a:srgbClr val="0B2A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500" b="1" dirty="0" smtClean="0">
                <a:solidFill>
                  <a:srgbClr val="0B2A51"/>
                </a:solidFill>
                <a:latin typeface="Verdana" pitchFamily="34" charset="0"/>
              </a:rPr>
              <a:t>Taktische Übersicht:</a:t>
            </a:r>
            <a:endParaRPr lang="de-DE" sz="15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de-DE" sz="1100" b="1" dirty="0" smtClean="0">
              <a:solidFill>
                <a:srgbClr val="0B2A51"/>
              </a:solidFill>
              <a:latin typeface="Verdana" pitchFamily="34" charset="0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</a:rPr>
              <a:t>Zeigt alle Spielerbewegungen in Echtzeit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Verschiedene statistische Ansichten (</a:t>
            </a:r>
            <a:r>
              <a:rPr lang="de-DE" sz="1600" dirty="0" err="1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Heatmap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Standards, Pässe, Schüsse)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600" dirty="0" smtClean="0">
                <a:solidFill>
                  <a:srgbClr val="0B2A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Aktuell selektierter Spieler hervorgehoben</a:t>
            </a:r>
            <a:endParaRPr lang="de-DE" sz="1600" dirty="0" smtClean="0">
              <a:solidFill>
                <a:srgbClr val="0B2A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1600" baseline="0" dirty="0" smtClean="0">
              <a:solidFill>
                <a:srgbClr val="0B2A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22" y="2297097"/>
            <a:ext cx="7886808" cy="44070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6</a:t>
            </a:r>
            <a:r>
              <a:rPr lang="de-DE" dirty="0" smtClean="0"/>
              <a:t> Visualisierung</a:t>
            </a:r>
            <a:endParaRPr lang="de-DE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599" y="2060574"/>
            <a:ext cx="7123161" cy="421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Entwurf: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Gliederung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5237163" cy="3671888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Gruppenaufteilung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Kommunikationsarchitektur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Statistik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B2A51"/>
                </a:solidFill>
              </a:rPr>
              <a:t>Prognose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/>
              <a:t>Visualisierung</a:t>
            </a:r>
            <a:endParaRPr lang="de-DE" sz="2000" dirty="0" smtClean="0">
              <a:solidFill>
                <a:srgbClr val="0B2A5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Fragen?</a:t>
            </a:r>
            <a:endParaRPr lang="de-DE" dirty="0"/>
          </a:p>
        </p:txBody>
      </p:sp>
      <p:pic>
        <p:nvPicPr>
          <p:cNvPr id="4" name="Inhaltsplatzhalter 3" descr="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506" y="2844792"/>
            <a:ext cx="2992445" cy="2992445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1 Grundlagen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2060575"/>
            <a:ext cx="5735668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/>
              <a:t>Aufgabenstellung:</a:t>
            </a:r>
          </a:p>
          <a:p>
            <a:pPr eaLnBrk="1" hangingPunct="1">
              <a:buFontTx/>
              <a:buNone/>
            </a:pPr>
            <a:endParaRPr lang="de-DE" sz="11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Aufzeichnungen vom </a:t>
            </a:r>
            <a:r>
              <a:rPr lang="de-DE" sz="1600" b="1" dirty="0" err="1" smtClean="0"/>
              <a:t>RedFir</a:t>
            </a:r>
            <a:r>
              <a:rPr lang="de-DE" sz="1600" b="1" dirty="0" smtClean="0"/>
              <a:t>-System</a:t>
            </a:r>
            <a:r>
              <a:rPr lang="de-DE" sz="1600" dirty="0" smtClean="0"/>
              <a:t> aus dem Grundig-Stadion von Nürnberg als Grundlage für weitere Verarbeitung</a:t>
            </a:r>
          </a:p>
          <a:p>
            <a:pPr>
              <a:buFont typeface="Arial" pitchFamily="34" charset="0"/>
              <a:buChar char="•"/>
            </a:pP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Entgegennahme der Daten und Simulation des Spiels in Echtzeit</a:t>
            </a:r>
          </a:p>
          <a:p>
            <a:pPr>
              <a:buFont typeface="Arial" pitchFamily="34" charset="0"/>
              <a:buChar char="•"/>
            </a:pP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Analyse, Prognose und Visualisierung der Sensordaten</a:t>
            </a:r>
          </a:p>
        </p:txBody>
      </p:sp>
      <p:pic>
        <p:nvPicPr>
          <p:cNvPr id="6" name="Grafik 5" descr="Sensor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02" y="2004993"/>
            <a:ext cx="2198894" cy="377672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2 Gruppenaufteilung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4786329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/>
              <a:t>Kommunikation:</a:t>
            </a:r>
          </a:p>
          <a:p>
            <a:pPr eaLnBrk="1" hangingPunct="1">
              <a:buFontTx/>
              <a:buNone/>
            </a:pPr>
            <a:r>
              <a:rPr lang="de-DE" sz="1600" dirty="0" smtClean="0"/>
              <a:t>Patrick Tempel (&amp; Philipp Geißler)</a:t>
            </a:r>
          </a:p>
          <a:p>
            <a:pPr eaLnBrk="1" hangingPunct="1">
              <a:buFontTx/>
              <a:buNone/>
            </a:pPr>
            <a:endParaRPr lang="de-DE" sz="1600" dirty="0" smtClean="0"/>
          </a:p>
          <a:p>
            <a:pPr eaLnBrk="1" hangingPunct="1">
              <a:buFontTx/>
              <a:buNone/>
            </a:pPr>
            <a:r>
              <a:rPr lang="de-DE" sz="1500" b="1" dirty="0" smtClean="0"/>
              <a:t>Statistik:</a:t>
            </a:r>
          </a:p>
          <a:p>
            <a:r>
              <a:rPr lang="de-DE" sz="1600" dirty="0" err="1" smtClean="0"/>
              <a:t>Alrik</a:t>
            </a:r>
            <a:r>
              <a:rPr lang="de-DE" sz="1600" dirty="0" smtClean="0"/>
              <a:t> Geselle, Richard John, Tommy </a:t>
            </a:r>
            <a:r>
              <a:rPr lang="de-DE" sz="1600" dirty="0" err="1" smtClean="0"/>
              <a:t>Kubica</a:t>
            </a:r>
            <a:endParaRPr lang="de-DE" sz="1600" dirty="0" smtClean="0"/>
          </a:p>
          <a:p>
            <a:pPr eaLnBrk="1" hangingPunct="1">
              <a:buFontTx/>
              <a:buNone/>
            </a:pPr>
            <a:endParaRPr lang="de-DE" sz="1600" dirty="0" smtClean="0"/>
          </a:p>
          <a:p>
            <a:pPr eaLnBrk="1" hangingPunct="1">
              <a:buFontTx/>
              <a:buNone/>
            </a:pPr>
            <a:r>
              <a:rPr lang="de-DE" sz="1500" b="1" dirty="0" smtClean="0"/>
              <a:t>Prognose:</a:t>
            </a:r>
          </a:p>
          <a:p>
            <a:pPr eaLnBrk="1" hangingPunct="1">
              <a:buFontTx/>
              <a:buNone/>
            </a:pPr>
            <a:r>
              <a:rPr lang="de-DE" sz="1600" dirty="0" smtClean="0"/>
              <a:t>Onur Ekici, Philipp Geißler</a:t>
            </a:r>
          </a:p>
          <a:p>
            <a:pPr eaLnBrk="1" hangingPunct="1">
              <a:buFontTx/>
              <a:buNone/>
            </a:pPr>
            <a:endParaRPr lang="de-DE" sz="1600" dirty="0" smtClean="0"/>
          </a:p>
          <a:p>
            <a:pPr eaLnBrk="1" hangingPunct="1">
              <a:buFontTx/>
              <a:buNone/>
            </a:pPr>
            <a:r>
              <a:rPr lang="de-DE" sz="1500" b="1" dirty="0" smtClean="0"/>
              <a:t>Visualisierung:</a:t>
            </a:r>
          </a:p>
          <a:p>
            <a:pPr eaLnBrk="1" hangingPunct="1">
              <a:buFontTx/>
              <a:buNone/>
            </a:pPr>
            <a:r>
              <a:rPr lang="de-DE" sz="1600" dirty="0" smtClean="0"/>
              <a:t>Kevin Angermann, Peter Schwede</a:t>
            </a:r>
          </a:p>
        </p:txBody>
      </p:sp>
      <p:pic>
        <p:nvPicPr>
          <p:cNvPr id="5" name="Grafik 4" descr="512px-Working_Together_Teamwork_Puzzle_Concept-150x1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16" y="2881305"/>
            <a:ext cx="1789137" cy="178913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3 Kommunikation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7378752" cy="367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600" dirty="0" smtClean="0">
                <a:solidFill>
                  <a:srgbClr val="0B2A51"/>
                </a:solidFill>
              </a:rPr>
              <a:t>Patrick Tempel (&amp; Philipp Geißler)</a:t>
            </a:r>
          </a:p>
          <a:p>
            <a:pPr eaLnBrk="1" hangingPunct="1">
              <a:buFontTx/>
              <a:buNone/>
            </a:pPr>
            <a:endParaRPr lang="de-DE" sz="11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Ziele:</a:t>
            </a:r>
          </a:p>
          <a:p>
            <a:pPr eaLnBrk="1" hangingPunct="1">
              <a:buFontTx/>
              <a:buNone/>
            </a:pPr>
            <a:endParaRPr lang="de-DE" sz="1100" b="1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Kommunikationsarchitektur</a:t>
            </a:r>
            <a:r>
              <a:rPr lang="en-US" sz="1600" dirty="0" smtClean="0"/>
              <a:t> </a:t>
            </a:r>
            <a:r>
              <a:rPr lang="en-US" sz="1600" dirty="0" err="1" smtClean="0"/>
              <a:t>aufsetzen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Simulation </a:t>
            </a:r>
            <a:r>
              <a:rPr lang="en-US" sz="1600" dirty="0" err="1" smtClean="0"/>
              <a:t>der</a:t>
            </a:r>
            <a:r>
              <a:rPr lang="en-US" sz="1600" dirty="0" smtClean="0"/>
              <a:t> </a:t>
            </a:r>
            <a:r>
              <a:rPr lang="en-US" sz="1600" dirty="0" err="1" smtClean="0"/>
              <a:t>Datenermittlung</a:t>
            </a:r>
            <a:r>
              <a:rPr lang="en-US" sz="1600" dirty="0" smtClean="0"/>
              <a:t> in </a:t>
            </a:r>
            <a:r>
              <a:rPr lang="en-US" sz="1600" dirty="0" err="1" smtClean="0"/>
              <a:t>Echtzeit</a:t>
            </a:r>
            <a:endParaRPr lang="en-US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de-DE" sz="1600" dirty="0" smtClean="0"/>
              <a:t>Stream-basierte Übertragung der  Daten zum </a:t>
            </a:r>
            <a:r>
              <a:rPr lang="de-DE" sz="1600" dirty="0" err="1" smtClean="0"/>
              <a:t>SportEventAnalyser</a:t>
            </a:r>
            <a:r>
              <a:rPr lang="de-DE" sz="1600" dirty="0" smtClean="0"/>
              <a:t>- Service</a:t>
            </a:r>
          </a:p>
        </p:txBody>
      </p:sp>
      <p:pic>
        <p:nvPicPr>
          <p:cNvPr id="3076" name="Grafik 7" descr="Rob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3123" y="5254650"/>
            <a:ext cx="2124749" cy="74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3 Kommunikation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2" y="2060575"/>
            <a:ext cx="1792262" cy="36829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sz="1500" b="1" dirty="0" smtClean="0">
                <a:solidFill>
                  <a:srgbClr val="0B2A51"/>
                </a:solidFill>
              </a:rPr>
              <a:t>Architektur:</a:t>
            </a: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682995" y="2727324"/>
            <a:ext cx="1857388" cy="285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 smtClean="0"/>
              <a:t>Mobilis</a:t>
            </a:r>
            <a:r>
              <a:rPr lang="de-DE" sz="1200" dirty="0" smtClean="0"/>
              <a:t> Server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3682995" y="3032208"/>
            <a:ext cx="1883365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de-DE" sz="1200" dirty="0" err="1" smtClean="0"/>
              <a:t>SportEventAnalyserService</a:t>
            </a:r>
            <a:endParaRPr lang="de-DE" sz="1200" dirty="0"/>
          </a:p>
          <a:p>
            <a:pPr algn="ctr"/>
            <a:r>
              <a:rPr lang="de-DE" sz="1200" dirty="0" smtClean="0"/>
              <a:t>(MSDL, Java)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3682995" y="3656018"/>
            <a:ext cx="1883365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Smack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3469365" y="4738023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XMPP-Server</a:t>
            </a:r>
          </a:p>
          <a:p>
            <a:pPr algn="ctr"/>
            <a:r>
              <a:rPr lang="de-DE" sz="1200" dirty="0" smtClean="0"/>
              <a:t>(</a:t>
            </a:r>
            <a:r>
              <a:rPr lang="de-DE" sz="1200" dirty="0" err="1" smtClean="0"/>
              <a:t>Openfire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56221" y="5212692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Traffic-Generator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256221" y="4738023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SportEventAnalyserClient</a:t>
            </a:r>
            <a:endParaRPr lang="de-DE" sz="12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726267" y="5437215"/>
            <a:ext cx="2143140" cy="5000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Web-Interface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5553765" y="3032208"/>
            <a:ext cx="2272634" cy="909562"/>
            <a:chOff x="5371200" y="2448000"/>
            <a:chExt cx="2272634" cy="909562"/>
          </a:xfrm>
        </p:grpSpPr>
        <p:sp>
          <p:nvSpPr>
            <p:cNvPr id="16" name="Rechteck 15"/>
            <p:cNvSpPr/>
            <p:nvPr/>
          </p:nvSpPr>
          <p:spPr>
            <a:xfrm>
              <a:off x="5786446" y="2448000"/>
              <a:ext cx="1857388" cy="909562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Statistik und Prognose</a:t>
              </a:r>
            </a:p>
            <a:p>
              <a:pPr algn="ctr"/>
              <a:r>
                <a:rPr lang="de-DE" sz="1200" dirty="0" smtClean="0"/>
                <a:t>(</a:t>
              </a:r>
              <a:r>
                <a:rPr lang="de-DE" sz="1200" dirty="0" err="1" smtClean="0"/>
                <a:t>Esper</a:t>
              </a:r>
              <a:r>
                <a:rPr lang="de-DE" sz="1200" dirty="0" smtClean="0"/>
                <a:t>, MOA)</a:t>
              </a:r>
              <a:endParaRPr lang="de-DE" sz="1200" dirty="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>
              <a:off x="5371200" y="2714620"/>
              <a:ext cx="414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>
          <a:xfrm>
            <a:off x="3468680" y="2727324"/>
            <a:ext cx="2239200" cy="1358910"/>
            <a:chOff x="3286115" y="2143116"/>
            <a:chExt cx="2239200" cy="1358910"/>
          </a:xfrm>
        </p:grpSpPr>
        <p:cxnSp>
          <p:nvCxnSpPr>
            <p:cNvPr id="24" name="Gerade Verbindung 23"/>
            <p:cNvCxnSpPr/>
            <p:nvPr/>
          </p:nvCxnSpPr>
          <p:spPr>
            <a:xfrm rot="5400000" flipH="1" flipV="1">
              <a:off x="2608249" y="2820983"/>
              <a:ext cx="1357322" cy="15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uppieren 56"/>
            <p:cNvGrpSpPr/>
            <p:nvPr/>
          </p:nvGrpSpPr>
          <p:grpSpPr>
            <a:xfrm>
              <a:off x="3286115" y="2151045"/>
              <a:ext cx="2239200" cy="1350981"/>
              <a:chOff x="3286115" y="2151045"/>
              <a:chExt cx="2239930" cy="1350981"/>
            </a:xfrm>
          </p:grpSpPr>
          <p:cxnSp>
            <p:nvCxnSpPr>
              <p:cNvPr id="23" name="Gerade Verbindung 22"/>
              <p:cNvCxnSpPr/>
              <p:nvPr/>
            </p:nvCxnSpPr>
            <p:spPr>
              <a:xfrm>
                <a:off x="3286115" y="3500438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/>
            </p:nvCxnSpPr>
            <p:spPr>
              <a:xfrm>
                <a:off x="3294045" y="2151045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/>
          <p:cNvGrpSpPr/>
          <p:nvPr/>
        </p:nvGrpSpPr>
        <p:grpSpPr>
          <a:xfrm>
            <a:off x="3476610" y="2735253"/>
            <a:ext cx="2232001" cy="1349743"/>
            <a:chOff x="5572800" y="2151045"/>
            <a:chExt cx="2232001" cy="1349743"/>
          </a:xfrm>
        </p:grpSpPr>
        <p:cxnSp>
          <p:nvCxnSpPr>
            <p:cNvPr id="30" name="Gerade Verbindung 29"/>
            <p:cNvCxnSpPr/>
            <p:nvPr/>
          </p:nvCxnSpPr>
          <p:spPr>
            <a:xfrm rot="5400000" flipH="1" flipV="1">
              <a:off x="7135200" y="2818800"/>
              <a:ext cx="1332000" cy="15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uppieren 54"/>
            <p:cNvGrpSpPr/>
            <p:nvPr/>
          </p:nvGrpSpPr>
          <p:grpSpPr>
            <a:xfrm>
              <a:off x="5572800" y="2151045"/>
              <a:ext cx="2232001" cy="1349743"/>
              <a:chOff x="5572800" y="2151045"/>
              <a:chExt cx="2210437" cy="1349743"/>
            </a:xfrm>
          </p:grpSpPr>
          <p:cxnSp>
            <p:nvCxnSpPr>
              <p:cNvPr id="29" name="Gerade Verbindung 28"/>
              <p:cNvCxnSpPr/>
              <p:nvPr/>
            </p:nvCxnSpPr>
            <p:spPr>
              <a:xfrm>
                <a:off x="5572801" y="3499200"/>
                <a:ext cx="2210436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/>
            </p:nvCxnSpPr>
            <p:spPr>
              <a:xfrm>
                <a:off x="5572800" y="2151045"/>
                <a:ext cx="2210436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uppieren 58"/>
          <p:cNvGrpSpPr/>
          <p:nvPr/>
        </p:nvGrpSpPr>
        <p:grpSpPr>
          <a:xfrm>
            <a:off x="3469365" y="2729808"/>
            <a:ext cx="2304000" cy="1357322"/>
            <a:chOff x="3286115" y="2143116"/>
            <a:chExt cx="2239200" cy="1357322"/>
          </a:xfrm>
        </p:grpSpPr>
        <p:cxnSp>
          <p:nvCxnSpPr>
            <p:cNvPr id="60" name="Gerade Verbindung 59"/>
            <p:cNvCxnSpPr/>
            <p:nvPr/>
          </p:nvCxnSpPr>
          <p:spPr>
            <a:xfrm rot="5400000" flipH="1" flipV="1">
              <a:off x="2608249" y="2820983"/>
              <a:ext cx="1357322" cy="15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uppieren 56"/>
            <p:cNvGrpSpPr/>
            <p:nvPr/>
          </p:nvGrpSpPr>
          <p:grpSpPr>
            <a:xfrm>
              <a:off x="3286115" y="2149308"/>
              <a:ext cx="2239200" cy="1350751"/>
              <a:chOff x="3286115" y="2149308"/>
              <a:chExt cx="2239930" cy="1350751"/>
            </a:xfrm>
          </p:grpSpPr>
          <p:cxnSp>
            <p:nvCxnSpPr>
              <p:cNvPr id="62" name="Gerade Verbindung 61"/>
              <p:cNvCxnSpPr/>
              <p:nvPr/>
            </p:nvCxnSpPr>
            <p:spPr>
              <a:xfrm>
                <a:off x="3286115" y="3498471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3294045" y="2149308"/>
                <a:ext cx="2232000" cy="15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Gerade Verbindung mit Pfeil 72"/>
          <p:cNvCxnSpPr>
            <a:stCxn id="12" idx="3"/>
            <a:endCxn id="10" idx="1"/>
          </p:cNvCxnSpPr>
          <p:nvPr/>
        </p:nvCxnSpPr>
        <p:spPr>
          <a:xfrm>
            <a:off x="2399361" y="4988056"/>
            <a:ext cx="10700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630877" y="4999059"/>
            <a:ext cx="105887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254395" y="4427662"/>
            <a:ext cx="620722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2666079" y="4738023"/>
            <a:ext cx="657234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XMPP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879223" y="4774536"/>
            <a:ext cx="657234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BOSH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>
          <a:xfrm>
            <a:off x="4528242" y="4299867"/>
            <a:ext cx="657234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XMPP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93" name="Gewinkelte Verbindung 92"/>
          <p:cNvCxnSpPr>
            <a:stCxn id="12" idx="0"/>
          </p:cNvCxnSpPr>
          <p:nvPr/>
        </p:nvCxnSpPr>
        <p:spPr>
          <a:xfrm rot="5400000" flipH="1" flipV="1">
            <a:off x="1704831" y="2973489"/>
            <a:ext cx="1387494" cy="21415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315097" y="3131451"/>
            <a:ext cx="1277955" cy="258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 smtClean="0">
                <a:solidFill>
                  <a:srgbClr val="0B2A51"/>
                </a:solidFill>
                <a:latin typeface="Verdana" pitchFamily="34" charset="0"/>
              </a:rPr>
              <a:t>Jingle (UDP)</a:t>
            </a: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726267" y="4743468"/>
            <a:ext cx="2143140" cy="693747"/>
            <a:chOff x="6726267" y="4743468"/>
            <a:chExt cx="2143140" cy="693747"/>
          </a:xfrm>
        </p:grpSpPr>
        <p:sp>
          <p:nvSpPr>
            <p:cNvPr id="14" name="Rechteck 13"/>
            <p:cNvSpPr/>
            <p:nvPr/>
          </p:nvSpPr>
          <p:spPr>
            <a:xfrm>
              <a:off x="6726267" y="4743468"/>
              <a:ext cx="2143140" cy="693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 smtClean="0"/>
                <a:t>Javascript</a:t>
              </a:r>
              <a:r>
                <a:rPr lang="de-DE" sz="1200" dirty="0" smtClean="0"/>
                <a:t>-Client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6908832" y="5035572"/>
              <a:ext cx="1789137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StropheJS</a:t>
              </a:r>
              <a:endParaRPr lang="de-DE" sz="1200" dirty="0" smtClean="0"/>
            </a:p>
          </p:txBody>
        </p:sp>
      </p:grpSp>
      <p:sp>
        <p:nvSpPr>
          <p:cNvPr id="40" name="Datumsplatzhalt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0.12552 0.00278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1" animBg="1"/>
      <p:bldP spid="12" grpId="0" animBg="1"/>
      <p:bldP spid="15" grpId="0" animBg="1"/>
      <p:bldP spid="87" grpId="0"/>
      <p:bldP spid="88" grpId="0"/>
      <p:bldP spid="91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3 Kommunikation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26" y="4192551"/>
            <a:ext cx="6465927" cy="2665449"/>
          </a:xfrm>
        </p:spPr>
        <p:txBody>
          <a:bodyPr>
            <a:normAutofit/>
          </a:bodyPr>
          <a:lstStyle/>
          <a:p>
            <a:r>
              <a:rPr lang="de-DE" sz="1500" b="1" dirty="0" smtClean="0"/>
              <a:t>Weitere Aufgaben:</a:t>
            </a:r>
          </a:p>
          <a:p>
            <a:endParaRPr lang="de-DE" sz="11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Anbindung</a:t>
            </a:r>
            <a:r>
              <a:rPr lang="en-US" sz="1600" dirty="0" smtClean="0"/>
              <a:t> des Web-Interfaces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Publish-Subscribe (XEP-060) </a:t>
            </a:r>
            <a:r>
              <a:rPr lang="en-US" sz="1600" dirty="0" err="1" smtClean="0"/>
              <a:t>für</a:t>
            </a:r>
            <a:r>
              <a:rPr lang="en-US" sz="1600" dirty="0" smtClean="0"/>
              <a:t> den JS-Client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Weitergabe</a:t>
            </a:r>
            <a:r>
              <a:rPr lang="en-US" sz="1600" dirty="0" smtClean="0"/>
              <a:t> </a:t>
            </a:r>
            <a:r>
              <a:rPr lang="en-US" sz="1600" dirty="0" err="1" smtClean="0"/>
              <a:t>der</a:t>
            </a:r>
            <a:r>
              <a:rPr lang="en-US" sz="1600" dirty="0" smtClean="0"/>
              <a:t> </a:t>
            </a:r>
            <a:r>
              <a:rPr lang="en-US" sz="1600" dirty="0" err="1" smtClean="0"/>
              <a:t>berechneten</a:t>
            </a:r>
            <a:r>
              <a:rPr lang="en-US" sz="1600" dirty="0" smtClean="0"/>
              <a:t> </a:t>
            </a:r>
            <a:r>
              <a:rPr lang="en-US" sz="1600" dirty="0" err="1" smtClean="0"/>
              <a:t>Werte</a:t>
            </a:r>
            <a:r>
              <a:rPr lang="en-US" sz="1600" dirty="0" smtClean="0"/>
              <a:t> an den JS-Client</a:t>
            </a:r>
            <a:endParaRPr lang="de-DE" sz="16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3726" y="2041506"/>
            <a:ext cx="6465927" cy="407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Aktueller Stand: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Vollständige (z.T. prototypische) Umsetzung 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Kommunikationsarchitektur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Teilweise Anbindung der Gruppen an die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Architektur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075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4 Statistik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6210336" cy="367188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de-DE" b="1" dirty="0" smtClean="0">
                <a:solidFill>
                  <a:srgbClr val="0B2A51"/>
                </a:solidFill>
              </a:rPr>
              <a:t>Verantwortlich für diesen Teil:</a:t>
            </a: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sz="2600" dirty="0" err="1" smtClean="0">
                <a:solidFill>
                  <a:srgbClr val="0B2A51"/>
                </a:solidFill>
              </a:rPr>
              <a:t>Alrik</a:t>
            </a:r>
            <a:r>
              <a:rPr lang="de-DE" sz="2600" dirty="0" smtClean="0">
                <a:solidFill>
                  <a:srgbClr val="0B2A51"/>
                </a:solidFill>
              </a:rPr>
              <a:t> Geselle, Richard John, Tommy </a:t>
            </a:r>
            <a:r>
              <a:rPr lang="de-DE" sz="2600" dirty="0" err="1" smtClean="0">
                <a:solidFill>
                  <a:srgbClr val="0B2A51"/>
                </a:solidFill>
              </a:rPr>
              <a:t>Kubica</a:t>
            </a:r>
            <a:endParaRPr lang="de-DE" sz="2600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r>
              <a:rPr lang="de-DE" b="1" dirty="0" smtClean="0">
                <a:solidFill>
                  <a:srgbClr val="0B2A51"/>
                </a:solidFill>
              </a:rPr>
              <a:t>Ziele:</a:t>
            </a:r>
            <a:endParaRPr lang="de-DE" b="1" dirty="0" smtClean="0"/>
          </a:p>
          <a:p>
            <a:pPr eaLnBrk="1" hangingPunct="1">
              <a:buFontTx/>
              <a:buNone/>
            </a:pPr>
            <a:endParaRPr lang="de-DE" sz="1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err="1" smtClean="0"/>
              <a:t>Kontinuierliche</a:t>
            </a:r>
            <a:r>
              <a:rPr lang="en-US" sz="2600" dirty="0" smtClean="0"/>
              <a:t> </a:t>
            </a:r>
            <a:r>
              <a:rPr lang="en-US" sz="2600" dirty="0" err="1" smtClean="0"/>
              <a:t>Berechnungen</a:t>
            </a:r>
            <a:r>
              <a:rPr lang="en-US" sz="2600" dirty="0" smtClean="0"/>
              <a:t> von </a:t>
            </a:r>
            <a:r>
              <a:rPr lang="en-US" sz="2600" dirty="0" err="1" smtClean="0"/>
              <a:t>Spielstatistiken</a:t>
            </a:r>
            <a:r>
              <a:rPr lang="en-US" sz="2600" dirty="0" smtClean="0"/>
              <a:t>           (</a:t>
            </a:r>
            <a:r>
              <a:rPr lang="en-US" sz="2600" dirty="0" err="1" smtClean="0"/>
              <a:t>z.B</a:t>
            </a:r>
            <a:r>
              <a:rPr lang="en-US" sz="2600" dirty="0" smtClean="0"/>
              <a:t>. </a:t>
            </a:r>
            <a:r>
              <a:rPr lang="en-US" sz="2600" dirty="0" err="1" smtClean="0"/>
              <a:t>Ballbesitz</a:t>
            </a:r>
            <a:r>
              <a:rPr lang="en-US" sz="2600" dirty="0" smtClean="0"/>
              <a:t>, </a:t>
            </a:r>
            <a:r>
              <a:rPr lang="en-US" sz="2600" dirty="0" err="1" smtClean="0"/>
              <a:t>Torschüsse</a:t>
            </a:r>
            <a:r>
              <a:rPr lang="en-US" sz="2600" dirty="0" smtClean="0"/>
              <a:t>, </a:t>
            </a:r>
            <a:r>
              <a:rPr lang="en-US" sz="2600" dirty="0" err="1" smtClean="0"/>
              <a:t>Schüsse</a:t>
            </a:r>
            <a:r>
              <a:rPr lang="en-US" sz="2600" dirty="0" smtClean="0"/>
              <a:t> </a:t>
            </a:r>
            <a:r>
              <a:rPr lang="en-US" sz="2600" dirty="0" err="1" smtClean="0"/>
              <a:t>aufs</a:t>
            </a:r>
            <a:r>
              <a:rPr lang="en-US" sz="2600" dirty="0" smtClean="0"/>
              <a:t> Tor,              </a:t>
            </a:r>
            <a:r>
              <a:rPr lang="en-US" sz="2600" dirty="0" err="1" smtClean="0"/>
              <a:t>Passquote</a:t>
            </a:r>
            <a:r>
              <a:rPr lang="en-US" sz="2600" dirty="0" smtClean="0"/>
              <a:t>, </a:t>
            </a:r>
            <a:r>
              <a:rPr lang="en-US" sz="2600" dirty="0" err="1" smtClean="0"/>
              <a:t>Laufstrecken</a:t>
            </a:r>
            <a:r>
              <a:rPr lang="en-US" sz="2600" dirty="0" smtClean="0"/>
              <a:t>,…)</a:t>
            </a:r>
          </a:p>
          <a:p>
            <a:pPr eaLnBrk="1" hangingPunct="1">
              <a:lnSpc>
                <a:spcPct val="150000"/>
              </a:lnSpc>
            </a:pPr>
            <a:endParaRPr lang="en-US" sz="1800" dirty="0" smtClean="0"/>
          </a:p>
          <a:p>
            <a:r>
              <a:rPr lang="de-DE" b="1" dirty="0" smtClean="0"/>
              <a:t>Tools:</a:t>
            </a:r>
          </a:p>
          <a:p>
            <a:endParaRPr lang="de-DE" sz="18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err="1" smtClean="0"/>
              <a:t>Esper</a:t>
            </a:r>
            <a:r>
              <a:rPr lang="en-US" sz="2600" dirty="0" smtClean="0"/>
              <a:t> – Component for Complex Event Processing (CEP)</a:t>
            </a:r>
            <a:endParaRPr lang="de-DE" sz="26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de-DE" dirty="0" smtClean="0"/>
          </a:p>
        </p:txBody>
      </p:sp>
      <p:pic>
        <p:nvPicPr>
          <p:cNvPr id="3076" name="Grafik 7" descr="Rob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94045" y="5437215"/>
            <a:ext cx="2576360" cy="76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381000"/>
          </a:xfrm>
        </p:spPr>
        <p:txBody>
          <a:bodyPr>
            <a:noAutofit/>
          </a:bodyPr>
          <a:lstStyle/>
          <a:p>
            <a:pPr eaLnBrk="1" hangingPunct="1"/>
            <a:r>
              <a:rPr lang="de-DE" dirty="0" smtClean="0"/>
              <a:t>4 Statistik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60575"/>
            <a:ext cx="3544887" cy="367188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de-DE" b="1" dirty="0" smtClean="0">
                <a:solidFill>
                  <a:srgbClr val="0B2A51"/>
                </a:solidFill>
              </a:rPr>
              <a:t>Aktueller Stand:</a:t>
            </a:r>
            <a:endParaRPr lang="de-DE" b="1" dirty="0" smtClean="0">
              <a:solidFill>
                <a:srgbClr val="0B2A51"/>
              </a:solidFill>
            </a:endParaRPr>
          </a:p>
          <a:p>
            <a:pPr eaLnBrk="1" hangingPunct="1">
              <a:buFontTx/>
              <a:buNone/>
            </a:pPr>
            <a:endParaRPr lang="de-DE" sz="1800" b="1" dirty="0" smtClean="0">
              <a:solidFill>
                <a:srgbClr val="0B2A51"/>
              </a:solidFill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sz="2600" dirty="0" smtClean="0"/>
              <a:t>Spieler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Laufstrecke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Ballkontakte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Torschüsse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Fehl/-Pässe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err="1" smtClean="0"/>
              <a:t>Heatmap</a:t>
            </a:r>
            <a:endParaRPr lang="de-DE" sz="2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600" dirty="0" smtClean="0"/>
              <a:t> </a:t>
            </a:r>
            <a:r>
              <a:rPr lang="de-DE" sz="2600" dirty="0" smtClean="0"/>
              <a:t>Team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Ballbesitz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de-DE" sz="2200" dirty="0" smtClean="0"/>
              <a:t>Passgenauigkeit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37130" y="2041506"/>
            <a:ext cx="3724326" cy="3671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Schwierigkeiten: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 dirty="0" smtClean="0">
              <a:ln>
                <a:noFill/>
              </a:ln>
              <a:solidFill>
                <a:srgbClr val="0B2A5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Werte</a:t>
            </a: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der Z-Achse kaum brauchbar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700" baseline="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DE" sz="1700" b="0" i="0" u="none" strike="noStrike" kern="1200" cap="none" spc="0" normalizeH="0" noProof="0" dirty="0" err="1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Beschleunigunswerte</a:t>
            </a:r>
            <a:r>
              <a:rPr kumimoji="0" lang="de-DE" sz="1700" b="0" i="0" u="none" strike="noStrike" kern="1200" cap="none" spc="0" normalizeH="0" noProof="0" dirty="0" smtClean="0">
                <a:ln>
                  <a:noFill/>
                </a:ln>
                <a:solidFill>
                  <a:srgbClr val="0B2A5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nur bedingt verwendbar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1700" dirty="0" smtClean="0">
              <a:solidFill>
                <a:srgbClr val="0B2A51"/>
              </a:solidFill>
              <a:latin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700" dirty="0" smtClean="0">
                <a:solidFill>
                  <a:srgbClr val="0B2A51"/>
                </a:solidFill>
                <a:latin typeface="Verdana" pitchFamily="34" charset="0"/>
              </a:rPr>
              <a:t> Einige Statistiken nicht aus Rohdaten berechenbar</a:t>
            </a:r>
            <a:endParaRPr lang="de-DE" sz="1700" baseline="0" dirty="0" smtClean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Dresden, 07.06.2013</a:t>
            </a:r>
            <a:endParaRPr lang="de-DE"/>
          </a:p>
        </p:txBody>
      </p:sp>
      <p:pic>
        <p:nvPicPr>
          <p:cNvPr id="3076" name="Grafik 7" descr="Rob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5692807"/>
            <a:ext cx="9144000" cy="11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btwf</Template>
  <TotalTime>0</TotalTime>
  <Words>601</Words>
  <Application>Microsoft Office PowerPoint</Application>
  <PresentationFormat>Bildschirmpräsentation (4:3)</PresentationFormat>
  <Paragraphs>216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Sport Event Analyser(SEA)  Analyse, Vorhersage und grafische Aufbereitung von Fußballspielen</vt:lpstr>
      <vt:lpstr>Gliederung</vt:lpstr>
      <vt:lpstr>1 Grundlagen</vt:lpstr>
      <vt:lpstr>2 Gruppenaufteilung</vt:lpstr>
      <vt:lpstr>3 Kommunikation</vt:lpstr>
      <vt:lpstr>3 Kommunikation</vt:lpstr>
      <vt:lpstr>3 Kommunikation</vt:lpstr>
      <vt:lpstr>4 Statistik</vt:lpstr>
      <vt:lpstr>4 Statistik</vt:lpstr>
      <vt:lpstr>4 Statistik</vt:lpstr>
      <vt:lpstr>5 Prognose</vt:lpstr>
      <vt:lpstr>5 Prognose</vt:lpstr>
      <vt:lpstr>5 Prognose</vt:lpstr>
      <vt:lpstr>5 Prognose</vt:lpstr>
      <vt:lpstr>6 Visualisierung</vt:lpstr>
      <vt:lpstr>6 Visualisierung</vt:lpstr>
      <vt:lpstr>6 Visualisierung</vt:lpstr>
      <vt:lpstr>6 Visualisierung</vt:lpstr>
      <vt:lpstr>6 Visualisierung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 Tempel</dc:creator>
  <cp:lastModifiedBy>Patrick Tempel</cp:lastModifiedBy>
  <cp:revision>106</cp:revision>
  <dcterms:created xsi:type="dcterms:W3CDTF">2013-06-05T11:26:01Z</dcterms:created>
  <dcterms:modified xsi:type="dcterms:W3CDTF">2013-06-06T12:27:24Z</dcterms:modified>
</cp:coreProperties>
</file>