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2"/>
  </p:notesMasterIdLst>
  <p:sldIdLst>
    <p:sldId id="256" r:id="rId2"/>
    <p:sldId id="261" r:id="rId3"/>
    <p:sldId id="263" r:id="rId4"/>
    <p:sldId id="262" r:id="rId5"/>
    <p:sldId id="258" r:id="rId6"/>
    <p:sldId id="259" r:id="rId7"/>
    <p:sldId id="260" r:id="rId8"/>
    <p:sldId id="264" r:id="rId9"/>
    <p:sldId id="265" r:id="rId10"/>
    <p:sldId id="266" r:id="rId11"/>
    <p:sldId id="267" r:id="rId12"/>
    <p:sldId id="273" r:id="rId13"/>
    <p:sldId id="274" r:id="rId14"/>
    <p:sldId id="275" r:id="rId15"/>
    <p:sldId id="268" r:id="rId16"/>
    <p:sldId id="272" r:id="rId17"/>
    <p:sldId id="269" r:id="rId18"/>
    <p:sldId id="270" r:id="rId19"/>
    <p:sldId id="271" r:id="rId20"/>
    <p:sldId id="276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>
        <p:scale>
          <a:sx n="98" d="100"/>
          <a:sy n="98" d="100"/>
        </p:scale>
        <p:origin x="-1164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26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9126B-B982-4FD1-A893-3CC584B25F4B}" type="datetimeFigureOut">
              <a:rPr lang="de-DE" smtClean="0"/>
              <a:pPr/>
              <a:t>06.06.2013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3B498-EF37-488C-B73A-978C9CF4272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3B498-EF37-488C-B73A-978C9CF4272B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66788" y="1844824"/>
            <a:ext cx="7421562" cy="14700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28762" y="3404592"/>
            <a:ext cx="7459588" cy="1104528"/>
          </a:xfrm>
        </p:spPr>
        <p:txBody>
          <a:bodyPr/>
          <a:lstStyle>
            <a:lvl1pPr marL="0" indent="0" algn="l">
              <a:buNone/>
              <a:defRPr baseline="0">
                <a:solidFill>
                  <a:srgbClr val="A8AFC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LU" dirty="0"/>
          </a:p>
        </p:txBody>
      </p:sp>
      <p:cxnSp>
        <p:nvCxnSpPr>
          <p:cNvPr id="4" name="Gerade Verbindung 3"/>
          <p:cNvCxnSpPr/>
          <p:nvPr/>
        </p:nvCxnSpPr>
        <p:spPr>
          <a:xfrm>
            <a:off x="-1" y="1196752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-2" y="1381170"/>
            <a:ext cx="914400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0" y="480199"/>
            <a:ext cx="1887452" cy="54688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757" y="5805263"/>
            <a:ext cx="442912" cy="885824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942949" y="1169513"/>
            <a:ext cx="7181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solidFill>
                  <a:schemeClr val="bg1"/>
                </a:solidFill>
                <a:latin typeface="Verdana" pitchFamily="34" charset="0"/>
              </a:rPr>
              <a:t>Fakultät</a:t>
            </a:r>
            <a:r>
              <a:rPr lang="de-DE" sz="1000" b="1" baseline="0" dirty="0" smtClean="0">
                <a:solidFill>
                  <a:schemeClr val="bg1"/>
                </a:solidFill>
                <a:latin typeface="Verdana" pitchFamily="34" charset="0"/>
              </a:rPr>
              <a:t> Informatik</a:t>
            </a:r>
            <a:r>
              <a:rPr lang="de-DE" sz="1000" dirty="0" smtClean="0">
                <a:solidFill>
                  <a:schemeClr val="bg1"/>
                </a:solidFill>
                <a:latin typeface="Verdana" pitchFamily="34" charset="0"/>
              </a:rPr>
              <a:t>, Institut</a:t>
            </a:r>
            <a:r>
              <a:rPr lang="de-DE" sz="1000" baseline="0" dirty="0" smtClean="0">
                <a:solidFill>
                  <a:schemeClr val="bg1"/>
                </a:solidFill>
                <a:latin typeface="Verdana" pitchFamily="34" charset="0"/>
              </a:rPr>
              <a:t> für Systemarchitektur, Professur Rechnernetze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33500" y="597785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aseline="0" dirty="0" smtClean="0">
                <a:solidFill>
                  <a:schemeClr val="bg1"/>
                </a:solidFill>
                <a:latin typeface="Verdana" pitchFamily="34" charset="0"/>
              </a:rPr>
              <a:t>Dresden, 07.06.2013</a:t>
            </a:r>
            <a:endParaRPr lang="de-LU" baseline="0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5510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>
            <a:lvl1pPr algn="l">
              <a:defRPr b="0" i="0" baseline="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LU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4784"/>
            <a:ext cx="6019800" cy="4641379"/>
          </a:xfrm>
        </p:spPr>
        <p:txBody>
          <a:bodyPr vert="eaVert"/>
          <a:lstStyle>
            <a:lvl1pPr>
              <a:defRPr baseline="0">
                <a:solidFill>
                  <a:srgbClr val="0B2A51"/>
                </a:solidFill>
              </a:defRPr>
            </a:lvl1pPr>
            <a:lvl2pPr>
              <a:defRPr baseline="0">
                <a:solidFill>
                  <a:srgbClr val="0B2A51"/>
                </a:solidFill>
              </a:defRPr>
            </a:lvl2pPr>
            <a:lvl3pPr>
              <a:defRPr baseline="0">
                <a:solidFill>
                  <a:srgbClr val="0B2A51"/>
                </a:solidFill>
              </a:defRPr>
            </a:lvl3pPr>
            <a:lvl4pPr>
              <a:defRPr baseline="0">
                <a:solidFill>
                  <a:srgbClr val="0B2A51"/>
                </a:solidFill>
              </a:defRPr>
            </a:lvl4pPr>
            <a:lvl5pPr>
              <a:defRPr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4604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 baseline="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L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rgbClr val="0B2A51"/>
                </a:solidFill>
              </a:defRPr>
            </a:lvl1pPr>
            <a:lvl2pPr marL="742950" indent="-285750">
              <a:buFont typeface="Arial" pitchFamily="34" charset="0"/>
              <a:buChar char="•"/>
              <a:defRPr baseline="0">
                <a:solidFill>
                  <a:srgbClr val="0B2A51"/>
                </a:solidFill>
              </a:defRPr>
            </a:lvl2pPr>
            <a:lvl3pPr marL="1143000" indent="-228600">
              <a:buFont typeface="Symbol" pitchFamily="18" charset="2"/>
              <a:buChar char="-"/>
              <a:defRPr baseline="0">
                <a:solidFill>
                  <a:srgbClr val="0B2A51"/>
                </a:solidFill>
              </a:defRPr>
            </a:lvl3pPr>
            <a:lvl4pPr marL="1600200" indent="-228600">
              <a:buFont typeface="Wingdings" pitchFamily="2" charset="2"/>
              <a:buChar char="§"/>
              <a:defRPr baseline="0">
                <a:solidFill>
                  <a:srgbClr val="0B2A51"/>
                </a:solidFill>
              </a:defRPr>
            </a:lvl4pPr>
            <a:lvl5pPr>
              <a:defRPr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980997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7737" y="4221088"/>
            <a:ext cx="7440613" cy="2087637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de-LU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57262" y="2492896"/>
            <a:ext cx="7431088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rgbClr val="0B2A5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64537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7738" y="1988840"/>
            <a:ext cx="7440612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LU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66788" y="1600200"/>
            <a:ext cx="353320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40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9626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L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25811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997221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262" y="1556792"/>
            <a:ext cx="743108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L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08920"/>
            <a:ext cx="4813300" cy="34172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57263" y="2708920"/>
            <a:ext cx="2462609" cy="34172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865223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642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LU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484783"/>
            <a:ext cx="5486400" cy="32427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LU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910054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 baseline="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LU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aseline="0">
                <a:solidFill>
                  <a:srgbClr val="0B2A51"/>
                </a:solidFill>
              </a:defRPr>
            </a:lvl1pPr>
            <a:lvl2pPr>
              <a:defRPr baseline="0">
                <a:solidFill>
                  <a:srgbClr val="0B2A51"/>
                </a:solidFill>
              </a:defRPr>
            </a:lvl2pPr>
            <a:lvl3pPr>
              <a:defRPr baseline="0">
                <a:solidFill>
                  <a:srgbClr val="0B2A51"/>
                </a:solidFill>
              </a:defRPr>
            </a:lvl3pPr>
            <a:lvl4pPr>
              <a:defRPr baseline="0">
                <a:solidFill>
                  <a:srgbClr val="0B2A51"/>
                </a:solidFill>
              </a:defRPr>
            </a:lvl4pPr>
            <a:lvl5pPr>
              <a:defRPr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914972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47738" y="1988840"/>
            <a:ext cx="74406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47738" y="3501008"/>
            <a:ext cx="7440612" cy="2409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-1" y="908720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36" y="332656"/>
            <a:ext cx="1440000" cy="426977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3851920" y="6453336"/>
            <a:ext cx="2037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chemeClr val="bg2"/>
                </a:solidFill>
                <a:latin typeface="Verdana" pitchFamily="34" charset="0"/>
              </a:rPr>
              <a:t>Sport Event </a:t>
            </a:r>
            <a:r>
              <a:rPr lang="de-DE" sz="1000" dirty="0" err="1" smtClean="0">
                <a:solidFill>
                  <a:schemeClr val="bg2"/>
                </a:solidFill>
                <a:latin typeface="Verdana" pitchFamily="34" charset="0"/>
              </a:rPr>
              <a:t>Analyser</a:t>
            </a:r>
            <a:r>
              <a:rPr lang="de-DE" sz="1000" dirty="0" smtClean="0">
                <a:solidFill>
                  <a:schemeClr val="bg2"/>
                </a:solidFill>
                <a:latin typeface="Verdana" pitchFamily="34" charset="0"/>
              </a:rPr>
              <a:t> (SEA)</a:t>
            </a:r>
            <a:endParaRPr lang="de-LU" sz="1000" baseline="0" dirty="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876256" y="6453335"/>
            <a:ext cx="1728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aseline="0" dirty="0" smtClean="0">
                <a:solidFill>
                  <a:schemeClr val="bg2"/>
                </a:solidFill>
                <a:latin typeface="Verdana" pitchFamily="34" charset="0"/>
              </a:rPr>
              <a:t>Folie Nr. </a:t>
            </a:r>
            <a:fld id="{0D60D332-568B-4C8E-9819-468A4AE58701}" type="slidenum">
              <a:rPr lang="de-DE" sz="1000" baseline="0" smtClean="0">
                <a:solidFill>
                  <a:schemeClr val="bg2"/>
                </a:solidFill>
                <a:latin typeface="Verdana" pitchFamily="34" charset="0"/>
              </a:rPr>
              <a:pPr/>
              <a:t>‹Nr.›</a:t>
            </a:fld>
            <a:r>
              <a:rPr lang="de-DE" sz="1000" baseline="0" dirty="0" smtClean="0">
                <a:solidFill>
                  <a:schemeClr val="bg2"/>
                </a:solidFill>
                <a:latin typeface="Verdana" pitchFamily="34" charset="0"/>
              </a:rPr>
              <a:t> von 20</a:t>
            </a:r>
            <a:endParaRPr lang="de-LU" sz="1000" baseline="0" dirty="0">
              <a:solidFill>
                <a:schemeClr val="bg2"/>
              </a:solidFill>
              <a:latin typeface="Verdana" pitchFamily="34" charset="0"/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-2" y="1052736"/>
            <a:ext cx="9144001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71600" y="639388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Dresden, 07.06.2013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97517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400" b="0" i="0" kern="1200" baseline="0">
          <a:solidFill>
            <a:schemeClr val="bg2"/>
          </a:solidFill>
          <a:latin typeface="Verdana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1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7213" y="2078019"/>
            <a:ext cx="7421562" cy="1470025"/>
          </a:xfrm>
        </p:spPr>
        <p:txBody>
          <a:bodyPr>
            <a:normAutofit fontScale="90000"/>
          </a:bodyPr>
          <a:lstStyle/>
          <a:p>
            <a:r>
              <a:rPr lang="de-DE" sz="3100" dirty="0" smtClean="0"/>
              <a:t>Sport Event </a:t>
            </a:r>
            <a:r>
              <a:rPr lang="de-DE" sz="3100" dirty="0" err="1" smtClean="0"/>
              <a:t>Analyser</a:t>
            </a:r>
            <a:r>
              <a:rPr lang="de-DE" sz="3100" dirty="0" smtClean="0"/>
              <a:t>(SEA)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Analyse, Vorhersage und grafische Aufbereitung von Fußballspielen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20700" y="3611565"/>
            <a:ext cx="7459588" cy="1104528"/>
          </a:xfrm>
        </p:spPr>
        <p:txBody>
          <a:bodyPr>
            <a:normAutofit/>
          </a:bodyPr>
          <a:lstStyle/>
          <a:p>
            <a:r>
              <a:rPr lang="de-DE" sz="2000" dirty="0" smtClean="0"/>
              <a:t>Zwischenpräsentation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4 Statistik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26" y="2078019"/>
            <a:ext cx="6465927" cy="3943404"/>
          </a:xfrm>
        </p:spPr>
        <p:txBody>
          <a:bodyPr>
            <a:normAutofit/>
          </a:bodyPr>
          <a:lstStyle/>
          <a:p>
            <a:r>
              <a:rPr lang="de-DE" sz="1500" b="1" dirty="0" smtClean="0"/>
              <a:t>Weitere Aufgaben:</a:t>
            </a:r>
          </a:p>
          <a:p>
            <a:endParaRPr lang="de-DE" sz="11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Eckbälle</a:t>
            </a:r>
            <a:endParaRPr lang="en-US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Schüsse</a:t>
            </a:r>
            <a:r>
              <a:rPr lang="en-US" sz="1600" dirty="0" smtClean="0"/>
              <a:t> </a:t>
            </a:r>
            <a:r>
              <a:rPr lang="en-US" sz="1600" dirty="0" err="1" smtClean="0"/>
              <a:t>neben</a:t>
            </a:r>
            <a:r>
              <a:rPr lang="en-US" sz="1600" dirty="0" smtClean="0"/>
              <a:t> das Tor</a:t>
            </a:r>
            <a:endParaRPr lang="de-DE" sz="1600" dirty="0" smtClean="0"/>
          </a:p>
          <a:p>
            <a:pPr>
              <a:lnSpc>
                <a:spcPct val="150000"/>
              </a:lnSpc>
            </a:pPr>
            <a:endParaRPr lang="en-US" sz="1100" dirty="0" smtClean="0"/>
          </a:p>
          <a:p>
            <a:pPr>
              <a:lnSpc>
                <a:spcPct val="150000"/>
              </a:lnSpc>
            </a:pPr>
            <a:r>
              <a:rPr lang="de-DE" sz="1500" b="1" dirty="0" smtClean="0"/>
              <a:t>Weitere optionale Aufgaben:</a:t>
            </a:r>
          </a:p>
          <a:p>
            <a:pPr>
              <a:lnSpc>
                <a:spcPct val="150000"/>
              </a:lnSpc>
            </a:pPr>
            <a:endParaRPr lang="en-US" sz="11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Unterscheidung</a:t>
            </a:r>
            <a:r>
              <a:rPr lang="en-US" sz="1600" dirty="0" smtClean="0"/>
              <a:t> </a:t>
            </a:r>
            <a:r>
              <a:rPr lang="en-US" sz="1600" dirty="0" err="1" smtClean="0"/>
              <a:t>der</a:t>
            </a:r>
            <a:r>
              <a:rPr lang="en-US" sz="1600" dirty="0" smtClean="0"/>
              <a:t> </a:t>
            </a:r>
            <a:r>
              <a:rPr lang="en-US" sz="1600" dirty="0" err="1" smtClean="0"/>
              <a:t>Spielunterbrechungen</a:t>
            </a:r>
            <a:r>
              <a:rPr lang="en-US" sz="1600" dirty="0" smtClean="0"/>
              <a:t> (</a:t>
            </a:r>
            <a:r>
              <a:rPr lang="en-US" sz="1600" dirty="0" err="1" smtClean="0"/>
              <a:t>z.B</a:t>
            </a:r>
            <a:r>
              <a:rPr lang="en-US" sz="1600" dirty="0" smtClean="0"/>
              <a:t>. </a:t>
            </a:r>
            <a:r>
              <a:rPr lang="en-US" sz="1600" dirty="0" err="1" smtClean="0"/>
              <a:t>Einwurf</a:t>
            </a:r>
            <a:r>
              <a:rPr lang="en-US" sz="1600" dirty="0" smtClean="0"/>
              <a:t>, </a:t>
            </a:r>
            <a:r>
              <a:rPr lang="en-US" sz="1600" dirty="0" err="1" smtClean="0"/>
              <a:t>Standardsituationen</a:t>
            </a:r>
            <a:r>
              <a:rPr lang="en-US" sz="1600" dirty="0" smtClean="0"/>
              <a:t>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Flanken</a:t>
            </a:r>
            <a:endParaRPr lang="en-US" sz="1600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5 Prognose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60575"/>
            <a:ext cx="6210336" cy="367188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de-DE" sz="1500" b="1" dirty="0" smtClean="0">
                <a:solidFill>
                  <a:srgbClr val="0B2A51"/>
                </a:solidFill>
              </a:rPr>
              <a:t>Verantwortlich für diesen Teil:</a:t>
            </a:r>
          </a:p>
          <a:p>
            <a:pPr eaLnBrk="1" hangingPunct="1">
              <a:buFontTx/>
              <a:buNone/>
            </a:pPr>
            <a:endParaRPr lang="de-DE" sz="1100" b="1" dirty="0" smtClean="0">
              <a:solidFill>
                <a:srgbClr val="0B2A51"/>
              </a:solidFill>
            </a:endParaRPr>
          </a:p>
          <a:p>
            <a:pPr eaLnBrk="1" hangingPunct="1">
              <a:buFontTx/>
              <a:buNone/>
            </a:pPr>
            <a:r>
              <a:rPr lang="de-DE" sz="1600" dirty="0" smtClean="0">
                <a:solidFill>
                  <a:srgbClr val="0B2A51"/>
                </a:solidFill>
              </a:rPr>
              <a:t>Onur Ekici, Philipp Geißler</a:t>
            </a:r>
          </a:p>
          <a:p>
            <a:pPr eaLnBrk="1" hangingPunct="1">
              <a:buFontTx/>
              <a:buNone/>
            </a:pPr>
            <a:endParaRPr lang="de-DE" sz="1100" b="1" dirty="0" smtClean="0">
              <a:solidFill>
                <a:srgbClr val="0B2A51"/>
              </a:solidFill>
            </a:endParaRPr>
          </a:p>
          <a:p>
            <a:pPr eaLnBrk="1" hangingPunct="1">
              <a:buFontTx/>
              <a:buNone/>
            </a:pPr>
            <a:r>
              <a:rPr lang="de-DE" sz="1500" b="1" dirty="0" smtClean="0">
                <a:solidFill>
                  <a:srgbClr val="0B2A51"/>
                </a:solidFill>
              </a:rPr>
              <a:t>Ziele:</a:t>
            </a:r>
            <a:endParaRPr lang="de-DE" sz="1500" b="1" dirty="0" smtClean="0"/>
          </a:p>
          <a:p>
            <a:pPr eaLnBrk="1" hangingPunct="1">
              <a:buFontTx/>
              <a:buNone/>
            </a:pPr>
            <a:endParaRPr lang="de-DE" sz="11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Echtzeitprognose</a:t>
            </a:r>
            <a:r>
              <a:rPr lang="en-US" sz="1600" dirty="0" smtClean="0"/>
              <a:t> von </a:t>
            </a:r>
            <a:r>
              <a:rPr lang="en-US" sz="1600" dirty="0" err="1" smtClean="0"/>
              <a:t>Spielereignissen</a:t>
            </a:r>
            <a:endParaRPr lang="en-US" sz="1600" dirty="0" smtClean="0"/>
          </a:p>
          <a:p>
            <a:endParaRPr lang="de-DE" sz="1100" b="1" dirty="0" smtClean="0"/>
          </a:p>
          <a:p>
            <a:r>
              <a:rPr lang="de-DE" sz="1500" b="1" dirty="0" smtClean="0"/>
              <a:t>Tools:</a:t>
            </a:r>
          </a:p>
          <a:p>
            <a:endParaRPr lang="de-DE" sz="11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Weka</a:t>
            </a:r>
            <a:r>
              <a:rPr lang="en-US" sz="1600" dirty="0" smtClean="0"/>
              <a:t> – Data Mining Software in Java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MOA – Massive On-Line Analysis</a:t>
            </a:r>
            <a:endParaRPr lang="de-DE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de-DE" sz="1600" dirty="0" smtClean="0"/>
          </a:p>
        </p:txBody>
      </p:sp>
      <p:pic>
        <p:nvPicPr>
          <p:cNvPr id="5" name="Picture 6" descr="MOA Massive Online Analys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2343" y="5656293"/>
            <a:ext cx="6672658" cy="598134"/>
          </a:xfrm>
          <a:prstGeom prst="rect">
            <a:avLst/>
          </a:prstGeom>
          <a:noFill/>
        </p:spPr>
      </p:pic>
      <p:pic>
        <p:nvPicPr>
          <p:cNvPr id="6" name="Picture 8" descr="http://upload.wikimedia.org/wikipedia/commons/0/07/Weka_(software)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9175" y="5473728"/>
            <a:ext cx="1885950" cy="990601"/>
          </a:xfrm>
          <a:prstGeom prst="rect">
            <a:avLst/>
          </a:prstGeom>
          <a:noFill/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5 Prognose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60575"/>
            <a:ext cx="1646211" cy="4556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de-DE" sz="1500" b="1" dirty="0" smtClean="0">
                <a:solidFill>
                  <a:srgbClr val="0B2A51"/>
                </a:solidFill>
              </a:rPr>
              <a:t>Ablaufplan:</a:t>
            </a:r>
          </a:p>
          <a:p>
            <a:pPr>
              <a:lnSpc>
                <a:spcPct val="150000"/>
              </a:lnSpc>
            </a:pPr>
            <a:endParaRPr lang="de-DE" sz="1600" dirty="0" smtClean="0"/>
          </a:p>
        </p:txBody>
      </p:sp>
      <p:grpSp>
        <p:nvGrpSpPr>
          <p:cNvPr id="22" name="Gruppieren 21"/>
          <p:cNvGrpSpPr/>
          <p:nvPr/>
        </p:nvGrpSpPr>
        <p:grpSpPr>
          <a:xfrm>
            <a:off x="190440" y="2698740"/>
            <a:ext cx="8495031" cy="1270199"/>
            <a:chOff x="0" y="2881305"/>
            <a:chExt cx="8495031" cy="1270199"/>
          </a:xfrm>
        </p:grpSpPr>
        <p:sp>
          <p:nvSpPr>
            <p:cNvPr id="7" name="tower"/>
            <p:cNvSpPr>
              <a:spLocks noEditPoints="1" noChangeArrowheads="1"/>
            </p:cNvSpPr>
            <p:nvPr/>
          </p:nvSpPr>
          <p:spPr bwMode="auto">
            <a:xfrm>
              <a:off x="1687473" y="2917818"/>
              <a:ext cx="563835" cy="1233686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" name="tower"/>
            <p:cNvSpPr>
              <a:spLocks noEditPoints="1" noChangeArrowheads="1"/>
            </p:cNvSpPr>
            <p:nvPr/>
          </p:nvSpPr>
          <p:spPr bwMode="auto">
            <a:xfrm>
              <a:off x="5667390" y="2917818"/>
              <a:ext cx="563835" cy="1233686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Right Arrow 11"/>
            <p:cNvSpPr/>
            <p:nvPr/>
          </p:nvSpPr>
          <p:spPr bwMode="auto">
            <a:xfrm>
              <a:off x="2344707" y="3794130"/>
              <a:ext cx="3286169" cy="29210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-110" charset="0"/>
              </a:endParaRPr>
            </a:p>
          </p:txBody>
        </p:sp>
        <p:sp>
          <p:nvSpPr>
            <p:cNvPr id="14" name="Right Arrow 11"/>
            <p:cNvSpPr/>
            <p:nvPr/>
          </p:nvSpPr>
          <p:spPr bwMode="auto">
            <a:xfrm>
              <a:off x="0" y="3319461"/>
              <a:ext cx="1606572" cy="470597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-110" charset="0"/>
              </a:endParaRPr>
            </a:p>
          </p:txBody>
        </p:sp>
        <p:grpSp>
          <p:nvGrpSpPr>
            <p:cNvPr id="19" name="Gruppieren 18"/>
            <p:cNvGrpSpPr/>
            <p:nvPr/>
          </p:nvGrpSpPr>
          <p:grpSpPr>
            <a:xfrm>
              <a:off x="6288111" y="2917818"/>
              <a:ext cx="2206920" cy="1233686"/>
              <a:chOff x="6288111" y="2917818"/>
              <a:chExt cx="2206920" cy="1233686"/>
            </a:xfrm>
          </p:grpSpPr>
          <p:sp>
            <p:nvSpPr>
              <p:cNvPr id="9" name="tower"/>
              <p:cNvSpPr>
                <a:spLocks noEditPoints="1" noChangeArrowheads="1"/>
              </p:cNvSpPr>
              <p:nvPr/>
            </p:nvSpPr>
            <p:spPr bwMode="auto">
              <a:xfrm>
                <a:off x="7931196" y="2917818"/>
                <a:ext cx="563835" cy="1233686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18" name="Gruppieren 17"/>
              <p:cNvGrpSpPr/>
              <p:nvPr/>
            </p:nvGrpSpPr>
            <p:grpSpPr>
              <a:xfrm>
                <a:off x="6288111" y="3100383"/>
                <a:ext cx="1606572" cy="689675"/>
                <a:chOff x="6288111" y="3100383"/>
                <a:chExt cx="1606572" cy="689675"/>
              </a:xfrm>
            </p:grpSpPr>
            <p:sp>
              <p:nvSpPr>
                <p:cNvPr id="13" name="Right Arrow 11"/>
                <p:cNvSpPr/>
                <p:nvPr/>
              </p:nvSpPr>
              <p:spPr bwMode="auto">
                <a:xfrm>
                  <a:off x="6288111" y="3319461"/>
                  <a:ext cx="1606572" cy="470597"/>
                </a:xfrm>
                <a:prstGeom prst="right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000" b="1" i="0" u="none" strike="noStrike" cap="none" normalizeH="0" baseline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-110" charset="0"/>
                  </a:endParaRPr>
                </a:p>
              </p:txBody>
            </p:sp>
            <p:sp>
              <p:nvSpPr>
                <p:cNvPr id="15" name="TextBox 29"/>
                <p:cNvSpPr txBox="1"/>
                <p:nvPr/>
              </p:nvSpPr>
              <p:spPr>
                <a:xfrm>
                  <a:off x="6499314" y="3100383"/>
                  <a:ext cx="11684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600" dirty="0" smtClean="0"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Stream</a:t>
                  </a:r>
                  <a:endParaRPr lang="de-DE" sz="1600" dirty="0">
                    <a:latin typeface="Verdana" pitchFamily="34" charset="0"/>
                    <a:ea typeface="Verdana" pitchFamily="34" charset="0"/>
                    <a:cs typeface="Verdana" pitchFamily="34" charset="0"/>
                  </a:endParaRPr>
                </a:p>
              </p:txBody>
            </p:sp>
          </p:grpSp>
        </p:grpSp>
        <p:sp>
          <p:nvSpPr>
            <p:cNvPr id="16" name="TextBox 29"/>
            <p:cNvSpPr txBox="1"/>
            <p:nvPr/>
          </p:nvSpPr>
          <p:spPr>
            <a:xfrm>
              <a:off x="190440" y="3100383"/>
              <a:ext cx="11684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Stream</a:t>
              </a:r>
              <a:endParaRPr lang="de-DE" sz="16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7" name="TextBox 29"/>
            <p:cNvSpPr txBox="1"/>
            <p:nvPr/>
          </p:nvSpPr>
          <p:spPr>
            <a:xfrm>
              <a:off x="2454246" y="3502026"/>
              <a:ext cx="3140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Events (Pässe, Flanken,…)</a:t>
              </a:r>
              <a:endParaRPr lang="de-DE" sz="16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0" name="TextBox 29"/>
            <p:cNvSpPr txBox="1"/>
            <p:nvPr/>
          </p:nvSpPr>
          <p:spPr>
            <a:xfrm>
              <a:off x="2417733" y="2881305"/>
              <a:ext cx="3140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Position X, Y (Rohdaten)</a:t>
              </a:r>
              <a:endParaRPr lang="de-DE" sz="16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1" name="Right Arrow 11"/>
            <p:cNvSpPr/>
            <p:nvPr/>
          </p:nvSpPr>
          <p:spPr bwMode="auto">
            <a:xfrm>
              <a:off x="2344707" y="3209922"/>
              <a:ext cx="3286169" cy="29210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-110" charset="0"/>
              </a:endParaRPr>
            </a:p>
          </p:txBody>
        </p:sp>
      </p:grpSp>
      <p:pic>
        <p:nvPicPr>
          <p:cNvPr id="23" name="Picture 4" descr="http://esper.codehaus.org/images/espertech_logo_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4908" y="4633929"/>
            <a:ext cx="1235290" cy="432048"/>
          </a:xfrm>
          <a:prstGeom prst="rect">
            <a:avLst/>
          </a:prstGeom>
          <a:noFill/>
        </p:spPr>
      </p:pic>
      <p:sp>
        <p:nvSpPr>
          <p:cNvPr id="24" name="TextBox 29"/>
          <p:cNvSpPr txBox="1"/>
          <p:nvPr/>
        </p:nvSpPr>
        <p:spPr>
          <a:xfrm>
            <a:off x="1614447" y="4049721"/>
            <a:ext cx="1277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Statistik-Prozess</a:t>
            </a:r>
            <a:endParaRPr lang="de-DE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5448312" y="4122747"/>
            <a:ext cx="1277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Prognose-Prozess</a:t>
            </a:r>
            <a:endParaRPr lang="de-DE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6" name="Picture 6" descr="MOA Massive Online Analys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5747" y="4670442"/>
            <a:ext cx="6672658" cy="598134"/>
          </a:xfrm>
          <a:prstGeom prst="rect">
            <a:avLst/>
          </a:prstGeom>
          <a:noFill/>
        </p:spPr>
      </p:pic>
      <p:pic>
        <p:nvPicPr>
          <p:cNvPr id="27" name="Picture 8" descr="http://upload.wikimedia.org/wikipedia/commons/0/07/Weka_(software)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6208" y="5364189"/>
            <a:ext cx="1885950" cy="990601"/>
          </a:xfrm>
          <a:prstGeom prst="rect">
            <a:avLst/>
          </a:prstGeom>
          <a:noFill/>
        </p:spPr>
      </p:pic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5 Prognose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60575"/>
            <a:ext cx="3544887" cy="367188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de-DE" sz="1500" b="1" dirty="0" smtClean="0">
                <a:solidFill>
                  <a:srgbClr val="0B2A51"/>
                </a:solidFill>
              </a:rPr>
              <a:t>Typ 1 (</a:t>
            </a:r>
            <a:r>
              <a:rPr lang="de-DE" sz="1500" b="1" dirty="0" err="1" smtClean="0">
                <a:solidFill>
                  <a:srgbClr val="0B2A51"/>
                </a:solidFill>
              </a:rPr>
              <a:t>Getaktete</a:t>
            </a:r>
            <a:r>
              <a:rPr lang="de-DE" sz="1500" b="1" dirty="0" smtClean="0">
                <a:solidFill>
                  <a:srgbClr val="0B2A51"/>
                </a:solidFill>
              </a:rPr>
              <a:t> Events):</a:t>
            </a:r>
          </a:p>
          <a:p>
            <a:pPr eaLnBrk="1" hangingPunct="1">
              <a:buFontTx/>
              <a:buNone/>
            </a:pPr>
            <a:endParaRPr lang="de-DE" sz="1100" b="1" dirty="0" smtClean="0">
              <a:solidFill>
                <a:srgbClr val="0B2A51"/>
              </a:solidFill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1600" dirty="0" smtClean="0"/>
              <a:t> Pässe</a:t>
            </a: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1400" dirty="0" smtClean="0"/>
              <a:t>Erfolgreicher Pass</a:t>
            </a: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1400" dirty="0" smtClean="0"/>
              <a:t>Fehlpass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1600" dirty="0" smtClean="0"/>
              <a:t> Flanken</a:t>
            </a: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1400" dirty="0" smtClean="0"/>
              <a:t>Erfolgreiche Flanke</a:t>
            </a: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1400" dirty="0" smtClean="0"/>
              <a:t>Sonstige</a:t>
            </a:r>
          </a:p>
          <a:p>
            <a:pPr lvl="1">
              <a:lnSpc>
                <a:spcPct val="150000"/>
              </a:lnSpc>
            </a:pPr>
            <a:endParaRPr lang="de-DE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37130" y="2041506"/>
            <a:ext cx="3724326" cy="3671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Typ 2 (</a:t>
            </a:r>
            <a:r>
              <a:rPr kumimoji="0" lang="de-DE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Getaktete</a:t>
            </a:r>
            <a:r>
              <a:rPr kumimoji="0" lang="de-DE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Eventketten):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1" i="0" u="none" strike="noStrike" kern="1200" cap="none" spc="0" normalizeH="0" baseline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Torschuss</a:t>
            </a:r>
            <a:endParaRPr kumimoji="0" lang="de-DE" sz="1600" b="0" i="0" u="none" strike="noStrike" kern="1200" cap="none" spc="0" normalizeH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DE" sz="1600" baseline="0" dirty="0" smtClean="0">
              <a:solidFill>
                <a:srgbClr val="0B2A51"/>
              </a:solidFill>
              <a:latin typeface="Verdana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600" b="0" i="0" u="none" strike="noStrike" kern="1200" cap="none" spc="0" normalizeH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Ballverlust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DE" sz="1600" dirty="0" smtClean="0">
              <a:solidFill>
                <a:srgbClr val="0B2A51"/>
              </a:solidFill>
              <a:latin typeface="Verdana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</a:rPr>
              <a:t> Außerhalb des Spielfelds</a:t>
            </a:r>
            <a:endParaRPr lang="de-DE" sz="1600" baseline="0" dirty="0" smtClean="0">
              <a:solidFill>
                <a:srgbClr val="0B2A51"/>
              </a:solidFill>
              <a:latin typeface="Verdana" pitchFamily="34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5 Prognose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60575"/>
            <a:ext cx="6283362" cy="367188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de-DE" sz="1500" b="1" dirty="0" smtClean="0">
                <a:solidFill>
                  <a:srgbClr val="0B2A51"/>
                </a:solidFill>
              </a:rPr>
              <a:t>Algorithmen - </a:t>
            </a:r>
            <a:r>
              <a:rPr lang="de-DE" sz="1500" b="1" dirty="0" err="1" smtClean="0">
                <a:solidFill>
                  <a:srgbClr val="0B2A51"/>
                </a:solidFill>
              </a:rPr>
              <a:t>Machine</a:t>
            </a:r>
            <a:r>
              <a:rPr lang="de-DE" sz="1500" b="1" dirty="0" smtClean="0">
                <a:solidFill>
                  <a:srgbClr val="0B2A51"/>
                </a:solidFill>
              </a:rPr>
              <a:t> Learning:</a:t>
            </a:r>
          </a:p>
          <a:p>
            <a:pPr eaLnBrk="1" hangingPunct="1">
              <a:buFontTx/>
              <a:buNone/>
            </a:pPr>
            <a:endParaRPr lang="de-DE" sz="1100" b="1" dirty="0" smtClean="0">
              <a:solidFill>
                <a:srgbClr val="0B2A51"/>
              </a:solidFill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1600" dirty="0" smtClean="0"/>
              <a:t> K-</a:t>
            </a:r>
            <a:r>
              <a:rPr lang="de-DE" sz="1600" dirty="0" err="1" smtClean="0"/>
              <a:t>nearest</a:t>
            </a:r>
            <a:r>
              <a:rPr lang="de-DE" sz="1600" dirty="0" smtClean="0"/>
              <a:t>-</a:t>
            </a:r>
            <a:r>
              <a:rPr lang="de-DE" sz="1600" dirty="0" err="1" smtClean="0"/>
              <a:t>neighbors</a:t>
            </a:r>
            <a:endParaRPr lang="de-DE" sz="1600" dirty="0" smtClean="0"/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de-DE" sz="1600" dirty="0" smtClean="0"/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de-DE" sz="1600" dirty="0" smtClean="0"/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de-DE" sz="1600" dirty="0" smtClean="0"/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1600" dirty="0" smtClean="0"/>
              <a:t> Support </a:t>
            </a:r>
            <a:r>
              <a:rPr lang="de-DE" sz="1600" dirty="0" err="1" smtClean="0"/>
              <a:t>Vector</a:t>
            </a:r>
            <a:r>
              <a:rPr lang="de-DE" sz="1600" dirty="0" smtClean="0"/>
              <a:t> </a:t>
            </a:r>
            <a:r>
              <a:rPr lang="de-DE" sz="1600" dirty="0" err="1" smtClean="0"/>
              <a:t>Machine</a:t>
            </a:r>
            <a:r>
              <a:rPr lang="de-DE" sz="1600" dirty="0" smtClean="0"/>
              <a:t> Regression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de-DE" sz="1600" dirty="0" smtClean="0"/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1600" dirty="0" smtClean="0"/>
              <a:t> Partial Least </a:t>
            </a:r>
            <a:r>
              <a:rPr lang="de-DE" sz="1600" dirty="0" err="1" smtClean="0"/>
              <a:t>Squares</a:t>
            </a:r>
            <a:endParaRPr lang="de-DE" dirty="0" smtClean="0"/>
          </a:p>
        </p:txBody>
      </p:sp>
      <p:pic>
        <p:nvPicPr>
          <p:cNvPr id="6" name="Picture 4" descr="Linear regression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6870" y="4706955"/>
            <a:ext cx="2409858" cy="1588317"/>
          </a:xfrm>
          <a:prstGeom prst="rect">
            <a:avLst/>
          </a:prstGeom>
          <a:noFill/>
        </p:spPr>
      </p:pic>
      <p:pic>
        <p:nvPicPr>
          <p:cNvPr id="7" name="Picture 2" descr="File:KnnClassification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6409" y="2479662"/>
            <a:ext cx="1647630" cy="1488183"/>
          </a:xfrm>
          <a:prstGeom prst="rect">
            <a:avLst/>
          </a:prstGeom>
          <a:noFill/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6 Visualisierung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60575"/>
            <a:ext cx="6210336" cy="367188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de-DE" sz="1500" b="1" dirty="0" smtClean="0">
                <a:solidFill>
                  <a:srgbClr val="0B2A51"/>
                </a:solidFill>
              </a:rPr>
              <a:t>Verantwortlich für diesen Teil:</a:t>
            </a:r>
          </a:p>
          <a:p>
            <a:pPr eaLnBrk="1" hangingPunct="1">
              <a:buFontTx/>
              <a:buNone/>
            </a:pPr>
            <a:endParaRPr lang="de-DE" sz="1100" b="1" dirty="0" smtClean="0">
              <a:solidFill>
                <a:srgbClr val="0B2A51"/>
              </a:solidFill>
            </a:endParaRPr>
          </a:p>
          <a:p>
            <a:pPr eaLnBrk="1" hangingPunct="1">
              <a:buFontTx/>
              <a:buNone/>
            </a:pPr>
            <a:r>
              <a:rPr lang="de-DE" sz="1600" dirty="0" smtClean="0">
                <a:solidFill>
                  <a:srgbClr val="0B2A51"/>
                </a:solidFill>
              </a:rPr>
              <a:t>Kevin Angermann, Peter Schwede</a:t>
            </a:r>
          </a:p>
          <a:p>
            <a:pPr eaLnBrk="1" hangingPunct="1">
              <a:buFontTx/>
              <a:buNone/>
            </a:pPr>
            <a:endParaRPr lang="de-DE" sz="1100" b="1" dirty="0" smtClean="0">
              <a:solidFill>
                <a:srgbClr val="0B2A51"/>
              </a:solidFill>
            </a:endParaRPr>
          </a:p>
          <a:p>
            <a:pPr eaLnBrk="1" hangingPunct="1">
              <a:buFontTx/>
              <a:buNone/>
            </a:pPr>
            <a:r>
              <a:rPr lang="de-DE" sz="1500" b="1" dirty="0" smtClean="0">
                <a:solidFill>
                  <a:srgbClr val="0B2A51"/>
                </a:solidFill>
              </a:rPr>
              <a:t>Anregungen:</a:t>
            </a:r>
            <a:endParaRPr lang="de-DE" sz="1500" b="1" dirty="0" smtClean="0"/>
          </a:p>
          <a:p>
            <a:pPr eaLnBrk="1" hangingPunct="1">
              <a:buFontTx/>
              <a:buNone/>
            </a:pPr>
            <a:endParaRPr lang="de-DE" sz="1800" b="1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213" y="3575052"/>
            <a:ext cx="4010025" cy="2466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9494" y="2552688"/>
            <a:ext cx="1971675" cy="350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4187" y="2260583"/>
            <a:ext cx="7672757" cy="45974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6 Visualisierung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60575"/>
            <a:ext cx="6210336" cy="367188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de-DE" sz="1500" b="1" dirty="0" smtClean="0">
                <a:solidFill>
                  <a:srgbClr val="0B2A51"/>
                </a:solidFill>
              </a:rPr>
              <a:t>Anregungen:</a:t>
            </a:r>
            <a:endParaRPr lang="de-DE" sz="1500" b="1" dirty="0" smtClean="0"/>
          </a:p>
          <a:p>
            <a:pPr eaLnBrk="1" hangingPunct="1">
              <a:buFontTx/>
              <a:buNone/>
            </a:pPr>
            <a:endParaRPr lang="de-DE" sz="1800" b="1" dirty="0" smtClean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6 Visualisierung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90599" y="2060574"/>
            <a:ext cx="7123161" cy="4216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Spielvideo: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1" i="0" u="none" strike="noStrike" kern="1200" cap="none" spc="0" normalizeH="0" baseline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</a:rPr>
              <a:t> Spiel läuft in Echtzeit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1" i="0" u="none" strike="noStrike" kern="1200" cap="none" spc="0" normalizeH="0" baseline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Zeitleiste: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100" b="1" dirty="0" smtClean="0">
              <a:solidFill>
                <a:srgbClr val="0B2A51"/>
              </a:solidFill>
              <a:latin typeface="Verdana" pitchFamily="34" charset="0"/>
            </a:endParaRP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Ereignisse (Tor, Karte, Verletzung …) in zeitlicher Abfolge abbilden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Zusatzinfos über </a:t>
            </a:r>
            <a:r>
              <a:rPr lang="de-DE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Popups</a:t>
            </a:r>
            <a:endParaRPr lang="de-DE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de-DE" sz="1100" b="1" dirty="0" smtClean="0">
              <a:solidFill>
                <a:srgbClr val="0B2A51"/>
              </a:solidFill>
              <a:latin typeface="Verdana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de-DE" sz="1500" b="1" dirty="0" smtClean="0">
                <a:solidFill>
                  <a:srgbClr val="0B2A51"/>
                </a:solidFill>
                <a:latin typeface="Verdana" pitchFamily="34" charset="0"/>
              </a:rPr>
              <a:t>Teamübersicht:</a:t>
            </a:r>
          </a:p>
          <a:p>
            <a:pPr lvl="0">
              <a:spcBef>
                <a:spcPct val="20000"/>
              </a:spcBef>
              <a:defRPr/>
            </a:pPr>
            <a:endParaRPr lang="de-DE" sz="1100" b="1" dirty="0" smtClean="0">
              <a:solidFill>
                <a:srgbClr val="0B2A51"/>
              </a:solidFill>
              <a:latin typeface="Verdana" pitchFamily="34" charset="0"/>
            </a:endParaRP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Tabellenartige Ansicht beider Teams</a:t>
            </a:r>
            <a:endParaRPr lang="de-DE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Allgemeine Informationen/Leistungsdaten zu jedem Spieler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Selektion eines Spielers </a:t>
            </a:r>
            <a:r>
              <a:rPr lang="de-DE" sz="1600" dirty="0" smtClean="0"/>
              <a:t>→</a:t>
            </a: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Interaktion mit anderen Komponenten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endParaRPr kumimoji="0" lang="de-DE" sz="1600" i="0" u="none" strike="noStrike" kern="1200" cap="none" spc="0" normalizeH="0" baseline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6 Visualisierung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90599" y="2060574"/>
            <a:ext cx="7123161" cy="4216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Spielerinformationen: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1" i="0" u="none" strike="noStrike" kern="1200" cap="none" spc="0" normalizeH="0" baseline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</a:rPr>
              <a:t> Informationen über aktuell selektieren Spieler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600" i="0" u="none" strike="noStrike" kern="1200" cap="none" spc="0" normalizeH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Je Reiter andere personenbezogene Leistungsdaten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err="1" smtClean="0">
                <a:solidFill>
                  <a:srgbClr val="0B2A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Laufinfo</a:t>
            </a: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enthält: Echtzeitdiagramm der Geschwindigkeit</a:t>
            </a:r>
            <a:endParaRPr kumimoji="0" lang="de-DE" sz="1600" i="0" u="none" strike="noStrike" kern="1200" cap="none" spc="0" normalizeH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1100" baseline="0" dirty="0" smtClean="0">
              <a:solidFill>
                <a:srgbClr val="0B2A5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de-DE" sz="1500" b="1" dirty="0" smtClean="0">
                <a:solidFill>
                  <a:srgbClr val="0B2A51"/>
                </a:solidFill>
                <a:latin typeface="Verdana" pitchFamily="34" charset="0"/>
              </a:rPr>
              <a:t>Taktische Übersicht:</a:t>
            </a:r>
          </a:p>
          <a:p>
            <a:pPr lvl="0">
              <a:spcBef>
                <a:spcPct val="20000"/>
              </a:spcBef>
              <a:defRPr/>
            </a:pPr>
            <a:endParaRPr lang="de-DE" sz="1100" b="1" dirty="0" smtClean="0">
              <a:solidFill>
                <a:srgbClr val="0B2A51"/>
              </a:solidFill>
              <a:latin typeface="Verdana" pitchFamily="34" charset="0"/>
            </a:endParaRPr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</a:rPr>
              <a:t> Zeigt alle Spielerbewegungen in Echtzeit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Verschiedene statistische Ansichten (</a:t>
            </a:r>
            <a:r>
              <a:rPr lang="de-DE" sz="1600" dirty="0" err="1" smtClean="0">
                <a:solidFill>
                  <a:srgbClr val="0B2A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Heatmap</a:t>
            </a: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Standards, Pässe, Schüsse)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Aktuell selektierter Spieler hervorgehoben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1600" baseline="0" dirty="0" smtClean="0">
              <a:solidFill>
                <a:srgbClr val="0B2A5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31540" y="5337212"/>
            <a:ext cx="7920880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95636" y="2267490"/>
            <a:ext cx="6120680" cy="4590510"/>
          </a:xfrm>
          <a:prstGeom prst="rect">
            <a:avLst/>
          </a:prstGeom>
          <a:noFill/>
          <a:ln>
            <a:noFill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6 Visualisierung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90599" y="2060574"/>
            <a:ext cx="7123161" cy="4216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Entwurf: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1" i="0" u="none" strike="noStrike" kern="1200" cap="none" spc="0" normalizeH="0" baseline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Gliederung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60575"/>
            <a:ext cx="5237163" cy="3671888"/>
          </a:xfrm>
        </p:spPr>
        <p:txBody>
          <a:bodyPr>
            <a:normAutofit fontScale="92500" lnSpcReduction="20000"/>
          </a:bodyPr>
          <a:lstStyle/>
          <a:p>
            <a:pPr marL="457200" indent="-457200" eaLnBrk="1" hangingPunct="1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/>
              <a:t>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/>
              <a:t>Gruppenaufteilung</a:t>
            </a:r>
          </a:p>
          <a:p>
            <a:pPr marL="457200" indent="-457200" eaLnBrk="1" hangingPunct="1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/>
              <a:t>Kommunikationsarchitektur</a:t>
            </a:r>
          </a:p>
          <a:p>
            <a:pPr marL="457200" indent="-457200" eaLnBrk="1" hangingPunct="1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/>
              <a:t>Statistik</a:t>
            </a:r>
          </a:p>
          <a:p>
            <a:pPr marL="457200" indent="-457200" eaLnBrk="1" hangingPunct="1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B2A51"/>
                </a:solidFill>
              </a:rPr>
              <a:t>Prognose</a:t>
            </a:r>
          </a:p>
          <a:p>
            <a:pPr marL="457200" indent="-457200" eaLnBrk="1" hangingPunct="1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/>
              <a:t>Visualisierung</a:t>
            </a:r>
            <a:endParaRPr lang="de-DE" sz="2000" dirty="0" smtClean="0">
              <a:solidFill>
                <a:srgbClr val="0B2A5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Fragen?</a:t>
            </a:r>
            <a:endParaRPr lang="de-DE" dirty="0"/>
          </a:p>
        </p:txBody>
      </p:sp>
      <p:pic>
        <p:nvPicPr>
          <p:cNvPr id="4" name="Inhaltsplatzhalter 3" descr="question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84506" y="2844792"/>
            <a:ext cx="2992445" cy="2992445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1 Grundlagen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2060575"/>
            <a:ext cx="5735668" cy="367188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de-DE" sz="1500" b="1" dirty="0" smtClean="0"/>
              <a:t>Aufgabenstellung:</a:t>
            </a:r>
          </a:p>
          <a:p>
            <a:pPr eaLnBrk="1" hangingPunct="1">
              <a:buFontTx/>
              <a:buNone/>
            </a:pPr>
            <a:endParaRPr lang="de-DE" sz="1100" b="1" dirty="0" smtClean="0"/>
          </a:p>
          <a:p>
            <a:pPr>
              <a:buFont typeface="Arial" pitchFamily="34" charset="0"/>
              <a:buChar char="•"/>
            </a:pPr>
            <a:r>
              <a:rPr lang="de-DE" sz="1600" dirty="0" smtClean="0"/>
              <a:t> Aufzeichnungen vom </a:t>
            </a:r>
            <a:r>
              <a:rPr lang="de-DE" sz="1600" b="1" dirty="0" err="1" smtClean="0"/>
              <a:t>RedFir</a:t>
            </a:r>
            <a:r>
              <a:rPr lang="de-DE" sz="1600" b="1" dirty="0" smtClean="0"/>
              <a:t>-System</a:t>
            </a:r>
            <a:r>
              <a:rPr lang="de-DE" sz="1600" dirty="0" smtClean="0"/>
              <a:t> aus dem Grundig-Stadion von Nürnberg als Grundlage für weitere Verarbeitung</a:t>
            </a:r>
          </a:p>
          <a:p>
            <a:pPr>
              <a:buFont typeface="Arial" pitchFamily="34" charset="0"/>
              <a:buChar char="•"/>
            </a:pPr>
            <a:endParaRPr lang="de-DE" sz="1600" dirty="0" smtClean="0"/>
          </a:p>
          <a:p>
            <a:pPr>
              <a:buFont typeface="Arial" pitchFamily="34" charset="0"/>
              <a:buChar char="•"/>
            </a:pPr>
            <a:r>
              <a:rPr lang="de-DE" sz="1600" dirty="0" smtClean="0"/>
              <a:t> Entgegennahme der Daten und Simulation des Spiels in Echtzeit</a:t>
            </a:r>
          </a:p>
          <a:p>
            <a:pPr>
              <a:buFont typeface="Arial" pitchFamily="34" charset="0"/>
              <a:buChar char="•"/>
            </a:pPr>
            <a:endParaRPr lang="de-DE" sz="1600" dirty="0" smtClean="0"/>
          </a:p>
          <a:p>
            <a:pPr>
              <a:buFont typeface="Arial" pitchFamily="34" charset="0"/>
              <a:buChar char="•"/>
            </a:pPr>
            <a:r>
              <a:rPr lang="de-DE" sz="1600" dirty="0" smtClean="0"/>
              <a:t> Analyse, Prognose und Visualisierung der Sensordaten</a:t>
            </a:r>
          </a:p>
        </p:txBody>
      </p:sp>
      <p:pic>
        <p:nvPicPr>
          <p:cNvPr id="6" name="Grafik 5" descr="Sensordat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3702" y="2004993"/>
            <a:ext cx="2198894" cy="3776726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2 Gruppenaufteilung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60575"/>
            <a:ext cx="4786329" cy="367188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de-DE" sz="1500" b="1" dirty="0" smtClean="0"/>
              <a:t>Kommunikation:</a:t>
            </a:r>
          </a:p>
          <a:p>
            <a:pPr eaLnBrk="1" hangingPunct="1">
              <a:buFontTx/>
              <a:buNone/>
            </a:pPr>
            <a:r>
              <a:rPr lang="de-DE" sz="1600" dirty="0" smtClean="0"/>
              <a:t>Patrick Tempel (&amp; Philipp Geißler)</a:t>
            </a:r>
          </a:p>
          <a:p>
            <a:pPr eaLnBrk="1" hangingPunct="1">
              <a:buFontTx/>
              <a:buNone/>
            </a:pPr>
            <a:endParaRPr lang="de-DE" sz="1600" dirty="0" smtClean="0"/>
          </a:p>
          <a:p>
            <a:pPr eaLnBrk="1" hangingPunct="1">
              <a:buFontTx/>
              <a:buNone/>
            </a:pPr>
            <a:r>
              <a:rPr lang="de-DE" sz="1500" b="1" dirty="0" smtClean="0"/>
              <a:t>Statistik:</a:t>
            </a:r>
          </a:p>
          <a:p>
            <a:r>
              <a:rPr lang="de-DE" sz="1600" dirty="0" err="1" smtClean="0"/>
              <a:t>Alrik</a:t>
            </a:r>
            <a:r>
              <a:rPr lang="de-DE" sz="1600" dirty="0" smtClean="0"/>
              <a:t> Geselle, Richard John, Tommy </a:t>
            </a:r>
            <a:r>
              <a:rPr lang="de-DE" sz="1600" dirty="0" err="1" smtClean="0"/>
              <a:t>Kubica</a:t>
            </a:r>
            <a:endParaRPr lang="de-DE" sz="1600" dirty="0" smtClean="0"/>
          </a:p>
          <a:p>
            <a:pPr eaLnBrk="1" hangingPunct="1">
              <a:buFontTx/>
              <a:buNone/>
            </a:pPr>
            <a:endParaRPr lang="de-DE" sz="1600" dirty="0" smtClean="0"/>
          </a:p>
          <a:p>
            <a:pPr eaLnBrk="1" hangingPunct="1">
              <a:buFontTx/>
              <a:buNone/>
            </a:pPr>
            <a:r>
              <a:rPr lang="de-DE" sz="1500" b="1" dirty="0" smtClean="0"/>
              <a:t>Prognose:</a:t>
            </a:r>
          </a:p>
          <a:p>
            <a:pPr eaLnBrk="1" hangingPunct="1">
              <a:buFontTx/>
              <a:buNone/>
            </a:pPr>
            <a:r>
              <a:rPr lang="de-DE" sz="1600" dirty="0" smtClean="0"/>
              <a:t>Onur Ekici, Philipp Geißler</a:t>
            </a:r>
          </a:p>
          <a:p>
            <a:pPr eaLnBrk="1" hangingPunct="1">
              <a:buFontTx/>
              <a:buNone/>
            </a:pPr>
            <a:endParaRPr lang="de-DE" sz="1600" dirty="0" smtClean="0"/>
          </a:p>
          <a:p>
            <a:pPr eaLnBrk="1" hangingPunct="1">
              <a:buFontTx/>
              <a:buNone/>
            </a:pPr>
            <a:r>
              <a:rPr lang="de-DE" sz="1500" b="1" dirty="0" smtClean="0"/>
              <a:t>Visualisierung:</a:t>
            </a:r>
          </a:p>
          <a:p>
            <a:pPr eaLnBrk="1" hangingPunct="1">
              <a:buFontTx/>
              <a:buNone/>
            </a:pPr>
            <a:r>
              <a:rPr lang="de-DE" sz="1600" dirty="0" smtClean="0"/>
              <a:t>Kevin Angermann, Peter Schwede</a:t>
            </a:r>
          </a:p>
        </p:txBody>
      </p:sp>
      <p:pic>
        <p:nvPicPr>
          <p:cNvPr id="5" name="Grafik 4" descr="512px-Working_Together_Teamwork_Puzzle_Concept-150x15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40416" y="2881305"/>
            <a:ext cx="1789137" cy="1789137"/>
          </a:xfrm>
          <a:prstGeom prst="rect">
            <a:avLst/>
          </a:prstGeom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3 Kommunikation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60575"/>
            <a:ext cx="7378752" cy="367188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de-DE" sz="1500" b="1" dirty="0" smtClean="0">
                <a:solidFill>
                  <a:srgbClr val="0B2A51"/>
                </a:solidFill>
              </a:rPr>
              <a:t>Verantwortlich für diesen Teil:</a:t>
            </a:r>
          </a:p>
          <a:p>
            <a:pPr eaLnBrk="1" hangingPunct="1">
              <a:buFontTx/>
              <a:buNone/>
            </a:pPr>
            <a:endParaRPr lang="de-DE" sz="1100" b="1" dirty="0" smtClean="0">
              <a:solidFill>
                <a:srgbClr val="0B2A51"/>
              </a:solidFill>
            </a:endParaRPr>
          </a:p>
          <a:p>
            <a:pPr eaLnBrk="1" hangingPunct="1">
              <a:buFontTx/>
              <a:buNone/>
            </a:pPr>
            <a:r>
              <a:rPr lang="de-DE" sz="1600" dirty="0" smtClean="0">
                <a:solidFill>
                  <a:srgbClr val="0B2A51"/>
                </a:solidFill>
              </a:rPr>
              <a:t>Patrick Tempel (&amp; Philipp Geißler)</a:t>
            </a:r>
          </a:p>
          <a:p>
            <a:pPr eaLnBrk="1" hangingPunct="1">
              <a:buFontTx/>
              <a:buNone/>
            </a:pPr>
            <a:endParaRPr lang="de-DE" sz="1100" b="1" dirty="0" smtClean="0">
              <a:solidFill>
                <a:srgbClr val="0B2A51"/>
              </a:solidFill>
            </a:endParaRPr>
          </a:p>
          <a:p>
            <a:pPr eaLnBrk="1" hangingPunct="1">
              <a:buFontTx/>
              <a:buNone/>
            </a:pPr>
            <a:r>
              <a:rPr lang="de-DE" sz="1500" b="1" dirty="0" smtClean="0">
                <a:solidFill>
                  <a:srgbClr val="0B2A51"/>
                </a:solidFill>
              </a:rPr>
              <a:t>Ziele:</a:t>
            </a:r>
          </a:p>
          <a:p>
            <a:pPr eaLnBrk="1" hangingPunct="1">
              <a:buFontTx/>
              <a:buNone/>
            </a:pPr>
            <a:endParaRPr lang="de-DE" sz="1100" b="1" dirty="0" smtClean="0"/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Kommunikationsarchitektur</a:t>
            </a:r>
            <a:r>
              <a:rPr lang="en-US" sz="1600" dirty="0" smtClean="0"/>
              <a:t> </a:t>
            </a:r>
            <a:r>
              <a:rPr lang="en-US" sz="1600" dirty="0" err="1" smtClean="0"/>
              <a:t>aufsetzen</a:t>
            </a:r>
            <a:endParaRPr lang="en-US" sz="1600" dirty="0" smtClean="0"/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Simulation </a:t>
            </a:r>
            <a:r>
              <a:rPr lang="en-US" sz="1600" dirty="0" err="1" smtClean="0"/>
              <a:t>der</a:t>
            </a:r>
            <a:r>
              <a:rPr lang="en-US" sz="1600" dirty="0" smtClean="0"/>
              <a:t> </a:t>
            </a:r>
            <a:r>
              <a:rPr lang="en-US" sz="1600" dirty="0" err="1" smtClean="0"/>
              <a:t>Datenermittlung</a:t>
            </a:r>
            <a:r>
              <a:rPr lang="en-US" sz="1600" dirty="0" smtClean="0"/>
              <a:t> in </a:t>
            </a:r>
            <a:r>
              <a:rPr lang="en-US" sz="1600" dirty="0" err="1" smtClean="0"/>
              <a:t>Echtzeit</a:t>
            </a:r>
            <a:endParaRPr lang="en-US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de-DE" sz="1600" dirty="0" smtClean="0"/>
              <a:t>Stream-basierte Übertragung der </a:t>
            </a:r>
            <a:r>
              <a:rPr lang="de-DE" sz="1600" dirty="0" smtClean="0"/>
              <a:t>Daten </a:t>
            </a:r>
            <a:r>
              <a:rPr lang="de-DE" sz="1600" dirty="0" smtClean="0"/>
              <a:t>zum </a:t>
            </a:r>
            <a:r>
              <a:rPr lang="de-DE" sz="1600" dirty="0" err="1" smtClean="0"/>
              <a:t>SportEventAnalyser</a:t>
            </a:r>
            <a:r>
              <a:rPr lang="de-DE" sz="1600" dirty="0" smtClean="0"/>
              <a:t>- Service</a:t>
            </a:r>
          </a:p>
        </p:txBody>
      </p:sp>
      <p:pic>
        <p:nvPicPr>
          <p:cNvPr id="3076" name="Grafik 7" descr="Robo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13123" y="5254650"/>
            <a:ext cx="2124749" cy="742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3 Kommunikation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2" y="2060575"/>
            <a:ext cx="1792262" cy="36829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de-DE" sz="1500" b="1" dirty="0" smtClean="0">
                <a:solidFill>
                  <a:srgbClr val="0B2A51"/>
                </a:solidFill>
              </a:rPr>
              <a:t>Architektur:</a:t>
            </a:r>
          </a:p>
          <a:p>
            <a:pPr eaLnBrk="1" hangingPunct="1">
              <a:buFontTx/>
              <a:buNone/>
            </a:pPr>
            <a:endParaRPr lang="de-DE" sz="1800" b="1" dirty="0" smtClean="0">
              <a:solidFill>
                <a:srgbClr val="0B2A5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682995" y="2727324"/>
            <a:ext cx="1857388" cy="2857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200" dirty="0" err="1" smtClean="0"/>
              <a:t>Mobilis</a:t>
            </a:r>
            <a:r>
              <a:rPr lang="de-DE" sz="1200" dirty="0" smtClean="0"/>
              <a:t> Server</a:t>
            </a:r>
            <a:endParaRPr lang="de-DE" sz="1200" dirty="0"/>
          </a:p>
        </p:txBody>
      </p:sp>
      <p:sp>
        <p:nvSpPr>
          <p:cNvPr id="7" name="Rechteck 6"/>
          <p:cNvSpPr/>
          <p:nvPr/>
        </p:nvSpPr>
        <p:spPr>
          <a:xfrm>
            <a:off x="3682995" y="3032208"/>
            <a:ext cx="1883365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lang="de-DE" sz="1200" dirty="0" err="1" smtClean="0"/>
              <a:t>SportEventAnalyserService</a:t>
            </a:r>
            <a:endParaRPr lang="de-DE" sz="1200" dirty="0"/>
          </a:p>
          <a:p>
            <a:pPr algn="ctr"/>
            <a:r>
              <a:rPr lang="de-DE" sz="1200" dirty="0" smtClean="0"/>
              <a:t>(MSDL, Java)</a:t>
            </a:r>
            <a:endParaRPr lang="de-DE" sz="1200" dirty="0"/>
          </a:p>
        </p:txBody>
      </p:sp>
      <p:sp>
        <p:nvSpPr>
          <p:cNvPr id="8" name="Rechteck 7"/>
          <p:cNvSpPr/>
          <p:nvPr/>
        </p:nvSpPr>
        <p:spPr>
          <a:xfrm>
            <a:off x="3682995" y="3656018"/>
            <a:ext cx="1883365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Smack</a:t>
            </a:r>
            <a:endParaRPr lang="de-DE" sz="1200" dirty="0"/>
          </a:p>
        </p:txBody>
      </p:sp>
      <p:sp>
        <p:nvSpPr>
          <p:cNvPr id="10" name="Rechteck 9"/>
          <p:cNvSpPr/>
          <p:nvPr/>
        </p:nvSpPr>
        <p:spPr>
          <a:xfrm>
            <a:off x="3469365" y="4738023"/>
            <a:ext cx="214314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XMPP-Server</a:t>
            </a:r>
          </a:p>
          <a:p>
            <a:pPr algn="ctr"/>
            <a:r>
              <a:rPr lang="de-DE" sz="1200" dirty="0" smtClean="0"/>
              <a:t>(</a:t>
            </a:r>
            <a:r>
              <a:rPr lang="de-DE" sz="1200" dirty="0" err="1" smtClean="0"/>
              <a:t>Openfire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11" name="Rechteck 10"/>
          <p:cNvSpPr/>
          <p:nvPr/>
        </p:nvSpPr>
        <p:spPr>
          <a:xfrm>
            <a:off x="256221" y="5212692"/>
            <a:ext cx="214314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Traffic-Generator</a:t>
            </a:r>
            <a:endParaRPr lang="de-DE" sz="1200" dirty="0"/>
          </a:p>
        </p:txBody>
      </p:sp>
      <p:sp>
        <p:nvSpPr>
          <p:cNvPr id="12" name="Rechteck 11"/>
          <p:cNvSpPr/>
          <p:nvPr/>
        </p:nvSpPr>
        <p:spPr>
          <a:xfrm>
            <a:off x="256221" y="4738023"/>
            <a:ext cx="214314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SportEventAnalyserClient</a:t>
            </a:r>
            <a:endParaRPr lang="de-DE" sz="1200" dirty="0" smtClean="0"/>
          </a:p>
        </p:txBody>
      </p:sp>
      <p:sp>
        <p:nvSpPr>
          <p:cNvPr id="15" name="Rechteck 14"/>
          <p:cNvSpPr/>
          <p:nvPr/>
        </p:nvSpPr>
        <p:spPr>
          <a:xfrm>
            <a:off x="6726267" y="5437215"/>
            <a:ext cx="2143140" cy="50006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Web-Interface</a:t>
            </a:r>
            <a:endParaRPr lang="de-DE" sz="1200" dirty="0"/>
          </a:p>
        </p:txBody>
      </p:sp>
      <p:grpSp>
        <p:nvGrpSpPr>
          <p:cNvPr id="64" name="Gruppieren 63"/>
          <p:cNvGrpSpPr/>
          <p:nvPr/>
        </p:nvGrpSpPr>
        <p:grpSpPr>
          <a:xfrm>
            <a:off x="5553765" y="3032208"/>
            <a:ext cx="2272634" cy="909562"/>
            <a:chOff x="5371200" y="2448000"/>
            <a:chExt cx="2272634" cy="909562"/>
          </a:xfrm>
        </p:grpSpPr>
        <p:sp>
          <p:nvSpPr>
            <p:cNvPr id="16" name="Rechteck 15"/>
            <p:cNvSpPr/>
            <p:nvPr/>
          </p:nvSpPr>
          <p:spPr>
            <a:xfrm>
              <a:off x="5786446" y="2448000"/>
              <a:ext cx="1857388" cy="909562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Statistik und Prognose</a:t>
              </a:r>
            </a:p>
            <a:p>
              <a:pPr algn="ctr"/>
              <a:r>
                <a:rPr lang="de-DE" sz="1200" dirty="0" smtClean="0"/>
                <a:t>(</a:t>
              </a:r>
              <a:r>
                <a:rPr lang="de-DE" sz="1200" dirty="0" err="1" smtClean="0"/>
                <a:t>Esper</a:t>
              </a:r>
              <a:r>
                <a:rPr lang="de-DE" sz="1200" dirty="0" smtClean="0"/>
                <a:t>, MOA)</a:t>
              </a:r>
              <a:endParaRPr lang="de-DE" sz="1200" dirty="0"/>
            </a:p>
          </p:txBody>
        </p:sp>
        <p:cxnSp>
          <p:nvCxnSpPr>
            <p:cNvPr id="33" name="Gerade Verbindung mit Pfeil 32"/>
            <p:cNvCxnSpPr/>
            <p:nvPr/>
          </p:nvCxnSpPr>
          <p:spPr>
            <a:xfrm>
              <a:off x="5371200" y="2714620"/>
              <a:ext cx="4140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uppieren 57"/>
          <p:cNvGrpSpPr/>
          <p:nvPr/>
        </p:nvGrpSpPr>
        <p:grpSpPr>
          <a:xfrm>
            <a:off x="3468680" y="2727324"/>
            <a:ext cx="2239200" cy="1358910"/>
            <a:chOff x="3286115" y="2143116"/>
            <a:chExt cx="2239200" cy="1358910"/>
          </a:xfrm>
        </p:grpSpPr>
        <p:cxnSp>
          <p:nvCxnSpPr>
            <p:cNvPr id="24" name="Gerade Verbindung 23"/>
            <p:cNvCxnSpPr/>
            <p:nvPr/>
          </p:nvCxnSpPr>
          <p:spPr>
            <a:xfrm rot="5400000" flipH="1" flipV="1">
              <a:off x="2608249" y="2820983"/>
              <a:ext cx="1357322" cy="158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7" name="Gruppieren 56"/>
            <p:cNvGrpSpPr/>
            <p:nvPr/>
          </p:nvGrpSpPr>
          <p:grpSpPr>
            <a:xfrm>
              <a:off x="3286115" y="2151045"/>
              <a:ext cx="2239200" cy="1350981"/>
              <a:chOff x="3286115" y="2151045"/>
              <a:chExt cx="2239930" cy="1350981"/>
            </a:xfrm>
          </p:grpSpPr>
          <p:cxnSp>
            <p:nvCxnSpPr>
              <p:cNvPr id="23" name="Gerade Verbindung 22"/>
              <p:cNvCxnSpPr/>
              <p:nvPr/>
            </p:nvCxnSpPr>
            <p:spPr>
              <a:xfrm>
                <a:off x="3286115" y="3500438"/>
                <a:ext cx="2232000" cy="15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/>
              <p:nvPr/>
            </p:nvCxnSpPr>
            <p:spPr>
              <a:xfrm>
                <a:off x="3294045" y="2151045"/>
                <a:ext cx="2232000" cy="15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uppieren 55"/>
          <p:cNvGrpSpPr/>
          <p:nvPr/>
        </p:nvGrpSpPr>
        <p:grpSpPr>
          <a:xfrm>
            <a:off x="3476610" y="2735253"/>
            <a:ext cx="2232001" cy="1349743"/>
            <a:chOff x="5572800" y="2151045"/>
            <a:chExt cx="2232001" cy="1349743"/>
          </a:xfrm>
        </p:grpSpPr>
        <p:cxnSp>
          <p:nvCxnSpPr>
            <p:cNvPr id="30" name="Gerade Verbindung 29"/>
            <p:cNvCxnSpPr/>
            <p:nvPr/>
          </p:nvCxnSpPr>
          <p:spPr>
            <a:xfrm rot="5400000" flipH="1" flipV="1">
              <a:off x="7135200" y="2818800"/>
              <a:ext cx="1332000" cy="158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5" name="Gruppieren 54"/>
            <p:cNvGrpSpPr/>
            <p:nvPr/>
          </p:nvGrpSpPr>
          <p:grpSpPr>
            <a:xfrm>
              <a:off x="5572800" y="2151045"/>
              <a:ext cx="2232001" cy="1349743"/>
              <a:chOff x="5572800" y="2151045"/>
              <a:chExt cx="2210437" cy="1349743"/>
            </a:xfrm>
          </p:grpSpPr>
          <p:cxnSp>
            <p:nvCxnSpPr>
              <p:cNvPr id="29" name="Gerade Verbindung 28"/>
              <p:cNvCxnSpPr/>
              <p:nvPr/>
            </p:nvCxnSpPr>
            <p:spPr>
              <a:xfrm>
                <a:off x="5572801" y="3499200"/>
                <a:ext cx="2210436" cy="15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/>
              <p:nvPr/>
            </p:nvCxnSpPr>
            <p:spPr>
              <a:xfrm>
                <a:off x="5572800" y="2151045"/>
                <a:ext cx="2210436" cy="15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uppieren 58"/>
          <p:cNvGrpSpPr/>
          <p:nvPr/>
        </p:nvGrpSpPr>
        <p:grpSpPr>
          <a:xfrm>
            <a:off x="3469365" y="2729808"/>
            <a:ext cx="2304000" cy="1357322"/>
            <a:chOff x="3286115" y="2143116"/>
            <a:chExt cx="2239200" cy="1357322"/>
          </a:xfrm>
        </p:grpSpPr>
        <p:cxnSp>
          <p:nvCxnSpPr>
            <p:cNvPr id="60" name="Gerade Verbindung 59"/>
            <p:cNvCxnSpPr/>
            <p:nvPr/>
          </p:nvCxnSpPr>
          <p:spPr>
            <a:xfrm rot="5400000" flipH="1" flipV="1">
              <a:off x="2608249" y="2820983"/>
              <a:ext cx="1357322" cy="158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Gruppieren 56"/>
            <p:cNvGrpSpPr/>
            <p:nvPr/>
          </p:nvGrpSpPr>
          <p:grpSpPr>
            <a:xfrm>
              <a:off x="3286115" y="2149308"/>
              <a:ext cx="2239200" cy="1350751"/>
              <a:chOff x="3286115" y="2149308"/>
              <a:chExt cx="2239930" cy="1350751"/>
            </a:xfrm>
          </p:grpSpPr>
          <p:cxnSp>
            <p:nvCxnSpPr>
              <p:cNvPr id="62" name="Gerade Verbindung 61"/>
              <p:cNvCxnSpPr/>
              <p:nvPr/>
            </p:nvCxnSpPr>
            <p:spPr>
              <a:xfrm>
                <a:off x="3286115" y="3498471"/>
                <a:ext cx="2232000" cy="15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/>
            </p:nvCxnSpPr>
            <p:spPr>
              <a:xfrm>
                <a:off x="3294045" y="2149308"/>
                <a:ext cx="2232000" cy="15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3" name="Gerade Verbindung mit Pfeil 72"/>
          <p:cNvCxnSpPr>
            <a:stCxn id="12" idx="3"/>
            <a:endCxn id="10" idx="1"/>
          </p:cNvCxnSpPr>
          <p:nvPr/>
        </p:nvCxnSpPr>
        <p:spPr>
          <a:xfrm>
            <a:off x="2399361" y="4988056"/>
            <a:ext cx="107000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5630877" y="4999059"/>
            <a:ext cx="1058877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rot="16200000" flipH="1">
            <a:off x="4254395" y="4427662"/>
            <a:ext cx="620722" cy="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Rectangle 3"/>
          <p:cNvSpPr txBox="1">
            <a:spLocks noChangeArrowheads="1"/>
          </p:cNvSpPr>
          <p:nvPr/>
        </p:nvSpPr>
        <p:spPr>
          <a:xfrm>
            <a:off x="2666079" y="4738023"/>
            <a:ext cx="657234" cy="2587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XMPP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1" i="0" u="none" strike="noStrike" kern="1200" cap="none" spc="0" normalizeH="0" baseline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88" name="Rectangle 3"/>
          <p:cNvSpPr txBox="1">
            <a:spLocks noChangeArrowheads="1"/>
          </p:cNvSpPr>
          <p:nvPr/>
        </p:nvSpPr>
        <p:spPr>
          <a:xfrm>
            <a:off x="5879223" y="4774536"/>
            <a:ext cx="657234" cy="2587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BOSH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1" i="0" u="none" strike="noStrike" kern="1200" cap="none" spc="0" normalizeH="0" baseline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91" name="Rectangle 3"/>
          <p:cNvSpPr txBox="1">
            <a:spLocks noChangeArrowheads="1"/>
          </p:cNvSpPr>
          <p:nvPr/>
        </p:nvSpPr>
        <p:spPr>
          <a:xfrm>
            <a:off x="4528242" y="4299867"/>
            <a:ext cx="657234" cy="2587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XMPP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1" i="0" u="none" strike="noStrike" kern="1200" cap="none" spc="0" normalizeH="0" baseline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cxnSp>
        <p:nvCxnSpPr>
          <p:cNvPr id="93" name="Gewinkelte Verbindung 92"/>
          <p:cNvCxnSpPr>
            <a:stCxn id="12" idx="0"/>
          </p:cNvCxnSpPr>
          <p:nvPr/>
        </p:nvCxnSpPr>
        <p:spPr>
          <a:xfrm rot="5400000" flipH="1" flipV="1">
            <a:off x="1704831" y="2973489"/>
            <a:ext cx="1387494" cy="21415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tangle 3"/>
          <p:cNvSpPr txBox="1">
            <a:spLocks noChangeArrowheads="1"/>
          </p:cNvSpPr>
          <p:nvPr/>
        </p:nvSpPr>
        <p:spPr>
          <a:xfrm>
            <a:off x="1315097" y="3131451"/>
            <a:ext cx="1277955" cy="2587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b="1" dirty="0" smtClean="0">
                <a:solidFill>
                  <a:srgbClr val="0B2A51"/>
                </a:solidFill>
                <a:latin typeface="Verdana" pitchFamily="34" charset="0"/>
              </a:rPr>
              <a:t>Jingle (UDP)</a:t>
            </a:r>
            <a:endParaRPr kumimoji="0" lang="de-DE" sz="1100" b="1" i="0" u="none" strike="noStrike" kern="1200" cap="none" spc="0" normalizeH="0" baseline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1" i="0" u="none" strike="noStrike" kern="1200" cap="none" spc="0" normalizeH="0" baseline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pSp>
        <p:nvGrpSpPr>
          <p:cNvPr id="101" name="Gruppieren 100"/>
          <p:cNvGrpSpPr/>
          <p:nvPr/>
        </p:nvGrpSpPr>
        <p:grpSpPr>
          <a:xfrm>
            <a:off x="6726267" y="4743468"/>
            <a:ext cx="2143140" cy="693747"/>
            <a:chOff x="6726267" y="4743468"/>
            <a:chExt cx="2143140" cy="693747"/>
          </a:xfrm>
        </p:grpSpPr>
        <p:sp>
          <p:nvSpPr>
            <p:cNvPr id="14" name="Rechteck 13"/>
            <p:cNvSpPr/>
            <p:nvPr/>
          </p:nvSpPr>
          <p:spPr>
            <a:xfrm>
              <a:off x="6726267" y="4743468"/>
              <a:ext cx="2143140" cy="6937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200" dirty="0" err="1" smtClean="0"/>
                <a:t>Javascript</a:t>
              </a:r>
              <a:r>
                <a:rPr lang="de-DE" sz="1200" dirty="0" smtClean="0"/>
                <a:t>-Client</a:t>
              </a:r>
              <a:endParaRPr lang="de-DE" sz="1200" dirty="0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6908832" y="5035572"/>
              <a:ext cx="1789137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StropheJS</a:t>
              </a:r>
              <a:endParaRPr lang="de-DE" sz="1200" dirty="0" smtClean="0"/>
            </a:p>
          </p:txBody>
        </p:sp>
      </p:grpSp>
      <p:sp>
        <p:nvSpPr>
          <p:cNvPr id="40" name="Datumsplatzhalt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7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48148E-6 L 0.12552 0.00278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1" animBg="1"/>
      <p:bldP spid="12" grpId="0" animBg="1"/>
      <p:bldP spid="15" grpId="0" animBg="1"/>
      <p:bldP spid="87" grpId="0"/>
      <p:bldP spid="88" grpId="0"/>
      <p:bldP spid="91" grpId="0"/>
      <p:bldP spid="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3 Kommunikation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26" y="4192551"/>
            <a:ext cx="6465927" cy="2665449"/>
          </a:xfrm>
        </p:spPr>
        <p:txBody>
          <a:bodyPr>
            <a:normAutofit/>
          </a:bodyPr>
          <a:lstStyle/>
          <a:p>
            <a:r>
              <a:rPr lang="de-DE" sz="1500" b="1" dirty="0" smtClean="0"/>
              <a:t>Weitere Aufgaben:</a:t>
            </a:r>
          </a:p>
          <a:p>
            <a:endParaRPr lang="de-DE" sz="11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Anbindung</a:t>
            </a:r>
            <a:r>
              <a:rPr lang="en-US" sz="1600" dirty="0" smtClean="0"/>
              <a:t> des Web-Interfaces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Publish-Subscribe (XEP-060) </a:t>
            </a:r>
            <a:r>
              <a:rPr lang="en-US" sz="1600" dirty="0" err="1" smtClean="0"/>
              <a:t>für</a:t>
            </a:r>
            <a:r>
              <a:rPr lang="en-US" sz="1600" dirty="0" smtClean="0"/>
              <a:t> den JS-Client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Weitergabe</a:t>
            </a:r>
            <a:r>
              <a:rPr lang="en-US" sz="1600" dirty="0" smtClean="0"/>
              <a:t> </a:t>
            </a:r>
            <a:r>
              <a:rPr lang="en-US" sz="1600" dirty="0" err="1" smtClean="0"/>
              <a:t>der</a:t>
            </a:r>
            <a:r>
              <a:rPr lang="en-US" sz="1600" dirty="0" smtClean="0"/>
              <a:t> </a:t>
            </a:r>
            <a:r>
              <a:rPr lang="en-US" sz="1600" dirty="0" err="1" smtClean="0"/>
              <a:t>berechneten</a:t>
            </a:r>
            <a:r>
              <a:rPr lang="en-US" sz="1600" dirty="0" smtClean="0"/>
              <a:t> </a:t>
            </a:r>
            <a:r>
              <a:rPr lang="en-US" sz="1600" dirty="0" err="1" smtClean="0"/>
              <a:t>Werte</a:t>
            </a:r>
            <a:r>
              <a:rPr lang="en-US" sz="1600" dirty="0" smtClean="0"/>
              <a:t> an den JS-Client</a:t>
            </a:r>
            <a:endParaRPr lang="de-DE" sz="16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93726" y="2041506"/>
            <a:ext cx="6465927" cy="407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Aktueller Stand: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1" i="0" u="none" strike="noStrike" kern="1200" cap="none" spc="0" normalizeH="0" baseline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Vollständige (z.T. prototypische) Umsetzung der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Kommunikationsarchitektur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Teilweise Anbindung der Gruppen an die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Architektur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1200" cap="none" spc="0" normalizeH="0" baseline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" dur="indefinite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" dur="indefinite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" dur="indefinite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  <p:bldP spid="3075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4 Statistik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60575"/>
            <a:ext cx="6210336" cy="3671888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buFontTx/>
              <a:buNone/>
            </a:pPr>
            <a:r>
              <a:rPr lang="de-DE" b="1" dirty="0" smtClean="0">
                <a:solidFill>
                  <a:srgbClr val="0B2A51"/>
                </a:solidFill>
              </a:rPr>
              <a:t>Verantwortlich für diesen Teil:</a:t>
            </a:r>
          </a:p>
          <a:p>
            <a:pPr eaLnBrk="1" hangingPunct="1">
              <a:buFontTx/>
              <a:buNone/>
            </a:pPr>
            <a:endParaRPr lang="de-DE" sz="1800" b="1" dirty="0" smtClean="0">
              <a:solidFill>
                <a:srgbClr val="0B2A51"/>
              </a:solidFill>
            </a:endParaRPr>
          </a:p>
          <a:p>
            <a:pPr eaLnBrk="1" hangingPunct="1">
              <a:buFontTx/>
              <a:buNone/>
            </a:pPr>
            <a:r>
              <a:rPr lang="de-DE" sz="2600" dirty="0" err="1" smtClean="0">
                <a:solidFill>
                  <a:srgbClr val="0B2A51"/>
                </a:solidFill>
              </a:rPr>
              <a:t>Alrik</a:t>
            </a:r>
            <a:r>
              <a:rPr lang="de-DE" sz="2600" dirty="0" smtClean="0">
                <a:solidFill>
                  <a:srgbClr val="0B2A51"/>
                </a:solidFill>
              </a:rPr>
              <a:t> Geselle, Richard John, Tommy </a:t>
            </a:r>
            <a:r>
              <a:rPr lang="de-DE" sz="2600" dirty="0" err="1" smtClean="0">
                <a:solidFill>
                  <a:srgbClr val="0B2A51"/>
                </a:solidFill>
              </a:rPr>
              <a:t>Kubica</a:t>
            </a:r>
            <a:endParaRPr lang="de-DE" sz="2600" dirty="0" smtClean="0">
              <a:solidFill>
                <a:srgbClr val="0B2A51"/>
              </a:solidFill>
            </a:endParaRPr>
          </a:p>
          <a:p>
            <a:pPr eaLnBrk="1" hangingPunct="1">
              <a:buFontTx/>
              <a:buNone/>
            </a:pPr>
            <a:endParaRPr lang="de-DE" sz="1800" b="1" dirty="0" smtClean="0">
              <a:solidFill>
                <a:srgbClr val="0B2A51"/>
              </a:solidFill>
            </a:endParaRPr>
          </a:p>
          <a:p>
            <a:pPr eaLnBrk="1" hangingPunct="1">
              <a:buFontTx/>
              <a:buNone/>
            </a:pPr>
            <a:r>
              <a:rPr lang="de-DE" b="1" dirty="0" smtClean="0">
                <a:solidFill>
                  <a:srgbClr val="0B2A51"/>
                </a:solidFill>
              </a:rPr>
              <a:t>Ziele:</a:t>
            </a:r>
            <a:endParaRPr lang="de-DE" b="1" dirty="0" smtClean="0"/>
          </a:p>
          <a:p>
            <a:pPr eaLnBrk="1" hangingPunct="1">
              <a:buFontTx/>
              <a:buNone/>
            </a:pPr>
            <a:endParaRPr lang="de-DE" sz="18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/>
              <a:t> </a:t>
            </a:r>
            <a:r>
              <a:rPr lang="en-US" sz="2600" dirty="0" err="1" smtClean="0"/>
              <a:t>Kontinuierliche</a:t>
            </a:r>
            <a:r>
              <a:rPr lang="en-US" sz="2600" dirty="0" smtClean="0"/>
              <a:t> </a:t>
            </a:r>
            <a:r>
              <a:rPr lang="en-US" sz="2600" dirty="0" err="1" smtClean="0"/>
              <a:t>Berechnungen</a:t>
            </a:r>
            <a:r>
              <a:rPr lang="en-US" sz="2600" dirty="0" smtClean="0"/>
              <a:t> von </a:t>
            </a:r>
            <a:r>
              <a:rPr lang="en-US" sz="2600" dirty="0" err="1" smtClean="0"/>
              <a:t>Spielstatistiken</a:t>
            </a:r>
            <a:r>
              <a:rPr lang="en-US" sz="2600" dirty="0" smtClean="0"/>
              <a:t>           (</a:t>
            </a:r>
            <a:r>
              <a:rPr lang="en-US" sz="2600" dirty="0" err="1" smtClean="0"/>
              <a:t>z.B</a:t>
            </a:r>
            <a:r>
              <a:rPr lang="en-US" sz="2600" dirty="0" smtClean="0"/>
              <a:t>. </a:t>
            </a:r>
            <a:r>
              <a:rPr lang="en-US" sz="2600" dirty="0" err="1" smtClean="0"/>
              <a:t>Ballbesitz</a:t>
            </a:r>
            <a:r>
              <a:rPr lang="en-US" sz="2600" dirty="0" smtClean="0"/>
              <a:t>, </a:t>
            </a:r>
            <a:r>
              <a:rPr lang="en-US" sz="2600" dirty="0" err="1" smtClean="0"/>
              <a:t>Torschüsse</a:t>
            </a:r>
            <a:r>
              <a:rPr lang="en-US" sz="2600" dirty="0" smtClean="0"/>
              <a:t>, </a:t>
            </a:r>
            <a:r>
              <a:rPr lang="en-US" sz="2600" dirty="0" err="1" smtClean="0"/>
              <a:t>Schüsse</a:t>
            </a:r>
            <a:r>
              <a:rPr lang="en-US" sz="2600" dirty="0" smtClean="0"/>
              <a:t> </a:t>
            </a:r>
            <a:r>
              <a:rPr lang="en-US" sz="2600" dirty="0" err="1" smtClean="0"/>
              <a:t>aufs</a:t>
            </a:r>
            <a:r>
              <a:rPr lang="en-US" sz="2600" dirty="0" smtClean="0"/>
              <a:t> Tor,              </a:t>
            </a:r>
            <a:r>
              <a:rPr lang="en-US" sz="2600" dirty="0" err="1" smtClean="0"/>
              <a:t>Passquote</a:t>
            </a:r>
            <a:r>
              <a:rPr lang="en-US" sz="2600" dirty="0" smtClean="0"/>
              <a:t>, </a:t>
            </a:r>
            <a:r>
              <a:rPr lang="en-US" sz="2600" dirty="0" err="1" smtClean="0"/>
              <a:t>Laufstrecken</a:t>
            </a:r>
            <a:r>
              <a:rPr lang="en-US" sz="2600" dirty="0" smtClean="0"/>
              <a:t>,…)</a:t>
            </a:r>
          </a:p>
          <a:p>
            <a:pPr eaLnBrk="1" hangingPunct="1">
              <a:lnSpc>
                <a:spcPct val="150000"/>
              </a:lnSpc>
            </a:pPr>
            <a:endParaRPr lang="en-US" sz="1800" dirty="0" smtClean="0"/>
          </a:p>
          <a:p>
            <a:r>
              <a:rPr lang="de-DE" b="1" dirty="0" smtClean="0"/>
              <a:t>Tools:</a:t>
            </a:r>
          </a:p>
          <a:p>
            <a:endParaRPr lang="de-DE" sz="18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/>
              <a:t> </a:t>
            </a:r>
            <a:r>
              <a:rPr lang="en-US" sz="2600" dirty="0" err="1" smtClean="0"/>
              <a:t>Esper</a:t>
            </a:r>
            <a:r>
              <a:rPr lang="en-US" sz="2600" dirty="0" smtClean="0"/>
              <a:t> – Component for Complex Event Processing (CEP)</a:t>
            </a:r>
            <a:endParaRPr lang="de-DE" sz="2600" dirty="0" smtClean="0"/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de-DE" dirty="0" smtClean="0"/>
          </a:p>
        </p:txBody>
      </p:sp>
      <p:pic>
        <p:nvPicPr>
          <p:cNvPr id="3076" name="Grafik 7" descr="Robo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94045" y="5437215"/>
            <a:ext cx="2576360" cy="766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4 Statistik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60575"/>
            <a:ext cx="3544887" cy="3671888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buFontTx/>
              <a:buNone/>
            </a:pPr>
            <a:r>
              <a:rPr lang="de-DE" b="1" dirty="0" smtClean="0">
                <a:solidFill>
                  <a:srgbClr val="0B2A51"/>
                </a:solidFill>
              </a:rPr>
              <a:t>Aktueller Stand:</a:t>
            </a:r>
          </a:p>
          <a:p>
            <a:pPr eaLnBrk="1" hangingPunct="1">
              <a:buFontTx/>
              <a:buNone/>
            </a:pPr>
            <a:endParaRPr lang="de-DE" sz="1800" b="1" dirty="0" smtClean="0">
              <a:solidFill>
                <a:srgbClr val="0B2A51"/>
              </a:solidFill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sz="2600" dirty="0" smtClean="0"/>
              <a:t>Spieler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de-DE" sz="2200" dirty="0" smtClean="0"/>
              <a:t>Laufstrecke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de-DE" sz="2200" dirty="0" smtClean="0"/>
              <a:t>Ballkontakte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de-DE" sz="2200" dirty="0" smtClean="0"/>
              <a:t>Torschüsse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de-DE" sz="2200" dirty="0" smtClean="0"/>
              <a:t>Fehl/-Pässe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de-DE" sz="2200" dirty="0" err="1" smtClean="0"/>
              <a:t>Heatmap</a:t>
            </a:r>
            <a:endParaRPr lang="de-DE" sz="22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2600" dirty="0" smtClean="0"/>
              <a:t> Team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de-DE" sz="2200" dirty="0" smtClean="0"/>
              <a:t>Ballbesitz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de-DE" sz="2200" dirty="0" smtClean="0"/>
              <a:t>Passgenauigkeit</a:t>
            </a:r>
          </a:p>
          <a:p>
            <a:pPr lvl="1">
              <a:lnSpc>
                <a:spcPct val="150000"/>
              </a:lnSpc>
            </a:pPr>
            <a:endParaRPr lang="de-DE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37130" y="2041506"/>
            <a:ext cx="3724326" cy="3671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Schwierigkeiten: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1" i="0" u="none" strike="noStrike" kern="1200" cap="none" spc="0" normalizeH="0" baseline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Werte</a:t>
            </a:r>
            <a:r>
              <a:rPr kumimoji="0" lang="de-DE" sz="1700" b="0" i="0" u="none" strike="noStrike" kern="1200" cap="none" spc="0" normalizeH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der Z-Achse kaum brauchbar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DE" sz="1700" baseline="0" dirty="0" smtClean="0">
              <a:solidFill>
                <a:srgbClr val="0B2A51"/>
              </a:solidFill>
              <a:latin typeface="Verdana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700" b="0" i="0" u="none" strike="noStrike" kern="1200" cap="none" spc="0" normalizeH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DE" sz="1700" b="0" i="0" u="none" strike="noStrike" kern="1200" cap="none" spc="0" normalizeH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Beschleunigungswerte </a:t>
            </a:r>
            <a:r>
              <a:rPr kumimoji="0" lang="de-DE" sz="1700" b="0" i="0" u="none" strike="noStrike" kern="1200" cap="none" spc="0" normalizeH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nur bedingt verwendbar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DE" sz="1700" dirty="0" smtClean="0">
              <a:solidFill>
                <a:srgbClr val="0B2A51"/>
              </a:solidFill>
              <a:latin typeface="Verdana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700" dirty="0" smtClean="0">
                <a:solidFill>
                  <a:srgbClr val="0B2A51"/>
                </a:solidFill>
                <a:latin typeface="Verdana" pitchFamily="34" charset="0"/>
              </a:rPr>
              <a:t> Einige Statistiken nicht aus Rohdaten berechenbar</a:t>
            </a:r>
            <a:endParaRPr lang="de-DE" sz="1700" baseline="0" dirty="0" smtClean="0">
              <a:solidFill>
                <a:srgbClr val="0B2A51"/>
              </a:solidFill>
              <a:latin typeface="Verdana" pitchFamily="34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  <p:pic>
        <p:nvPicPr>
          <p:cNvPr id="3076" name="Grafik 7" descr="Robo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5692808"/>
            <a:ext cx="9144000" cy="175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Larissa">
  <a:themeElements>
    <a:clrScheme name="TU Dresden">
      <a:dk1>
        <a:srgbClr val="0B2A51"/>
      </a:dk1>
      <a:lt1>
        <a:srgbClr val="FFFFFF"/>
      </a:lt1>
      <a:dk2>
        <a:srgbClr val="000000"/>
      </a:dk2>
      <a:lt2>
        <a:srgbClr val="808080"/>
      </a:lt2>
      <a:accent1>
        <a:srgbClr val="54C3EC"/>
      </a:accent1>
      <a:accent2>
        <a:srgbClr val="0059A3"/>
      </a:accent2>
      <a:accent3>
        <a:srgbClr val="51297F"/>
      </a:accent3>
      <a:accent4>
        <a:srgbClr val="811A78"/>
      </a:accent4>
      <a:accent5>
        <a:srgbClr val="007A47"/>
      </a:accent5>
      <a:accent6>
        <a:srgbClr val="22AD36"/>
      </a:accent6>
      <a:hlink>
        <a:srgbClr val="E87B14"/>
      </a:hlink>
      <a:folHlink>
        <a:srgbClr val="54C3EC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btwf</Template>
  <TotalTime>0</TotalTime>
  <Words>601</Words>
  <Application>Microsoft Office PowerPoint</Application>
  <PresentationFormat>Bildschirmpräsentation (4:3)</PresentationFormat>
  <Paragraphs>216</Paragraphs>
  <Slides>20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Larissa</vt:lpstr>
      <vt:lpstr>Sport Event Analyser(SEA)  Analyse, Vorhersage und grafische Aufbereitung von Fußballspielen</vt:lpstr>
      <vt:lpstr>Gliederung</vt:lpstr>
      <vt:lpstr>1 Grundlagen</vt:lpstr>
      <vt:lpstr>2 Gruppenaufteilung</vt:lpstr>
      <vt:lpstr>3 Kommunikation</vt:lpstr>
      <vt:lpstr>3 Kommunikation</vt:lpstr>
      <vt:lpstr>3 Kommunikation</vt:lpstr>
      <vt:lpstr>4 Statistik</vt:lpstr>
      <vt:lpstr>4 Statistik</vt:lpstr>
      <vt:lpstr>4 Statistik</vt:lpstr>
      <vt:lpstr>5 Prognose</vt:lpstr>
      <vt:lpstr>5 Prognose</vt:lpstr>
      <vt:lpstr>5 Prognose</vt:lpstr>
      <vt:lpstr>5 Prognose</vt:lpstr>
      <vt:lpstr>6 Visualisierung</vt:lpstr>
      <vt:lpstr>6 Visualisierung</vt:lpstr>
      <vt:lpstr>6 Visualisierung</vt:lpstr>
      <vt:lpstr>6 Visualisierung</vt:lpstr>
      <vt:lpstr>6 Visualisierung</vt:lpstr>
      <vt:lpstr>Fragen?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Patrick Tempel</dc:creator>
  <cp:lastModifiedBy>Patrick Tempel</cp:lastModifiedBy>
  <cp:revision>110</cp:revision>
  <dcterms:created xsi:type="dcterms:W3CDTF">2013-06-05T11:26:01Z</dcterms:created>
  <dcterms:modified xsi:type="dcterms:W3CDTF">2013-06-06T23:10:37Z</dcterms:modified>
</cp:coreProperties>
</file>