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D7CF"/>
          </a:solidFill>
        </a:fill>
      </a:tcStyle>
    </a:wholeTbl>
    <a:band2H>
      <a:tcTxStyle b="def" i="def"/>
      <a:tcStyle>
        <a:tcBdr/>
        <a:fill>
          <a:solidFill>
            <a:srgbClr val="EAEC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D6D8"/>
          </a:solidFill>
        </a:fill>
      </a:tcStyle>
    </a:wholeTbl>
    <a:band2H>
      <a:tcTxStyle b="def" i="def"/>
      <a:tcStyle>
        <a:tcBdr/>
        <a:fill>
          <a:solidFill>
            <a:srgbClr val="EDEC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FD0CD"/>
          </a:solidFill>
        </a:fill>
      </a:tcStyle>
    </a:wholeTbl>
    <a:band2H>
      <a:tcTxStyle b="def" i="def"/>
      <a:tcStyle>
        <a:tcBdr/>
        <a:fill>
          <a:solidFill>
            <a:srgbClr val="F0E9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7E50"/>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667E50"/>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lvl="0"/>
          </a:p>
        </p:txBody>
      </p:sp>
      <p:sp>
        <p:nvSpPr>
          <p:cNvPr id="20" name="Shape 2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tackoverflow.com/questions/25755443/iphone-6-plus-resolution-confusion-xcode-or-apples-website"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 name="Shape 26"/>
          <p:cNvSpPr/>
          <p:nvPr>
            <p:ph type="sldImg"/>
          </p:nvPr>
        </p:nvSpPr>
        <p:spPr>
          <a:prstGeom prst="rect">
            <a:avLst/>
          </a:prstGeom>
        </p:spPr>
        <p:txBody>
          <a:bodyPr/>
          <a:lstStyle/>
          <a:p>
            <a:pPr lvl="0"/>
          </a:p>
        </p:txBody>
      </p:sp>
      <p:sp>
        <p:nvSpPr>
          <p:cNvPr id="27" name="Shape 27"/>
          <p:cNvSpPr/>
          <p:nvPr>
            <p:ph type="body" sz="quarter" idx="1"/>
          </p:nvPr>
        </p:nvSpPr>
        <p:spPr>
          <a:prstGeom prst="rect">
            <a:avLst/>
          </a:prstGeom>
        </p:spPr>
        <p:txBody>
          <a:bodyPr/>
          <a:lstStyle/>
          <a:p>
            <a:pPr lvl="0">
              <a:defRPr sz="1800"/>
            </a:pPr>
            <a:r>
              <a:rPr sz="2400"/>
              <a:t>Welcome everyone.</a:t>
            </a:r>
            <a:endParaRPr sz="2400"/>
          </a:p>
          <a:p>
            <a:pPr lvl="0">
              <a:defRPr sz="1800"/>
            </a:pPr>
            <a:r>
              <a:rPr sz="2400"/>
              <a:t>My name is Krzysztof, I’m a mobile software developer at MobileJazz. I’m happy to be with you today and I will speak about auto layout in practice.</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p>
            <a:pPr lvl="0">
              <a:defRPr sz="1800"/>
            </a:pPr>
            <a:r>
              <a:rPr sz="2400"/>
              <a:t>We can also do it all by code, and even though it loses all transparency of view relations and positioning, it might be sometimes required for things that you cannot easily do in IB or when you’re animating views.</a:t>
            </a:r>
            <a:endParaRPr sz="2400"/>
          </a:p>
          <a:p>
            <a:pPr lvl="0">
              <a:defRPr sz="1800"/>
            </a:pPr>
            <a:r>
              <a:rPr sz="2400"/>
              <a:t>[START]</a:t>
            </a:r>
            <a:endParaRPr sz="2400"/>
          </a:p>
          <a:p>
            <a:pPr lvl="0">
              <a:defRPr sz="1800"/>
            </a:pPr>
            <a:r>
              <a:rPr sz="2400"/>
              <a:t>So creating auto-layouts can be done semi-visually with the “ascii art”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p>
            <a:pPr lvl="0">
              <a:defRPr sz="1800"/>
            </a:pPr>
            <a:r>
              <a:rPr sz="2400"/>
              <a:t>This relations means we want to order views vertically, starting from the edge, viewA without a size specifier, default spacer, viewB with height of 100, spacer of size 10, and viewC with height of 50 or more but can be shrunk if other views don’t have enough space (priority 900)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We can also use this long method which seems pretty cumbersome, but is much more powerful when it comes to specifying complex relations.</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Priorities have values of 0 to 1000</a:t>
            </a:r>
            <a:endParaRPr sz="2400"/>
          </a:p>
          <a:p>
            <a:pPr lvl="0">
              <a:defRPr sz="1800"/>
            </a:pPr>
            <a:r>
              <a:rPr sz="2400"/>
              <a:t>They can have some intermediate values which are set by default for some parameters</a:t>
            </a:r>
            <a:endParaRPr sz="2400"/>
          </a:p>
          <a:p>
            <a:pPr lvl="0">
              <a:defRPr sz="1800"/>
            </a:pPr>
            <a:r>
              <a:rPr sz="2400"/>
              <a:t>We have a Hugging Priority which is making views compact</a:t>
            </a:r>
            <a:endParaRPr sz="2400"/>
          </a:p>
          <a:p>
            <a:pPr lvl="0">
              <a:defRPr sz="1800"/>
            </a:pPr>
            <a:r>
              <a:rPr sz="2400"/>
              <a:t>We have Compression Resistance which avoids shrinking views too early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2400"/>
              <a:t>Manual layouts require quite a lot of logic</a:t>
            </a:r>
            <a:endParaRPr sz="2400"/>
          </a:p>
          <a:p>
            <a:pPr lvl="0">
              <a:defRPr sz="1800"/>
            </a:pPr>
            <a:r>
              <a:rPr sz="2400"/>
              <a:t>We need to take the device width, calculate how much would the label occupy to align it with other items.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lvl="0"/>
          </a:p>
        </p:txBody>
      </p:sp>
      <p:sp>
        <p:nvSpPr>
          <p:cNvPr id="120" name="Shape 120"/>
          <p:cNvSpPr/>
          <p:nvPr>
            <p:ph type="body" sz="quarter" idx="1"/>
          </p:nvPr>
        </p:nvSpPr>
        <p:spPr>
          <a:prstGeom prst="rect">
            <a:avLst/>
          </a:prstGeom>
        </p:spPr>
        <p:txBody>
          <a:bodyPr/>
          <a:lstStyle/>
          <a:p>
            <a:pPr lvl="0">
              <a:defRPr sz="1800"/>
            </a:pPr>
            <a:r>
              <a:rPr sz="2400"/>
              <a:t>It’s much less transparent. </a:t>
            </a:r>
            <a:endParaRPr sz="2400"/>
          </a:p>
          <a:p>
            <a:pPr lvl="0">
              <a:defRPr sz="1800"/>
            </a:pPr>
            <a:r>
              <a:rPr sz="2400"/>
              <a:t>And it’s easy to make a mistake.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When using auto layouts, we only care about content, and the relations with parent and sibilings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lvl="0"/>
          </a:p>
        </p:txBody>
      </p:sp>
      <p:sp>
        <p:nvSpPr>
          <p:cNvPr id="132" name="Shape 132"/>
          <p:cNvSpPr/>
          <p:nvPr>
            <p:ph type="body" sz="quarter" idx="1"/>
          </p:nvPr>
        </p:nvSpPr>
        <p:spPr>
          <a:prstGeom prst="rect">
            <a:avLst/>
          </a:prstGeom>
        </p:spPr>
        <p:txBody>
          <a:bodyPr/>
          <a:lstStyle/>
          <a:p>
            <a:pPr lvl="0">
              <a:defRPr sz="1800"/>
            </a:pPr>
            <a:r>
              <a:rPr sz="2400"/>
              <a:t>At times it might require a few extra lines of code though</a:t>
            </a:r>
            <a:endParaRPr sz="2400"/>
          </a:p>
          <a:p>
            <a:pPr lvl="0">
              <a:defRPr sz="1800"/>
            </a:pPr>
            <a:r>
              <a:rPr sz="2400"/>
              <a:t>We need to add these constraints separately to align each item vertically.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lvl="0"/>
          </a:p>
        </p:txBody>
      </p:sp>
      <p:sp>
        <p:nvSpPr>
          <p:cNvPr id="136" name="Shape 136"/>
          <p:cNvSpPr/>
          <p:nvPr>
            <p:ph type="body" sz="quarter" idx="1"/>
          </p:nvPr>
        </p:nvSpPr>
        <p:spPr>
          <a:prstGeom prst="rect">
            <a:avLst/>
          </a:prstGeom>
        </p:spPr>
        <p:txBody>
          <a:bodyPr/>
          <a:lstStyle/>
          <a:p>
            <a:pPr lvl="0">
              <a:defRPr sz="1800"/>
            </a:pPr>
            <a:r>
              <a:rPr sz="2400"/>
              <a:t>(3min)</a:t>
            </a:r>
            <a:endParaRPr sz="2400"/>
          </a:p>
          <a:p>
            <a:pPr lvl="0">
              <a:defRPr sz="1800"/>
            </a:pPr>
            <a:r>
              <a:rPr sz="2400"/>
              <a:t>Code example</a:t>
            </a:r>
            <a:endParaRPr sz="2400"/>
          </a:p>
          <a:p>
            <a:pPr lvl="0" marL="240631" indent="-240631">
              <a:buSzPct val="100000"/>
              <a:buChar char="-"/>
              <a:defRPr sz="1800"/>
            </a:pPr>
            <a:r>
              <a:rPr sz="2400"/>
              <a:t>show multiple objects aligned in line </a:t>
            </a:r>
            <a:endParaRPr sz="2400"/>
          </a:p>
          <a:p>
            <a:pPr lvl="0" marL="240631" indent="-240631">
              <a:buSzPct val="100000"/>
              <a:buChar char="-"/>
              <a:defRPr sz="1800"/>
            </a:pPr>
            <a:r>
              <a:rPr sz="2400"/>
              <a:t>rotate the screen</a:t>
            </a:r>
            <a:endParaRPr sz="2400"/>
          </a:p>
          <a:p>
            <a:pPr lvl="0" marL="240631" indent="-240631">
              <a:buSzPct val="100000"/>
              <a:buChar char="-"/>
              <a:defRPr sz="1800"/>
            </a:pPr>
            <a:r>
              <a:rPr sz="2400"/>
              <a:t>mention the lack of alignment</a:t>
            </a:r>
            <a:endParaRPr sz="2400"/>
          </a:p>
          <a:p>
            <a:pPr lvl="0" marL="240631" indent="-240631">
              <a:buSzPct val="100000"/>
              <a:buChar char="-"/>
              <a:defRPr sz="1800"/>
            </a:pPr>
            <a:r>
              <a:rPr sz="2400"/>
              <a:t>vertical displacement is broken</a:t>
            </a:r>
            <a:endParaRPr sz="2400"/>
          </a:p>
          <a:p>
            <a:pPr lvl="0" marL="240631" indent="-240631">
              <a:buSzPct val="100000"/>
              <a:buChar char="-"/>
              <a:defRPr sz="1800"/>
            </a:pPr>
            <a:r>
              <a:rPr sz="2400"/>
              <a:t>autolayout recalculates the constraints when needed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We are able to set the view margins independently of the constraints of the items assigned to subviews</a:t>
            </a:r>
            <a:endParaRPr sz="2400"/>
          </a:p>
          <a:p>
            <a:pPr lvl="0">
              <a:defRPr sz="1800"/>
            </a:pPr>
            <a:r>
              <a:rPr sz="2400"/>
              <a:t>That works pretty much like in CSS or XML declarative interfaces</a:t>
            </a:r>
            <a:br>
              <a:rPr sz="2400"/>
            </a:br>
            <a:r>
              <a:rPr sz="2400"/>
              <a:t>We also don’t need to remove constraints when not needed, but de-activate them that effectively is omitted when calculating layout.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 name="Shape 31"/>
          <p:cNvSpPr/>
          <p:nvPr>
            <p:ph type="sldImg"/>
          </p:nvPr>
        </p:nvSpPr>
        <p:spPr>
          <a:prstGeom prst="rect">
            <a:avLst/>
          </a:prstGeom>
        </p:spPr>
        <p:txBody>
          <a:bodyPr/>
          <a:lstStyle/>
          <a:p>
            <a:pPr lvl="0"/>
          </a:p>
        </p:txBody>
      </p:sp>
      <p:sp>
        <p:nvSpPr>
          <p:cNvPr id="32" name="Shape 32"/>
          <p:cNvSpPr/>
          <p:nvPr>
            <p:ph type="body" sz="quarter" idx="1"/>
          </p:nvPr>
        </p:nvSpPr>
        <p:spPr>
          <a:prstGeom prst="rect">
            <a:avLst/>
          </a:prstGeom>
        </p:spPr>
        <p:txBody>
          <a:bodyPr/>
          <a:lstStyle/>
          <a:p>
            <a:pPr lvl="0">
              <a:defRPr sz="1800"/>
            </a:pPr>
            <a:r>
              <a:rPr sz="2400"/>
              <a:t>Let me give you a short introduction first</a:t>
            </a:r>
            <a:endParaRPr sz="2400"/>
          </a:p>
          <a:p>
            <a:pPr lvl="0">
              <a:defRPr sz="1800"/>
            </a:pPr>
            <a:r>
              <a:rPr sz="2400"/>
              <a:t>I will tell you where auto layouts come from and how they evolved.</a:t>
            </a:r>
            <a:endParaRPr sz="2400"/>
          </a:p>
          <a:p>
            <a:pPr lvl="0">
              <a:defRPr sz="1800"/>
            </a:pPr>
            <a:r>
              <a:rPr sz="2400"/>
              <a:t>I will show you how to transform a Frame-based layout into a fully-automatic AutoLayout.</a:t>
            </a:r>
            <a:endParaRPr sz="2400"/>
          </a:p>
          <a:p>
            <a:pPr lvl="0">
              <a:defRPr sz="1800"/>
            </a:pPr>
            <a:r>
              <a:rPr sz="2400"/>
              <a:t>I will also give you an idea how you can create common rules for layouts that will work equally well in different screen sizes, specifically when rotating screen.</a:t>
            </a:r>
            <a:endParaRPr sz="2400"/>
          </a:p>
          <a:p>
            <a:pPr lvl="0">
              <a:defRPr sz="1800"/>
            </a:pPr>
            <a:r>
              <a:rPr sz="2400"/>
              <a:t>We will see some layouts created by code, others in Interface Builder.</a:t>
            </a:r>
            <a:endParaRPr sz="2400"/>
          </a:p>
          <a:p>
            <a:pPr lvl="0">
              <a:defRPr sz="1800"/>
            </a:pPr>
            <a:r>
              <a:rPr sz="2400"/>
              <a:t>I will introduce two very helpful (almost required) libraries for day-to-day work with AutoLayouts</a:t>
            </a:r>
            <a:endParaRPr sz="2400"/>
          </a:p>
          <a:p>
            <a:pPr lvl="0">
              <a:defRPr sz="1800"/>
            </a:pPr>
            <a:r>
              <a:rPr sz="2400"/>
              <a:t>We will do some animations</a:t>
            </a:r>
            <a:endParaRPr sz="2400"/>
          </a:p>
          <a:p>
            <a:pPr lvl="0">
              <a:defRPr sz="1800"/>
            </a:pPr>
            <a:r>
              <a:rPr sz="2400"/>
              <a:t>And we will debug broken layouts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Animations are pretty straightforward</a:t>
            </a:r>
            <a:endParaRPr sz="2400"/>
          </a:p>
          <a:p>
            <a:pPr lvl="0">
              <a:defRPr sz="1800"/>
            </a:pPr>
            <a:r>
              <a:rPr sz="2400"/>
              <a:t>You only need to remove old layout and add a new layout in the animation block</a:t>
            </a:r>
            <a:endParaRPr sz="2400"/>
          </a:p>
          <a:p>
            <a:pPr lvl="0">
              <a:defRPr sz="1800"/>
            </a:pPr>
            <a:r>
              <a:rPr sz="2400"/>
              <a:t>Don’t forget to call “layoutIfNeeded” after adding all constraints in the animation block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I’ve chosen the most popular Auto Layout libraries from CocoaPods and here are the examples</a:t>
            </a:r>
            <a:endParaRPr sz="2400"/>
          </a:p>
          <a:p>
            <a:pPr lvl="0">
              <a:defRPr sz="1800"/>
            </a:pPr>
            <a:r>
              <a:rPr sz="2400"/>
              <a:t>This one decided to create it’s own Enums which surely complicate the casual usage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lvl="0"/>
          </a:p>
        </p:txBody>
      </p:sp>
      <p:sp>
        <p:nvSpPr>
          <p:cNvPr id="161" name="Shape 161"/>
          <p:cNvSpPr/>
          <p:nvPr>
            <p:ph type="body" sz="quarter" idx="1"/>
          </p:nvPr>
        </p:nvSpPr>
        <p:spPr>
          <a:prstGeom prst="rect">
            <a:avLst/>
          </a:prstGeom>
        </p:spPr>
        <p:txBody>
          <a:bodyPr/>
          <a:lstStyle/>
          <a:p>
            <a:pPr lvl="0">
              <a:defRPr sz="1800"/>
            </a:pPr>
            <a:r>
              <a:rPr sz="2400"/>
              <a:t>This one decided to replace very long methods with just long methods. Not too much improvement, huh?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lvl="0"/>
          </a:p>
        </p:txBody>
      </p:sp>
      <p:sp>
        <p:nvSpPr>
          <p:cNvPr id="169" name="Shape 169"/>
          <p:cNvSpPr/>
          <p:nvPr>
            <p:ph type="body" sz="quarter" idx="1"/>
          </p:nvPr>
        </p:nvSpPr>
        <p:spPr>
          <a:prstGeom prst="rect">
            <a:avLst/>
          </a:prstGeom>
        </p:spPr>
        <p:txBody>
          <a:bodyPr/>
          <a:lstStyle/>
          <a:p>
            <a:pPr lvl="0">
              <a:defRPr sz="1800"/>
            </a:pPr>
            <a:r>
              <a:rPr sz="2400"/>
              <a:t>This is an interesting concept, especially for prototyping, but not sure if the right choice for production apps.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lvl="0"/>
          </a:p>
        </p:txBody>
      </p:sp>
      <p:sp>
        <p:nvSpPr>
          <p:cNvPr id="177" name="Shape 177"/>
          <p:cNvSpPr/>
          <p:nvPr>
            <p:ph type="body" sz="quarter" idx="1"/>
          </p:nvPr>
        </p:nvSpPr>
        <p:spPr>
          <a:prstGeom prst="rect">
            <a:avLst/>
          </a:prstGeom>
        </p:spPr>
        <p:txBody>
          <a:bodyPr/>
          <a:lstStyle/>
          <a:p>
            <a:pPr lvl="0">
              <a:defRPr sz="1800"/>
            </a:pPr>
            <a:r>
              <a:rPr sz="2400"/>
              <a:t>Lyt uses concise and compact method names for various configurations of constraints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lvl="0"/>
          </a:p>
        </p:txBody>
      </p:sp>
      <p:sp>
        <p:nvSpPr>
          <p:cNvPr id="185" name="Shape 185"/>
          <p:cNvSpPr/>
          <p:nvPr>
            <p:ph type="body" sz="quarter" idx="1"/>
          </p:nvPr>
        </p:nvSpPr>
        <p:spPr>
          <a:prstGeom prst="rect">
            <a:avLst/>
          </a:prstGeom>
        </p:spPr>
        <p:txBody>
          <a:bodyPr/>
          <a:lstStyle/>
          <a:p>
            <a:pPr lvl="0">
              <a:defRPr sz="1800"/>
            </a:pPr>
            <a:r>
              <a:rPr sz="2400"/>
              <a:t>This one is very popular, but I don’t see much point in replacing rather controversial one visual language with the other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p>
            <a:pPr lvl="0">
              <a:defRPr sz="1800"/>
            </a:pPr>
            <a:r>
              <a:rPr sz="2400"/>
              <a:t>So my choice goes to Lyt</a:t>
            </a:r>
            <a:br>
              <a:rPr sz="2400"/>
            </a:br>
            <a:r>
              <a:rPr sz="2400"/>
              <a:t>It can be very useful</a:t>
            </a:r>
            <a:endParaRPr sz="2400"/>
          </a:p>
          <a:p>
            <a:pPr lvl="0">
              <a:defRPr sz="1800"/>
            </a:pPr>
            <a:r>
              <a:rPr sz="2400"/>
              <a:t>…</a:t>
            </a:r>
            <a:endParaRPr sz="2400"/>
          </a:p>
          <a:p>
            <a:pPr lvl="0">
              <a:defRPr sz="1800"/>
            </a:pPr>
            <a:r>
              <a:rPr sz="2400"/>
              <a:t>but it also has it’s weak points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lvl="0"/>
          </a:p>
        </p:txBody>
      </p:sp>
      <p:sp>
        <p:nvSpPr>
          <p:cNvPr id="195" name="Shape 195"/>
          <p:cNvSpPr/>
          <p:nvPr>
            <p:ph type="body" sz="quarter" idx="1"/>
          </p:nvPr>
        </p:nvSpPr>
        <p:spPr>
          <a:prstGeom prst="rect">
            <a:avLst/>
          </a:prstGeom>
        </p:spPr>
        <p:txBody>
          <a:bodyPr/>
          <a:lstStyle/>
          <a:p>
            <a:pPr lvl="0">
              <a:defRPr sz="1800"/>
            </a:pPr>
            <a:r>
              <a:rPr sz="2400"/>
              <a:t>NibWrapper helps you reuse your custom views almost like if it was part of the Interface Builder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lvl="0"/>
          </a:p>
        </p:txBody>
      </p:sp>
      <p:sp>
        <p:nvSpPr>
          <p:cNvPr id="199" name="Shape 199"/>
          <p:cNvSpPr/>
          <p:nvPr>
            <p:ph type="body" sz="quarter" idx="1"/>
          </p:nvPr>
        </p:nvSpPr>
        <p:spPr>
          <a:prstGeom prst="rect">
            <a:avLst/>
          </a:prstGeom>
        </p:spPr>
        <p:txBody>
          <a:bodyPr/>
          <a:lstStyle/>
          <a:p>
            <a:pPr lvl="0">
              <a:defRPr sz="1800"/>
            </a:pPr>
            <a:r>
              <a:rPr sz="2400"/>
              <a:t>(3min)</a:t>
            </a:r>
            <a:endParaRPr sz="2400"/>
          </a:p>
          <a:p>
            <a:pPr lvl="0">
              <a:defRPr sz="1800"/>
            </a:pPr>
            <a:r>
              <a:rPr sz="2400"/>
              <a:t>We have used the Lyt library to help us create constraints quicker.</a:t>
            </a:r>
            <a:endParaRPr sz="2400"/>
          </a:p>
          <a:p>
            <a:pPr lvl="0" marL="240631" indent="-240631">
              <a:buSzPct val="100000"/>
              <a:buChar char="-"/>
              <a:defRPr sz="1800"/>
            </a:pPr>
            <a:r>
              <a:rPr sz="2400"/>
              <a:t>added view</a:t>
            </a:r>
            <a:endParaRPr sz="2400"/>
          </a:p>
          <a:p>
            <a:pPr lvl="0" marL="240631" indent="-240631">
              <a:buSzPct val="100000"/>
              <a:buChar char="-"/>
              <a:defRPr sz="1800"/>
            </a:pPr>
            <a:r>
              <a:rPr sz="2400"/>
              <a:t>added constraints</a:t>
            </a:r>
            <a:endParaRPr sz="2400"/>
          </a:p>
          <a:p>
            <a:pPr lvl="0" marL="240631" indent="-240631">
              <a:buSzPct val="100000"/>
              <a:buChar char="-"/>
              <a:defRPr sz="1800"/>
            </a:pPr>
            <a:r>
              <a:rPr sz="2400"/>
              <a:t>animating to another position</a:t>
            </a:r>
            <a:endParaRPr sz="2400"/>
          </a:p>
          <a:p>
            <a:pPr lvl="0">
              <a:defRPr sz="1800"/>
            </a:pPr>
            <a:endParaRPr sz="2400"/>
          </a:p>
          <a:p>
            <a:pPr lvl="0">
              <a:defRPr sz="1800"/>
            </a:pPr>
            <a:r>
              <a:rPr sz="2400"/>
              <a:t>NibWrapper</a:t>
            </a:r>
            <a:endParaRPr sz="2400"/>
          </a:p>
          <a:p>
            <a:pPr lvl="0" marL="240631" indent="-240631">
              <a:buSzPct val="100000"/>
              <a:buChar char="-"/>
              <a:defRPr sz="1800"/>
            </a:pPr>
            <a:r>
              <a:rPr sz="2400"/>
              <a:t>Show ATUserProfile.xib</a:t>
            </a:r>
            <a:endParaRPr sz="2400"/>
          </a:p>
          <a:p>
            <a:pPr lvl="0" marL="240631" indent="-240631">
              <a:buSzPct val="100000"/>
              <a:buChar char="-"/>
              <a:defRPr sz="1800"/>
            </a:pPr>
            <a:r>
              <a:rPr sz="2400"/>
              <a:t>Show how it is used in the Storyboard</a:t>
            </a:r>
            <a:endParaRPr sz="2400"/>
          </a:p>
          <a:p>
            <a:pPr lvl="0" marL="240631" indent="-240631">
              <a:buSzPct val="100000"/>
              <a:buChar char="-"/>
              <a:defRPr sz="1800"/>
            </a:pPr>
            <a:r>
              <a:rPr sz="2400"/>
              <a:t>Rotate and explain how the image gets resized to 1/3 in ATUserProfile.m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a:defRPr sz="1800"/>
            </a:pPr>
            <a:r>
              <a:rPr sz="2400"/>
              <a:t>We have a bunch of tools we can use when things go wrong in the layout system</a:t>
            </a:r>
            <a:endParaRPr sz="2400"/>
          </a:p>
          <a:p>
            <a:pPr lvl="0">
              <a:defRPr sz="1800"/>
            </a:pPr>
            <a:r>
              <a:rPr sz="2400"/>
              <a:t>Following methods are very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400"/>
              <a:t>I also wont talk about how to create a great User Experience in your app, because you should have learned it by now</a:t>
            </a:r>
            <a:endParaRPr sz="2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a:defRPr sz="1800"/>
            </a:pPr>
            <a:r>
              <a:rPr sz="2400"/>
              <a:t>Additionally we can help us prevent issues by</a:t>
            </a:r>
            <a:endParaRPr sz="2400"/>
          </a:p>
          <a:p>
            <a:pPr lvl="0" marL="240631" indent="-240631">
              <a:buSzPct val="100000"/>
              <a:buChar char="-"/>
              <a:defRPr sz="1800"/>
            </a:pPr>
            <a:r>
              <a:rPr sz="2400"/>
              <a:t>watching for exceptions</a:t>
            </a:r>
            <a:endParaRPr sz="2400"/>
          </a:p>
          <a:p>
            <a:pPr lvl="0" marL="240631" indent="-240631">
              <a:buSzPct val="100000"/>
              <a:buChar char="-"/>
              <a:defRPr sz="1800"/>
            </a:pPr>
            <a:r>
              <a:rPr sz="2400"/>
              <a:t>setting strings to long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lvl="0"/>
          </a:p>
        </p:txBody>
      </p:sp>
      <p:sp>
        <p:nvSpPr>
          <p:cNvPr id="215" name="Shape 215"/>
          <p:cNvSpPr/>
          <p:nvPr>
            <p:ph type="body" sz="quarter" idx="1"/>
          </p:nvPr>
        </p:nvSpPr>
        <p:spPr>
          <a:prstGeom prst="rect">
            <a:avLst/>
          </a:prstGeom>
        </p:spPr>
        <p:txBody>
          <a:bodyPr/>
          <a:lstStyle/>
          <a:p>
            <a:pPr lvl="0">
              <a:defRPr sz="1800"/>
            </a:pPr>
            <a:r>
              <a:rPr sz="2400"/>
              <a:t>Cocoa Layout allows us to record all layout changes (adding/removing constraints) and we can track each of them to the code that called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p>
            <a:pPr lvl="0">
              <a:defRPr sz="1800"/>
            </a:pPr>
            <a:r>
              <a:rPr sz="2400"/>
              <a:t>(3min)</a:t>
            </a:r>
            <a:endParaRPr sz="2400"/>
          </a:p>
          <a:p>
            <a:pPr lvl="0">
              <a:defRPr sz="1800"/>
            </a:pPr>
            <a:r>
              <a:rPr sz="2400"/>
              <a:t>- change the language</a:t>
            </a:r>
            <a:endParaRPr sz="2400"/>
          </a:p>
          <a:p>
            <a:pPr lvl="0">
              <a:defRPr sz="1800"/>
            </a:pPr>
            <a:r>
              <a:rPr sz="2400"/>
              <a:t>[START]</a:t>
            </a:r>
            <a:endParaRPr sz="2400"/>
          </a:p>
          <a:p>
            <a:pPr lvl="0" marL="240631" indent="-240631">
              <a:buSzPct val="100000"/>
              <a:buChar char="-"/>
              <a:defRPr sz="1800"/>
            </a:pPr>
            <a:r>
              <a:rPr sz="2400"/>
              <a:t>break on “view did layout subviews”</a:t>
            </a:r>
            <a:endParaRPr sz="2400"/>
          </a:p>
          <a:p>
            <a:pPr lvl="0" marL="240631" indent="-240631">
              <a:buSzPct val="100000"/>
              <a:buChar char="-"/>
              <a:defRPr sz="1800"/>
            </a:pPr>
            <a:r>
              <a:rPr sz="2400"/>
              <a:t>[self.line2 hasAmbiguousLayout]</a:t>
            </a:r>
            <a:endParaRPr sz="2400"/>
          </a:p>
          <a:p>
            <a:pPr lvl="0" marL="240631" indent="-240631">
              <a:buSzPct val="100000"/>
              <a:buChar char="-"/>
              <a:defRPr sz="1800"/>
            </a:pPr>
            <a:r>
              <a:rPr sz="2400"/>
              <a:t>remove the “wrapper view”</a:t>
            </a:r>
            <a:endParaRPr sz="2400"/>
          </a:p>
          <a:p>
            <a:pPr lvl="0">
              <a:defRPr sz="1800"/>
            </a:pPr>
            <a:r>
              <a:rPr sz="2400"/>
              <a:t>[START]</a:t>
            </a:r>
            <a:endParaRPr sz="2400"/>
          </a:p>
          <a:p>
            <a:pPr lvl="0">
              <a:defRPr sz="1800"/>
            </a:pPr>
            <a:r>
              <a:rPr sz="2400"/>
              <a:t>- rotate and show that there is still some ambiguity</a:t>
            </a:r>
            <a:endParaRPr sz="2400"/>
          </a:p>
          <a:p>
            <a:pPr lvl="0" marL="240631" indent="-240631">
              <a:buSzPct val="100000"/>
              <a:buChar char="-"/>
              <a:defRPr sz="1800"/>
            </a:pPr>
            <a:r>
              <a:rPr sz="2400"/>
              <a:t>add a “exercise the layout” button</a:t>
            </a:r>
            <a:endParaRPr sz="2400"/>
          </a:p>
          <a:p>
            <a:pPr lvl="0">
              <a:defRPr sz="1800"/>
            </a:pPr>
            <a:r>
              <a:rPr sz="2400"/>
              <a:t>[START]</a:t>
            </a:r>
            <a:endParaRPr sz="2400"/>
          </a:p>
          <a:p>
            <a:pPr lvl="0">
              <a:defRPr sz="1800"/>
            </a:pPr>
            <a:r>
              <a:rPr sz="2400"/>
              <a:t>- exercise the layout to show different behaviour on each recalculation</a:t>
            </a:r>
            <a:endParaRPr sz="2400"/>
          </a:p>
          <a:p>
            <a:pPr lvl="0">
              <a:defRPr sz="1800"/>
            </a:pPr>
            <a:endParaRPr sz="2400"/>
          </a:p>
          <a:p>
            <a:pPr lvl="0">
              <a:defRPr sz="1800"/>
            </a:pPr>
            <a:r>
              <a:rPr sz="2400"/>
              <a:t>Run INSTRUMENTS &gt; Cocoa Layout</a:t>
            </a:r>
            <a:endParaRPr sz="2400"/>
          </a:p>
          <a:p>
            <a:pPr lvl="0">
              <a:defRPr sz="1800"/>
            </a:pPr>
            <a:r>
              <a:rPr sz="2400"/>
              <a:t>- show how to record and track button added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a:defRPr sz="1800"/>
            </a:pPr>
            <a:r>
              <a:rPr sz="2400"/>
              <a:t>I won’t tell you how to get rich on the App Store either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defRPr sz="1800"/>
            </a:pPr>
            <a:r>
              <a:rPr sz="2400"/>
              <a:t>And I won’t even mention how fragmented in terms of device sizes and variants other ecosystems are…</a:t>
            </a:r>
            <a:endParaRPr sz="2400"/>
          </a:p>
          <a:p>
            <a:pPr lvl="0">
              <a:defRPr sz="1800"/>
            </a:pPr>
            <a:r>
              <a:rPr sz="2400"/>
              <a:t>(pause 5s)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Autolaouts were only introduced only 3 years ago on Mac OS X</a:t>
            </a:r>
            <a:endParaRPr sz="2400"/>
          </a:p>
          <a:p>
            <a:pPr lvl="0">
              <a:defRPr sz="1800"/>
            </a:pPr>
            <a:r>
              <a:rPr sz="2400"/>
              <a:t>and even 1 year later on iOS</a:t>
            </a:r>
            <a:endParaRPr sz="2400"/>
          </a:p>
          <a:p>
            <a:pPr lvl="0">
              <a:defRPr sz="1800"/>
            </a:pPr>
            <a:r>
              <a:rPr sz="2400"/>
              <a:t>They fulfil the need to create Declarative interfaces where we say what relations UI elements have, instead of saying exactly where they are.</a:t>
            </a:r>
            <a:endParaRPr sz="2400"/>
          </a:p>
          <a:p>
            <a:pPr lvl="0">
              <a:defRPr sz="1800"/>
            </a:pPr>
            <a:r>
              <a:rPr sz="2400"/>
              <a:t>If you heard bad opinions of Autolayouts from someone using Xcode 4.6, you should give it a try again. It changed a whole lot since then.</a:t>
            </a:r>
            <a:endParaRPr sz="2400"/>
          </a:p>
          <a:p>
            <a:pPr lvl="0">
              <a:defRPr sz="1800"/>
            </a:pPr>
            <a:r>
              <a:rPr sz="2400"/>
              <a:t>If you are afraid to talk about it, you’re in the right room right now.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There are some great reasons why you should use Auto Layouts</a:t>
            </a:r>
            <a:endParaRPr sz="2400"/>
          </a:p>
          <a:p>
            <a:pPr lvl="0">
              <a:defRPr sz="1800"/>
            </a:pPr>
            <a:r>
              <a:rPr sz="2400"/>
              <a:t>Frames are in the past since we have multiple resolutions right now.</a:t>
            </a:r>
            <a:endParaRPr sz="2400"/>
          </a:p>
          <a:p>
            <a:pPr lvl="0">
              <a:defRPr sz="1800"/>
            </a:pPr>
            <a:r>
              <a:rPr sz="2400"/>
              <a:t>Of course Apple did their best to make “fixed” interfaces work, but  for the moment their logic behind it creates only confusion</a:t>
            </a:r>
            <a:br>
              <a:rPr sz="2400"/>
            </a:br>
            <a:r>
              <a:rPr sz="2400" u="sng">
                <a:solidFill>
                  <a:srgbClr val="5173A5"/>
                </a:solidFill>
                <a:uFill>
                  <a:solidFill>
                    <a:srgbClr val="5173A5"/>
                  </a:solidFill>
                </a:uFill>
                <a:hlinkClick r:id="rId3" invalidUrl="" action="" tgtFrame="" tooltip="" history="1" highlightClick="0" endSnd="0"/>
              </a:rPr>
              <a:t>http://stackoverflow.com/questions/25755443/iphone-6-plus-resolution-confusion-xcode-or-apples-website</a:t>
            </a:r>
            <a:endParaRPr sz="2400"/>
          </a:p>
          <a:p>
            <a:pPr lvl="0">
              <a:defRPr sz="1800"/>
            </a:pPr>
            <a:r>
              <a:rPr sz="2400"/>
              <a:t>Thus it’s better to use AutoLayout and Constraints</a:t>
            </a:r>
            <a:endParaRPr sz="2400"/>
          </a:p>
          <a:p>
            <a:pPr lvl="0">
              <a:defRPr sz="1800"/>
            </a:pPr>
            <a:r>
              <a:rPr sz="2400"/>
              <a:t>Once you create all the constraints, you need to remember to let the system know it has to recalculate all the views</a:t>
            </a:r>
            <a:endParaRPr sz="2400"/>
          </a:p>
          <a:p>
            <a:pPr lvl="0">
              <a:defRPr sz="1800"/>
            </a:pPr>
            <a:r>
              <a:rPr sz="2400"/>
              <a:t>You don’t need to switch to AutoLayout right away though. Even if your Xib file doesn’t have the “Use Auto Layout” ticked, you can add sub-views using AutoLayout internally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a:defRPr sz="1800"/>
            </a:pPr>
            <a:r>
              <a:rPr sz="2400"/>
              <a:t>If your design is not very different between iPhone and iPad, you can have it all in one scalable layout file</a:t>
            </a:r>
            <a:endParaRPr sz="2400"/>
          </a:p>
          <a:p>
            <a:pPr lvl="0">
              <a:defRPr sz="1800"/>
            </a:pPr>
            <a:r>
              <a:rPr sz="2400"/>
              <a:t>AutoLayout adapts very well to different text lengths so you’re less likely to break it with too long strings.</a:t>
            </a:r>
            <a:endParaRPr sz="2400"/>
          </a:p>
          <a:p>
            <a:pPr lvl="0">
              <a:defRPr sz="1800"/>
            </a:pPr>
            <a:r>
              <a:rPr sz="2400"/>
              <a:t>Obviously it all comes down to the fact that there is not only one iPhone, so the logic behind the view positioning would get too complex if done manually.</a:t>
            </a:r>
            <a:endParaRPr sz="2400"/>
          </a:p>
          <a:p>
            <a:pPr lvl="0">
              <a:defRPr sz="1800"/>
            </a:pPr>
            <a:r>
              <a:rPr sz="2400"/>
              <a:t>And of course if you have a R&amp;D spirit, you might like it for the sole fact of having to learn something 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400"/>
              <a:t>Interface builder become a very powerful layout modelling tool by now so it might likely be first thing you do when you jump into AutoLayout land.</a:t>
            </a:r>
            <a:endParaRPr sz="2400"/>
          </a:p>
          <a:p>
            <a:pPr lvl="0">
              <a:defRPr sz="1800"/>
            </a:pPr>
            <a:r>
              <a:rPr sz="2400"/>
              <a:t>It will help you debug basic relations and show ERRORS</a:t>
            </a:r>
            <a:endParaRPr sz="2400"/>
          </a:p>
          <a:p>
            <a:pPr lvl="0">
              <a:defRPr sz="1800"/>
            </a:pPr>
            <a:r>
              <a:rPr sz="2400"/>
              <a:t>Or WARNINGS when your layouts stop being consistent</a:t>
            </a:r>
            <a:endParaRPr sz="2400"/>
          </a:p>
          <a:p>
            <a:pPr lvl="0">
              <a:defRPr sz="1800"/>
            </a:pPr>
            <a:r>
              <a:rPr sz="2400"/>
              <a:t>But don’t use “Add missing constraints” to make your life easier, as it probably won’t do much better than setting the fixed rectangle for each view</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7" name="Shape 7"/>
          <p:cNvSpPr/>
          <p:nvPr>
            <p:ph type="title"/>
          </p:nvPr>
        </p:nvSpPr>
        <p:spPr>
          <a:xfrm>
            <a:off x="685800" y="376413"/>
            <a:ext cx="7772400" cy="3365100"/>
          </a:xfrm>
          <a:prstGeom prst="rect">
            <a:avLst/>
          </a:prstGeom>
        </p:spPr>
        <p:txBody>
          <a:bodyPr/>
          <a:lstStyle>
            <a:lvl1pPr algn="ct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8" name="Shape 8"/>
          <p:cNvSpPr/>
          <p:nvPr>
            <p:ph type="body" idx="1"/>
          </p:nvPr>
        </p:nvSpPr>
        <p:spPr>
          <a:xfrm>
            <a:off x="685800" y="3886200"/>
            <a:ext cx="7772400" cy="2592600"/>
          </a:xfrm>
          <a:prstGeom prst="rect">
            <a:avLst/>
          </a:prstGeom>
        </p:spPr>
        <p:txBody>
          <a:bodyPr/>
          <a:lstStyle>
            <a:lvl1pPr algn="ctr">
              <a:defRPr sz="2400"/>
            </a:lvl1pPr>
            <a:lvl2pPr algn="ctr">
              <a:defRPr sz="2400"/>
            </a:lvl2pPr>
            <a:lvl3pPr algn="ctr">
              <a:defRPr sz="2400"/>
            </a:lvl3pPr>
            <a:lvl4pPr algn="ctr">
              <a:defRPr sz="2400"/>
            </a:lvl4pPr>
            <a:lvl5pPr algn="ct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4000">
                <a:solidFill>
                  <a:srgbClr val="ACB4C2"/>
                </a:solidFill>
              </a:rPr>
              <a:t>Title Text</a:t>
            </a:r>
          </a:p>
        </p:txBody>
      </p:sp>
      <p:sp>
        <p:nvSpPr>
          <p:cNvPr id="11" name="Shape 11"/>
          <p:cNvSpPr/>
          <p:nvPr>
            <p:ph type="body" idx="1"/>
          </p:nvPr>
        </p:nvSpPr>
        <p:spPr>
          <a:prstGeom prst="rect">
            <a:avLst/>
          </a:prstGeom>
        </p:spPr>
        <p:txBody>
          <a:bodyPr/>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3" name="Shape 13"/>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14" name="Shape 14"/>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15" name="Shape 15"/>
          <p:cNvSpPr/>
          <p:nvPr>
            <p:ph type="title"/>
          </p:nvPr>
        </p:nvSpPr>
        <p:spPr>
          <a:xfrm>
            <a:off x="457200" y="104985"/>
            <a:ext cx="8229600" cy="1312653"/>
          </a:xfrm>
          <a:prstGeom prst="rect">
            <a:avLst/>
          </a:prstGeom>
        </p:spPr>
        <p:txBody>
          <a:bodyPr/>
          <a:lstStyle/>
          <a:p>
            <a:pPr lvl="0">
              <a:defRPr sz="1800">
                <a:solidFill>
                  <a:srgbClr val="000000"/>
                </a:solidFill>
              </a:defRPr>
            </a:pPr>
            <a:r>
              <a:rPr sz="4000">
                <a:solidFill>
                  <a:srgbClr val="ACB4C2"/>
                </a:solidFill>
              </a:rPr>
              <a:t>Title Text</a:t>
            </a:r>
          </a:p>
        </p:txBody>
      </p:sp>
      <p:sp>
        <p:nvSpPr>
          <p:cNvPr id="16" name="Shape 16"/>
          <p:cNvSpPr/>
          <p:nvPr>
            <p:ph type="body" idx="1"/>
          </p:nvPr>
        </p:nvSpPr>
        <p:spPr>
          <a:xfrm>
            <a:off x="692149" y="1900008"/>
            <a:ext cx="7759701" cy="4048645"/>
          </a:xfrm>
          <a:prstGeom prst="rect">
            <a:avLst/>
          </a:prstGeom>
        </p:spPr>
        <p:txBody>
          <a:bodyPr lIns="0" tIns="0" rIns="0" bIns="0"/>
          <a:lstStyle>
            <a:lvl1pPr marL="241300" indent="-241300">
              <a:buSzPct val="100000"/>
              <a:buFont typeface="Arial"/>
              <a:buChar char="●"/>
              <a:defRPr sz="2400"/>
            </a:lvl1pPr>
            <a:lvl2pPr>
              <a:buSzPct val="100000"/>
              <a:buFont typeface="Arial"/>
              <a:buChar char="o"/>
              <a:defRPr sz="2400"/>
            </a:lvl2pPr>
            <a:lvl3pPr>
              <a:buSzPct val="100000"/>
              <a:buFont typeface="Arial"/>
              <a:buChar char="▪"/>
              <a:defRPr sz="2400"/>
            </a:lvl3pPr>
            <a:lvl4pPr>
              <a:buSzPct val="100000"/>
              <a:buFont typeface="Arial"/>
              <a:buChar char="●"/>
              <a:defRPr sz="2400"/>
            </a:lvl4pPr>
            <a:lvl5pPr>
              <a:buSzPct val="100000"/>
              <a:buFont typeface="Arial"/>
              <a:buChar char="o"/>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8" name="Shape 18"/>
          <p:cNvSpPr/>
          <p:nvPr>
            <p:ph type="body" idx="1"/>
          </p:nvPr>
        </p:nvSpPr>
        <p:spPr>
          <a:xfrm>
            <a:off x="457200" y="1061777"/>
            <a:ext cx="8229600" cy="4734446"/>
          </a:xfrm>
          <a:prstGeom prst="rect">
            <a:avLst/>
          </a:prstGeom>
        </p:spPr>
        <p:txBody>
          <a:bodyPr/>
          <a:lstStyle>
            <a:lvl1pPr>
              <a:defRPr sz="2400"/>
            </a:lvl1pPr>
            <a:lvl2pPr>
              <a:defRPr sz="2400"/>
            </a:lvl2pPr>
            <a:lvl3pPr>
              <a:defRPr sz="2400"/>
            </a:lvl3pPr>
            <a:lvl4pPr>
              <a:defRPr sz="2400"/>
            </a:lvl4pPr>
            <a:lvl5pP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C6E95"/>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2" name="Shape 2"/>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3" name="Shape 3"/>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4" name="Shape 4"/>
          <p:cNvSpPr/>
          <p:nvPr>
            <p:ph type="title"/>
          </p:nvPr>
        </p:nvSpPr>
        <p:spPr>
          <a:xfrm>
            <a:off x="457200" y="104986"/>
            <a:ext cx="8229600" cy="131265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lvl="0">
              <a:defRPr sz="1800">
                <a:solidFill>
                  <a:srgbClr val="000000"/>
                </a:solidFill>
              </a:defRPr>
            </a:pPr>
            <a:r>
              <a:rPr sz="4000">
                <a:solidFill>
                  <a:srgbClr val="ACB4C2"/>
                </a:solidFill>
              </a:rPr>
              <a:t>Title Text</a:t>
            </a:r>
          </a:p>
        </p:txBody>
      </p:sp>
      <p:sp>
        <p:nvSpPr>
          <p:cNvPr id="5" name="Shape 5"/>
          <p:cNvSpPr/>
          <p:nvPr>
            <p:ph type="body" idx="1"/>
          </p:nvPr>
        </p:nvSpPr>
        <p:spPr>
          <a:xfrm>
            <a:off x="723900" y="1600200"/>
            <a:ext cx="7696200" cy="46482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spd="med" advClick="1"/>
  <p:txStyles>
    <p:titleStyle>
      <a:lvl1pPr>
        <a:defRPr sz="4000">
          <a:solidFill>
            <a:srgbClr val="ACB4C2"/>
          </a:solidFill>
          <a:latin typeface="+mn-lt"/>
          <a:ea typeface="+mn-ea"/>
          <a:cs typeface="+mn-cs"/>
          <a:sym typeface="Helvetica"/>
        </a:defRPr>
      </a:lvl1pPr>
      <a:lvl2pPr>
        <a:defRPr sz="4000">
          <a:solidFill>
            <a:srgbClr val="ACB4C2"/>
          </a:solidFill>
          <a:latin typeface="+mn-lt"/>
          <a:ea typeface="+mn-ea"/>
          <a:cs typeface="+mn-cs"/>
          <a:sym typeface="Helvetica"/>
        </a:defRPr>
      </a:lvl2pPr>
      <a:lvl3pPr>
        <a:defRPr sz="4000">
          <a:solidFill>
            <a:srgbClr val="ACB4C2"/>
          </a:solidFill>
          <a:latin typeface="+mn-lt"/>
          <a:ea typeface="+mn-ea"/>
          <a:cs typeface="+mn-cs"/>
          <a:sym typeface="Helvetica"/>
        </a:defRPr>
      </a:lvl3pPr>
      <a:lvl4pPr>
        <a:defRPr sz="4000">
          <a:solidFill>
            <a:srgbClr val="ACB4C2"/>
          </a:solidFill>
          <a:latin typeface="+mn-lt"/>
          <a:ea typeface="+mn-ea"/>
          <a:cs typeface="+mn-cs"/>
          <a:sym typeface="Helvetica"/>
        </a:defRPr>
      </a:lvl4pPr>
      <a:lvl5pPr>
        <a:defRPr sz="4000">
          <a:solidFill>
            <a:srgbClr val="ACB4C2"/>
          </a:solidFill>
          <a:latin typeface="+mn-lt"/>
          <a:ea typeface="+mn-ea"/>
          <a:cs typeface="+mn-cs"/>
          <a:sym typeface="Helvetica"/>
        </a:defRPr>
      </a:lvl5pPr>
      <a:lvl6pPr>
        <a:defRPr sz="4000">
          <a:solidFill>
            <a:srgbClr val="ACB4C2"/>
          </a:solidFill>
          <a:latin typeface="+mn-lt"/>
          <a:ea typeface="+mn-ea"/>
          <a:cs typeface="+mn-cs"/>
          <a:sym typeface="Helvetica"/>
        </a:defRPr>
      </a:lvl6pPr>
      <a:lvl7pPr>
        <a:defRPr sz="4000">
          <a:solidFill>
            <a:srgbClr val="ACB4C2"/>
          </a:solidFill>
          <a:latin typeface="+mn-lt"/>
          <a:ea typeface="+mn-ea"/>
          <a:cs typeface="+mn-cs"/>
          <a:sym typeface="Helvetica"/>
        </a:defRPr>
      </a:lvl7pPr>
      <a:lvl8pPr>
        <a:defRPr sz="4000">
          <a:solidFill>
            <a:srgbClr val="ACB4C2"/>
          </a:solidFill>
          <a:latin typeface="+mn-lt"/>
          <a:ea typeface="+mn-ea"/>
          <a:cs typeface="+mn-cs"/>
          <a:sym typeface="Helvetica"/>
        </a:defRPr>
      </a:lvl8pPr>
      <a:lvl9pPr>
        <a:defRPr sz="4000">
          <a:solidFill>
            <a:srgbClr val="ACB4C2"/>
          </a:solidFill>
          <a:latin typeface="+mn-lt"/>
          <a:ea typeface="+mn-ea"/>
          <a:cs typeface="+mn-cs"/>
          <a:sym typeface="Helvetica"/>
        </a:defRPr>
      </a:lvl9pPr>
    </p:titleStyle>
    <p:bodyStyle>
      <a:lvl1pPr>
        <a:defRPr>
          <a:solidFill>
            <a:srgbClr val="FFFFFF"/>
          </a:solidFill>
          <a:latin typeface="Helvetica Light"/>
          <a:ea typeface="Helvetica Light"/>
          <a:cs typeface="Helvetica Light"/>
          <a:sym typeface="Helvetica Light"/>
        </a:defRPr>
      </a:lvl1pPr>
      <a:lvl2pPr>
        <a:defRPr>
          <a:solidFill>
            <a:srgbClr val="FFFFFF"/>
          </a:solidFill>
          <a:latin typeface="Helvetica Light"/>
          <a:ea typeface="Helvetica Light"/>
          <a:cs typeface="Helvetica Light"/>
          <a:sym typeface="Helvetica Light"/>
        </a:defRPr>
      </a:lvl2pPr>
      <a:lvl3pPr>
        <a:defRPr>
          <a:solidFill>
            <a:srgbClr val="FFFFFF"/>
          </a:solidFill>
          <a:latin typeface="Helvetica Light"/>
          <a:ea typeface="Helvetica Light"/>
          <a:cs typeface="Helvetica Light"/>
          <a:sym typeface="Helvetica Light"/>
        </a:defRPr>
      </a:lvl3pPr>
      <a:lvl4pPr>
        <a:defRPr>
          <a:solidFill>
            <a:srgbClr val="FFFFFF"/>
          </a:solidFill>
          <a:latin typeface="Helvetica Light"/>
          <a:ea typeface="Helvetica Light"/>
          <a:cs typeface="Helvetica Light"/>
          <a:sym typeface="Helvetica Light"/>
        </a:defRPr>
      </a:lvl4pPr>
      <a:lvl5pPr>
        <a:defRPr>
          <a:solidFill>
            <a:srgbClr val="FFFFFF"/>
          </a:solidFill>
          <a:latin typeface="Helvetica Light"/>
          <a:ea typeface="Helvetica Light"/>
          <a:cs typeface="Helvetica Light"/>
          <a:sym typeface="Helvetica Light"/>
        </a:defRPr>
      </a:lvl5pPr>
      <a:lvl6pPr>
        <a:defRPr>
          <a:solidFill>
            <a:srgbClr val="FFFFFF"/>
          </a:solidFill>
          <a:latin typeface="Helvetica Light"/>
          <a:ea typeface="Helvetica Light"/>
          <a:cs typeface="Helvetica Light"/>
          <a:sym typeface="Helvetica Light"/>
        </a:defRPr>
      </a:lvl6pPr>
      <a:lvl7pPr>
        <a:defRPr>
          <a:solidFill>
            <a:srgbClr val="FFFFFF"/>
          </a:solidFill>
          <a:latin typeface="Helvetica Light"/>
          <a:ea typeface="Helvetica Light"/>
          <a:cs typeface="Helvetica Light"/>
          <a:sym typeface="Helvetica Light"/>
        </a:defRPr>
      </a:lvl7pPr>
      <a:lvl8pPr>
        <a:defRPr>
          <a:solidFill>
            <a:srgbClr val="FFFFFF"/>
          </a:solidFill>
          <a:latin typeface="Helvetica Light"/>
          <a:ea typeface="Helvetica Light"/>
          <a:cs typeface="Helvetica Light"/>
          <a:sym typeface="Helvetica Light"/>
        </a:defRPr>
      </a:lvl8pPr>
      <a:lvl9pPr>
        <a:defRPr>
          <a:solidFill>
            <a:srgbClr val="FFFFFF"/>
          </a:solidFill>
          <a:latin typeface="Helvetica Light"/>
          <a:ea typeface="Helvetica Light"/>
          <a:cs typeface="Helvetica Light"/>
          <a:sym typeface="Helvetica Light"/>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robotmedia/Lyt"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mobilejazz/NibWrapper"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eveloper.apple.com/app-store/review/rejections/"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itunes.apple.com/us/course/coding-together-developing/id593208016"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hyperlink" Target="http://www.manchester-cattery.co.uk/"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mobiosi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bet.com/news/national/2013/01/08/american-money-250k-a-year-rich-or-not-rich.html" TargetMode="External"/><Relationship Id="rId4"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fastcodesign.com/1673162/the-disintegration-of-android-visualized" TargetMode="External"/><Relationship Id="rId4"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title"/>
          </p:nvPr>
        </p:nvSpPr>
        <p:spPr>
          <a:xfrm>
            <a:off x="685800" y="2090913"/>
            <a:ext cx="7772400" cy="1650600"/>
          </a:xfrm>
          <a:prstGeom prst="rect">
            <a:avLst/>
          </a:prstGeom>
        </p:spPr>
        <p:txBody>
          <a:bodyPr lIns="0" tIns="0" rIns="0" bIns="0">
            <a:normAutofit fontScale="100000" lnSpcReduction="0"/>
          </a:bodyPr>
          <a:lstStyle/>
          <a:p>
            <a:pPr lvl="0">
              <a:defRPr sz="1800">
                <a:solidFill>
                  <a:srgbClr val="000000"/>
                </a:solidFill>
              </a:defRPr>
            </a:pPr>
            <a:r>
              <a:rPr sz="4800">
                <a:solidFill>
                  <a:srgbClr val="FFFFFF"/>
                </a:solidFill>
              </a:rPr>
              <a:t>Autolayout for everyone</a:t>
            </a:r>
          </a:p>
        </p:txBody>
      </p:sp>
      <p:sp>
        <p:nvSpPr>
          <p:cNvPr id="23" name="Shape 23"/>
          <p:cNvSpPr/>
          <p:nvPr>
            <p:ph type="body" idx="1"/>
          </p:nvPr>
        </p:nvSpPr>
        <p:spPr>
          <a:xfrm>
            <a:off x="685800" y="3886200"/>
            <a:ext cx="7772400" cy="878100"/>
          </a:xfrm>
          <a:prstGeom prst="rect">
            <a:avLst/>
          </a:prstGeom>
        </p:spPr>
        <p:txBody>
          <a:bodyPr lIns="0" tIns="0" rIns="0" bIns="0">
            <a:normAutofit fontScale="100000" lnSpcReduction="0"/>
          </a:bodyPr>
          <a:lstStyle/>
          <a:p>
            <a:pPr lvl="0">
              <a:defRPr sz="1800">
                <a:solidFill>
                  <a:srgbClr val="000000"/>
                </a:solidFill>
              </a:defRPr>
            </a:pPr>
            <a:r>
              <a:rPr sz="2400">
                <a:solidFill>
                  <a:srgbClr val="FFFFFF"/>
                </a:solidFill>
              </a:rPr>
              <a:t>My (one way) journey into land of autolayout</a:t>
            </a:r>
          </a:p>
        </p:txBody>
      </p:sp>
      <p:sp>
        <p:nvSpPr>
          <p:cNvPr id="24" name="Shape 24"/>
          <p:cNvSpPr/>
          <p:nvPr/>
        </p:nvSpPr>
        <p:spPr>
          <a:xfrm>
            <a:off x="4800600" y="5596854"/>
            <a:ext cx="3219600" cy="103459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a:defRPr sz="1700">
                <a:solidFill>
                  <a:srgbClr val="FFFFFF"/>
                </a:solidFill>
                <a:latin typeface="+mn-lt"/>
                <a:ea typeface="+mn-ea"/>
                <a:cs typeface="+mn-cs"/>
                <a:sym typeface="Helvetica"/>
              </a:defRPr>
            </a:lvl1pPr>
          </a:lstStyle>
          <a:p>
            <a:pPr lvl="0">
              <a:defRPr sz="1800">
                <a:solidFill>
                  <a:srgbClr val="000000"/>
                </a:solidFill>
              </a:defRPr>
            </a:pPr>
            <a:r>
              <a:rPr sz="1700">
                <a:solidFill>
                  <a:srgbClr val="FFFFFF"/>
                </a:solidFill>
              </a:rPr>
              <a:t>Logroño, 18/09/2014</a:t>
            </a:r>
          </a:p>
        </p:txBody>
      </p:sp>
      <p:sp>
        <p:nvSpPr>
          <p:cNvPr id="25" name="Shape 25"/>
          <p:cNvSpPr/>
          <p:nvPr/>
        </p:nvSpPr>
        <p:spPr>
          <a:xfrm>
            <a:off x="1072424" y="5598900"/>
            <a:ext cx="3270901" cy="1030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lvl="0">
              <a:defRPr sz="1800"/>
            </a:pPr>
            <a:r>
              <a:rPr sz="1700">
                <a:solidFill>
                  <a:srgbClr val="FFFFFF"/>
                </a:solidFill>
                <a:latin typeface="+mn-lt"/>
                <a:ea typeface="+mn-ea"/>
                <a:cs typeface="+mn-cs"/>
                <a:sym typeface="Helvetica"/>
              </a:rPr>
              <a:t>Krzysztof Kucharewicz</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krix@mobilejazz.cat</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@mobiosis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Creating autolayouts</a:t>
            </a:r>
          </a:p>
        </p:txBody>
      </p:sp>
      <p:sp>
        <p:nvSpPr>
          <p:cNvPr id="78" name="Shape 78"/>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ASCII art</a:t>
            </a:r>
            <a:br>
              <a:rPr sz="2500">
                <a:solidFill>
                  <a:srgbClr val="FFFFFF"/>
                </a:solidFill>
              </a:rPr>
            </a:br>
            <a:r>
              <a:rPr sz="2500">
                <a:solidFill>
                  <a:srgbClr val="FFFFFF"/>
                </a:solidFill>
              </a:rPr>
              <a:t>	</a:t>
            </a:r>
            <a:r>
              <a:rPr sz="2500">
                <a:solidFill>
                  <a:srgbClr val="FFD800"/>
                </a:solidFill>
              </a:rPr>
              <a:t>V</a:t>
            </a:r>
            <a:r>
              <a:rPr sz="2500">
                <a:solidFill>
                  <a:srgbClr val="FFFFFF"/>
                </a:solidFill>
              </a:rPr>
              <a:t>: is an axis, (together with H:)</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bound</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[item]</a:t>
            </a:r>
            <a:r>
              <a:rPr sz="2500">
                <a:solidFill>
                  <a:srgbClr val="FFFFFF"/>
                </a:solidFill>
              </a:rPr>
              <a:t> is a view</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(==100)</a:t>
            </a:r>
            <a:r>
              <a:rPr sz="2500">
                <a:solidFill>
                  <a:srgbClr val="FFFFFF"/>
                </a:solidFill>
              </a:rPr>
              <a:t> is a fixed size constraint,</a:t>
            </a:r>
            <a:endParaRPr sz="2500">
              <a:solidFill>
                <a:srgbClr val="FFFFFF"/>
              </a:solidFill>
            </a:endParaRPr>
          </a:p>
          <a:p>
            <a:pPr lvl="0" marL="0" indent="457200">
              <a:buSzTx/>
              <a:buNone/>
              <a:defRPr sz="1800">
                <a:solidFill>
                  <a:srgbClr val="000000"/>
                </a:solidFill>
              </a:defRPr>
            </a:pPr>
            <a:r>
              <a:rPr sz="2500">
                <a:solidFill>
                  <a:srgbClr val="FFFFFF"/>
                </a:solidFill>
              </a:rPr>
              <a:t> might also be </a:t>
            </a:r>
            <a:r>
              <a:rPr sz="2500">
                <a:solidFill>
                  <a:srgbClr val="FFD800"/>
                </a:solidFill>
              </a:rPr>
              <a:t>&gt;=</a:t>
            </a:r>
            <a:r>
              <a:rPr sz="2500">
                <a:solidFill>
                  <a:srgbClr val="FFFFFF"/>
                </a:solidFill>
              </a:rPr>
              <a:t> or </a:t>
            </a:r>
            <a:r>
              <a:rPr sz="2500">
                <a:solidFill>
                  <a:srgbClr val="FFD800"/>
                </a:solidFill>
              </a:rPr>
              <a:t>&lt;=</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@123</a:t>
            </a:r>
            <a:r>
              <a:rPr sz="2500">
                <a:solidFill>
                  <a:srgbClr val="FFFFFF"/>
                </a:solidFill>
              </a:rPr>
              <a:t> is a priority</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spacer (recommended size by default)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animEffect filter="dissolve" transition="in">
                                      <p:cBhvr>
                                        <p:cTn id="7" dur="500"/>
                                        <p:tgtEl>
                                          <p:spTgt spid="78">
                                            <p:bg/>
                                          </p:spTgt>
                                        </p:tgtEl>
                                      </p:cBhvr>
                                    </p:animEffect>
                                  </p:childTnLst>
                                </p:cTn>
                              </p:par>
                              <p:par>
                                <p:cTn id="8" presetClass="entr" presetSubtype="0" presetID="9" grpId="1" fill="hold">
                                  <p:stCondLst>
                                    <p:cond delay="0"/>
                                  </p:stCondLst>
                                  <p:iterate type="el" backwards="0">
                                    <p:tmAbs val="0"/>
                                  </p:iterate>
                                  <p:childTnLst>
                                    <p:set>
                                      <p:cBhvr>
                                        <p:cTn id="9" fill="hold"/>
                                        <p:tgtEl>
                                          <p:spTgt spid="78">
                                            <p:txEl>
                                              <p:pRg st="0" end="0"/>
                                            </p:txEl>
                                          </p:spTgt>
                                        </p:tgtEl>
                                        <p:attrNameLst>
                                          <p:attrName>style.visibility</p:attrName>
                                        </p:attrNameLst>
                                      </p:cBhvr>
                                      <p:to>
                                        <p:strVal val="visible"/>
                                      </p:to>
                                    </p:set>
                                    <p:animEffect filter="dissolve" transition="in">
                                      <p:cBhvr>
                                        <p:cTn id="10" dur="500"/>
                                        <p:tgtEl>
                                          <p:spTgt spid="7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78">
                                            <p:txEl>
                                              <p:pRg st="1" end="1"/>
                                            </p:txEl>
                                          </p:spTgt>
                                        </p:tgtEl>
                                        <p:attrNameLst>
                                          <p:attrName>style.visibility</p:attrName>
                                        </p:attrNameLst>
                                      </p:cBhvr>
                                      <p:to>
                                        <p:strVal val="visible"/>
                                      </p:to>
                                    </p:set>
                                    <p:animEffect filter="dissolve" transition="in">
                                      <p:cBhvr>
                                        <p:cTn id="15" dur="500"/>
                                        <p:tgtEl>
                                          <p:spTgt spid="7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78">
                                            <p:txEl>
                                              <p:pRg st="2" end="2"/>
                                            </p:txEl>
                                          </p:spTgt>
                                        </p:tgtEl>
                                        <p:attrNameLst>
                                          <p:attrName>style.visibility</p:attrName>
                                        </p:attrNameLst>
                                      </p:cBhvr>
                                      <p:to>
                                        <p:strVal val="visible"/>
                                      </p:to>
                                    </p:set>
                                    <p:animEffect filter="dissolve" transition="in">
                                      <p:cBhvr>
                                        <p:cTn id="20" dur="500"/>
                                        <p:tgtEl>
                                          <p:spTgt spid="7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78">
                                            <p:txEl>
                                              <p:pRg st="3" end="3"/>
                                            </p:txEl>
                                          </p:spTgt>
                                        </p:tgtEl>
                                        <p:attrNameLst>
                                          <p:attrName>style.visibility</p:attrName>
                                        </p:attrNameLst>
                                      </p:cBhvr>
                                      <p:to>
                                        <p:strVal val="visible"/>
                                      </p:to>
                                    </p:set>
                                    <p:animEffect filter="dissolve" transition="in">
                                      <p:cBhvr>
                                        <p:cTn id="25" dur="500"/>
                                        <p:tgtEl>
                                          <p:spTgt spid="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78">
                                            <p:txEl>
                                              <p:pRg st="4" end="4"/>
                                            </p:txEl>
                                          </p:spTgt>
                                        </p:tgtEl>
                                        <p:attrNameLst>
                                          <p:attrName>style.visibility</p:attrName>
                                        </p:attrNameLst>
                                      </p:cBhvr>
                                      <p:to>
                                        <p:strVal val="visible"/>
                                      </p:to>
                                    </p:set>
                                    <p:animEffect filter="dissolve" transition="in">
                                      <p:cBhvr>
                                        <p:cTn id="30" dur="500"/>
                                        <p:tgtEl>
                                          <p:spTgt spid="7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78">
                                            <p:txEl>
                                              <p:pRg st="5" end="5"/>
                                            </p:txEl>
                                          </p:spTgt>
                                        </p:tgtEl>
                                        <p:attrNameLst>
                                          <p:attrName>style.visibility</p:attrName>
                                        </p:attrNameLst>
                                      </p:cBhvr>
                                      <p:to>
                                        <p:strVal val="visible"/>
                                      </p:to>
                                    </p:set>
                                    <p:animEffect filter="dissolve" transition="in">
                                      <p:cBhvr>
                                        <p:cTn id="35" dur="500"/>
                                        <p:tgtEl>
                                          <p:spTgt spid="7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78">
                                            <p:txEl>
                                              <p:pRg st="6" end="6"/>
                                            </p:txEl>
                                          </p:spTgt>
                                        </p:tgtEl>
                                        <p:attrNameLst>
                                          <p:attrName>style.visibility</p:attrName>
                                        </p:attrNameLst>
                                      </p:cBhvr>
                                      <p:to>
                                        <p:strVal val="visible"/>
                                      </p:to>
                                    </p:set>
                                    <p:animEffect filter="dissolve" transition="in">
                                      <p:cBhvr>
                                        <p:cTn id="40" dur="500"/>
                                        <p:tgtEl>
                                          <p:spTgt spid="7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78">
                                            <p:txEl>
                                              <p:pRg st="7" end="7"/>
                                            </p:txEl>
                                          </p:spTgt>
                                        </p:tgtEl>
                                        <p:attrNameLst>
                                          <p:attrName>style.visibility</p:attrName>
                                        </p:attrNameLst>
                                      </p:cBhvr>
                                      <p:to>
                                        <p:strVal val="visible"/>
                                      </p:to>
                                    </p:set>
                                    <p:animEffect filter="dissolve" transition="in">
                                      <p:cBhvr>
                                        <p:cTn id="45" dur="500"/>
                                        <p:tgtEl>
                                          <p:spTgt spid="7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83" name="Shape 83"/>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i.e. </a:t>
            </a:r>
            <a:r>
              <a:rPr sz="2100">
                <a:solidFill>
                  <a:srgbClr val="FFD800"/>
                </a:solidFill>
              </a:rPr>
              <a:t>"V:|[viewA]-[viewB(==100)]-(==10)-[viewC(&gt;=50@900)]-|"</a:t>
            </a:r>
            <a:endParaRPr sz="2500">
              <a:solidFill>
                <a:srgbClr val="FFFFFF"/>
              </a:solidFill>
            </a:endParaRPr>
          </a:p>
        </p:txBody>
      </p:sp>
      <p:sp>
        <p:nvSpPr>
          <p:cNvPr id="84" name="Shape 84"/>
          <p:cNvSpPr/>
          <p:nvPr/>
        </p:nvSpPr>
        <p:spPr>
          <a:xfrm>
            <a:off x="2675957" y="2258488"/>
            <a:ext cx="3792086" cy="4501021"/>
          </a:xfrm>
          <a:prstGeom prst="rect">
            <a:avLst/>
          </a:prstGeom>
          <a:solidFill>
            <a:srgbClr val="FFFFFF"/>
          </a:solidFill>
          <a:ln w="25400">
            <a:solidFill>
              <a:srgbClr val="667E50"/>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85" name="Shape 85"/>
          <p:cNvSpPr/>
          <p:nvPr/>
        </p:nvSpPr>
        <p:spPr>
          <a:xfrm>
            <a:off x="3937000" y="2379410"/>
            <a:ext cx="1270000" cy="1270001"/>
          </a:xfrm>
          <a:prstGeom prst="rect">
            <a:avLst/>
          </a:prstGeom>
          <a:gradFill>
            <a:gsLst>
              <a:gs pos="0">
                <a:srgbClr val="B04E34"/>
              </a:gs>
              <a:gs pos="100000">
                <a:srgbClr val="F5ACA0"/>
              </a:gs>
            </a:gsLst>
            <a:lin ang="16200000"/>
          </a:gradFill>
          <a:ln>
            <a:solidFill>
              <a:srgbClr val="647C4D"/>
            </a:solidFill>
          </a:ln>
          <a:effectLst>
            <a:outerShdw sx="100000" sy="100000" kx="0" ky="0" algn="b" rotWithShape="0" blurRad="38100" dist="23000" dir="5400000">
              <a:srgbClr val="000000">
                <a:alpha val="35000"/>
              </a:srgbClr>
            </a:outerShdw>
          </a:effectLst>
        </p:spPr>
        <p:txBody>
          <a:bodyPr lIns="45719" rIns="45719" anchor="ctr"/>
          <a:lstStyle/>
          <a:p>
            <a:pPr lvl="0">
              <a:defRPr>
                <a:solidFill>
                  <a:srgbClr val="FFFFFF"/>
                </a:solidFill>
              </a:defRPr>
            </a:pPr>
          </a:p>
        </p:txBody>
      </p:sp>
      <p:sp>
        <p:nvSpPr>
          <p:cNvPr id="86" name="Shape 86"/>
          <p:cNvSpPr/>
          <p:nvPr/>
        </p:nvSpPr>
        <p:spPr>
          <a:xfrm>
            <a:off x="4096467" y="2789733"/>
            <a:ext cx="951066" cy="4493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defRPr>
            </a:lvl1pPr>
          </a:lstStyle>
          <a:p>
            <a:pPr lvl="0">
              <a:defRPr sz="1800">
                <a:solidFill>
                  <a:srgbClr val="000000"/>
                </a:solidFill>
              </a:defRPr>
            </a:pPr>
            <a:r>
              <a:rPr sz="2500">
                <a:solidFill>
                  <a:srgbClr val="FFFFFF"/>
                </a:solidFill>
              </a:rPr>
              <a:t>viewA</a:t>
            </a:r>
          </a:p>
        </p:txBody>
      </p:sp>
      <p:sp>
        <p:nvSpPr>
          <p:cNvPr id="87" name="Shape 87"/>
          <p:cNvSpPr/>
          <p:nvPr/>
        </p:nvSpPr>
        <p:spPr>
          <a:xfrm>
            <a:off x="3937000" y="3746773"/>
            <a:ext cx="1270000" cy="1515975"/>
          </a:xfrm>
          <a:prstGeom prst="rect">
            <a:avLst/>
          </a:prstGeom>
          <a:solidFill>
            <a:srgbClr val="8C7C82"/>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0241FF"/>
                </a:solidFill>
              </a:defRPr>
            </a:pPr>
          </a:p>
        </p:txBody>
      </p:sp>
      <p:sp>
        <p:nvSpPr>
          <p:cNvPr id="88" name="Shape 88"/>
          <p:cNvSpPr/>
          <p:nvPr/>
        </p:nvSpPr>
        <p:spPr>
          <a:xfrm>
            <a:off x="4096467" y="4280083"/>
            <a:ext cx="951066"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viewB</a:t>
            </a:r>
          </a:p>
        </p:txBody>
      </p:sp>
      <p:sp>
        <p:nvSpPr>
          <p:cNvPr id="89" name="Shape 89"/>
          <p:cNvSpPr/>
          <p:nvPr/>
        </p:nvSpPr>
        <p:spPr>
          <a:xfrm flipV="1">
            <a:off x="5562289" y="3742010"/>
            <a:ext cx="1" cy="152550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0" name="Shape 90"/>
          <p:cNvSpPr/>
          <p:nvPr/>
        </p:nvSpPr>
        <p:spPr>
          <a:xfrm>
            <a:off x="5594998" y="4433989"/>
            <a:ext cx="549119"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007A31"/>
                </a:solidFill>
              </a:defRPr>
            </a:lvl1pPr>
          </a:lstStyle>
          <a:p>
            <a:pPr lvl="0">
              <a:defRPr sz="1800">
                <a:solidFill>
                  <a:srgbClr val="000000"/>
                </a:solidFill>
              </a:defRPr>
            </a:pPr>
            <a:r>
              <a:rPr sz="2100">
                <a:solidFill>
                  <a:srgbClr val="007A31"/>
                </a:solidFill>
              </a:rPr>
              <a:t>100</a:t>
            </a:r>
          </a:p>
        </p:txBody>
      </p:sp>
      <p:sp>
        <p:nvSpPr>
          <p:cNvPr id="91" name="Shape 91"/>
          <p:cNvSpPr/>
          <p:nvPr/>
        </p:nvSpPr>
        <p:spPr>
          <a:xfrm flipV="1">
            <a:off x="3581710" y="5147327"/>
            <a:ext cx="1" cy="333337"/>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2" name="Shape 92"/>
          <p:cNvSpPr/>
          <p:nvPr/>
        </p:nvSpPr>
        <p:spPr>
          <a:xfrm>
            <a:off x="2989300" y="5120238"/>
            <a:ext cx="400793" cy="3875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10</a:t>
            </a:r>
          </a:p>
        </p:txBody>
      </p:sp>
      <p:sp>
        <p:nvSpPr>
          <p:cNvPr id="93" name="Shape 93"/>
          <p:cNvSpPr/>
          <p:nvPr/>
        </p:nvSpPr>
        <p:spPr>
          <a:xfrm>
            <a:off x="3937000" y="5360109"/>
            <a:ext cx="1270000" cy="1270001"/>
          </a:xfrm>
          <a:prstGeom prst="rect">
            <a:avLst/>
          </a:prstGeom>
          <a:solidFill>
            <a:srgbClr val="A6995C"/>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FFFFFF"/>
                </a:solidFill>
              </a:defRPr>
            </a:pPr>
          </a:p>
        </p:txBody>
      </p:sp>
      <p:sp>
        <p:nvSpPr>
          <p:cNvPr id="94" name="Shape 94"/>
          <p:cNvSpPr/>
          <p:nvPr/>
        </p:nvSpPr>
        <p:spPr>
          <a:xfrm>
            <a:off x="4096467" y="5770433"/>
            <a:ext cx="968584"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viewC</a:t>
            </a:r>
          </a:p>
        </p:txBody>
      </p:sp>
      <p:sp>
        <p:nvSpPr>
          <p:cNvPr id="95" name="Shape 95"/>
          <p:cNvSpPr/>
          <p:nvPr/>
        </p:nvSpPr>
        <p:spPr>
          <a:xfrm flipV="1">
            <a:off x="5562289" y="5386489"/>
            <a:ext cx="1" cy="121724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6" name="Shape 96"/>
          <p:cNvSpPr/>
          <p:nvPr/>
        </p:nvSpPr>
        <p:spPr>
          <a:xfrm>
            <a:off x="5632985" y="5770209"/>
            <a:ext cx="556541" cy="3875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50+</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3">
                                            <p:bg/>
                                          </p:spTgt>
                                        </p:tgtEl>
                                        <p:attrNameLst>
                                          <p:attrName>style.visibility</p:attrName>
                                        </p:attrNameLst>
                                      </p:cBhvr>
                                      <p:to>
                                        <p:strVal val="visible"/>
                                      </p:to>
                                    </p:set>
                                    <p:animEffect filter="dissolve" transition="in">
                                      <p:cBhvr>
                                        <p:cTn id="7" dur="500"/>
                                        <p:tgtEl>
                                          <p:spTgt spid="83">
                                            <p:bg/>
                                          </p:spTgt>
                                        </p:tgtEl>
                                      </p:cBhvr>
                                    </p:animEffect>
                                  </p:childTnLst>
                                </p:cTn>
                              </p:par>
                              <p:par>
                                <p:cTn id="8" presetClass="entr" presetSubtype="0" presetID="9" grpId="1" fill="hold">
                                  <p:stCondLst>
                                    <p:cond delay="0"/>
                                  </p:stCondLst>
                                  <p:iterate type="el" backwards="0">
                                    <p:tmAbs val="0"/>
                                  </p:iterate>
                                  <p:childTnLst>
                                    <p:set>
                                      <p:cBhvr>
                                        <p:cTn id="9" fill="hold"/>
                                        <p:tgtEl>
                                          <p:spTgt spid="83">
                                            <p:txEl>
                                              <p:pRg st="0" end="0"/>
                                            </p:txEl>
                                          </p:spTgt>
                                        </p:tgtEl>
                                        <p:attrNameLst>
                                          <p:attrName>style.visibility</p:attrName>
                                        </p:attrNameLst>
                                      </p:cBhvr>
                                      <p:to>
                                        <p:strVal val="visible"/>
                                      </p:to>
                                    </p:set>
                                    <p:animEffect filter="dissolve" transition="in">
                                      <p:cBhvr>
                                        <p:cTn id="10" dur="500"/>
                                        <p:tgtEl>
                                          <p:spTgt spid="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83">
                                            <p:txEl>
                                              <p:pRg st="1" end="1"/>
                                            </p:txEl>
                                          </p:spTgt>
                                        </p:tgtEl>
                                        <p:attrNameLst>
                                          <p:attrName>style.visibility</p:attrName>
                                        </p:attrNameLst>
                                      </p:cBhvr>
                                      <p:to>
                                        <p:strVal val="visible"/>
                                      </p:to>
                                    </p:set>
                                    <p:animEffect filter="dissolve" transition="in">
                                      <p:cBhvr>
                                        <p:cTn id="15" dur="500"/>
                                        <p:tgtEl>
                                          <p:spTgt spid="8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101" name="Shape 101"/>
          <p:cNvSpPr/>
          <p:nvPr>
            <p:ph type="body" idx="1"/>
          </p:nvPr>
        </p:nvSpPr>
        <p:spPr>
          <a:xfrm>
            <a:off x="692149" y="1656296"/>
            <a:ext cx="7759701" cy="4429645"/>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With a long method</a:t>
            </a:r>
            <a:endParaRPr sz="2500">
              <a:solidFill>
                <a:srgbClr val="FFFFFF"/>
              </a:solidFill>
            </a:endParaRPr>
          </a:p>
          <a:p>
            <a:pPr lvl="0" marL="0" indent="0">
              <a:buSzTx/>
              <a:buNone/>
              <a:defRPr sz="1800">
                <a:solidFill>
                  <a:srgbClr val="000000"/>
                </a:solidFill>
              </a:defRPr>
            </a:pPr>
            <a:r>
              <a:rPr sz="2200">
                <a:solidFill>
                  <a:srgbClr val="FFFFFF"/>
                </a:solidFill>
              </a:rPr>
              <a:t>  </a:t>
            </a:r>
            <a:r>
              <a:rPr sz="2000">
                <a:solidFill>
                  <a:srgbClr val="FFFFFF"/>
                </a:solidFill>
              </a:rPr>
              <a:t>  </a:t>
            </a:r>
            <a:r>
              <a:rPr sz="2000">
                <a:solidFill>
                  <a:srgbClr val="FFD800"/>
                </a:solidFill>
              </a:rPr>
              <a:t>NSLayoutConstraint *con1 = [NSLayoutConstraint</a:t>
            </a:r>
            <a:endParaRPr sz="2000">
              <a:solidFill>
                <a:srgbClr val="FFD800"/>
              </a:solidFill>
            </a:endParaRPr>
          </a:p>
          <a:p>
            <a:pPr lvl="0" marL="0" indent="0">
              <a:buSzTx/>
              <a:buNone/>
              <a:defRPr sz="1800">
                <a:solidFill>
                  <a:srgbClr val="000000"/>
                </a:solidFill>
              </a:defRPr>
            </a:pPr>
            <a:r>
              <a:rPr sz="2000">
                <a:solidFill>
                  <a:srgbClr val="FFD800"/>
                </a:solidFill>
              </a:rPr>
              <a:t>     	constraintWithItem:self.imageLock</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attribute:NSLayoutAttributeBottom</a:t>
            </a:r>
            <a:endParaRPr sz="2000">
              <a:solidFill>
                <a:srgbClr val="FFD800"/>
              </a:solidFill>
            </a:endParaRPr>
          </a:p>
          <a:p>
            <a:pPr lvl="0" marL="0" indent="0">
              <a:buSzTx/>
              <a:buNone/>
              <a:defRPr sz="1800">
                <a:solidFill>
                  <a:srgbClr val="000000"/>
                </a:solidFill>
              </a:defRPr>
            </a:pPr>
            <a:r>
              <a:rPr sz="2000">
                <a:solidFill>
                  <a:srgbClr val="FFD800"/>
                </a:solidFill>
              </a:rPr>
              <a:t>     		  relatedBy:NSLayoutRelationGreaterThanOrEqual</a:t>
            </a:r>
            <a:endParaRPr sz="2000">
              <a:solidFill>
                <a:srgbClr val="FFD800"/>
              </a:solidFill>
            </a:endParaRPr>
          </a:p>
          <a:p>
            <a:pPr lvl="0" marL="0" indent="0">
              <a:buSzTx/>
              <a:buNone/>
              <a:defRPr sz="1800">
                <a:solidFill>
                  <a:srgbClr val="000000"/>
                </a:solidFill>
              </a:defRPr>
            </a:pPr>
            <a:r>
              <a:rPr sz="2000">
                <a:solidFill>
                  <a:srgbClr val="FFD800"/>
                </a:solidFill>
              </a:rPr>
              <a:t>     		       toItem:self.labelStatus</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attribute:NSLayoutAttributeBaseline</a:t>
            </a:r>
            <a:endParaRPr sz="2000">
              <a:solidFill>
                <a:srgbClr val="FFD800"/>
              </a:solidFill>
            </a:endParaRPr>
          </a:p>
          <a:p>
            <a:pPr lvl="0" marL="0" indent="0">
              <a:buSzTx/>
              <a:buNone/>
              <a:defRPr sz="1800">
                <a:solidFill>
                  <a:srgbClr val="000000"/>
                </a:solidFill>
              </a:defRPr>
            </a:pPr>
            <a:r>
              <a:rPr sz="2000">
                <a:solidFill>
                  <a:srgbClr val="FFD800"/>
                </a:solidFill>
              </a:rPr>
              <a:t>	                multiplier:1</a:t>
            </a:r>
            <a:endParaRPr sz="2000">
              <a:solidFill>
                <a:srgbClr val="FFD800"/>
              </a:solidFill>
            </a:endParaRPr>
          </a:p>
          <a:p>
            <a:pPr lvl="0" marL="0" indent="0">
              <a:buSzTx/>
              <a:buNone/>
              <a:defRPr sz="1800">
                <a:solidFill>
                  <a:srgbClr val="000000"/>
                </a:solidFill>
              </a:defRPr>
            </a:pPr>
            <a:r>
              <a:rPr sz="2000">
                <a:solidFill>
                  <a:srgbClr val="FFD800"/>
                </a:solidFill>
              </a:rPr>
              <a:t>	                 constant:3];</a:t>
            </a:r>
            <a:endParaRPr sz="2000">
              <a:solidFill>
                <a:srgbClr val="FFFFFF"/>
              </a:solidFill>
            </a:endParaRPr>
          </a:p>
          <a:p>
            <a:pPr lvl="0" marL="0" indent="0">
              <a:buSzTx/>
              <a:buFontTx/>
              <a:buNone/>
              <a:defRPr sz="1800">
                <a:solidFill>
                  <a:srgbClr val="000000"/>
                </a:solidFill>
              </a:defRPr>
            </a:pPr>
            <a:r>
              <a:rPr sz="2000">
                <a:solidFill>
                  <a:srgbClr val="FFFFFF"/>
                </a:solidFill>
              </a:rPr>
              <a:t>       </a:t>
            </a:r>
            <a:r>
              <a:rPr sz="2000">
                <a:solidFill>
                  <a:srgbClr val="FFD800"/>
                </a:solidFill>
              </a:rPr>
              <a:t>con1.priority = 100</a:t>
            </a:r>
            <a:endParaRPr sz="2000">
              <a:solidFill>
                <a:srgbClr val="FFD800"/>
              </a:solidFill>
            </a:endParaRPr>
          </a:p>
          <a:p>
            <a:pPr lvl="0" marL="250657" indent="-250657">
              <a:buChar char="•"/>
              <a:defRPr sz="1800">
                <a:solidFill>
                  <a:srgbClr val="000000"/>
                </a:solidFill>
              </a:defRPr>
            </a:pPr>
            <a:r>
              <a:rPr sz="2500">
                <a:solidFill>
                  <a:srgbClr val="FFFFFF"/>
                </a:solidFill>
              </a:rPr>
              <a:t>Which represents the equation</a:t>
            </a:r>
            <a:br>
              <a:rPr sz="2500">
                <a:solidFill>
                  <a:srgbClr val="FFFFFF"/>
                </a:solidFill>
              </a:rPr>
            </a:br>
            <a:r>
              <a:rPr sz="2200">
                <a:solidFill>
                  <a:srgbClr val="FFD800"/>
                </a:solidFill>
              </a:rPr>
              <a:t>"view1.attr1 &lt;relation&gt; view2.attr2 * multiplier + constant"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animEffect filter="dissolve" transition="in">
                                      <p:cBhvr>
                                        <p:cTn id="7" dur="500"/>
                                        <p:tgtEl>
                                          <p:spTgt spid="101">
                                            <p:bg/>
                                          </p:spTgt>
                                        </p:tgtEl>
                                      </p:cBhvr>
                                    </p:animEffect>
                                  </p:childTnLst>
                                </p:cTn>
                              </p:par>
                              <p:par>
                                <p:cTn id="8" presetClass="entr" presetSubtype="0" presetID="9" grpId="1" fill="hold">
                                  <p:stCondLst>
                                    <p:cond delay="0"/>
                                  </p:stCondLst>
                                  <p:iterate type="el" backwards="0">
                                    <p:tmAbs val="0"/>
                                  </p:iterate>
                                  <p:childTnLst>
                                    <p:set>
                                      <p:cBhvr>
                                        <p:cTn id="9" fill="hold"/>
                                        <p:tgtEl>
                                          <p:spTgt spid="101">
                                            <p:txEl>
                                              <p:pRg st="0" end="0"/>
                                            </p:txEl>
                                          </p:spTgt>
                                        </p:tgtEl>
                                        <p:attrNameLst>
                                          <p:attrName>style.visibility</p:attrName>
                                        </p:attrNameLst>
                                      </p:cBhvr>
                                      <p:to>
                                        <p:strVal val="visible"/>
                                      </p:to>
                                    </p:set>
                                    <p:animEffect filter="dissolve" transition="in">
                                      <p:cBhvr>
                                        <p:cTn id="10" dur="500"/>
                                        <p:tgtEl>
                                          <p:spTgt spid="1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01">
                                            <p:txEl>
                                              <p:pRg st="1" end="1"/>
                                            </p:txEl>
                                          </p:spTgt>
                                        </p:tgtEl>
                                        <p:attrNameLst>
                                          <p:attrName>style.visibility</p:attrName>
                                        </p:attrNameLst>
                                      </p:cBhvr>
                                      <p:to>
                                        <p:strVal val="visible"/>
                                      </p:to>
                                    </p:set>
                                    <p:animEffect filter="dissolve" transition="in">
                                      <p:cBhvr>
                                        <p:cTn id="15" dur="500"/>
                                        <p:tgtEl>
                                          <p:spTgt spid="1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01">
                                            <p:txEl>
                                              <p:pRg st="2" end="2"/>
                                            </p:txEl>
                                          </p:spTgt>
                                        </p:tgtEl>
                                        <p:attrNameLst>
                                          <p:attrName>style.visibility</p:attrName>
                                        </p:attrNameLst>
                                      </p:cBhvr>
                                      <p:to>
                                        <p:strVal val="visible"/>
                                      </p:to>
                                    </p:set>
                                    <p:animEffect filter="dissolve" transition="in">
                                      <p:cBhvr>
                                        <p:cTn id="20" dur="500"/>
                                        <p:tgtEl>
                                          <p:spTgt spid="1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01">
                                            <p:txEl>
                                              <p:pRg st="3" end="3"/>
                                            </p:txEl>
                                          </p:spTgt>
                                        </p:tgtEl>
                                        <p:attrNameLst>
                                          <p:attrName>style.visibility</p:attrName>
                                        </p:attrNameLst>
                                      </p:cBhvr>
                                      <p:to>
                                        <p:strVal val="visible"/>
                                      </p:to>
                                    </p:set>
                                    <p:animEffect filter="dissolve" transition="in">
                                      <p:cBhvr>
                                        <p:cTn id="25" dur="500"/>
                                        <p:tgtEl>
                                          <p:spTgt spid="1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01">
                                            <p:txEl>
                                              <p:pRg st="4" end="4"/>
                                            </p:txEl>
                                          </p:spTgt>
                                        </p:tgtEl>
                                        <p:attrNameLst>
                                          <p:attrName>style.visibility</p:attrName>
                                        </p:attrNameLst>
                                      </p:cBhvr>
                                      <p:to>
                                        <p:strVal val="visible"/>
                                      </p:to>
                                    </p:set>
                                    <p:animEffect filter="dissolve" transition="in">
                                      <p:cBhvr>
                                        <p:cTn id="30" dur="500"/>
                                        <p:tgtEl>
                                          <p:spTgt spid="1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01">
                                            <p:txEl>
                                              <p:pRg st="5" end="5"/>
                                            </p:txEl>
                                          </p:spTgt>
                                        </p:tgtEl>
                                        <p:attrNameLst>
                                          <p:attrName>style.visibility</p:attrName>
                                        </p:attrNameLst>
                                      </p:cBhvr>
                                      <p:to>
                                        <p:strVal val="visible"/>
                                      </p:to>
                                    </p:set>
                                    <p:animEffect filter="dissolve" transition="in">
                                      <p:cBhvr>
                                        <p:cTn id="35" dur="500"/>
                                        <p:tgtEl>
                                          <p:spTgt spid="10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01">
                                            <p:txEl>
                                              <p:pRg st="6" end="6"/>
                                            </p:txEl>
                                          </p:spTgt>
                                        </p:tgtEl>
                                        <p:attrNameLst>
                                          <p:attrName>style.visibility</p:attrName>
                                        </p:attrNameLst>
                                      </p:cBhvr>
                                      <p:to>
                                        <p:strVal val="visible"/>
                                      </p:to>
                                    </p:set>
                                    <p:animEffect filter="dissolve" transition="in">
                                      <p:cBhvr>
                                        <p:cTn id="40" dur="500"/>
                                        <p:tgtEl>
                                          <p:spTgt spid="10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101">
                                            <p:txEl>
                                              <p:pRg st="7" end="7"/>
                                            </p:txEl>
                                          </p:spTgt>
                                        </p:tgtEl>
                                        <p:attrNameLst>
                                          <p:attrName>style.visibility</p:attrName>
                                        </p:attrNameLst>
                                      </p:cBhvr>
                                      <p:to>
                                        <p:strVal val="visible"/>
                                      </p:to>
                                    </p:set>
                                    <p:animEffect filter="dissolve" transition="in">
                                      <p:cBhvr>
                                        <p:cTn id="45" dur="500"/>
                                        <p:tgtEl>
                                          <p:spTgt spid="10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nodeType="clickEffect" presetClass="entr" presetSubtype="0" presetID="9" grpId="1" fill="hold">
                                  <p:stCondLst>
                                    <p:cond delay="0"/>
                                  </p:stCondLst>
                                  <p:iterate type="el" backwards="0">
                                    <p:tmAbs val="0"/>
                                  </p:iterate>
                                  <p:childTnLst>
                                    <p:set>
                                      <p:cBhvr>
                                        <p:cTn id="49" fill="hold"/>
                                        <p:tgtEl>
                                          <p:spTgt spid="101">
                                            <p:txEl>
                                              <p:pRg st="8" end="8"/>
                                            </p:txEl>
                                          </p:spTgt>
                                        </p:tgtEl>
                                        <p:attrNameLst>
                                          <p:attrName>style.visibility</p:attrName>
                                        </p:attrNameLst>
                                      </p:cBhvr>
                                      <p:to>
                                        <p:strVal val="visible"/>
                                      </p:to>
                                    </p:set>
                                    <p:animEffect filter="dissolve" transition="in">
                                      <p:cBhvr>
                                        <p:cTn id="50" dur="500"/>
                                        <p:tgtEl>
                                          <p:spTgt spid="10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0" presetID="9" grpId="1" fill="hold">
                                  <p:stCondLst>
                                    <p:cond delay="0"/>
                                  </p:stCondLst>
                                  <p:iterate type="el" backwards="0">
                                    <p:tmAbs val="0"/>
                                  </p:iterate>
                                  <p:childTnLst>
                                    <p:set>
                                      <p:cBhvr>
                                        <p:cTn id="54" fill="hold"/>
                                        <p:tgtEl>
                                          <p:spTgt spid="101">
                                            <p:txEl>
                                              <p:pRg st="9" end="9"/>
                                            </p:txEl>
                                          </p:spTgt>
                                        </p:tgtEl>
                                        <p:attrNameLst>
                                          <p:attrName>style.visibility</p:attrName>
                                        </p:attrNameLst>
                                      </p:cBhvr>
                                      <p:to>
                                        <p:strVal val="visible"/>
                                      </p:to>
                                    </p:set>
                                    <p:animEffect filter="dissolve" transition="in">
                                      <p:cBhvr>
                                        <p:cTn id="55" dur="500"/>
                                        <p:tgtEl>
                                          <p:spTgt spid="10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presetClass="entr" presetSubtype="0" presetID="9" grpId="1" fill="hold">
                                  <p:stCondLst>
                                    <p:cond delay="0"/>
                                  </p:stCondLst>
                                  <p:iterate type="el" backwards="0">
                                    <p:tmAbs val="0"/>
                                  </p:iterate>
                                  <p:childTnLst>
                                    <p:set>
                                      <p:cBhvr>
                                        <p:cTn id="59" fill="hold"/>
                                        <p:tgtEl>
                                          <p:spTgt spid="101">
                                            <p:txEl>
                                              <p:pRg st="10" end="10"/>
                                            </p:txEl>
                                          </p:spTgt>
                                        </p:tgtEl>
                                        <p:attrNameLst>
                                          <p:attrName>style.visibility</p:attrName>
                                        </p:attrNameLst>
                                      </p:cBhvr>
                                      <p:to>
                                        <p:strVal val="visible"/>
                                      </p:to>
                                    </p:set>
                                    <p:animEffect filter="dissolve" transition="in">
                                      <p:cBhvr>
                                        <p:cTn id="60" dur="500"/>
                                        <p:tgtEl>
                                          <p:spTgt spid="10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nodeType="clickEffect" presetClass="entr" presetSubtype="0" presetID="9" grpId="1" fill="hold">
                                  <p:stCondLst>
                                    <p:cond delay="0"/>
                                  </p:stCondLst>
                                  <p:iterate type="el" backwards="0">
                                    <p:tmAbs val="0"/>
                                  </p:iterate>
                                  <p:childTnLst>
                                    <p:set>
                                      <p:cBhvr>
                                        <p:cTn id="64" fill="hold"/>
                                        <p:tgtEl>
                                          <p:spTgt spid="101">
                                            <p:txEl>
                                              <p:pRg st="11" end="11"/>
                                            </p:txEl>
                                          </p:spTgt>
                                        </p:tgtEl>
                                        <p:attrNameLst>
                                          <p:attrName>style.visibility</p:attrName>
                                        </p:attrNameLst>
                                      </p:cBhvr>
                                      <p:to>
                                        <p:strVal val="visible"/>
                                      </p:to>
                                    </p:set>
                                    <p:animEffect filter="dissolve" transition="in">
                                      <p:cBhvr>
                                        <p:cTn id="65" dur="500"/>
                                        <p:tgtEl>
                                          <p:spTgt spid="101">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solidFill>
                  <a:srgbClr val="000000"/>
                </a:solidFill>
              </a:defRPr>
            </a:pPr>
            <a:r>
              <a:rPr sz="4000">
                <a:solidFill>
                  <a:srgbClr val="ACB4C2"/>
                </a:solidFill>
              </a:rPr>
              <a:t>Priorities</a:t>
            </a:r>
          </a:p>
        </p:txBody>
      </p:sp>
      <p:sp>
        <p:nvSpPr>
          <p:cNvPr id="106" name="Shape 106"/>
          <p:cNvSpPr/>
          <p:nvPr>
            <p:ph type="body" idx="1"/>
          </p:nvPr>
        </p:nvSpPr>
        <p:spPr>
          <a:prstGeom prst="rect">
            <a:avLst/>
          </a:prstGeom>
        </p:spPr>
        <p:txBody>
          <a:bodyPr/>
          <a:lstStyle/>
          <a:p>
            <a:pPr lvl="0" marL="250657" indent="-250657">
              <a:buChar char="•"/>
              <a:defRPr sz="1800">
                <a:solidFill>
                  <a:srgbClr val="000000"/>
                </a:solidFill>
              </a:defRPr>
            </a:pPr>
            <a:r>
              <a:rPr sz="2500">
                <a:solidFill>
                  <a:srgbClr val="FFFFFF"/>
                </a:solidFill>
              </a:rPr>
              <a:t>Range from 0 (ignored?) to 1000 (required)</a:t>
            </a:r>
            <a:endParaRPr sz="2500">
              <a:solidFill>
                <a:srgbClr val="FFFFFF"/>
              </a:solidFill>
            </a:endParaRPr>
          </a:p>
          <a:p>
            <a:pPr lvl="0" marL="250657" indent="-250657">
              <a:buChar char="•"/>
              <a:defRPr sz="1800">
                <a:solidFill>
                  <a:srgbClr val="000000"/>
                </a:solidFill>
              </a:defRPr>
            </a:pPr>
            <a:r>
              <a:rPr sz="2500">
                <a:solidFill>
                  <a:srgbClr val="FFFFFF"/>
                </a:solidFill>
              </a:rPr>
              <a:t>Have some special meanings (see in IB)</a:t>
            </a:r>
            <a:endParaRPr sz="2500">
              <a:solidFill>
                <a:srgbClr val="FFFFFF"/>
              </a:solidFill>
            </a:endParaRPr>
          </a:p>
          <a:p>
            <a:pPr lvl="0" marL="250657" indent="-250657">
              <a:buChar char="•"/>
              <a:defRPr sz="1800">
                <a:solidFill>
                  <a:srgbClr val="000000"/>
                </a:solidFill>
              </a:defRPr>
            </a:pPr>
            <a:r>
              <a:rPr sz="2500">
                <a:solidFill>
                  <a:srgbClr val="FFFFFF"/>
                </a:solidFill>
              </a:rPr>
              <a:t>Content Hugging Priority (wraps around the content tightly when high)</a:t>
            </a:r>
            <a:endParaRPr sz="2500">
              <a:solidFill>
                <a:srgbClr val="FFFFFF"/>
              </a:solidFill>
            </a:endParaRPr>
          </a:p>
          <a:p>
            <a:pPr lvl="0" marL="250657" indent="-250657">
              <a:buChar char="•"/>
              <a:defRPr sz="1800">
                <a:solidFill>
                  <a:srgbClr val="000000"/>
                </a:solidFill>
              </a:defRPr>
            </a:pPr>
            <a:r>
              <a:rPr sz="2500">
                <a:solidFill>
                  <a:srgbClr val="FFFFFF"/>
                </a:solidFill>
              </a:rPr>
              <a:t>Compression Resistance (avoids shrinking/shortening when high)</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6">
                                            <p:bg/>
                                          </p:spTgt>
                                        </p:tgtEl>
                                        <p:attrNameLst>
                                          <p:attrName>style.visibility</p:attrName>
                                        </p:attrNameLst>
                                      </p:cBhvr>
                                      <p:to>
                                        <p:strVal val="visible"/>
                                      </p:to>
                                    </p:set>
                                    <p:animEffect filter="fade" transition="in">
                                      <p:cBhvr>
                                        <p:cTn id="7" dur="500"/>
                                        <p:tgtEl>
                                          <p:spTgt spid="106">
                                            <p:bg/>
                                          </p:spTgt>
                                        </p:tgtEl>
                                      </p:cBhvr>
                                    </p:animEffect>
                                  </p:childTnLst>
                                </p:cTn>
                              </p:par>
                              <p:par>
                                <p:cTn id="8" presetClass="entr" presetSubtype="0" presetID="10" grpId="1" fill="hold">
                                  <p:stCondLst>
                                    <p:cond delay="0"/>
                                  </p:stCondLst>
                                  <p:iterate type="el" backwards="0">
                                    <p:tmAbs val="0"/>
                                  </p:iterate>
                                  <p:childTnLst>
                                    <p:set>
                                      <p:cBhvr>
                                        <p:cTn id="9" fill="hold"/>
                                        <p:tgtEl>
                                          <p:spTgt spid="106">
                                            <p:txEl>
                                              <p:pRg st="0" end="0"/>
                                            </p:txEl>
                                          </p:spTgt>
                                        </p:tgtEl>
                                        <p:attrNameLst>
                                          <p:attrName>style.visibility</p:attrName>
                                        </p:attrNameLst>
                                      </p:cBhvr>
                                      <p:to>
                                        <p:strVal val="visible"/>
                                      </p:to>
                                    </p:set>
                                    <p:animEffect filter="fade" transition="in">
                                      <p:cBhvr>
                                        <p:cTn id="10" dur="500"/>
                                        <p:tgtEl>
                                          <p:spTgt spid="1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106">
                                            <p:txEl>
                                              <p:pRg st="1" end="1"/>
                                            </p:txEl>
                                          </p:spTgt>
                                        </p:tgtEl>
                                        <p:attrNameLst>
                                          <p:attrName>style.visibility</p:attrName>
                                        </p:attrNameLst>
                                      </p:cBhvr>
                                      <p:to>
                                        <p:strVal val="visible"/>
                                      </p:to>
                                    </p:set>
                                    <p:animEffect filter="fade" transition="in">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106">
                                            <p:txEl>
                                              <p:pRg st="2" end="2"/>
                                            </p:txEl>
                                          </p:spTgt>
                                        </p:tgtEl>
                                        <p:attrNameLst>
                                          <p:attrName>style.visibility</p:attrName>
                                        </p:attrNameLst>
                                      </p:cBhvr>
                                      <p:to>
                                        <p:strVal val="visible"/>
                                      </p:to>
                                    </p:set>
                                    <p:animEffect filter="fade" transition="in">
                                      <p:cBhvr>
                                        <p:cTn id="20" dur="500"/>
                                        <p:tgtEl>
                                          <p:spTgt spid="10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106">
                                            <p:txEl>
                                              <p:pRg st="3" end="3"/>
                                            </p:txEl>
                                          </p:spTgt>
                                        </p:tgtEl>
                                        <p:attrNameLst>
                                          <p:attrName>style.visibility</p:attrName>
                                        </p:attrNameLst>
                                      </p:cBhvr>
                                      <p:to>
                                        <p:strVal val="visible"/>
                                      </p:to>
                                    </p:set>
                                    <p:animEffect filter="fade" transition="in">
                                      <p:cBhvr>
                                        <p:cTn id="25" dur="500"/>
                                        <p:tgtEl>
                                          <p:spTgt spid="10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6"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solidFill>
                  <a:srgbClr val="000000"/>
                </a:solidFill>
              </a:defRPr>
            </a:pPr>
            <a:r>
              <a:rPr sz="4000">
                <a:solidFill>
                  <a:srgbClr val="ACB4C2"/>
                </a:solidFill>
              </a:rPr>
              <a:t>Example</a:t>
            </a:r>
          </a:p>
        </p:txBody>
      </p:sp>
      <p:sp>
        <p:nvSpPr>
          <p:cNvPr id="111" name="Shape 111"/>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12" name="Screen Shot 2014-09-15 at 15.20.58.png"/>
          <p:cNvPicPr/>
          <p:nvPr/>
        </p:nvPicPr>
        <p:blipFill>
          <a:blip r:embed="rId3">
            <a:extLst/>
          </a:blip>
          <a:stretch>
            <a:fillRect/>
          </a:stretch>
        </p:blipFill>
        <p:spPr>
          <a:xfrm>
            <a:off x="598081" y="2788925"/>
            <a:ext cx="7947838" cy="227081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11"/>
                                        </p:tgtEl>
                                        <p:attrNameLst>
                                          <p:attrName>style.visibility</p:attrName>
                                        </p:attrNameLst>
                                      </p:cBhvr>
                                      <p:to>
                                        <p:strVal val="visible"/>
                                      </p:to>
                                    </p:set>
                                    <p:animEffect filter="dissolve" transition="in">
                                      <p:cBhvr>
                                        <p:cTn id="7" dur="500"/>
                                        <p:tgtEl>
                                          <p:spTgt spid="111"/>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12"/>
                                        </p:tgtEl>
                                        <p:attrNameLst>
                                          <p:attrName>style.visibility</p:attrName>
                                        </p:attrNameLst>
                                      </p:cBhvr>
                                      <p:to>
                                        <p:strVal val="visible"/>
                                      </p:to>
                                    </p:set>
                                    <p:anim calcmode="lin" valueType="num">
                                      <p:cBhvr>
                                        <p:cTn id="11" dur="500" fill="hold"/>
                                        <p:tgtEl>
                                          <p:spTgt spid="112"/>
                                        </p:tgtEl>
                                        <p:attrNameLst>
                                          <p:attrName>ppt_x</p:attrName>
                                        </p:attrNameLst>
                                      </p:cBhvr>
                                      <p:tavLst>
                                        <p:tav tm="0">
                                          <p:val>
                                            <p:strVal val="1+#ppt_w/2"/>
                                          </p:val>
                                        </p:tav>
                                        <p:tav tm="100000">
                                          <p:val>
                                            <p:strVal val="#ppt_x"/>
                                          </p:val>
                                        </p:tav>
                                      </p:tavLst>
                                    </p:anim>
                                    <p:anim calcmode="lin" valueType="num">
                                      <p:cBhvr>
                                        <p:cTn id="12"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12"/>
                                        </p:tgtEl>
                                        <p:attrNameLst>
                                          <p:attrName>ppt_x</p:attrName>
                                        </p:attrNameLst>
                                      </p:cBhvr>
                                      <p:tavLst>
                                        <p:tav tm="0">
                                          <p:val>
                                            <p:strVal val="ppt_x"/>
                                          </p:val>
                                        </p:tav>
                                        <p:tav tm="100000">
                                          <p:val>
                                            <p:strVal val="0-ppt_w/2"/>
                                          </p:val>
                                        </p:tav>
                                      </p:tavLst>
                                    </p:anim>
                                    <p:anim calcmode="lin" valueType="num">
                                      <p:cBhvr>
                                        <p:cTn id="17" dur="200" fill="hold"/>
                                        <p:tgtEl>
                                          <p:spTgt spid="112"/>
                                        </p:tgtEl>
                                        <p:attrNameLst>
                                          <p:attrName>ppt_y</p:attrName>
                                        </p:attrNameLst>
                                      </p:cBhvr>
                                      <p:tavLst>
                                        <p:tav tm="0">
                                          <p:val>
                                            <p:strVal val="ppt_y"/>
                                          </p:val>
                                        </p:tav>
                                        <p:tav tm="100000">
                                          <p:val>
                                            <p:strVal val="ppt_y"/>
                                          </p:val>
                                        </p:tav>
                                      </p:tavLst>
                                    </p:anim>
                                    <p:set>
                                      <p:cBhvr>
                                        <p:cTn id="18" fill="hold">
                                          <p:stCondLst>
                                            <p:cond delay="199"/>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 grpId="1"/>
      <p:bldP build="whole" bldLvl="1" animBg="1" rev="0" advAuto="0" spid="112" grpId="3"/>
      <p:bldP build="whole" bldLvl="1" animBg="1" rev="0" advAuto="0" spid="112"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17" name="Shape 117"/>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18" name="Screen Shot 2014-09-15 at 15.23.25.png"/>
          <p:cNvPicPr/>
          <p:nvPr/>
        </p:nvPicPr>
        <p:blipFill>
          <a:blip r:embed="rId3">
            <a:extLst/>
          </a:blip>
          <a:stretch>
            <a:fillRect/>
          </a:stretch>
        </p:blipFill>
        <p:spPr>
          <a:xfrm>
            <a:off x="597524" y="3227772"/>
            <a:ext cx="7948952" cy="1393117"/>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0"/>
                                  </p:stCondLst>
                                  <p:iterate type="el" backwards="0">
                                    <p:tmAbs val="0"/>
                                  </p:iterate>
                                  <p:childTnLst>
                                    <p:set>
                                      <p:cBhvr>
                                        <p:cTn id="6" fill="hold"/>
                                        <p:tgtEl>
                                          <p:spTgt spid="118"/>
                                        </p:tgtEl>
                                        <p:attrNameLst>
                                          <p:attrName>style.visibility</p:attrName>
                                        </p:attrNameLst>
                                      </p:cBhvr>
                                      <p:to>
                                        <p:strVal val="visible"/>
                                      </p:to>
                                    </p:set>
                                    <p:anim calcmode="lin" valueType="num">
                                      <p:cBhvr>
                                        <p:cTn id="7" dur="500" fill="hold"/>
                                        <p:tgtEl>
                                          <p:spTgt spid="118"/>
                                        </p:tgtEl>
                                        <p:attrNameLst>
                                          <p:attrName>ppt_x</p:attrName>
                                        </p:attrNameLst>
                                      </p:cBhvr>
                                      <p:tavLst>
                                        <p:tav tm="0">
                                          <p:val>
                                            <p:strVal val="1+#ppt_w/2"/>
                                          </p:val>
                                        </p:tav>
                                        <p:tav tm="100000">
                                          <p:val>
                                            <p:strVal val="#ppt_x"/>
                                          </p:val>
                                        </p:tav>
                                      </p:tavLst>
                                    </p:anim>
                                    <p:anim calcmode="lin" valueType="num">
                                      <p:cBhvr>
                                        <p:cTn id="8"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3" name="Shape 123"/>
          <p:cNvSpPr/>
          <p:nvPr>
            <p:ph type="body" idx="1"/>
          </p:nvPr>
        </p:nvSpPr>
        <p:spPr>
          <a:prstGeom prst="rect">
            <a:avLst/>
          </a:prstGeom>
        </p:spPr>
        <p:txBody>
          <a:bodyPr/>
          <a:lstStyle/>
          <a:p>
            <a:pPr lvl="0">
              <a:defRPr sz="1800">
                <a:solidFill>
                  <a:srgbClr val="000000"/>
                </a:solidFill>
              </a:defRPr>
            </a:pPr>
            <a:r>
              <a:rPr sz="2400">
                <a:solidFill>
                  <a:srgbClr val="FFFFFF"/>
                </a:solidFill>
              </a:rPr>
              <a:t>Using Auto Layouts give much more transparency</a:t>
            </a:r>
          </a:p>
        </p:txBody>
      </p:sp>
      <p:pic>
        <p:nvPicPr>
          <p:cNvPr id="124" name="Screen Shot 2014-09-15 at 15.23.57.png"/>
          <p:cNvPicPr/>
          <p:nvPr/>
        </p:nvPicPr>
        <p:blipFill>
          <a:blip r:embed="rId3">
            <a:extLst/>
          </a:blip>
          <a:stretch>
            <a:fillRect/>
          </a:stretch>
        </p:blipFill>
        <p:spPr>
          <a:xfrm>
            <a:off x="595067" y="2973137"/>
            <a:ext cx="7953866" cy="1902387"/>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100"/>
                                  </p:stCondLst>
                                  <p:iterate type="el" backwards="0">
                                    <p:tmAbs val="0"/>
                                  </p:iterate>
                                  <p:childTnLst>
                                    <p:set>
                                      <p:cBhvr>
                                        <p:cTn id="6" fill="hold"/>
                                        <p:tgtEl>
                                          <p:spTgt spid="124"/>
                                        </p:tgtEl>
                                        <p:attrNameLst>
                                          <p:attrName>style.visibility</p:attrName>
                                        </p:attrNameLst>
                                      </p:cBhvr>
                                      <p:to>
                                        <p:strVal val="visible"/>
                                      </p:to>
                                    </p:set>
                                    <p:anim calcmode="lin" valueType="num">
                                      <p:cBhvr>
                                        <p:cTn id="7" dur="500" fill="hold"/>
                                        <p:tgtEl>
                                          <p:spTgt spid="124"/>
                                        </p:tgtEl>
                                        <p:attrNameLst>
                                          <p:attrName>ppt_x</p:attrName>
                                        </p:attrNameLst>
                                      </p:cBhvr>
                                      <p:tavLst>
                                        <p:tav tm="0">
                                          <p:val>
                                            <p:strVal val="1+#ppt_w/2"/>
                                          </p:val>
                                        </p:tav>
                                        <p:tav tm="100000">
                                          <p:val>
                                            <p:strVal val="#ppt_x"/>
                                          </p:val>
                                        </p:tav>
                                      </p:tavLst>
                                    </p:anim>
                                    <p:anim calcmode="lin" valueType="num">
                                      <p:cBhvr>
                                        <p:cTn id="8"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xit" presetSubtype="8" presetID="2" grpId="2" fill="hold">
                                  <p:stCondLst>
                                    <p:cond delay="0"/>
                                  </p:stCondLst>
                                  <p:iterate type="el" backwards="0">
                                    <p:tmAbs val="0"/>
                                  </p:iterate>
                                  <p:childTnLst>
                                    <p:anim calcmode="lin" valueType="num">
                                      <p:cBhvr>
                                        <p:cTn id="12" dur="200" fill="hold"/>
                                        <p:tgtEl>
                                          <p:spTgt spid="124"/>
                                        </p:tgtEl>
                                        <p:attrNameLst>
                                          <p:attrName>ppt_x</p:attrName>
                                        </p:attrNameLst>
                                      </p:cBhvr>
                                      <p:tavLst>
                                        <p:tav tm="0">
                                          <p:val>
                                            <p:strVal val="ppt_x"/>
                                          </p:val>
                                        </p:tav>
                                        <p:tav tm="100000">
                                          <p:val>
                                            <p:strVal val="0-ppt_w/2"/>
                                          </p:val>
                                        </p:tav>
                                      </p:tavLst>
                                    </p:anim>
                                    <p:anim calcmode="lin" valueType="num">
                                      <p:cBhvr>
                                        <p:cTn id="13" dur="200" fill="hold"/>
                                        <p:tgtEl>
                                          <p:spTgt spid="124"/>
                                        </p:tgtEl>
                                        <p:attrNameLst>
                                          <p:attrName>ppt_y</p:attrName>
                                        </p:attrNameLst>
                                      </p:cBhvr>
                                      <p:tavLst>
                                        <p:tav tm="0">
                                          <p:val>
                                            <p:strVal val="ppt_y"/>
                                          </p:val>
                                        </p:tav>
                                        <p:tav tm="100000">
                                          <p:val>
                                            <p:strVal val="ppt_y"/>
                                          </p:val>
                                        </p:tav>
                                      </p:tavLst>
                                    </p:anim>
                                    <p:set>
                                      <p:cBhvr>
                                        <p:cTn id="14" fill="hold">
                                          <p:stCondLst>
                                            <p:cond delay="199"/>
                                          </p:stCondLst>
                                        </p:cTn>
                                        <p:tgtEl>
                                          <p:spTgt spid="1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4"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9" name="Shape 129"/>
          <p:cNvSpPr/>
          <p:nvPr>
            <p:ph type="body" idx="1"/>
          </p:nvPr>
        </p:nvSpPr>
        <p:spPr>
          <a:prstGeom prst="rect">
            <a:avLst/>
          </a:prstGeom>
        </p:spPr>
        <p:txBody>
          <a:bodyPr/>
          <a:lstStyle/>
          <a:p>
            <a:pPr lvl="0">
              <a:defRPr sz="1800">
                <a:solidFill>
                  <a:srgbClr val="000000"/>
                </a:solidFill>
              </a:defRPr>
            </a:pPr>
            <a:r>
              <a:rPr sz="2400">
                <a:solidFill>
                  <a:srgbClr val="FFFFFF"/>
                </a:solidFill>
              </a:rPr>
              <a:t>Even though it might require more lines of code</a:t>
            </a:r>
          </a:p>
        </p:txBody>
      </p:sp>
      <p:pic>
        <p:nvPicPr>
          <p:cNvPr id="130" name="Screen Shot 2014-09-15 at 15.24.20.png"/>
          <p:cNvPicPr/>
          <p:nvPr/>
        </p:nvPicPr>
        <p:blipFill>
          <a:blip r:embed="rId3">
            <a:extLst/>
          </a:blip>
          <a:stretch>
            <a:fillRect/>
          </a:stretch>
        </p:blipFill>
        <p:spPr>
          <a:xfrm>
            <a:off x="601073" y="2628788"/>
            <a:ext cx="7941854" cy="2591085"/>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29"/>
                                        </p:tgtEl>
                                        <p:attrNameLst>
                                          <p:attrName>style.visibility</p:attrName>
                                        </p:attrNameLst>
                                      </p:cBhvr>
                                      <p:to>
                                        <p:strVal val="visible"/>
                                      </p:to>
                                    </p:set>
                                    <p:animEffect filter="dissolve" transition="in">
                                      <p:cBhvr>
                                        <p:cTn id="7" dur="500"/>
                                        <p:tgtEl>
                                          <p:spTgt spid="129"/>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30"/>
                                        </p:tgtEl>
                                        <p:attrNameLst>
                                          <p:attrName>style.visibility</p:attrName>
                                        </p:attrNameLst>
                                      </p:cBhvr>
                                      <p:to>
                                        <p:strVal val="visible"/>
                                      </p:to>
                                    </p:set>
                                    <p:anim calcmode="lin" valueType="num">
                                      <p:cBhvr>
                                        <p:cTn id="11" dur="500" fill="hold"/>
                                        <p:tgtEl>
                                          <p:spTgt spid="130"/>
                                        </p:tgtEl>
                                        <p:attrNameLst>
                                          <p:attrName>ppt_x</p:attrName>
                                        </p:attrNameLst>
                                      </p:cBhvr>
                                      <p:tavLst>
                                        <p:tav tm="0">
                                          <p:val>
                                            <p:strVal val="1+#ppt_w/2"/>
                                          </p:val>
                                        </p:tav>
                                        <p:tav tm="100000">
                                          <p:val>
                                            <p:strVal val="#ppt_x"/>
                                          </p:val>
                                        </p:tav>
                                      </p:tavLst>
                                    </p:anim>
                                    <p:anim calcmode="lin" valueType="num">
                                      <p:cBhvr>
                                        <p:cTn id="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P build="whole" bldLvl="1" animBg="1" rev="0" advAuto="0" spid="130"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0">
              <a:defRPr sz="1800">
                <a:solidFill>
                  <a:srgbClr val="000000"/>
                </a:solidFill>
              </a:defRPr>
            </a:pPr>
            <a:r>
              <a:rPr sz="4000">
                <a:solidFill>
                  <a:srgbClr val="ACB4C2"/>
                </a:solidFill>
              </a:rPr>
              <a:t>New in iOS8 and Xcode 6</a:t>
            </a:r>
          </a:p>
        </p:txBody>
      </p:sp>
      <p:sp>
        <p:nvSpPr>
          <p:cNvPr id="139" name="Shape 139"/>
          <p:cNvSpPr/>
          <p:nvPr>
            <p:ph type="body" idx="1"/>
          </p:nvPr>
        </p:nvSpPr>
        <p:spPr>
          <a:prstGeom prst="rect">
            <a:avLst/>
          </a:prstGeom>
        </p:spPr>
        <p:txBody>
          <a:bodyPr/>
          <a:lstStyle/>
          <a:p>
            <a:pPr lvl="0">
              <a:defRPr sz="1800">
                <a:solidFill>
                  <a:srgbClr val="000000"/>
                </a:solidFill>
              </a:defRPr>
            </a:pPr>
            <a:r>
              <a:rPr sz="2400">
                <a:solidFill>
                  <a:srgbClr val="FFFFFF"/>
                </a:solidFill>
              </a:rPr>
              <a:t>View margins independent of the layout constraints</a:t>
            </a:r>
            <a:br>
              <a:rPr sz="2400">
                <a:solidFill>
                  <a:srgbClr val="FFFFFF"/>
                </a:solidFill>
              </a:rPr>
            </a:br>
            <a:br>
              <a:rPr sz="2400">
                <a:solidFill>
                  <a:srgbClr val="FFFFFF"/>
                </a:solidFill>
              </a:rPr>
            </a:br>
            <a:r>
              <a:rPr sz="2400">
                <a:solidFill>
                  <a:srgbClr val="FFD800"/>
                </a:solidFill>
              </a:rPr>
              <a:t>UIView.layoutMargins</a:t>
            </a:r>
            <a:br>
              <a:rPr sz="2400">
                <a:solidFill>
                  <a:srgbClr val="FFD800"/>
                </a:solidFill>
              </a:rPr>
            </a:br>
            <a:r>
              <a:rPr sz="2400">
                <a:solidFill>
                  <a:srgbClr val="FFD800"/>
                </a:solidFill>
              </a:rPr>
              <a:t>UIView.preservesSuperviewLayoutMargins</a:t>
            </a:r>
            <a:br>
              <a:rPr sz="2400">
                <a:solidFill>
                  <a:srgbClr val="FFD800"/>
                </a:solidFill>
              </a:rPr>
            </a:br>
            <a:endParaRPr sz="2400">
              <a:solidFill>
                <a:srgbClr val="FFD800"/>
              </a:solidFill>
            </a:endParaRPr>
          </a:p>
          <a:p>
            <a:pPr lvl="0">
              <a:defRPr sz="1800">
                <a:solidFill>
                  <a:srgbClr val="000000"/>
                </a:solidFill>
              </a:defRPr>
            </a:pPr>
            <a:r>
              <a:rPr sz="2400">
                <a:solidFill>
                  <a:srgbClr val="FFFFFF"/>
                </a:solidFill>
              </a:rPr>
              <a:t>Activating constraints on-demand</a:t>
            </a:r>
            <a:br>
              <a:rPr sz="2400">
                <a:solidFill>
                  <a:srgbClr val="FFD800"/>
                </a:solidFill>
              </a:rPr>
            </a:br>
            <a:br>
              <a:rPr sz="2400">
                <a:solidFill>
                  <a:srgbClr val="FFD800"/>
                </a:solidFill>
              </a:rPr>
            </a:br>
            <a:r>
              <a:rPr sz="2400">
                <a:solidFill>
                  <a:srgbClr val="FFD800"/>
                </a:solidFill>
              </a:rPr>
              <a:t>NSLayoutConstraint.active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dissolve" transition="in">
                                      <p:cBhvr>
                                        <p:cTn id="7"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lvl="0">
              <a:defRPr sz="1800">
                <a:solidFill>
                  <a:srgbClr val="000000"/>
                </a:solidFill>
              </a:defRPr>
            </a:pPr>
            <a:r>
              <a:rPr sz="4000">
                <a:solidFill>
                  <a:srgbClr val="ACB4C2"/>
                </a:solidFill>
              </a:rPr>
              <a:t>What I will talk about</a:t>
            </a:r>
          </a:p>
        </p:txBody>
      </p:sp>
      <p:sp>
        <p:nvSpPr>
          <p:cNvPr id="30" name="Shape 30"/>
          <p:cNvSpPr/>
          <p:nvPr>
            <p:ph type="body" idx="1"/>
          </p:nvPr>
        </p:nvSpPr>
        <p:spPr>
          <a:prstGeom prst="rect">
            <a:avLst/>
          </a:prstGeom>
        </p:spPr>
        <p:txBody>
          <a:bodyPr/>
          <a:lstStyle/>
          <a:p>
            <a:pPr lvl="0">
              <a:defRPr sz="1800">
                <a:solidFill>
                  <a:srgbClr val="000000"/>
                </a:solidFill>
              </a:defRPr>
            </a:pPr>
            <a:r>
              <a:rPr sz="2400">
                <a:solidFill>
                  <a:srgbClr val="FFFFFF"/>
                </a:solidFill>
              </a:rPr>
              <a:t>A short history of Autolayouts</a:t>
            </a:r>
            <a:endParaRPr sz="2400">
              <a:solidFill>
                <a:srgbClr val="FFFFFF"/>
              </a:solidFill>
            </a:endParaRPr>
          </a:p>
          <a:p>
            <a:pPr lvl="0">
              <a:defRPr sz="1800">
                <a:solidFill>
                  <a:srgbClr val="000000"/>
                </a:solidFill>
              </a:defRPr>
            </a:pPr>
            <a:r>
              <a:rPr sz="2400">
                <a:solidFill>
                  <a:srgbClr val="FFFFFF"/>
                </a:solidFill>
              </a:rPr>
              <a:t>How to stop using Frames</a:t>
            </a:r>
            <a:endParaRPr sz="2400">
              <a:solidFill>
                <a:srgbClr val="FFFFFF"/>
              </a:solidFill>
            </a:endParaRPr>
          </a:p>
          <a:p>
            <a:pPr lvl="0">
              <a:defRPr sz="1800">
                <a:solidFill>
                  <a:srgbClr val="000000"/>
                </a:solidFill>
              </a:defRPr>
            </a:pPr>
            <a:r>
              <a:rPr sz="2400">
                <a:solidFill>
                  <a:srgbClr val="FFFFFF"/>
                </a:solidFill>
              </a:rPr>
              <a:t>How to adapt to screen orientation and size</a:t>
            </a:r>
            <a:endParaRPr sz="2400">
              <a:solidFill>
                <a:srgbClr val="FFFFFF"/>
              </a:solidFill>
            </a:endParaRPr>
          </a:p>
          <a:p>
            <a:pPr lvl="0">
              <a:defRPr sz="1800">
                <a:solidFill>
                  <a:srgbClr val="000000"/>
                </a:solidFill>
              </a:defRPr>
            </a:pPr>
            <a:r>
              <a:rPr sz="2400">
                <a:solidFill>
                  <a:srgbClr val="FFFFFF"/>
                </a:solidFill>
              </a:rPr>
              <a:t>Autolayout by code and in IB</a:t>
            </a:r>
            <a:endParaRPr sz="2400">
              <a:solidFill>
                <a:srgbClr val="FFFFFF"/>
              </a:solidFill>
            </a:endParaRPr>
          </a:p>
          <a:p>
            <a:pPr lvl="0">
              <a:defRPr sz="1800">
                <a:solidFill>
                  <a:srgbClr val="000000"/>
                </a:solidFill>
              </a:defRPr>
            </a:pPr>
            <a:r>
              <a:rPr sz="2400">
                <a:solidFill>
                  <a:srgbClr val="FFFFFF"/>
                </a:solidFill>
              </a:rPr>
              <a:t>Useful libraries (Lyt, NibWrapper)</a:t>
            </a:r>
            <a:endParaRPr sz="2400">
              <a:solidFill>
                <a:srgbClr val="FFFFFF"/>
              </a:solidFill>
            </a:endParaRPr>
          </a:p>
          <a:p>
            <a:pPr lvl="0">
              <a:defRPr sz="1800">
                <a:solidFill>
                  <a:srgbClr val="000000"/>
                </a:solidFill>
              </a:defRPr>
            </a:pPr>
            <a:r>
              <a:rPr sz="2400">
                <a:solidFill>
                  <a:srgbClr val="FFFFFF"/>
                </a:solidFill>
              </a:rPr>
              <a:t>Animating with constraints</a:t>
            </a:r>
            <a:endParaRPr sz="2400">
              <a:solidFill>
                <a:srgbClr val="FFFFFF"/>
              </a:solidFill>
            </a:endParaRPr>
          </a:p>
          <a:p>
            <a:pPr lvl="0">
              <a:defRPr sz="1800">
                <a:solidFill>
                  <a:srgbClr val="000000"/>
                </a:solidFill>
              </a:defRPr>
            </a:pPr>
            <a:r>
              <a:rPr sz="2400">
                <a:solidFill>
                  <a:srgbClr val="FFFFFF"/>
                </a:solidFill>
              </a:rPr>
              <a:t>Debugging autolayout</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300"/>
                                  </p:stCondLst>
                                  <p:iterate type="el" backwards="0">
                                    <p:tmAbs val="0"/>
                                  </p:iterate>
                                  <p:childTnLst>
                                    <p:set>
                                      <p:cBhvr>
                                        <p:cTn id="6" fill="hold"/>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1+#ppt_w/2"/>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8" presetID="2" grpId="2" fill="hold">
                                  <p:stCondLst>
                                    <p:cond delay="0"/>
                                  </p:stCondLst>
                                  <p:iterate type="el" backwards="0">
                                    <p:tmAbs val="0"/>
                                  </p:iterate>
                                  <p:childTnLst>
                                    <p:set>
                                      <p:cBhvr>
                                        <p:cTn id="12" fill="hold"/>
                                        <p:tgtEl>
                                          <p:spTgt spid="30">
                                            <p:bg/>
                                          </p:spTgt>
                                        </p:tgtEl>
                                        <p:attrNameLst>
                                          <p:attrName>style.visibility</p:attrName>
                                        </p:attrNameLst>
                                      </p:cBhvr>
                                      <p:to>
                                        <p:strVal val="visible"/>
                                      </p:to>
                                    </p:set>
                                    <p:anim calcmode="lin" valueType="num">
                                      <p:cBhvr>
                                        <p:cTn id="13" dur="500" fill="hold"/>
                                        <p:tgtEl>
                                          <p:spTgt spid="30">
                                            <p:bg/>
                                          </p:spTgt>
                                        </p:tgtEl>
                                        <p:attrNameLst>
                                          <p:attrName>ppt_x</p:attrName>
                                        </p:attrNameLst>
                                      </p:cBhvr>
                                      <p:tavLst>
                                        <p:tav tm="0">
                                          <p:val>
                                            <p:strVal val="0-#ppt_w/2"/>
                                          </p:val>
                                        </p:tav>
                                        <p:tav tm="100000">
                                          <p:val>
                                            <p:strVal val="#ppt_x"/>
                                          </p:val>
                                        </p:tav>
                                      </p:tavLst>
                                    </p:anim>
                                    <p:anim calcmode="lin" valueType="num">
                                      <p:cBhvr>
                                        <p:cTn id="14" dur="500" fill="hold"/>
                                        <p:tgtEl>
                                          <p:spTgt spid="30">
                                            <p:bg/>
                                          </p:spTgt>
                                        </p:tgtEl>
                                        <p:attrNameLst>
                                          <p:attrName>ppt_y</p:attrName>
                                        </p:attrNameLst>
                                      </p:cBhvr>
                                      <p:tavLst>
                                        <p:tav tm="0">
                                          <p:val>
                                            <p:strVal val="#ppt_y"/>
                                          </p:val>
                                        </p:tav>
                                        <p:tav tm="100000">
                                          <p:val>
                                            <p:strVal val="#ppt_y"/>
                                          </p:val>
                                        </p:tav>
                                      </p:tavLst>
                                    </p:anim>
                                  </p:childTnLst>
                                </p:cTn>
                              </p:par>
                              <p:par>
                                <p:cTn id="15" presetClass="entr" presetSubtype="8" presetID="2" grpId="2" fill="hold">
                                  <p:stCondLst>
                                    <p:cond delay="0"/>
                                  </p:stCondLst>
                                  <p:iterate type="el" backwards="0">
                                    <p:tmAbs val="0"/>
                                  </p:iterate>
                                  <p:childTnLst>
                                    <p:set>
                                      <p:cBhvr>
                                        <p:cTn id="16" fill="hold"/>
                                        <p:tgtEl>
                                          <p:spTgt spid="30">
                                            <p:txEl>
                                              <p:pRg st="0" end="0"/>
                                            </p:txEl>
                                          </p:spTgt>
                                        </p:tgtEl>
                                        <p:attrNameLst>
                                          <p:attrName>style.visibility</p:attrName>
                                        </p:attrNameLst>
                                      </p:cBhvr>
                                      <p:to>
                                        <p:strVal val="visible"/>
                                      </p:to>
                                    </p:set>
                                    <p:anim calcmode="lin" valueType="num">
                                      <p:cBhvr>
                                        <p:cTn id="17"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p:cTn id="18"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8" presetID="2" grpId="2" fill="hold">
                                  <p:stCondLst>
                                    <p:cond delay="0"/>
                                  </p:stCondLst>
                                  <p:iterate type="el" backwards="0">
                                    <p:tmAbs val="0"/>
                                  </p:iterate>
                                  <p:childTnLst>
                                    <p:set>
                                      <p:cBhvr>
                                        <p:cTn id="22" fill="hold"/>
                                        <p:tgtEl>
                                          <p:spTgt spid="30">
                                            <p:txEl>
                                              <p:pRg st="1" end="1"/>
                                            </p:txEl>
                                          </p:spTgt>
                                        </p:tgtEl>
                                        <p:attrNameLst>
                                          <p:attrName>style.visibility</p:attrName>
                                        </p:attrNameLst>
                                      </p:cBhvr>
                                      <p:to>
                                        <p:strVal val="visible"/>
                                      </p:to>
                                    </p:set>
                                    <p:anim calcmode="lin" valueType="num">
                                      <p:cBhvr>
                                        <p:cTn id="23"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p:cTn id="24"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8" presetID="2" grpId="2" fill="hold">
                                  <p:stCondLst>
                                    <p:cond delay="0"/>
                                  </p:stCondLst>
                                  <p:iterate type="el" backwards="0">
                                    <p:tmAbs val="0"/>
                                  </p:iterate>
                                  <p:childTnLst>
                                    <p:set>
                                      <p:cBhvr>
                                        <p:cTn id="28" fill="hold"/>
                                        <p:tgtEl>
                                          <p:spTgt spid="30">
                                            <p:txEl>
                                              <p:pRg st="2" end="2"/>
                                            </p:txEl>
                                          </p:spTgt>
                                        </p:tgtEl>
                                        <p:attrNameLst>
                                          <p:attrName>style.visibility</p:attrName>
                                        </p:attrNameLst>
                                      </p:cBhvr>
                                      <p:to>
                                        <p:strVal val="visible"/>
                                      </p:to>
                                    </p:set>
                                    <p:anim calcmode="lin" valueType="num">
                                      <p:cBhvr>
                                        <p:cTn id="29"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p:cTn id="30"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8" presetID="2" grpId="2" fill="hold">
                                  <p:stCondLst>
                                    <p:cond delay="0"/>
                                  </p:stCondLst>
                                  <p:iterate type="el" backwards="0">
                                    <p:tmAbs val="0"/>
                                  </p:iterate>
                                  <p:childTnLst>
                                    <p:set>
                                      <p:cBhvr>
                                        <p:cTn id="34" fill="hold"/>
                                        <p:tgtEl>
                                          <p:spTgt spid="30">
                                            <p:txEl>
                                              <p:pRg st="3" end="3"/>
                                            </p:txEl>
                                          </p:spTgt>
                                        </p:tgtEl>
                                        <p:attrNameLst>
                                          <p:attrName>style.visibility</p:attrName>
                                        </p:attrNameLst>
                                      </p:cBhvr>
                                      <p:to>
                                        <p:strVal val="visible"/>
                                      </p:to>
                                    </p:set>
                                    <p:anim calcmode="lin" valueType="num">
                                      <p:cBhvr>
                                        <p:cTn id="35"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p:cTn id="36"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8" presetID="2" grpId="2" fill="hold">
                                  <p:stCondLst>
                                    <p:cond delay="0"/>
                                  </p:stCondLst>
                                  <p:iterate type="el" backwards="0">
                                    <p:tmAbs val="0"/>
                                  </p:iterate>
                                  <p:childTnLst>
                                    <p:set>
                                      <p:cBhvr>
                                        <p:cTn id="40" fill="hold"/>
                                        <p:tgtEl>
                                          <p:spTgt spid="30">
                                            <p:txEl>
                                              <p:pRg st="4" end="4"/>
                                            </p:txEl>
                                          </p:spTgt>
                                        </p:tgtEl>
                                        <p:attrNameLst>
                                          <p:attrName>style.visibility</p:attrName>
                                        </p:attrNameLst>
                                      </p:cBhvr>
                                      <p:to>
                                        <p:strVal val="visible"/>
                                      </p:to>
                                    </p:set>
                                    <p:anim calcmode="lin" valueType="num">
                                      <p:cBhvr>
                                        <p:cTn id="41"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p:cTn id="42"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8" presetID="2" grpId="2" fill="hold">
                                  <p:stCondLst>
                                    <p:cond delay="0"/>
                                  </p:stCondLst>
                                  <p:iterate type="el" backwards="0">
                                    <p:tmAbs val="0"/>
                                  </p:iterate>
                                  <p:childTnLst>
                                    <p:set>
                                      <p:cBhvr>
                                        <p:cTn id="46" fill="hold"/>
                                        <p:tgtEl>
                                          <p:spTgt spid="30">
                                            <p:txEl>
                                              <p:pRg st="5" end="5"/>
                                            </p:txEl>
                                          </p:spTgt>
                                        </p:tgtEl>
                                        <p:attrNameLst>
                                          <p:attrName>style.visibility</p:attrName>
                                        </p:attrNameLst>
                                      </p:cBhvr>
                                      <p:to>
                                        <p:strVal val="visible"/>
                                      </p:to>
                                    </p:set>
                                    <p:anim calcmode="lin" valueType="num">
                                      <p:cBhvr>
                                        <p:cTn id="47"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p:cTn id="48" dur="500" fill="hold"/>
                                        <p:tgtEl>
                                          <p:spTgt spid="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presetClass="entr" presetSubtype="8" presetID="2" grpId="2" fill="hold">
                                  <p:stCondLst>
                                    <p:cond delay="0"/>
                                  </p:stCondLst>
                                  <p:iterate type="el" backwards="0">
                                    <p:tmAbs val="0"/>
                                  </p:iterate>
                                  <p:childTnLst>
                                    <p:set>
                                      <p:cBhvr>
                                        <p:cTn id="52" fill="hold"/>
                                        <p:tgtEl>
                                          <p:spTgt spid="30">
                                            <p:txEl>
                                              <p:pRg st="6" end="6"/>
                                            </p:txEl>
                                          </p:spTgt>
                                        </p:tgtEl>
                                        <p:attrNameLst>
                                          <p:attrName>style.visibility</p:attrName>
                                        </p:attrNameLst>
                                      </p:cBhvr>
                                      <p:to>
                                        <p:strVal val="visible"/>
                                      </p:to>
                                    </p:set>
                                    <p:anim calcmode="lin" valueType="num">
                                      <p:cBhvr>
                                        <p:cTn id="53" dur="500" fill="hold"/>
                                        <p:tgtEl>
                                          <p:spTgt spid="30">
                                            <p:txEl>
                                              <p:pRg st="6" end="6"/>
                                            </p:txEl>
                                          </p:spTgt>
                                        </p:tgtEl>
                                        <p:attrNameLst>
                                          <p:attrName>ppt_x</p:attrName>
                                        </p:attrNameLst>
                                      </p:cBhvr>
                                      <p:tavLst>
                                        <p:tav tm="0">
                                          <p:val>
                                            <p:strVal val="0-#ppt_w/2"/>
                                          </p:val>
                                        </p:tav>
                                        <p:tav tm="100000">
                                          <p:val>
                                            <p:strVal val="#ppt_x"/>
                                          </p:val>
                                        </p:tav>
                                      </p:tavLst>
                                    </p:anim>
                                    <p:anim calcmode="lin" valueType="num">
                                      <p:cBhvr>
                                        <p:cTn id="54" dur="500" fill="hold"/>
                                        <p:tgtEl>
                                          <p:spTgt spid="3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 grpId="1"/>
      <p:bldP build="p" bldLvl="5" animBg="1" rev="0" advAuto="0" spid="30" grpId="2"/>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Animations</a:t>
            </a:r>
          </a:p>
        </p:txBody>
      </p:sp>
      <p:sp>
        <p:nvSpPr>
          <p:cNvPr id="144" name="Shape 144"/>
          <p:cNvSpPr/>
          <p:nvPr>
            <p:ph type="body" idx="1"/>
          </p:nvPr>
        </p:nvSpPr>
        <p:spPr>
          <a:prstGeom prst="rect">
            <a:avLst/>
          </a:prstGeom>
        </p:spPr>
        <p:txBody>
          <a:bodyPr/>
          <a:lstStyle/>
          <a:p>
            <a:pPr lvl="0">
              <a:defRPr sz="1800">
                <a:solidFill>
                  <a:srgbClr val="000000"/>
                </a:solidFill>
              </a:defRPr>
            </a:pPr>
            <a:r>
              <a:rPr sz="2400">
                <a:solidFill>
                  <a:srgbClr val="FFFFFF"/>
                </a:solidFill>
              </a:rPr>
              <a:t>Animations are easy to achieve with constraints</a:t>
            </a:r>
            <a:br>
              <a:rPr sz="2400">
                <a:solidFill>
                  <a:srgbClr val="FFFFFF"/>
                </a:solidFill>
              </a:rPr>
            </a:br>
            <a:r>
              <a:rPr sz="2100">
                <a:solidFill>
                  <a:srgbClr val="FFD800"/>
                </a:solidFill>
              </a:rPr>
              <a:t>UIView animateWithDuration:1.5</a:t>
            </a:r>
            <a:br>
              <a:rPr sz="2100">
                <a:solidFill>
                  <a:srgbClr val="FFD800"/>
                </a:solidFill>
              </a:rPr>
            </a:br>
            <a:r>
              <a:rPr sz="2100">
                <a:solidFill>
                  <a:srgbClr val="FFD800"/>
                </a:solidFill>
              </a:rPr>
              <a:t>ani</a:t>
            </a:r>
            <a:r>
              <a:rPr sz="2100">
                <a:solidFill>
                  <a:srgbClr val="FFD800"/>
                </a:solidFill>
                <a:latin typeface="+mn-lt"/>
                <a:ea typeface="+mn-ea"/>
                <a:cs typeface="+mn-cs"/>
                <a:sym typeface="Helvetica"/>
              </a:rPr>
              <a:t>mations:^{</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//remove all, add new constraints here</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removeConstraint:self.topConstraint];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addConstraint: [NSLayoutConstrait … ]];</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//when finished, request UI to lay it out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layoutIfNeeded];</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a:t>
            </a:r>
            <a:endParaRPr sz="2100">
              <a:solidFill>
                <a:srgbClr val="FFD800"/>
              </a:solidFill>
              <a:latin typeface="+mn-lt"/>
              <a:ea typeface="+mn-ea"/>
              <a:cs typeface="+mn-cs"/>
              <a:sym typeface="Helvetica"/>
            </a:endParaRPr>
          </a:p>
          <a:p>
            <a:pPr lvl="0" marL="240631" indent="-240631">
              <a:buFontTx/>
              <a:buChar char="•"/>
              <a:defRPr sz="1800">
                <a:solidFill>
                  <a:srgbClr val="000000"/>
                </a:solidFill>
              </a:defRPr>
            </a:pPr>
            <a:r>
              <a:rPr sz="2400">
                <a:solidFill>
                  <a:srgbClr val="FFFFFF"/>
                </a:solidFill>
              </a:rPr>
              <a:t>You have to remember to call </a:t>
            </a:r>
            <a:r>
              <a:rPr sz="2400">
                <a:solidFill>
                  <a:srgbClr val="FFD800"/>
                </a:solidFill>
              </a:rPr>
              <a:t>layoutIfNeeded</a:t>
            </a:r>
            <a:r>
              <a:rPr sz="2400">
                <a:solidFill>
                  <a:srgbClr val="FFFFFF"/>
                </a:solidFill>
              </a:rPr>
              <a:t> after adding all constraints in the animation block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44"/>
                                        </p:tgtEl>
                                        <p:attrNameLst>
                                          <p:attrName>style.visibility</p:attrName>
                                        </p:attrNameLst>
                                      </p:cBhvr>
                                      <p:to>
                                        <p:strVal val="visible"/>
                                      </p:to>
                                    </p:set>
                                    <p:animEffect filter="dissolve" transition="in">
                                      <p:cBhvr>
                                        <p:cTn id="7"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lvl="0">
              <a:defRPr sz="1800">
                <a:solidFill>
                  <a:srgbClr val="000000"/>
                </a:solidFill>
              </a:defRPr>
            </a:pPr>
            <a:r>
              <a:rPr sz="4000">
                <a:solidFill>
                  <a:srgbClr val="ACB4C2"/>
                </a:solidFill>
              </a:rPr>
              <a:t>Popular Auto Layout libraries</a:t>
            </a:r>
          </a:p>
        </p:txBody>
      </p:sp>
      <p:sp>
        <p:nvSpPr>
          <p:cNvPr id="149" name="Shape 149"/>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AutoLayoutKit</a:t>
            </a:r>
          </a:p>
        </p:txBody>
      </p:sp>
      <p:pic>
        <p:nvPicPr>
          <p:cNvPr id="150" name="Screen Shot 2014-09-16 at 23.23.53.png"/>
          <p:cNvPicPr/>
          <p:nvPr/>
        </p:nvPicPr>
        <p:blipFill>
          <a:blip r:embed="rId3">
            <a:extLst/>
          </a:blip>
          <a:stretch>
            <a:fillRect/>
          </a:stretch>
        </p:blipFill>
        <p:spPr>
          <a:xfrm>
            <a:off x="984250" y="2978180"/>
            <a:ext cx="7175500" cy="1892301"/>
          </a:xfrm>
          <a:prstGeom prst="rect">
            <a:avLst/>
          </a:prstGeom>
          <a:ln w="12700">
            <a:miter lim="400000"/>
          </a:ln>
        </p:spPr>
      </p:pic>
      <p:pic>
        <p:nvPicPr>
          <p:cNvPr id="151" name="Screen Shot 2014-09-16 at 23.24.11.png"/>
          <p:cNvPicPr/>
          <p:nvPr/>
        </p:nvPicPr>
        <p:blipFill>
          <a:blip r:embed="rId4">
            <a:extLst/>
          </a:blip>
          <a:stretch>
            <a:fillRect/>
          </a:stretch>
        </p:blipFill>
        <p:spPr>
          <a:xfrm>
            <a:off x="5546707" y="1900008"/>
            <a:ext cx="26543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49"/>
                                        </p:tgtEl>
                                        <p:attrNameLst>
                                          <p:attrName>style.visibility</p:attrName>
                                        </p:attrNameLst>
                                      </p:cBhvr>
                                      <p:to>
                                        <p:strVal val="visible"/>
                                      </p:to>
                                    </p:set>
                                    <p:animEffect filter="dissolve" transition="in">
                                      <p:cBhvr>
                                        <p:cTn id="7" dur="500"/>
                                        <p:tgtEl>
                                          <p:spTgt spid="149"/>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50"/>
                                        </p:tgtEl>
                                        <p:attrNameLst>
                                          <p:attrName>style.visibility</p:attrName>
                                        </p:attrNameLst>
                                      </p:cBhvr>
                                      <p:to>
                                        <p:strVal val="visible"/>
                                      </p:to>
                                    </p:set>
                                    <p:anim calcmode="lin" valueType="num">
                                      <p:cBhvr>
                                        <p:cTn id="11" dur="500" fill="hold"/>
                                        <p:tgtEl>
                                          <p:spTgt spid="150"/>
                                        </p:tgtEl>
                                        <p:attrNameLst>
                                          <p:attrName>ppt_x</p:attrName>
                                        </p:attrNameLst>
                                      </p:cBhvr>
                                      <p:tavLst>
                                        <p:tav tm="0">
                                          <p:val>
                                            <p:strVal val="1+#ppt_w/2"/>
                                          </p:val>
                                        </p:tav>
                                        <p:tav tm="100000">
                                          <p:val>
                                            <p:strVal val="#ppt_x"/>
                                          </p:val>
                                        </p:tav>
                                      </p:tavLst>
                                    </p:anim>
                                    <p:anim calcmode="lin" valueType="num">
                                      <p:cBhvr>
                                        <p:cTn id="1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300" fill="hold"/>
                                        <p:tgtEl>
                                          <p:spTgt spid="150"/>
                                        </p:tgtEl>
                                        <p:attrNameLst>
                                          <p:attrName>ppt_x</p:attrName>
                                        </p:attrNameLst>
                                      </p:cBhvr>
                                      <p:tavLst>
                                        <p:tav tm="0">
                                          <p:val>
                                            <p:strVal val="ppt_x"/>
                                          </p:val>
                                        </p:tav>
                                        <p:tav tm="100000">
                                          <p:val>
                                            <p:strVal val="0-ppt_w/2"/>
                                          </p:val>
                                        </p:tav>
                                      </p:tavLst>
                                    </p:anim>
                                    <p:anim calcmode="lin" valueType="num">
                                      <p:cBhvr>
                                        <p:cTn id="17" dur="300" fill="hold"/>
                                        <p:tgtEl>
                                          <p:spTgt spid="150"/>
                                        </p:tgtEl>
                                        <p:attrNameLst>
                                          <p:attrName>ppt_y</p:attrName>
                                        </p:attrNameLst>
                                      </p:cBhvr>
                                      <p:tavLst>
                                        <p:tav tm="0">
                                          <p:val>
                                            <p:strVal val="ppt_y"/>
                                          </p:val>
                                        </p:tav>
                                        <p:tav tm="100000">
                                          <p:val>
                                            <p:strVal val="ppt_y"/>
                                          </p:val>
                                        </p:tav>
                                      </p:tavLst>
                                    </p:anim>
                                    <p:set>
                                      <p:cBhvr>
                                        <p:cTn id="18" fill="hold">
                                          <p:stCondLst>
                                            <p:cond delay="299"/>
                                          </p:stCondLst>
                                        </p:cTn>
                                        <p:tgtEl>
                                          <p:spTgt spid="1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P build="whole" bldLvl="1" animBg="1" rev="0" advAuto="0" spid="150" grpId="2"/>
      <p:bldP build="whole" bldLvl="1" animBg="1" rev="0" advAuto="0" spid="150" grpId="3"/>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56" name="Shape 156"/>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DRAutolayout</a:t>
            </a:r>
          </a:p>
        </p:txBody>
      </p:sp>
      <p:pic>
        <p:nvPicPr>
          <p:cNvPr id="157"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58" name="Screen Shot 2014-09-16 at 23.33.53.png"/>
          <p:cNvPicPr/>
          <p:nvPr/>
        </p:nvPicPr>
        <p:blipFill>
          <a:blip r:embed="rId4">
            <a:extLst/>
          </a:blip>
          <a:stretch>
            <a:fillRect/>
          </a:stretch>
        </p:blipFill>
        <p:spPr>
          <a:xfrm>
            <a:off x="226269" y="2927709"/>
            <a:ext cx="8691462" cy="1993243"/>
          </a:xfrm>
          <a:prstGeom prst="rect">
            <a:avLst/>
          </a:prstGeom>
          <a:ln w="12700">
            <a:miter lim="400000"/>
          </a:ln>
        </p:spPr>
      </p:pic>
      <p:pic>
        <p:nvPicPr>
          <p:cNvPr id="159" name="Screen Shot 2014-09-16 at 23.34.13.png"/>
          <p:cNvPicPr/>
          <p:nvPr/>
        </p:nvPicPr>
        <p:blipFill>
          <a:blip r:embed="rId5">
            <a:extLst/>
          </a:blip>
          <a:stretch>
            <a:fillRect/>
          </a:stretch>
        </p:blipFill>
        <p:spPr>
          <a:xfrm>
            <a:off x="5578457" y="1918673"/>
            <a:ext cx="25908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56"/>
                                        </p:tgtEl>
                                        <p:attrNameLst>
                                          <p:attrName>style.visibility</p:attrName>
                                        </p:attrNameLst>
                                      </p:cBhvr>
                                      <p:to>
                                        <p:strVal val="visible"/>
                                      </p:to>
                                    </p:set>
                                    <p:animEffect filter="dissolve" transition="in">
                                      <p:cBhvr>
                                        <p:cTn id="7" dur="500"/>
                                        <p:tgtEl>
                                          <p:spTgt spid="156"/>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58"/>
                                        </p:tgtEl>
                                        <p:attrNameLst>
                                          <p:attrName>style.visibility</p:attrName>
                                        </p:attrNameLst>
                                      </p:cBhvr>
                                      <p:to>
                                        <p:strVal val="visible"/>
                                      </p:to>
                                    </p:set>
                                    <p:anim calcmode="lin" valueType="num">
                                      <p:cBhvr>
                                        <p:cTn id="11" dur="500" fill="hold"/>
                                        <p:tgtEl>
                                          <p:spTgt spid="158"/>
                                        </p:tgtEl>
                                        <p:attrNameLst>
                                          <p:attrName>ppt_x</p:attrName>
                                        </p:attrNameLst>
                                      </p:cBhvr>
                                      <p:tavLst>
                                        <p:tav tm="0">
                                          <p:val>
                                            <p:strVal val="1+#ppt_w/2"/>
                                          </p:val>
                                        </p:tav>
                                        <p:tav tm="100000">
                                          <p:val>
                                            <p:strVal val="#ppt_x"/>
                                          </p:val>
                                        </p:tav>
                                      </p:tavLst>
                                    </p:anim>
                                    <p:anim calcmode="lin" valueType="num">
                                      <p:cBhvr>
                                        <p:cTn id="12"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58"/>
                                        </p:tgtEl>
                                        <p:attrNameLst>
                                          <p:attrName>ppt_x</p:attrName>
                                        </p:attrNameLst>
                                      </p:cBhvr>
                                      <p:tavLst>
                                        <p:tav tm="0">
                                          <p:val>
                                            <p:strVal val="ppt_x"/>
                                          </p:val>
                                        </p:tav>
                                        <p:tav tm="100000">
                                          <p:val>
                                            <p:strVal val="0-ppt_w/2"/>
                                          </p:val>
                                        </p:tav>
                                      </p:tavLst>
                                    </p:anim>
                                    <p:anim calcmode="lin" valueType="num">
                                      <p:cBhvr>
                                        <p:cTn id="17" dur="200" fill="hold"/>
                                        <p:tgtEl>
                                          <p:spTgt spid="158"/>
                                        </p:tgtEl>
                                        <p:attrNameLst>
                                          <p:attrName>ppt_y</p:attrName>
                                        </p:attrNameLst>
                                      </p:cBhvr>
                                      <p:tavLst>
                                        <p:tav tm="0">
                                          <p:val>
                                            <p:strVal val="ppt_y"/>
                                          </p:val>
                                        </p:tav>
                                        <p:tav tm="100000">
                                          <p:val>
                                            <p:strVal val="ppt_y"/>
                                          </p:val>
                                        </p:tav>
                                      </p:tavLst>
                                    </p:anim>
                                    <p:set>
                                      <p:cBhvr>
                                        <p:cTn id="18" fill="hold">
                                          <p:stCondLst>
                                            <p:cond delay="199"/>
                                          </p:stCondLst>
                                        </p:cTn>
                                        <p:tgtEl>
                                          <p:spTgt spid="1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 grpId="3"/>
      <p:bldP build="whole" bldLvl="1" animBg="1" rev="0" advAuto="0" spid="156" grpId="1"/>
      <p:bldP build="whole" bldLvl="1" animBg="1" rev="0" advAuto="0" spid="158"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64" name="Shape 164"/>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ClassyLiveLayout</a:t>
            </a:r>
          </a:p>
        </p:txBody>
      </p:sp>
      <p:pic>
        <p:nvPicPr>
          <p:cNvPr id="165"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66" name="Screen Shot 2014-09-16 at 23.36.42.png"/>
          <p:cNvPicPr/>
          <p:nvPr/>
        </p:nvPicPr>
        <p:blipFill>
          <a:blip r:embed="rId4">
            <a:extLst/>
          </a:blip>
          <a:stretch>
            <a:fillRect/>
          </a:stretch>
        </p:blipFill>
        <p:spPr>
          <a:xfrm>
            <a:off x="977593" y="2568492"/>
            <a:ext cx="7188814" cy="4048645"/>
          </a:xfrm>
          <a:prstGeom prst="rect">
            <a:avLst/>
          </a:prstGeom>
          <a:ln w="12700">
            <a:miter lim="400000"/>
          </a:ln>
        </p:spPr>
      </p:pic>
      <p:pic>
        <p:nvPicPr>
          <p:cNvPr id="167" name="Screen Shot 2014-09-16 at 23.37.07.png"/>
          <p:cNvPicPr/>
          <p:nvPr/>
        </p:nvPicPr>
        <p:blipFill>
          <a:blip r:embed="rId5">
            <a:extLst/>
          </a:blip>
          <a:stretch>
            <a:fillRect/>
          </a:stretch>
        </p:blipFill>
        <p:spPr>
          <a:xfrm>
            <a:off x="5603857" y="1925408"/>
            <a:ext cx="2540001" cy="4699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64"/>
                                        </p:tgtEl>
                                        <p:attrNameLst>
                                          <p:attrName>style.visibility</p:attrName>
                                        </p:attrNameLst>
                                      </p:cBhvr>
                                      <p:to>
                                        <p:strVal val="visible"/>
                                      </p:to>
                                    </p:set>
                                    <p:animEffect filter="dissolve" transition="in">
                                      <p:cBhvr>
                                        <p:cTn id="7" dur="500"/>
                                        <p:tgtEl>
                                          <p:spTgt spid="164"/>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66"/>
                                        </p:tgtEl>
                                        <p:attrNameLst>
                                          <p:attrName>style.visibility</p:attrName>
                                        </p:attrNameLst>
                                      </p:cBhvr>
                                      <p:to>
                                        <p:strVal val="visible"/>
                                      </p:to>
                                    </p:set>
                                    <p:anim calcmode="lin" valueType="num">
                                      <p:cBhvr>
                                        <p:cTn id="11" dur="500" fill="hold"/>
                                        <p:tgtEl>
                                          <p:spTgt spid="166"/>
                                        </p:tgtEl>
                                        <p:attrNameLst>
                                          <p:attrName>ppt_x</p:attrName>
                                        </p:attrNameLst>
                                      </p:cBhvr>
                                      <p:tavLst>
                                        <p:tav tm="0">
                                          <p:val>
                                            <p:strVal val="1+#ppt_w/2"/>
                                          </p:val>
                                        </p:tav>
                                        <p:tav tm="100000">
                                          <p:val>
                                            <p:strVal val="#ppt_x"/>
                                          </p:val>
                                        </p:tav>
                                      </p:tavLst>
                                    </p:anim>
                                    <p:anim calcmode="lin" valueType="num">
                                      <p:cBhvr>
                                        <p:cTn id="12" dur="5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66"/>
                                        </p:tgtEl>
                                        <p:attrNameLst>
                                          <p:attrName>ppt_x</p:attrName>
                                        </p:attrNameLst>
                                      </p:cBhvr>
                                      <p:tavLst>
                                        <p:tav tm="0">
                                          <p:val>
                                            <p:strVal val="ppt_x"/>
                                          </p:val>
                                        </p:tav>
                                        <p:tav tm="100000">
                                          <p:val>
                                            <p:strVal val="0-ppt_w/2"/>
                                          </p:val>
                                        </p:tav>
                                      </p:tavLst>
                                    </p:anim>
                                    <p:anim calcmode="lin" valueType="num">
                                      <p:cBhvr>
                                        <p:cTn id="17" dur="200" fill="hold"/>
                                        <p:tgtEl>
                                          <p:spTgt spid="166"/>
                                        </p:tgtEl>
                                        <p:attrNameLst>
                                          <p:attrName>ppt_y</p:attrName>
                                        </p:attrNameLst>
                                      </p:cBhvr>
                                      <p:tavLst>
                                        <p:tav tm="0">
                                          <p:val>
                                            <p:strVal val="ppt_y"/>
                                          </p:val>
                                        </p:tav>
                                        <p:tav tm="100000">
                                          <p:val>
                                            <p:strVal val="ppt_y"/>
                                          </p:val>
                                        </p:tav>
                                      </p:tavLst>
                                    </p:anim>
                                    <p:set>
                                      <p:cBhvr>
                                        <p:cTn id="18" fill="hold">
                                          <p:stCondLst>
                                            <p:cond delay="199"/>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2"/>
      <p:bldP build="whole" bldLvl="1" animBg="1" rev="0" advAuto="0" spid="166" grpId="3"/>
      <p:bldP build="whole" bldLvl="1" animBg="1" rev="0" advAuto="0" spid="164"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72" name="Shape 172"/>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Lyt</a:t>
            </a:r>
          </a:p>
        </p:txBody>
      </p:sp>
      <p:pic>
        <p:nvPicPr>
          <p:cNvPr id="173"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74" name="lyt.png"/>
          <p:cNvPicPr/>
          <p:nvPr/>
        </p:nvPicPr>
        <p:blipFill>
          <a:blip r:embed="rId4">
            <a:extLst/>
          </a:blip>
          <a:stretch>
            <a:fillRect/>
          </a:stretch>
        </p:blipFill>
        <p:spPr>
          <a:xfrm>
            <a:off x="304800" y="2796655"/>
            <a:ext cx="8534400" cy="2692401"/>
          </a:xfrm>
          <a:prstGeom prst="rect">
            <a:avLst/>
          </a:prstGeom>
          <a:ln w="12700">
            <a:miter lim="400000"/>
          </a:ln>
        </p:spPr>
      </p:pic>
      <p:pic>
        <p:nvPicPr>
          <p:cNvPr id="175" name="Screen Shot 2014-09-16 at 23.39.02.png"/>
          <p:cNvPicPr/>
          <p:nvPr/>
        </p:nvPicPr>
        <p:blipFill>
          <a:blip r:embed="rId5">
            <a:extLst/>
          </a:blip>
          <a:stretch>
            <a:fillRect/>
          </a:stretch>
        </p:blipFill>
        <p:spPr>
          <a:xfrm>
            <a:off x="5553057" y="1900008"/>
            <a:ext cx="26416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72"/>
                                        </p:tgtEl>
                                        <p:attrNameLst>
                                          <p:attrName>style.visibility</p:attrName>
                                        </p:attrNameLst>
                                      </p:cBhvr>
                                      <p:to>
                                        <p:strVal val="visible"/>
                                      </p:to>
                                    </p:set>
                                    <p:animEffect filter="dissolve" transition="in">
                                      <p:cBhvr>
                                        <p:cTn id="7" dur="500"/>
                                        <p:tgtEl>
                                          <p:spTgt spid="172"/>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74"/>
                                        </p:tgtEl>
                                        <p:attrNameLst>
                                          <p:attrName>style.visibility</p:attrName>
                                        </p:attrNameLst>
                                      </p:cBhvr>
                                      <p:to>
                                        <p:strVal val="visible"/>
                                      </p:to>
                                    </p:set>
                                    <p:anim calcmode="lin" valueType="num">
                                      <p:cBhvr>
                                        <p:cTn id="11" dur="500" fill="hold"/>
                                        <p:tgtEl>
                                          <p:spTgt spid="174"/>
                                        </p:tgtEl>
                                        <p:attrNameLst>
                                          <p:attrName>ppt_x</p:attrName>
                                        </p:attrNameLst>
                                      </p:cBhvr>
                                      <p:tavLst>
                                        <p:tav tm="0">
                                          <p:val>
                                            <p:strVal val="1+#ppt_w/2"/>
                                          </p:val>
                                        </p:tav>
                                        <p:tav tm="100000">
                                          <p:val>
                                            <p:strVal val="#ppt_x"/>
                                          </p:val>
                                        </p:tav>
                                      </p:tavLst>
                                    </p:anim>
                                    <p:anim calcmode="lin" valueType="num">
                                      <p:cBhvr>
                                        <p:cTn id="12" dur="5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74"/>
                                        </p:tgtEl>
                                        <p:attrNameLst>
                                          <p:attrName>ppt_x</p:attrName>
                                        </p:attrNameLst>
                                      </p:cBhvr>
                                      <p:tavLst>
                                        <p:tav tm="0">
                                          <p:val>
                                            <p:strVal val="ppt_x"/>
                                          </p:val>
                                        </p:tav>
                                        <p:tav tm="100000">
                                          <p:val>
                                            <p:strVal val="0-ppt_w/2"/>
                                          </p:val>
                                        </p:tav>
                                      </p:tavLst>
                                    </p:anim>
                                    <p:anim calcmode="lin" valueType="num">
                                      <p:cBhvr>
                                        <p:cTn id="17" dur="200" fill="hold"/>
                                        <p:tgtEl>
                                          <p:spTgt spid="174"/>
                                        </p:tgtEl>
                                        <p:attrNameLst>
                                          <p:attrName>ppt_y</p:attrName>
                                        </p:attrNameLst>
                                      </p:cBhvr>
                                      <p:tavLst>
                                        <p:tav tm="0">
                                          <p:val>
                                            <p:strVal val="ppt_y"/>
                                          </p:val>
                                        </p:tav>
                                        <p:tav tm="100000">
                                          <p:val>
                                            <p:strVal val="ppt_y"/>
                                          </p:val>
                                        </p:tav>
                                      </p:tavLst>
                                    </p:anim>
                                    <p:set>
                                      <p:cBhvr>
                                        <p:cTn id="18" fill="hold">
                                          <p:stCondLst>
                                            <p:cond delay="199"/>
                                          </p:stCondLst>
                                        </p:cTn>
                                        <p:tgtEl>
                                          <p:spTgt spid="1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3"/>
      <p:bldP build="whole" bldLvl="1" animBg="1" rev="0" advAuto="0" spid="172" grpId="1"/>
      <p:bldP build="whole" bldLvl="1" animBg="1" rev="0" advAuto="0" spid="174" grpId="2"/>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80" name="Shape 180"/>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CompactConstraint</a:t>
            </a:r>
          </a:p>
        </p:txBody>
      </p:sp>
      <p:pic>
        <p:nvPicPr>
          <p:cNvPr id="181"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82" name="Screen Shot 2014-09-16 at 23.40.21.png"/>
          <p:cNvPicPr/>
          <p:nvPr/>
        </p:nvPicPr>
        <p:blipFill>
          <a:blip r:embed="rId4">
            <a:extLst/>
          </a:blip>
          <a:stretch>
            <a:fillRect/>
          </a:stretch>
        </p:blipFill>
        <p:spPr>
          <a:xfrm>
            <a:off x="1987550" y="3117880"/>
            <a:ext cx="5168900" cy="1612901"/>
          </a:xfrm>
          <a:prstGeom prst="rect">
            <a:avLst/>
          </a:prstGeom>
          <a:ln w="12700">
            <a:miter lim="400000"/>
          </a:ln>
        </p:spPr>
      </p:pic>
      <p:pic>
        <p:nvPicPr>
          <p:cNvPr id="183" name="Screen Shot 2014-09-16 at 23.40.37.png"/>
          <p:cNvPicPr/>
          <p:nvPr/>
        </p:nvPicPr>
        <p:blipFill>
          <a:blip r:embed="rId5">
            <a:extLst/>
          </a:blip>
          <a:stretch>
            <a:fillRect/>
          </a:stretch>
        </p:blipFill>
        <p:spPr>
          <a:xfrm>
            <a:off x="5495907" y="1900008"/>
            <a:ext cx="27559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xit" presetSubtype="0" presetID="9" grpId="1" fill="hold">
                                  <p:stCondLst>
                                    <p:cond delay="0"/>
                                  </p:stCondLst>
                                  <p:iterate type="el" backwards="0">
                                    <p:tmAbs val="0"/>
                                  </p:iterate>
                                  <p:childTnLst>
                                    <p:animEffect filter="dissolve" transition="out">
                                      <p:cBhvr>
                                        <p:cTn id="6" dur="500" fill="hold"/>
                                        <p:tgtEl>
                                          <p:spTgt spid="180"/>
                                        </p:tgtEl>
                                      </p:cBhvr>
                                    </p:animEffect>
                                    <p:set>
                                      <p:cBhvr>
                                        <p:cTn id="7" fill="hold">
                                          <p:stCondLst>
                                            <p:cond delay="499"/>
                                          </p:stCondLst>
                                        </p:cTn>
                                        <p:tgtEl>
                                          <p:spTgt spid="180"/>
                                        </p:tgtEl>
                                        <p:attrNameLst>
                                          <p:attrName>style.visibility</p:attrName>
                                        </p:attrNameLst>
                                      </p:cBhvr>
                                      <p:to>
                                        <p:strVal val="hidden"/>
                                      </p:to>
                                    </p:se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82"/>
                                        </p:tgtEl>
                                        <p:attrNameLst>
                                          <p:attrName>style.visibility</p:attrName>
                                        </p:attrNameLst>
                                      </p:cBhvr>
                                      <p:to>
                                        <p:strVal val="visible"/>
                                      </p:to>
                                    </p:set>
                                    <p:anim calcmode="lin" valueType="num">
                                      <p:cBhvr>
                                        <p:cTn id="11" dur="500" fill="hold"/>
                                        <p:tgtEl>
                                          <p:spTgt spid="182"/>
                                        </p:tgtEl>
                                        <p:attrNameLst>
                                          <p:attrName>ppt_x</p:attrName>
                                        </p:attrNameLst>
                                      </p:cBhvr>
                                      <p:tavLst>
                                        <p:tav tm="0">
                                          <p:val>
                                            <p:strVal val="1+#ppt_w/2"/>
                                          </p:val>
                                        </p:tav>
                                        <p:tav tm="100000">
                                          <p:val>
                                            <p:strVal val="#ppt_x"/>
                                          </p:val>
                                        </p:tav>
                                      </p:tavLst>
                                    </p:anim>
                                    <p:anim calcmode="lin" valueType="num">
                                      <p:cBhvr>
                                        <p:cTn id="12" dur="5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82"/>
                                        </p:tgtEl>
                                        <p:attrNameLst>
                                          <p:attrName>ppt_x</p:attrName>
                                        </p:attrNameLst>
                                      </p:cBhvr>
                                      <p:tavLst>
                                        <p:tav tm="0">
                                          <p:val>
                                            <p:strVal val="ppt_x"/>
                                          </p:val>
                                        </p:tav>
                                        <p:tav tm="100000">
                                          <p:val>
                                            <p:strVal val="0-ppt_w/2"/>
                                          </p:val>
                                        </p:tav>
                                      </p:tavLst>
                                    </p:anim>
                                    <p:anim calcmode="lin" valueType="num">
                                      <p:cBhvr>
                                        <p:cTn id="17" dur="200" fill="hold"/>
                                        <p:tgtEl>
                                          <p:spTgt spid="182"/>
                                        </p:tgtEl>
                                        <p:attrNameLst>
                                          <p:attrName>ppt_y</p:attrName>
                                        </p:attrNameLst>
                                      </p:cBhvr>
                                      <p:tavLst>
                                        <p:tav tm="0">
                                          <p:val>
                                            <p:strVal val="ppt_y"/>
                                          </p:val>
                                        </p:tav>
                                        <p:tav tm="100000">
                                          <p:val>
                                            <p:strVal val="ppt_y"/>
                                          </p:val>
                                        </p:tav>
                                      </p:tavLst>
                                    </p:anim>
                                    <p:set>
                                      <p:cBhvr>
                                        <p:cTn id="18" fill="hold">
                                          <p:stCondLst>
                                            <p:cond delay="199"/>
                                          </p:stCondLst>
                                        </p:cTn>
                                        <p:tgtEl>
                                          <p:spTgt spid="1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2"/>
      <p:bldP build="whole" bldLvl="1" animBg="1" rev="0" advAuto="0" spid="180" grpId="1"/>
      <p:bldP build="whole" bldLvl="1" animBg="1" rev="0" advAuto="0" spid="182" grpId="3"/>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88" name="Shape 188"/>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Lyt </a:t>
            </a:r>
            <a:r>
              <a:rPr sz="2400" u="sng">
                <a:solidFill>
                  <a:srgbClr val="5173A5"/>
                </a:solidFill>
                <a:uFill>
                  <a:solidFill>
                    <a:srgbClr val="5173A5"/>
                  </a:solidFill>
                </a:uFill>
                <a:hlinkClick r:id="rId3" invalidUrl="" action="" tgtFrame="" tooltip="" history="1" highlightClick="0" endSnd="0"/>
              </a:rPr>
              <a:t>https://github.com/robotmedia/Lyt</a:t>
            </a:r>
            <a:endParaRPr sz="2400">
              <a:solidFill>
                <a:srgbClr val="FFFFFF"/>
              </a:solidFill>
            </a:endParaRPr>
          </a:p>
          <a:p>
            <a:pPr lvl="0" marL="240631" indent="-240631">
              <a:buFontTx/>
              <a:buChar char="•"/>
              <a:defRPr sz="1800">
                <a:solidFill>
                  <a:srgbClr val="000000"/>
                </a:solidFill>
              </a:defRPr>
            </a:pPr>
            <a:r>
              <a:rPr sz="2400">
                <a:solidFill>
                  <a:srgbClr val="FFFFFF"/>
                </a:solidFill>
              </a:rPr>
              <a:t>Shortens NSLayoutConstraint call to a concise and self-explanatory method</a:t>
            </a:r>
            <a:endParaRPr sz="2400">
              <a:solidFill>
                <a:srgbClr val="FFFFFF"/>
              </a:solidFill>
            </a:endParaRPr>
          </a:p>
          <a:p>
            <a:pPr lvl="0" marL="240631" indent="-240631">
              <a:buFontTx/>
              <a:buChar char="•"/>
              <a:defRPr sz="1800">
                <a:solidFill>
                  <a:srgbClr val="000000"/>
                </a:solidFill>
              </a:defRPr>
            </a:pPr>
            <a:r>
              <a:rPr sz="2400">
                <a:solidFill>
                  <a:srgbClr val="FFFFFF"/>
                </a:solidFill>
              </a:rPr>
              <a:t>Always finds a common parent for correct constraint placement</a:t>
            </a:r>
            <a:endParaRPr sz="2400">
              <a:solidFill>
                <a:srgbClr val="FFFFFF"/>
              </a:solidFill>
            </a:endParaRPr>
          </a:p>
          <a:p>
            <a:pPr lvl="0" marL="240631" indent="-240631">
              <a:buFontTx/>
              <a:buChar char="•"/>
              <a:defRPr sz="1800">
                <a:solidFill>
                  <a:srgbClr val="000000"/>
                </a:solidFill>
              </a:defRPr>
            </a:pPr>
            <a:r>
              <a:rPr sz="2400">
                <a:solidFill>
                  <a:srgbClr val="FFFFFF"/>
                </a:solidFill>
              </a:rPr>
              <a:t>Good for frequent use with simple relations</a:t>
            </a:r>
            <a:endParaRPr sz="2400">
              <a:solidFill>
                <a:srgbClr val="FFFFFF"/>
              </a:solidFill>
            </a:endParaRPr>
          </a:p>
          <a:p>
            <a:pPr lvl="0" marL="240631" indent="-240631">
              <a:buFontTx/>
              <a:buChar char="•"/>
              <a:defRPr sz="1800">
                <a:solidFill>
                  <a:srgbClr val="000000"/>
                </a:solidFill>
              </a:defRPr>
            </a:pPr>
            <a:r>
              <a:rPr sz="2400">
                <a:solidFill>
                  <a:srgbClr val="FFFFFF"/>
                </a:solidFill>
              </a:rPr>
              <a:t>Not so good for chaining multiple views</a:t>
            </a:r>
            <a:endParaRPr sz="2400">
              <a:solidFill>
                <a:srgbClr val="FFFFFF"/>
              </a:solidFill>
            </a:endParaRPr>
          </a:p>
          <a:p>
            <a:pPr lvl="0" marL="240631" indent="-240631">
              <a:buFontTx/>
              <a:buChar char="•"/>
              <a:defRPr sz="1800">
                <a:solidFill>
                  <a:srgbClr val="000000"/>
                </a:solidFill>
              </a:defRPr>
            </a:pPr>
            <a:r>
              <a:rPr sz="2400">
                <a:solidFill>
                  <a:srgbClr val="FFFFFF"/>
                </a:solidFill>
              </a:rPr>
              <a:t>Does not allow setting priorities</a:t>
            </a:r>
            <a:endParaRPr sz="2400">
              <a:solidFill>
                <a:srgbClr val="FFFFFF"/>
              </a:solidFill>
            </a:endParaRPr>
          </a:p>
          <a:p>
            <a:pPr lvl="0" marL="240631" indent="-240631">
              <a:buFontTx/>
              <a:buChar char="•"/>
              <a:defRPr sz="1800">
                <a:solidFill>
                  <a:srgbClr val="000000"/>
                </a:solidFill>
              </a:defRPr>
            </a:pPr>
            <a:r>
              <a:rPr sz="2400">
                <a:solidFill>
                  <a:srgbClr val="FFFFFF"/>
                </a:solidFill>
              </a:rPr>
              <a:t>You should avoid using it to just convert frames to constraints with </a:t>
            </a:r>
            <a:r>
              <a:rPr sz="2400">
                <a:solidFill>
                  <a:srgbClr val="FFD800"/>
                </a:solidFill>
              </a:rPr>
              <a:t>lyt_setFrame:(CGRect)frame;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animEffect filter="dissolve" transition="in">
                                      <p:cBhvr>
                                        <p:cTn id="7" dur="500"/>
                                        <p:tgtEl>
                                          <p:spTgt spid="188">
                                            <p:bg/>
                                          </p:spTgt>
                                        </p:tgtEl>
                                      </p:cBhvr>
                                    </p:animEffect>
                                  </p:childTnLst>
                                </p:cTn>
                              </p:par>
                              <p:par>
                                <p:cTn id="8" presetClass="entr" presetSubtype="0" presetID="9" grpId="1" fill="hold">
                                  <p:stCondLst>
                                    <p:cond delay="0"/>
                                  </p:stCondLst>
                                  <p:iterate type="el" backwards="0">
                                    <p:tmAbs val="0"/>
                                  </p:iterate>
                                  <p:childTnLst>
                                    <p:set>
                                      <p:cBhvr>
                                        <p:cTn id="9" fill="hold"/>
                                        <p:tgtEl>
                                          <p:spTgt spid="188">
                                            <p:txEl>
                                              <p:pRg st="0" end="0"/>
                                            </p:txEl>
                                          </p:spTgt>
                                        </p:tgtEl>
                                        <p:attrNameLst>
                                          <p:attrName>style.visibility</p:attrName>
                                        </p:attrNameLst>
                                      </p:cBhvr>
                                      <p:to>
                                        <p:strVal val="visible"/>
                                      </p:to>
                                    </p:set>
                                    <p:animEffect filter="dissolve" transition="in">
                                      <p:cBhvr>
                                        <p:cTn id="10" dur="500"/>
                                        <p:tgtEl>
                                          <p:spTgt spid="18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88">
                                            <p:txEl>
                                              <p:pRg st="1" end="1"/>
                                            </p:txEl>
                                          </p:spTgt>
                                        </p:tgtEl>
                                        <p:attrNameLst>
                                          <p:attrName>style.visibility</p:attrName>
                                        </p:attrNameLst>
                                      </p:cBhvr>
                                      <p:to>
                                        <p:strVal val="visible"/>
                                      </p:to>
                                    </p:set>
                                    <p:animEffect filter="dissolve" transition="in">
                                      <p:cBhvr>
                                        <p:cTn id="15" dur="500"/>
                                        <p:tgtEl>
                                          <p:spTgt spid="18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88">
                                            <p:txEl>
                                              <p:pRg st="2" end="2"/>
                                            </p:txEl>
                                          </p:spTgt>
                                        </p:tgtEl>
                                        <p:attrNameLst>
                                          <p:attrName>style.visibility</p:attrName>
                                        </p:attrNameLst>
                                      </p:cBhvr>
                                      <p:to>
                                        <p:strVal val="visible"/>
                                      </p:to>
                                    </p:set>
                                    <p:animEffect filter="dissolve" transition="in">
                                      <p:cBhvr>
                                        <p:cTn id="20" dur="500"/>
                                        <p:tgtEl>
                                          <p:spTgt spid="18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88">
                                            <p:txEl>
                                              <p:pRg st="3" end="3"/>
                                            </p:txEl>
                                          </p:spTgt>
                                        </p:tgtEl>
                                        <p:attrNameLst>
                                          <p:attrName>style.visibility</p:attrName>
                                        </p:attrNameLst>
                                      </p:cBhvr>
                                      <p:to>
                                        <p:strVal val="visible"/>
                                      </p:to>
                                    </p:set>
                                    <p:animEffect filter="dissolve" transition="in">
                                      <p:cBhvr>
                                        <p:cTn id="25" dur="500"/>
                                        <p:tgtEl>
                                          <p:spTgt spid="18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88">
                                            <p:txEl>
                                              <p:pRg st="4" end="4"/>
                                            </p:txEl>
                                          </p:spTgt>
                                        </p:tgtEl>
                                        <p:attrNameLst>
                                          <p:attrName>style.visibility</p:attrName>
                                        </p:attrNameLst>
                                      </p:cBhvr>
                                      <p:to>
                                        <p:strVal val="visible"/>
                                      </p:to>
                                    </p:set>
                                    <p:animEffect filter="dissolve" transition="in">
                                      <p:cBhvr>
                                        <p:cTn id="30" dur="500"/>
                                        <p:tgtEl>
                                          <p:spTgt spid="18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88">
                                            <p:txEl>
                                              <p:pRg st="5" end="5"/>
                                            </p:txEl>
                                          </p:spTgt>
                                        </p:tgtEl>
                                        <p:attrNameLst>
                                          <p:attrName>style.visibility</p:attrName>
                                        </p:attrNameLst>
                                      </p:cBhvr>
                                      <p:to>
                                        <p:strVal val="visible"/>
                                      </p:to>
                                    </p:set>
                                    <p:animEffect filter="dissolve" transition="in">
                                      <p:cBhvr>
                                        <p:cTn id="35" dur="500"/>
                                        <p:tgtEl>
                                          <p:spTgt spid="18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88">
                                            <p:txEl>
                                              <p:pRg st="6" end="6"/>
                                            </p:txEl>
                                          </p:spTgt>
                                        </p:tgtEl>
                                        <p:attrNameLst>
                                          <p:attrName>style.visibility</p:attrName>
                                        </p:attrNameLst>
                                      </p:cBhvr>
                                      <p:to>
                                        <p:strVal val="visible"/>
                                      </p:to>
                                    </p:set>
                                    <p:animEffect filter="dissolve" transition="in">
                                      <p:cBhvr>
                                        <p:cTn id="40" dur="500"/>
                                        <p:tgtEl>
                                          <p:spTgt spid="18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93" name="Shape 193"/>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NibWrapper </a:t>
            </a:r>
            <a:r>
              <a:rPr sz="2400" u="sng">
                <a:solidFill>
                  <a:srgbClr val="5173A5"/>
                </a:solidFill>
                <a:uFill>
                  <a:solidFill>
                    <a:srgbClr val="5173A5"/>
                  </a:solidFill>
                </a:uFill>
                <a:hlinkClick r:id="rId3" invalidUrl="" action="" tgtFrame="" tooltip="" history="1" highlightClick="0" endSnd="0"/>
              </a:rPr>
              <a:t>https://github.com/mobilejazz/NibWrapper</a:t>
            </a:r>
            <a:endParaRPr sz="2400">
              <a:solidFill>
                <a:srgbClr val="FFFFFF"/>
              </a:solidFill>
            </a:endParaRPr>
          </a:p>
          <a:p>
            <a:pPr lvl="0" marL="0" indent="0">
              <a:lnSpc>
                <a:spcPct val="150000"/>
              </a:lnSpc>
              <a:buSzTx/>
              <a:buFontTx/>
              <a:buNone/>
              <a:defRPr sz="1800">
                <a:solidFill>
                  <a:srgbClr val="000000"/>
                </a:solidFill>
              </a:defRPr>
            </a:pPr>
            <a:r>
              <a:rPr sz="2400">
                <a:solidFill>
                  <a:srgbClr val="FFFFFF"/>
                </a:solidFill>
              </a:rPr>
              <a:t>For easier reusing of the UI elements</a:t>
            </a:r>
            <a:endParaRPr sz="2400">
              <a:solidFill>
                <a:srgbClr val="FFFFFF"/>
              </a:solidFill>
            </a:endParaRPr>
          </a:p>
          <a:p>
            <a:pPr lvl="0">
              <a:defRPr sz="1800">
                <a:solidFill>
                  <a:srgbClr val="000000"/>
                </a:solidFill>
              </a:defRPr>
            </a:pPr>
            <a:r>
              <a:rPr sz="2400">
                <a:solidFill>
                  <a:srgbClr val="FFFFFF"/>
                </a:solidFill>
              </a:rPr>
              <a:t>Design a view layout in the IB (xib file)</a:t>
            </a:r>
            <a:endParaRPr sz="2400">
              <a:solidFill>
                <a:srgbClr val="FFFFFF"/>
              </a:solidFill>
            </a:endParaRPr>
          </a:p>
          <a:p>
            <a:pPr lvl="0">
              <a:defRPr sz="1800">
                <a:solidFill>
                  <a:srgbClr val="000000"/>
                </a:solidFill>
              </a:defRPr>
            </a:pPr>
            <a:r>
              <a:rPr sz="2400">
                <a:solidFill>
                  <a:srgbClr val="FFFFFF"/>
                </a:solidFill>
              </a:rPr>
              <a:t>Create a custom controller class</a:t>
            </a:r>
            <a:endParaRPr sz="2400">
              <a:solidFill>
                <a:srgbClr val="FFFFFF"/>
              </a:solidFill>
            </a:endParaRPr>
          </a:p>
          <a:p>
            <a:pPr lvl="0">
              <a:defRPr sz="1800">
                <a:solidFill>
                  <a:srgbClr val="000000"/>
                </a:solidFill>
              </a:defRPr>
            </a:pPr>
            <a:r>
              <a:rPr sz="2400">
                <a:solidFill>
                  <a:srgbClr val="FFFFFF"/>
                </a:solidFill>
              </a:rPr>
              <a:t>Encapsulate it with NibWrapper</a:t>
            </a:r>
            <a:endParaRPr sz="2400">
              <a:solidFill>
                <a:srgbClr val="FFFFFF"/>
              </a:solidFill>
            </a:endParaRPr>
          </a:p>
          <a:p>
            <a:pPr lvl="0">
              <a:defRPr sz="1800">
                <a:solidFill>
                  <a:srgbClr val="000000"/>
                </a:solidFill>
              </a:defRPr>
            </a:pPr>
            <a:r>
              <a:rPr sz="2400">
                <a:solidFill>
                  <a:srgbClr val="FFFFFF"/>
                </a:solidFill>
              </a:rPr>
              <a:t>Add to your layout like if it was another UI control provided with the SDK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animEffect filter="dissolve" transition="in">
                                      <p:cBhvr>
                                        <p:cTn id="7" dur="500"/>
                                        <p:tgtEl>
                                          <p:spTgt spid="193">
                                            <p:bg/>
                                          </p:spTgt>
                                        </p:tgtEl>
                                      </p:cBhvr>
                                    </p:animEffect>
                                  </p:childTnLst>
                                </p:cTn>
                              </p:par>
                              <p:par>
                                <p:cTn id="8" presetClass="entr" presetSubtype="0" presetID="9" grpId="1" fill="hold">
                                  <p:stCondLst>
                                    <p:cond delay="0"/>
                                  </p:stCondLst>
                                  <p:iterate type="el" backwards="0">
                                    <p:tmAbs val="0"/>
                                  </p:iterate>
                                  <p:childTnLst>
                                    <p:set>
                                      <p:cBhvr>
                                        <p:cTn id="9" fill="hold"/>
                                        <p:tgtEl>
                                          <p:spTgt spid="193">
                                            <p:txEl>
                                              <p:pRg st="0" end="0"/>
                                            </p:txEl>
                                          </p:spTgt>
                                        </p:tgtEl>
                                        <p:attrNameLst>
                                          <p:attrName>style.visibility</p:attrName>
                                        </p:attrNameLst>
                                      </p:cBhvr>
                                      <p:to>
                                        <p:strVal val="visible"/>
                                      </p:to>
                                    </p:set>
                                    <p:animEffect filter="dissolve" transition="in">
                                      <p:cBhvr>
                                        <p:cTn id="10" dur="500"/>
                                        <p:tgtEl>
                                          <p:spTgt spid="1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93">
                                            <p:txEl>
                                              <p:pRg st="1" end="1"/>
                                            </p:txEl>
                                          </p:spTgt>
                                        </p:tgtEl>
                                        <p:attrNameLst>
                                          <p:attrName>style.visibility</p:attrName>
                                        </p:attrNameLst>
                                      </p:cBhvr>
                                      <p:to>
                                        <p:strVal val="visible"/>
                                      </p:to>
                                    </p:set>
                                    <p:animEffect filter="dissolve" transition="in">
                                      <p:cBhvr>
                                        <p:cTn id="15" dur="500"/>
                                        <p:tgtEl>
                                          <p:spTgt spid="1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93">
                                            <p:txEl>
                                              <p:pRg st="2" end="2"/>
                                            </p:txEl>
                                          </p:spTgt>
                                        </p:tgtEl>
                                        <p:attrNameLst>
                                          <p:attrName>style.visibility</p:attrName>
                                        </p:attrNameLst>
                                      </p:cBhvr>
                                      <p:to>
                                        <p:strVal val="visible"/>
                                      </p:to>
                                    </p:set>
                                    <p:animEffect filter="dissolve" transition="in">
                                      <p:cBhvr>
                                        <p:cTn id="20" dur="500"/>
                                        <p:tgtEl>
                                          <p:spTgt spid="1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93">
                                            <p:txEl>
                                              <p:pRg st="3" end="3"/>
                                            </p:txEl>
                                          </p:spTgt>
                                        </p:tgtEl>
                                        <p:attrNameLst>
                                          <p:attrName>style.visibility</p:attrName>
                                        </p:attrNameLst>
                                      </p:cBhvr>
                                      <p:to>
                                        <p:strVal val="visible"/>
                                      </p:to>
                                    </p:set>
                                    <p:animEffect filter="dissolve" transition="in">
                                      <p:cBhvr>
                                        <p:cTn id="25" dur="500"/>
                                        <p:tgtEl>
                                          <p:spTgt spid="1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93">
                                            <p:txEl>
                                              <p:pRg st="4" end="4"/>
                                            </p:txEl>
                                          </p:spTgt>
                                        </p:tgtEl>
                                        <p:attrNameLst>
                                          <p:attrName>style.visibility</p:attrName>
                                        </p:attrNameLst>
                                      </p:cBhvr>
                                      <p:to>
                                        <p:strVal val="visible"/>
                                      </p:to>
                                    </p:set>
                                    <p:animEffect filter="dissolve" transition="in">
                                      <p:cBhvr>
                                        <p:cTn id="30" dur="500"/>
                                        <p:tgtEl>
                                          <p:spTgt spid="1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93">
                                            <p:txEl>
                                              <p:pRg st="5" end="5"/>
                                            </p:txEl>
                                          </p:spTgt>
                                        </p:tgtEl>
                                        <p:attrNameLst>
                                          <p:attrName>style.visibility</p:attrName>
                                        </p:attrNameLst>
                                      </p:cBhvr>
                                      <p:to>
                                        <p:strVal val="visible"/>
                                      </p:to>
                                    </p:set>
                                    <p:animEffect filter="dissolve" transition="in">
                                      <p:cBhvr>
                                        <p:cTn id="35" dur="500"/>
                                        <p:tgtEl>
                                          <p:spTgt spid="193">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Debugging the layouts</a:t>
            </a:r>
          </a:p>
        </p:txBody>
      </p:sp>
      <p:sp>
        <p:nvSpPr>
          <p:cNvPr id="202" name="Shape 202"/>
          <p:cNvSpPr/>
          <p:nvPr>
            <p:ph type="body" idx="1"/>
          </p:nvPr>
        </p:nvSpPr>
        <p:spPr>
          <a:xfrm>
            <a:off x="723899" y="2212058"/>
            <a:ext cx="7696201" cy="3318121"/>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 Execute in the console </a:t>
            </a:r>
            <a:br>
              <a:rPr sz="2500">
                <a:solidFill>
                  <a:srgbClr val="FFFFFF"/>
                </a:solidFill>
              </a:rPr>
            </a:br>
            <a:r>
              <a:rPr sz="2100">
                <a:solidFill>
                  <a:srgbClr val="FFD800"/>
                </a:solidFill>
              </a:rPr>
              <a:t>[view hasAmbiguousLayout];</a:t>
            </a:r>
            <a:br>
              <a:rPr sz="2100">
                <a:solidFill>
                  <a:srgbClr val="FFD800"/>
                </a:solidFill>
              </a:rPr>
            </a:br>
            <a:r>
              <a:rPr sz="2100">
                <a:solidFill>
                  <a:srgbClr val="FFD800"/>
                </a:solidFill>
              </a:rPr>
              <a:t>[view exerciseAmbiguityInLayout];</a:t>
            </a:r>
            <a:br>
              <a:rPr sz="2100">
                <a:solidFill>
                  <a:srgbClr val="FFD800"/>
                </a:solidFill>
              </a:rPr>
            </a:br>
            <a:r>
              <a:rPr sz="2100">
                <a:solidFill>
                  <a:srgbClr val="FFD800"/>
                </a:solidFill>
              </a:rPr>
              <a:t>[view constraintsAffectingLayoutForAxis:0]; //1</a:t>
            </a:r>
            <a:br>
              <a:rPr sz="2100">
                <a:solidFill>
                  <a:srgbClr val="FFD800"/>
                </a:solidFill>
              </a:rPr>
            </a:br>
            <a:endParaRPr sz="2500">
              <a:solidFill>
                <a:srgbClr val="FFD800"/>
              </a:solidFill>
            </a:endParaRPr>
          </a:p>
          <a:p>
            <a:pPr lvl="0" marL="250657" indent="-250657">
              <a:buSzPct val="100000"/>
              <a:buChar char="•"/>
              <a:defRPr>
                <a:solidFill>
                  <a:srgbClr val="000000"/>
                </a:solidFill>
              </a:defRPr>
            </a:pPr>
            <a:r>
              <a:rPr sz="2500">
                <a:solidFill>
                  <a:srgbClr val="FFFFFF"/>
                </a:solidFill>
              </a:rPr>
              <a:t> Not available yet in iOS (only Mac OS)</a:t>
            </a:r>
            <a:br>
              <a:rPr sz="2500">
                <a:solidFill>
                  <a:srgbClr val="FFFFFF"/>
                </a:solidFill>
              </a:rPr>
            </a:br>
            <a:r>
              <a:rPr sz="2100">
                <a:solidFill>
                  <a:srgbClr val="FFD800"/>
                </a:solidFill>
              </a:rPr>
              <a:t>[[UIWindow keyWindow] autoLayoutTrace];</a:t>
            </a:r>
            <a:br>
              <a:rPr sz="2100">
                <a:solidFill>
                  <a:srgbClr val="FFD800"/>
                </a:solidFill>
              </a:rPr>
            </a:br>
            <a:r>
              <a:rPr sz="2100">
                <a:solidFill>
                  <a:srgbClr val="FFD800"/>
                </a:solidFill>
              </a:rPr>
              <a:t>[window visualizeConstraints];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animEffect filter="fade" transition="in">
                                      <p:cBhvr>
                                        <p:cTn id="7" dur="500"/>
                                        <p:tgtEl>
                                          <p:spTgt spid="202">
                                            <p:bg/>
                                          </p:spTgt>
                                        </p:tgtEl>
                                      </p:cBhvr>
                                    </p:animEffect>
                                  </p:childTnLst>
                                </p:cTn>
                              </p:par>
                              <p:par>
                                <p:cTn id="8" presetClass="entr" presetSubtype="0" presetID="10" grpId="1" fill="hold">
                                  <p:stCondLst>
                                    <p:cond delay="0"/>
                                  </p:stCondLst>
                                  <p:iterate type="el" backwards="0">
                                    <p:tmAbs val="0"/>
                                  </p:iterate>
                                  <p:childTnLst>
                                    <p:set>
                                      <p:cBhvr>
                                        <p:cTn id="9" fill="hold"/>
                                        <p:tgtEl>
                                          <p:spTgt spid="202">
                                            <p:txEl>
                                              <p:pRg st="0" end="0"/>
                                            </p:txEl>
                                          </p:spTgt>
                                        </p:tgtEl>
                                        <p:attrNameLst>
                                          <p:attrName>style.visibility</p:attrName>
                                        </p:attrNameLst>
                                      </p:cBhvr>
                                      <p:to>
                                        <p:strVal val="visible"/>
                                      </p:to>
                                    </p:set>
                                    <p:animEffect filter="fade" transition="in">
                                      <p:cBhvr>
                                        <p:cTn id="10" dur="500"/>
                                        <p:tgtEl>
                                          <p:spTgt spid="20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02">
                                            <p:txEl>
                                              <p:pRg st="1" end="1"/>
                                            </p:txEl>
                                          </p:spTgt>
                                        </p:tgtEl>
                                        <p:attrNameLst>
                                          <p:attrName>style.visibility</p:attrName>
                                        </p:attrNameLst>
                                      </p:cBhvr>
                                      <p:to>
                                        <p:strVal val="visible"/>
                                      </p:to>
                                    </p:set>
                                    <p:animEffect filter="fade" transition="in">
                                      <p:cBhvr>
                                        <p:cTn id="15" dur="500"/>
                                        <p:tgtEl>
                                          <p:spTgt spid="20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35" name="Shape 35"/>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create a great UX</a:t>
            </a:r>
          </a:p>
        </p:txBody>
      </p:sp>
      <p:pic>
        <p:nvPicPr>
          <p:cNvPr id="36" name="rejections-user-interface.png"/>
          <p:cNvPicPr/>
          <p:nvPr/>
        </p:nvPicPr>
        <p:blipFill>
          <a:blip r:embed="rId3">
            <a:extLst/>
          </a:blip>
          <a:stretch>
            <a:fillRect/>
          </a:stretch>
        </p:blipFill>
        <p:spPr>
          <a:xfrm>
            <a:off x="2222500" y="2260630"/>
            <a:ext cx="4699000" cy="3556001"/>
          </a:xfrm>
          <a:prstGeom prst="rect">
            <a:avLst/>
          </a:prstGeom>
          <a:ln w="12700">
            <a:miter lim="400000"/>
          </a:ln>
        </p:spPr>
      </p:pic>
      <p:sp>
        <p:nvSpPr>
          <p:cNvPr id="37" name="Shape 37"/>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4"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4" invalidUrl="" action="" tgtFrame="" tooltip="" history="1" highlightClick="0" endSnd="0"/>
              </a:rPr>
              <a:t>https://developer.apple.com/app-store/review/rejections/</a:t>
            </a:r>
          </a:p>
        </p:txBody>
      </p:sp>
    </p:spTree>
  </p:cSld>
  <p:clrMapOvr>
    <a:masterClrMapping/>
  </p:clrMapOvr>
  <mc:AlternateContent xmlns:mc="http://schemas.openxmlformats.org/markup-compatibility/2006">
    <mc:Choice xmlns:p14="http://schemas.microsoft.com/office/powerpoint/2010/main" Requires="p14">
      <p:transition spd="slow" advClick="1">
        <p14:flip dir="r"/>
      </p:transition>
    </mc:Choice>
    <mc:Fallback>
      <p:transition xmlns:p14="http://schemas.microsoft.com/office/powerpoint/2010/main" spd="slow" advClick="1">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35"/>
                                        </p:tgtEl>
                                        <p:attrNameLst>
                                          <p:attrName>style.visibility</p:attrName>
                                        </p:attrNameLst>
                                      </p:cBhvr>
                                      <p:to>
                                        <p:strVal val="visible"/>
                                      </p:to>
                                    </p:set>
                                    <p:animEffect filter="dissolve" transition="in">
                                      <p:cBhvr>
                                        <p:cTn id="7" dur="400"/>
                                        <p:tgtEl>
                                          <p:spTgt spid="35"/>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36"/>
                                        </p:tgtEl>
                                        <p:attrNameLst>
                                          <p:attrName>style.visibility</p:attrName>
                                        </p:attrNameLst>
                                      </p:cBhvr>
                                      <p:to>
                                        <p:strVal val="visible"/>
                                      </p:to>
                                    </p:set>
                                    <p:anim calcmode="lin" valueType="num">
                                      <p:cBhvr>
                                        <p:cTn id="11" dur="500" fill="hold"/>
                                        <p:tgtEl>
                                          <p:spTgt spid="36"/>
                                        </p:tgtEl>
                                        <p:attrNameLst>
                                          <p:attrName>ppt_x</p:attrName>
                                        </p:attrNameLst>
                                      </p:cBhvr>
                                      <p:tavLst>
                                        <p:tav tm="0">
                                          <p:val>
                                            <p:strVal val="1+#ppt_w/2"/>
                                          </p:val>
                                        </p:tav>
                                        <p:tav tm="100000">
                                          <p:val>
                                            <p:strVal val="#ppt_x"/>
                                          </p:val>
                                        </p:tav>
                                      </p:tavLst>
                                    </p:anim>
                                    <p:anim calcmode="lin" valueType="num">
                                      <p:cBhvr>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37"/>
                                        </p:tgtEl>
                                        <p:attrNameLst>
                                          <p:attrName>style.visibility</p:attrName>
                                        </p:attrNameLst>
                                      </p:cBhvr>
                                      <p:to>
                                        <p:strVal val="visible"/>
                                      </p:to>
                                    </p:set>
                                    <p:animEffect filter="dissolve" transition="in">
                                      <p:cBhvr>
                                        <p:cTn id="16" dur="1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 grpId="2"/>
      <p:bldP build="whole" bldLvl="1" animBg="1" rev="0" advAuto="0" spid="37" grpId="3"/>
      <p:bldP build="whole" bldLvl="1" animBg="1" rev="0" advAuto="0" spid="3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0">
              <a:defRPr sz="1800">
                <a:solidFill>
                  <a:srgbClr val="000000"/>
                </a:solidFill>
              </a:defRPr>
            </a:pPr>
            <a:r>
              <a:rPr sz="4000">
                <a:solidFill>
                  <a:srgbClr val="ACB4C2"/>
                </a:solidFill>
              </a:rPr>
              <a:t>Debug the layouts</a:t>
            </a:r>
          </a:p>
        </p:txBody>
      </p:sp>
      <p:sp>
        <p:nvSpPr>
          <p:cNvPr id="207" name="Shape 207"/>
          <p:cNvSpPr/>
          <p:nvPr>
            <p:ph type="body" idx="1"/>
          </p:nvPr>
        </p:nvSpPr>
        <p:spPr>
          <a:xfrm>
            <a:off x="692149" y="2198119"/>
            <a:ext cx="7759701" cy="3345999"/>
          </a:xfrm>
          <a:prstGeom prst="rect">
            <a:avLst/>
          </a:prstGeom>
        </p:spPr>
        <p:txBody>
          <a:bodyPr/>
          <a:lstStyle/>
          <a:p>
            <a:pPr lvl="0" marL="251354" indent="-251354">
              <a:defRPr sz="1800">
                <a:solidFill>
                  <a:srgbClr val="000000"/>
                </a:solidFill>
              </a:defRPr>
            </a:pPr>
            <a:r>
              <a:rPr sz="2500">
                <a:solidFill>
                  <a:srgbClr val="FFFFFF"/>
                </a:solidFill>
              </a:rPr>
              <a:t> break on	</a:t>
            </a:r>
            <a:r>
              <a:rPr sz="2500">
                <a:solidFill>
                  <a:srgbClr val="FFD800"/>
                </a:solidFill>
              </a:rPr>
              <a:t>obj_c_exception_throw</a:t>
            </a:r>
            <a:endParaRPr sz="2500">
              <a:solidFill>
                <a:srgbClr val="FFFFFF"/>
              </a:solidFill>
            </a:endParaRPr>
          </a:p>
          <a:p>
            <a:pPr lvl="0" marL="251354" indent="-251354">
              <a:defRPr sz="1800">
                <a:solidFill>
                  <a:srgbClr val="000000"/>
                </a:solidFill>
              </a:defRPr>
            </a:pPr>
            <a:r>
              <a:rPr sz="2500">
                <a:solidFill>
                  <a:srgbClr val="FFFFFF"/>
                </a:solidFill>
              </a:rPr>
              <a:t> in Scheme &gt; Settings add to see long strings</a:t>
            </a:r>
            <a:br>
              <a:rPr sz="2500">
                <a:solidFill>
                  <a:srgbClr val="FFFFFF"/>
                </a:solidFill>
              </a:rPr>
            </a:br>
            <a:r>
              <a:rPr sz="2100">
                <a:solidFill>
                  <a:srgbClr val="FFD800"/>
                </a:solidFill>
              </a:rPr>
              <a:t>	NSDoubleLocalizedStrings = YES;</a:t>
            </a:r>
            <a:endParaRPr sz="2100">
              <a:solidFill>
                <a:srgbClr val="FFD800"/>
              </a:solidFill>
            </a:endParaRPr>
          </a:p>
          <a:p>
            <a:pPr lvl="0" marL="251354" indent="-251354">
              <a:defRPr sz="1800">
                <a:solidFill>
                  <a:srgbClr val="000000"/>
                </a:solidFill>
              </a:defRPr>
            </a:pPr>
            <a:r>
              <a:rPr sz="2500">
                <a:solidFill>
                  <a:srgbClr val="FFFFFF"/>
                </a:solidFill>
              </a:rPr>
              <a:t>and other less useful variables</a:t>
            </a:r>
            <a:br>
              <a:rPr sz="2500">
                <a:solidFill>
                  <a:srgbClr val="FFFFFF"/>
                </a:solidFill>
              </a:rPr>
            </a:br>
            <a:r>
              <a:rPr sz="2100">
                <a:solidFill>
                  <a:srgbClr val="FFD800"/>
                </a:solidFill>
              </a:rPr>
              <a:t>	AppleTextDirection = YES;</a:t>
            </a:r>
            <a:br>
              <a:rPr sz="2100">
                <a:solidFill>
                  <a:srgbClr val="FFD800"/>
                </a:solidFill>
              </a:rPr>
            </a:br>
            <a:r>
              <a:rPr sz="2100">
                <a:solidFill>
                  <a:srgbClr val="FFD800"/>
                </a:solidFill>
              </a:rPr>
              <a:t>	NSForceRightToLeftWritingDirection = YES;</a:t>
            </a:r>
            <a:br>
              <a:rPr sz="2100">
                <a:solidFill>
                  <a:srgbClr val="FFD800"/>
                </a:solidFill>
              </a:rPr>
            </a:br>
            <a:r>
              <a:rPr sz="2100">
                <a:solidFill>
                  <a:srgbClr val="FFD800"/>
                </a:solidFill>
              </a:rPr>
              <a:t>	NSShowViewAlignments = YES;</a:t>
            </a:r>
            <a:br>
              <a:rPr sz="2100">
                <a:solidFill>
                  <a:srgbClr val="FFD800"/>
                </a:solidFill>
              </a:rPr>
            </a:br>
            <a:r>
              <a:rPr sz="2100">
                <a:solidFill>
                  <a:srgbClr val="FFD800"/>
                </a:solidFill>
              </a:rPr>
              <a:t>	UIShowViewAlignments = YES;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animEffect filter="fade" transition="in">
                                      <p:cBhvr>
                                        <p:cTn id="7" dur="500"/>
                                        <p:tgtEl>
                                          <p:spTgt spid="207">
                                            <p:bg/>
                                          </p:spTgt>
                                        </p:tgtEl>
                                      </p:cBhvr>
                                    </p:animEffect>
                                  </p:childTnLst>
                                </p:cTn>
                              </p:par>
                              <p:par>
                                <p:cTn id="8" presetClass="entr" presetSubtype="0" presetID="10" grpId="1" fill="hold">
                                  <p:stCondLst>
                                    <p:cond delay="0"/>
                                  </p:stCondLst>
                                  <p:iterate type="el" backwards="0">
                                    <p:tmAbs val="0"/>
                                  </p:iterate>
                                  <p:childTnLst>
                                    <p:set>
                                      <p:cBhvr>
                                        <p:cTn id="9" fill="hold"/>
                                        <p:tgtEl>
                                          <p:spTgt spid="207">
                                            <p:txEl>
                                              <p:pRg st="0" end="0"/>
                                            </p:txEl>
                                          </p:spTgt>
                                        </p:tgtEl>
                                        <p:attrNameLst>
                                          <p:attrName>style.visibility</p:attrName>
                                        </p:attrNameLst>
                                      </p:cBhvr>
                                      <p:to>
                                        <p:strVal val="visible"/>
                                      </p:to>
                                    </p:set>
                                    <p:animEffect filter="fade" transition="in">
                                      <p:cBhvr>
                                        <p:cTn id="10" dur="500"/>
                                        <p:tgtEl>
                                          <p:spTgt spid="2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07">
                                            <p:txEl>
                                              <p:pRg st="1" end="1"/>
                                            </p:txEl>
                                          </p:spTgt>
                                        </p:tgtEl>
                                        <p:attrNameLst>
                                          <p:attrName>style.visibility</p:attrName>
                                        </p:attrNameLst>
                                      </p:cBhvr>
                                      <p:to>
                                        <p:strVal val="visible"/>
                                      </p:to>
                                    </p:set>
                                    <p:animEffect filter="fade" transition="in">
                                      <p:cBhvr>
                                        <p:cTn id="15" dur="500"/>
                                        <p:tgtEl>
                                          <p:spTgt spid="2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207">
                                            <p:txEl>
                                              <p:pRg st="2" end="2"/>
                                            </p:txEl>
                                          </p:spTgt>
                                        </p:tgtEl>
                                        <p:attrNameLst>
                                          <p:attrName>style.visibility</p:attrName>
                                        </p:attrNameLst>
                                      </p:cBhvr>
                                      <p:to>
                                        <p:strVal val="visible"/>
                                      </p:to>
                                    </p:set>
                                    <p:animEffect filter="fade" transition="in">
                                      <p:cBhvr>
                                        <p:cTn id="20" dur="500"/>
                                        <p:tgtEl>
                                          <p:spTgt spid="20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7"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12" name="Shape 212"/>
          <p:cNvSpPr/>
          <p:nvPr>
            <p:ph type="body" idx="1"/>
          </p:nvPr>
        </p:nvSpPr>
        <p:spPr>
          <a:xfrm>
            <a:off x="692149" y="1646008"/>
            <a:ext cx="7759701" cy="4450221"/>
          </a:xfrm>
          <a:prstGeom prst="rect">
            <a:avLst/>
          </a:prstGeom>
        </p:spPr>
        <p:txBody>
          <a:bodyPr/>
          <a:lstStyle/>
          <a:p>
            <a:pPr lvl="0" marL="251354" indent="-251354">
              <a:defRPr sz="1800">
                <a:solidFill>
                  <a:srgbClr val="000000"/>
                </a:solidFill>
              </a:defRPr>
            </a:pPr>
            <a:r>
              <a:rPr sz="2500">
                <a:solidFill>
                  <a:srgbClr val="FFFFFF"/>
                </a:solidFill>
              </a:rPr>
              <a:t> Xcode Instruments has a useful tool </a:t>
            </a:r>
            <a:r>
              <a:rPr sz="2500">
                <a:solidFill>
                  <a:srgbClr val="FFFFFF"/>
                </a:solidFill>
                <a:latin typeface="+mn-lt"/>
                <a:ea typeface="+mn-ea"/>
                <a:cs typeface="+mn-cs"/>
                <a:sym typeface="Helvetica"/>
              </a:rPr>
              <a:t>Cocoa Layout</a:t>
            </a:r>
            <a:r>
              <a:rPr sz="2500">
                <a:solidFill>
                  <a:srgbClr val="FFFFFF"/>
                </a:solidFill>
              </a:rPr>
              <a:t> for recording layout changes</a:t>
            </a:r>
            <a:br>
              <a:rPr sz="2500">
                <a:solidFill>
                  <a:srgbClr val="FFFFFF"/>
                </a:solidFill>
              </a:rPr>
            </a:br>
            <a:br>
              <a:rPr sz="2500">
                <a:solidFill>
                  <a:srgbClr val="FFFFFF"/>
                </a:solidFill>
              </a:rPr>
            </a:br>
          </a:p>
        </p:txBody>
      </p:sp>
      <p:pic>
        <p:nvPicPr>
          <p:cNvPr id="213" name="Screen Shot 2014-09-16 at 21.23.17.png"/>
          <p:cNvPicPr/>
          <p:nvPr/>
        </p:nvPicPr>
        <p:blipFill>
          <a:blip r:embed="rId3">
            <a:extLst/>
          </a:blip>
          <a:stretch>
            <a:fillRect/>
          </a:stretch>
        </p:blipFill>
        <p:spPr>
          <a:xfrm>
            <a:off x="711607" y="2702997"/>
            <a:ext cx="7720786" cy="399271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animEffect filter="dissolve" transition="in">
                                      <p:cBhvr>
                                        <p:cTn id="7" dur="500"/>
                                        <p:tgtEl>
                                          <p:spTgt spid="212">
                                            <p:bg/>
                                          </p:spTgt>
                                        </p:tgtEl>
                                      </p:cBhvr>
                                    </p:animEffect>
                                  </p:childTnLst>
                                </p:cTn>
                              </p:par>
                              <p:par>
                                <p:cTn id="8" presetClass="entr" presetSubtype="0" presetID="9" grpId="1" fill="hold">
                                  <p:stCondLst>
                                    <p:cond delay="0"/>
                                  </p:stCondLst>
                                  <p:iterate type="el" backwards="0">
                                    <p:tmAbs val="0"/>
                                  </p:iterate>
                                  <p:childTnLst>
                                    <p:set>
                                      <p:cBhvr>
                                        <p:cTn id="9" fill="hold"/>
                                        <p:tgtEl>
                                          <p:spTgt spid="212">
                                            <p:txEl>
                                              <p:pRg st="0" end="0"/>
                                            </p:txEl>
                                          </p:spTgt>
                                        </p:tgtEl>
                                        <p:attrNameLst>
                                          <p:attrName>style.visibility</p:attrName>
                                        </p:attrNameLst>
                                      </p:cBhvr>
                                      <p:to>
                                        <p:strVal val="visible"/>
                                      </p:to>
                                    </p:set>
                                    <p:animEffect filter="dissolve" transition="in">
                                      <p:cBhvr>
                                        <p:cTn id="10" dur="500"/>
                                        <p:tgtEl>
                                          <p:spTgt spid="212">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2"/>
      <p:bldP build="p" bldLvl="1" animBg="1" rev="0" advAuto="0" spid="21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18" name="Shape 218"/>
          <p:cNvSpPr/>
          <p:nvPr>
            <p:ph type="body" idx="1"/>
          </p:nvPr>
        </p:nvSpPr>
        <p:spPr>
          <a:xfrm>
            <a:off x="692149" y="1646008"/>
            <a:ext cx="7759701" cy="5002400"/>
          </a:xfrm>
          <a:prstGeom prst="rect">
            <a:avLst/>
          </a:prstGeom>
        </p:spPr>
        <p:txBody>
          <a:bodyPr/>
          <a:lstStyle/>
          <a:p>
            <a:pPr lvl="0" marL="251354" indent="-251354">
              <a:defRPr sz="1800">
                <a:solidFill>
                  <a:srgbClr val="000000"/>
                </a:solidFill>
              </a:defRPr>
            </a:pPr>
            <a:r>
              <a:rPr sz="2500">
                <a:solidFill>
                  <a:srgbClr val="FFFFFF"/>
                </a:solidFill>
              </a:rPr>
              <a:t>There’s also new layout inspector tool in Xcode 6</a:t>
            </a:r>
            <a:br>
              <a:rPr sz="2500">
                <a:solidFill>
                  <a:srgbClr val="FFFFFF"/>
                </a:solidFill>
              </a:rPr>
            </a:br>
            <a:r>
              <a:rPr sz="2500">
                <a:solidFill>
                  <a:srgbClr val="FFFFFF"/>
                </a:solidFill>
              </a:rPr>
              <a:t> </a:t>
            </a: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endParaRPr sz="2500">
              <a:solidFill>
                <a:srgbClr val="FFFFFF"/>
              </a:solidFill>
            </a:endParaRPr>
          </a:p>
          <a:p>
            <a:pPr lvl="0" marL="251354" indent="-251354">
              <a:defRPr sz="1800">
                <a:solidFill>
                  <a:srgbClr val="000000"/>
                </a:solidFill>
              </a:defRPr>
            </a:pPr>
            <a:r>
              <a:rPr sz="2500">
                <a:solidFill>
                  <a:srgbClr val="FFFFFF"/>
                </a:solidFill>
              </a:rPr>
              <a:t>3rd party apps </a:t>
            </a:r>
            <a:r>
              <a:rPr sz="2500">
                <a:solidFill>
                  <a:srgbClr val="FFFFFF"/>
                </a:solidFill>
                <a:latin typeface="+mn-lt"/>
                <a:ea typeface="+mn-ea"/>
                <a:cs typeface="+mn-cs"/>
                <a:sym typeface="Helvetica"/>
              </a:rPr>
              <a:t>RevealApp</a:t>
            </a:r>
            <a:r>
              <a:rPr sz="2500">
                <a:solidFill>
                  <a:srgbClr val="FFFFFF"/>
                </a:solidFill>
              </a:rPr>
              <a:t> or </a:t>
            </a:r>
            <a:r>
              <a:rPr sz="2500">
                <a:solidFill>
                  <a:srgbClr val="FFFFFF"/>
                </a:solidFill>
                <a:latin typeface="+mn-lt"/>
                <a:ea typeface="+mn-ea"/>
                <a:cs typeface="+mn-cs"/>
                <a:sym typeface="Helvetica"/>
              </a:rPr>
              <a:t>SparkInspector</a:t>
            </a:r>
            <a:r>
              <a:rPr sz="2500">
                <a:solidFill>
                  <a:srgbClr val="FFFFFF"/>
                </a:solidFill>
              </a:rPr>
              <a:t> provide useful insight into view during runtime</a:t>
            </a:r>
          </a:p>
        </p:txBody>
      </p:sp>
      <p:pic>
        <p:nvPicPr>
          <p:cNvPr id="219" name="Screen Shot 2014-09-16 at 21.33.23.png"/>
          <p:cNvPicPr/>
          <p:nvPr/>
        </p:nvPicPr>
        <p:blipFill>
          <a:blip r:embed="rId2">
            <a:extLst/>
          </a:blip>
          <a:stretch>
            <a:fillRect/>
          </a:stretch>
        </p:blipFill>
        <p:spPr>
          <a:xfrm>
            <a:off x="2684247" y="2301853"/>
            <a:ext cx="3443015" cy="313853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animEffect filter="fade" transition="in">
                                      <p:cBhvr>
                                        <p:cTn id="7" dur="500"/>
                                        <p:tgtEl>
                                          <p:spTgt spid="218">
                                            <p:bg/>
                                          </p:spTgt>
                                        </p:tgtEl>
                                      </p:cBhvr>
                                    </p:animEffect>
                                  </p:childTnLst>
                                </p:cTn>
                              </p:par>
                              <p:par>
                                <p:cTn id="8" presetClass="entr" presetSubtype="0" presetID="10" grpId="1" fill="hold">
                                  <p:stCondLst>
                                    <p:cond delay="0"/>
                                  </p:stCondLst>
                                  <p:iterate type="el" backwards="0">
                                    <p:tmAbs val="0"/>
                                  </p:iterate>
                                  <p:childTnLst>
                                    <p:set>
                                      <p:cBhvr>
                                        <p:cTn id="9" fill="hold"/>
                                        <p:tgtEl>
                                          <p:spTgt spid="218">
                                            <p:txEl>
                                              <p:pRg st="0" end="0"/>
                                            </p:txEl>
                                          </p:spTgt>
                                        </p:tgtEl>
                                        <p:attrNameLst>
                                          <p:attrName>style.visibility</p:attrName>
                                        </p:attrNameLst>
                                      </p:cBhvr>
                                      <p:to>
                                        <p:strVal val="visible"/>
                                      </p:to>
                                    </p:set>
                                    <p:animEffect filter="fade" transition="in">
                                      <p:cBhvr>
                                        <p:cTn id="10" dur="500"/>
                                        <p:tgtEl>
                                          <p:spTgt spid="218">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0" presetID="10" grpId="1" fill="hold">
                                  <p:stCondLst>
                                    <p:cond delay="0"/>
                                  </p:stCondLst>
                                  <p:iterate type="el" backwards="0">
                                    <p:tmAbs val="0"/>
                                  </p:iterate>
                                  <p:childTnLst>
                                    <p:set>
                                      <p:cBhvr>
                                        <p:cTn id="17" fill="hold"/>
                                        <p:tgtEl>
                                          <p:spTgt spid="218">
                                            <p:txEl>
                                              <p:pRg st="1" end="1"/>
                                            </p:txEl>
                                          </p:spTgt>
                                        </p:tgtEl>
                                        <p:attrNameLst>
                                          <p:attrName>style.visibility</p:attrName>
                                        </p:attrNameLst>
                                      </p:cBhvr>
                                      <p:to>
                                        <p:strVal val="visible"/>
                                      </p:to>
                                    </p:set>
                                    <p:animEffect filter="fade" transition="in">
                                      <p:cBhvr>
                                        <p:cTn id="18" dur="500"/>
                                        <p:tgtEl>
                                          <p:spTgt spid="21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2"/>
      <p:bldP build="p" bldLvl="1" animBg="1" rev="0" advAuto="0" spid="218"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Pro tips</a:t>
            </a:r>
          </a:p>
        </p:txBody>
      </p:sp>
      <p:sp>
        <p:nvSpPr>
          <p:cNvPr id="226" name="Shape 226"/>
          <p:cNvSpPr/>
          <p:nvPr>
            <p:ph type="body" idx="1"/>
          </p:nvPr>
        </p:nvSpPr>
        <p:spPr>
          <a:xfrm>
            <a:off x="723899" y="1981122"/>
            <a:ext cx="7696201" cy="3886417"/>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When creating UIView by code, always set</a:t>
            </a:r>
            <a:br>
              <a:rPr sz="2500">
                <a:solidFill>
                  <a:srgbClr val="FFFFFF"/>
                </a:solidFill>
              </a:rPr>
            </a:br>
            <a:r>
              <a:rPr sz="2100">
                <a:solidFill>
                  <a:srgbClr val="FFD800"/>
                </a:solidFill>
              </a:rPr>
              <a:t> [view setTranslatesAutoResizingMaskIntoConstraints:NO];</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Remove duplicate constraints before adding new</a:t>
            </a:r>
            <a:br>
              <a:rPr sz="2500">
                <a:solidFill>
                  <a:srgbClr val="FFFFFF"/>
                </a:solidFill>
              </a:rPr>
            </a:br>
            <a:r>
              <a:rPr sz="2100">
                <a:solidFill>
                  <a:srgbClr val="FFD800"/>
                </a:solidFill>
              </a:rPr>
              <a:t>[view removeConstraint:self.someConstraint];</a:t>
            </a:r>
            <a:br>
              <a:rPr sz="2100">
                <a:solidFill>
                  <a:srgbClr val="FFD800"/>
                </a:solidFill>
              </a:rPr>
            </a:br>
            <a:r>
              <a:rPr sz="2100">
                <a:solidFill>
                  <a:srgbClr val="FFD800"/>
                </a:solidFill>
              </a:rPr>
              <a:t>self.someConstraint = [NSLayoutConstraint ...</a:t>
            </a:r>
            <a:br>
              <a:rPr sz="2100">
                <a:solidFill>
                  <a:srgbClr val="FFD800"/>
                </a:solidFill>
              </a:rPr>
            </a:br>
            <a:r>
              <a:rPr sz="2100">
                <a:solidFill>
                  <a:srgbClr val="FFD800"/>
                </a:solidFill>
              </a:rPr>
              <a:t>[view addConstraint:self.someConstraint];</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Compression Resistance and Hugging Priority are keys to handling complex layouts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animEffect filter="dissolve" transition="in">
                                      <p:cBhvr>
                                        <p:cTn id="7" dur="500"/>
                                        <p:tgtEl>
                                          <p:spTgt spid="226">
                                            <p:bg/>
                                          </p:spTgt>
                                        </p:tgtEl>
                                      </p:cBhvr>
                                    </p:animEffect>
                                  </p:childTnLst>
                                </p:cTn>
                              </p:par>
                              <p:par>
                                <p:cTn id="8" presetClass="entr" presetSubtype="0" presetID="9" grpId="1" fill="hold">
                                  <p:stCondLst>
                                    <p:cond delay="0"/>
                                  </p:stCondLst>
                                  <p:iterate type="el" backwards="0">
                                    <p:tmAbs val="0"/>
                                  </p:iterate>
                                  <p:childTnLst>
                                    <p:set>
                                      <p:cBhvr>
                                        <p:cTn id="9" fill="hold"/>
                                        <p:tgtEl>
                                          <p:spTgt spid="226">
                                            <p:txEl>
                                              <p:pRg st="0" end="0"/>
                                            </p:txEl>
                                          </p:spTgt>
                                        </p:tgtEl>
                                        <p:attrNameLst>
                                          <p:attrName>style.visibility</p:attrName>
                                        </p:attrNameLst>
                                      </p:cBhvr>
                                      <p:to>
                                        <p:strVal val="visible"/>
                                      </p:to>
                                    </p:set>
                                    <p:animEffect filter="dissolve" transition="in">
                                      <p:cBhvr>
                                        <p:cTn id="10" dur="500"/>
                                        <p:tgtEl>
                                          <p:spTgt spid="2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226">
                                            <p:txEl>
                                              <p:pRg st="1" end="1"/>
                                            </p:txEl>
                                          </p:spTgt>
                                        </p:tgtEl>
                                        <p:attrNameLst>
                                          <p:attrName>style.visibility</p:attrName>
                                        </p:attrNameLst>
                                      </p:cBhvr>
                                      <p:to>
                                        <p:strVal val="visible"/>
                                      </p:to>
                                    </p:set>
                                    <p:animEffect filter="dissolve" transition="in">
                                      <p:cBhvr>
                                        <p:cTn id="15" dur="500"/>
                                        <p:tgtEl>
                                          <p:spTgt spid="22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226">
                                            <p:txEl>
                                              <p:pRg st="2" end="2"/>
                                            </p:txEl>
                                          </p:spTgt>
                                        </p:tgtEl>
                                        <p:attrNameLst>
                                          <p:attrName>style.visibility</p:attrName>
                                        </p:attrNameLst>
                                      </p:cBhvr>
                                      <p:to>
                                        <p:strVal val="visible"/>
                                      </p:to>
                                    </p:set>
                                    <p:animEffect filter="dissolve" transition="in">
                                      <p:cBhvr>
                                        <p:cTn id="20" dur="500"/>
                                        <p:tgtEl>
                                          <p:spTgt spid="22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6"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lvl="0">
              <a:defRPr sz="1800">
                <a:solidFill>
                  <a:srgbClr val="000000"/>
                </a:solidFill>
              </a:defRPr>
            </a:pPr>
            <a:r>
              <a:rPr sz="4000">
                <a:solidFill>
                  <a:srgbClr val="ACB4C2"/>
                </a:solidFill>
              </a:rPr>
              <a:t>Where to find more</a:t>
            </a:r>
          </a:p>
        </p:txBody>
      </p:sp>
      <p:sp>
        <p:nvSpPr>
          <p:cNvPr id="229" name="Shape 229"/>
          <p:cNvSpPr/>
          <p:nvPr>
            <p:ph type="body" idx="1"/>
          </p:nvPr>
        </p:nvSpPr>
        <p:spPr>
          <a:xfrm>
            <a:off x="692149" y="1607908"/>
            <a:ext cx="7759701" cy="4798491"/>
          </a:xfrm>
          <a:prstGeom prst="rect">
            <a:avLst/>
          </a:prstGeom>
        </p:spPr>
        <p:txBody>
          <a:bodyPr/>
          <a:lstStyle/>
          <a:p>
            <a:pPr lvl="0" marL="0" indent="0">
              <a:buSzTx/>
              <a:buFontTx/>
              <a:buNone/>
              <a:defRPr sz="1800">
                <a:solidFill>
                  <a:srgbClr val="000000"/>
                </a:solidFill>
              </a:defRPr>
            </a:pPr>
            <a:r>
              <a:rPr sz="2400">
                <a:solidFill>
                  <a:srgbClr val="FFFFFF"/>
                </a:solidFill>
                <a:latin typeface="+mn-lt"/>
                <a:ea typeface="+mn-ea"/>
                <a:cs typeface="+mn-cs"/>
                <a:sym typeface="Helvetica"/>
              </a:rPr>
              <a:t>C</a:t>
            </a:r>
            <a:r>
              <a:rPr sz="2400">
                <a:solidFill>
                  <a:srgbClr val="FFFFFF"/>
                </a:solidFill>
                <a:latin typeface="+mn-lt"/>
                <a:ea typeface="+mn-ea"/>
                <a:cs typeface="+mn-cs"/>
                <a:sym typeface="Helvetica"/>
              </a:rPr>
              <a:t>oding Together</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Lecture 8 - </a:t>
            </a:r>
            <a:r>
              <a:rPr sz="2400" u="sng">
                <a:solidFill>
                  <a:srgbClr val="5173A5"/>
                </a:solidFill>
                <a:uFill>
                  <a:solidFill>
                    <a:srgbClr val="5173A5"/>
                  </a:solidFill>
                </a:uFill>
                <a:hlinkClick r:id="rId2" invalidUrl="" action="" tgtFrame="" tooltip="" history="1" highlightClick="0" endSnd="0"/>
              </a:rPr>
              <a:t>https://itunes.apple.com/us/course/coding-together-developing/id593208016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2012</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202 - Introduction to Auto Layout</a:t>
            </a:r>
            <a:endParaRPr sz="2400">
              <a:solidFill>
                <a:srgbClr val="FFFFFF"/>
              </a:solidFill>
            </a:endParaRPr>
          </a:p>
          <a:p>
            <a:pPr lvl="0" marL="251354" indent="-251354">
              <a:defRPr sz="1800">
                <a:solidFill>
                  <a:srgbClr val="000000"/>
                </a:solidFill>
              </a:defRPr>
            </a:pPr>
            <a:r>
              <a:rPr sz="2400">
                <a:solidFill>
                  <a:srgbClr val="FFFFFF"/>
                </a:solidFill>
              </a:rPr>
              <a:t>228 - Best practices for mastering Auto Layout</a:t>
            </a:r>
            <a:endParaRPr sz="2400">
              <a:solidFill>
                <a:srgbClr val="FFFFFF"/>
              </a:solidFill>
            </a:endParaRPr>
          </a:p>
          <a:p>
            <a:pPr lvl="0" marL="251354" indent="-251354">
              <a:defRPr sz="1800">
                <a:solidFill>
                  <a:srgbClr val="000000"/>
                </a:solidFill>
              </a:defRPr>
            </a:pPr>
            <a:r>
              <a:rPr sz="2400">
                <a:solidFill>
                  <a:srgbClr val="FFFFFF"/>
                </a:solidFill>
              </a:rPr>
              <a:t>232 - Auto Layout by example</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2013</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406 - Taking control of Autolayout in XCode 5</a:t>
            </a:r>
            <a:br>
              <a:rPr sz="2400">
                <a:solidFill>
                  <a:srgbClr val="FFFFFF"/>
                </a:solidFill>
              </a:rPr>
            </a:br>
            <a:r>
              <a:rPr sz="2400">
                <a:solidFill>
                  <a:srgbClr val="FFFFFF"/>
                </a:solidFill>
              </a:rPr>
              <a:t>(...instead Autolayout taking control of XCode 4.6)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2014</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411 - What’s new in Interface Builder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29"/>
                                        </p:tgtEl>
                                        <p:attrNameLst>
                                          <p:attrName>style.visibility</p:attrName>
                                        </p:attrNameLst>
                                      </p:cBhvr>
                                      <p:to>
                                        <p:strVal val="visible"/>
                                      </p:to>
                                    </p:set>
                                    <p:animEffect filter="fade" transition="in">
                                      <p:cBhvr>
                                        <p:cTn id="7"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shy1.jpg"/>
          <p:cNvPicPr/>
          <p:nvPr/>
        </p:nvPicPr>
        <p:blipFill>
          <a:blip r:embed="rId2">
            <a:extLst/>
          </a:blip>
          <a:stretch>
            <a:fillRect/>
          </a:stretch>
        </p:blipFill>
        <p:spPr>
          <a:xfrm>
            <a:off x="-3736" y="1521321"/>
            <a:ext cx="9151472" cy="5334001"/>
          </a:xfrm>
          <a:prstGeom prst="rect">
            <a:avLst/>
          </a:prstGeom>
          <a:ln w="12700">
            <a:miter lim="400000"/>
          </a:ln>
        </p:spPr>
      </p:pic>
      <p:sp>
        <p:nvSpPr>
          <p:cNvPr id="232" name="Shape 232"/>
          <p:cNvSpPr/>
          <p:nvPr>
            <p:ph type="title"/>
          </p:nvPr>
        </p:nvSpPr>
        <p:spPr>
          <a:prstGeom prst="rect">
            <a:avLst/>
          </a:prstGeom>
        </p:spPr>
        <p:txBody>
          <a:bodyPr/>
          <a:lstStyle/>
          <a:p>
            <a:pPr lvl="0">
              <a:defRPr sz="1800">
                <a:solidFill>
                  <a:srgbClr val="000000"/>
                </a:solidFill>
              </a:defRPr>
            </a:pPr>
            <a:r>
              <a:rPr sz="4000">
                <a:solidFill>
                  <a:srgbClr val="ACB4C2"/>
                </a:solidFill>
              </a:rPr>
              <a:t>Questions?</a:t>
            </a:r>
          </a:p>
        </p:txBody>
      </p:sp>
      <p:sp>
        <p:nvSpPr>
          <p:cNvPr id="233" name="Shape 233"/>
          <p:cNvSpPr/>
          <p:nvPr>
            <p:ph type="body" idx="1"/>
          </p:nvPr>
        </p:nvSpPr>
        <p:spPr>
          <a:xfrm>
            <a:off x="723899" y="6324600"/>
            <a:ext cx="7696201" cy="534899"/>
          </a:xfrm>
          <a:prstGeom prst="rect">
            <a:avLst/>
          </a:prstGeom>
        </p:spPr>
        <p:txBody>
          <a:bodyPr lIns="0" tIns="0" rIns="0" bIns="0" anchor="b"/>
          <a:lstStyle>
            <a:lvl1pPr algn="ctr">
              <a:defRPr sz="1500" u="sng">
                <a:solidFill>
                  <a:srgbClr val="5173A5"/>
                </a:solidFill>
                <a:uFill>
                  <a:solidFill>
                    <a:srgbClr val="5173A5"/>
                  </a:solidFill>
                </a:uFill>
                <a:hlinkClick r:id="rId3" invalidUrl="" action="" tgtFrame="" tooltip="" history="1" highlightClick="0" endSnd="0"/>
              </a:defRPr>
            </a:lvl1pPr>
          </a:lstStyle>
          <a:p>
            <a:pPr lvl="0">
              <a:defRPr sz="1800" u="none">
                <a:solidFill>
                  <a:srgbClr val="000000"/>
                </a:solidFill>
                <a:uFillTx/>
              </a:defRPr>
            </a:pPr>
            <a:r>
              <a:rPr sz="1500" u="sng">
                <a:solidFill>
                  <a:srgbClr val="5173A5"/>
                </a:solidFill>
                <a:uFill>
                  <a:solidFill>
                    <a:srgbClr val="5173A5"/>
                  </a:solidFill>
                </a:uFill>
                <a:hlinkClick r:id="rId3" invalidUrl="" action="" tgtFrame="" tooltip="" history="1" highlightClick="0" endSnd="0"/>
              </a:rPr>
              <a:t>http://www.manchester-cattery.co.uk/</a:t>
            </a:r>
          </a:p>
        </p:txBody>
      </p:sp>
      <p:sp>
        <p:nvSpPr>
          <p:cNvPr id="234" name="Shape 234"/>
          <p:cNvSpPr/>
          <p:nvPr/>
        </p:nvSpPr>
        <p:spPr>
          <a:xfrm>
            <a:off x="3355126" y="1646288"/>
            <a:ext cx="2433748"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898989"/>
                </a:solidFill>
                <a:latin typeface="+mn-lt"/>
                <a:ea typeface="+mn-ea"/>
                <a:cs typeface="+mn-cs"/>
                <a:sym typeface="Helvetica"/>
              </a:defRPr>
            </a:lvl1pPr>
          </a:lstStyle>
          <a:p>
            <a:pPr lvl="0">
              <a:defRPr sz="1800">
                <a:solidFill>
                  <a:srgbClr val="000000"/>
                </a:solidFill>
              </a:defRPr>
            </a:pPr>
            <a:r>
              <a:rPr sz="3300">
                <a:solidFill>
                  <a:srgbClr val="898989"/>
                </a:solidFill>
              </a:rPr>
              <a:t>Don’t be shy</a:t>
            </a:r>
          </a:p>
        </p:txBody>
      </p:sp>
    </p:spTree>
  </p:cSld>
  <p:clrMapOvr>
    <a:masterClrMapping/>
  </p:clrMapOvr>
  <p:transition spd="med" advClick="0" advTm="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5000"/>
                                  </p:stCondLst>
                                  <p:iterate type="el" backwards="0">
                                    <p:tmAbs val="0"/>
                                  </p:iterate>
                                  <p:childTnLst>
                                    <p:set>
                                      <p:cBhvr>
                                        <p:cTn id="6" fill="hold"/>
                                        <p:tgtEl>
                                          <p:spTgt spid="234"/>
                                        </p:tgtEl>
                                        <p:attrNameLst>
                                          <p:attrName>style.visibility</p:attrName>
                                        </p:attrNameLst>
                                      </p:cBhvr>
                                      <p:to>
                                        <p:strVal val="visible"/>
                                      </p:to>
                                    </p:set>
                                    <p:animEffect filter="dissolve" transition="in">
                                      <p:cBhvr>
                                        <p:cTn id="7" dur="1000"/>
                                        <p:tgtEl>
                                          <p:spTgt spid="234"/>
                                        </p:tgtEl>
                                      </p:cBhvr>
                                    </p:animEffect>
                                  </p:childTnLst>
                                </p:cTn>
                              </p:par>
                            </p:childTnLst>
                          </p:cTn>
                        </p:par>
                        <p:par>
                          <p:cTn id="8" fill="hold">
                            <p:stCondLst>
                              <p:cond delay="6000"/>
                            </p:stCondLst>
                            <p:childTnLst>
                              <p:par>
                                <p:cTn id="9" nodeType="afterEffect" presetClass="entr" presetSubtype="0" presetID="10" grpId="2" fill="hold">
                                  <p:stCondLst>
                                    <p:cond delay="0"/>
                                  </p:stCondLst>
                                  <p:iterate type="el" backwards="0">
                                    <p:tmAbs val="0"/>
                                  </p:iterate>
                                  <p:childTnLst>
                                    <p:set>
                                      <p:cBhvr>
                                        <p:cTn id="10" fill="hold"/>
                                        <p:tgtEl>
                                          <p:spTgt spid="231"/>
                                        </p:tgtEl>
                                        <p:attrNameLst>
                                          <p:attrName>style.visibility</p:attrName>
                                        </p:attrNameLst>
                                      </p:cBhvr>
                                      <p:to>
                                        <p:strVal val="visible"/>
                                      </p:to>
                                    </p:set>
                                    <p:animEffect filter="fade" transition="in">
                                      <p:cBhvr>
                                        <p:cTn id="11" dur="7000"/>
                                        <p:tgtEl>
                                          <p:spTgt spid="231"/>
                                        </p:tgtEl>
                                      </p:cBhvr>
                                    </p:animEffect>
                                  </p:childTnLst>
                                </p:cTn>
                              </p:par>
                            </p:childTnLst>
                          </p:cTn>
                        </p:par>
                        <p:par>
                          <p:cTn id="12" fill="hold">
                            <p:stCondLst>
                              <p:cond delay="13000"/>
                            </p:stCondLst>
                            <p:childTnLst>
                              <p:par>
                                <p:cTn id="13" nodeType="afterEffect" presetClass="entr" presetSubtype="0" presetID="1" grpId="3" fill="hold">
                                  <p:stCondLst>
                                    <p:cond delay="0"/>
                                  </p:stCondLst>
                                  <p:iterate type="el" backwards="0">
                                    <p:tmAbs val="0"/>
                                  </p:iterate>
                                  <p:childTnLst>
                                    <p:set>
                                      <p:cBhvr>
                                        <p:cTn id="14" fill="hold"/>
                                        <p:tgtEl>
                                          <p:spTgt spid="233"/>
                                        </p:tgtEl>
                                        <p:attrNameLst>
                                          <p:attrName>style.visibility</p:attrName>
                                        </p:attrNameLst>
                                      </p:cBhvr>
                                      <p:to>
                                        <p:strVal val="visible"/>
                                      </p:to>
                                    </p:set>
                                  </p:childTnLst>
                                </p:cTn>
                              </p:par>
                            </p:childTnLst>
                          </p:cTn>
                        </p:par>
                        <p:par>
                          <p:cTn id="15" fill="hold">
                            <p:stCondLst>
                              <p:cond delay="13000"/>
                            </p:stCondLst>
                            <p:childTnLst>
                              <p:par>
                                <p:cTn id="16" nodeType="afterEffect" presetClass="exit" presetSubtype="0" presetID="10" grpId="4" fill="hold">
                                  <p:stCondLst>
                                    <p:cond delay="5000"/>
                                  </p:stCondLst>
                                  <p:iterate type="el" backwards="0">
                                    <p:tmAbs val="0"/>
                                  </p:iterate>
                                  <p:childTnLst>
                                    <p:animEffect filter="fade" transition="out">
                                      <p:cBhvr>
                                        <p:cTn id="17" dur="4000" fill="hold"/>
                                        <p:tgtEl>
                                          <p:spTgt spid="231"/>
                                        </p:tgtEl>
                                      </p:cBhvr>
                                    </p:animEffect>
                                    <p:set>
                                      <p:cBhvr>
                                        <p:cTn id="18" fill="hold">
                                          <p:stCondLst>
                                            <p:cond delay="3999"/>
                                          </p:stCondLst>
                                        </p:cTn>
                                        <p:tgtEl>
                                          <p:spTgt spid="231"/>
                                        </p:tgtEl>
                                        <p:attrNameLst>
                                          <p:attrName>style.visibility</p:attrName>
                                        </p:attrNameLst>
                                      </p:cBhvr>
                                      <p:to>
                                        <p:strVal val="hidden"/>
                                      </p:to>
                                    </p:set>
                                  </p:childTnLst>
                                </p:cTn>
                              </p:par>
                            </p:childTnLst>
                          </p:cTn>
                        </p:par>
                        <p:par>
                          <p:cTn id="19" fill="hold">
                            <p:stCondLst>
                              <p:cond delay="22000"/>
                            </p:stCondLst>
                            <p:childTnLst>
                              <p:par>
                                <p:cTn id="20" nodeType="afterEffect" presetClass="exit" presetSubtype="0" presetID="1" grpId="5" fill="hold">
                                  <p:stCondLst>
                                    <p:cond delay="0"/>
                                  </p:stCondLst>
                                  <p:iterate type="el" backwards="0">
                                    <p:tmAbs val="0"/>
                                  </p:iterate>
                                  <p:childTnLst>
                                    <p:set>
                                      <p:cBhvr>
                                        <p:cTn id="21" fill="hold">
                                          <p:stCondLst>
                                            <p:cond delay="0"/>
                                          </p:stCondLst>
                                        </p:cTn>
                                        <p:tgtEl>
                                          <p:spTgt spid="233"/>
                                        </p:tgtEl>
                                        <p:attrNameLst>
                                          <p:attrName>style.visibility</p:attrName>
                                        </p:attrNameLst>
                                      </p:cBhvr>
                                      <p:to>
                                        <p:strVal val="hidden"/>
                                      </p:to>
                                    </p:set>
                                  </p:childTnLst>
                                </p:cTn>
                              </p:par>
                            </p:childTnLst>
                          </p:cTn>
                        </p:par>
                        <p:par>
                          <p:cTn id="22" fill="hold">
                            <p:stCondLst>
                              <p:cond delay="22000"/>
                            </p:stCondLst>
                            <p:childTnLst>
                              <p:par>
                                <p:cTn id="23" nodeType="afterEffect" presetClass="exit" presetSubtype="0" presetID="9" grpId="6" fill="hold">
                                  <p:stCondLst>
                                    <p:cond delay="0"/>
                                  </p:stCondLst>
                                  <p:iterate type="el" backwards="0">
                                    <p:tmAbs val="0"/>
                                  </p:iterate>
                                  <p:childTnLst>
                                    <p:animEffect filter="dissolve" transition="out">
                                      <p:cBhvr>
                                        <p:cTn id="24" dur="1000" fill="hold"/>
                                        <p:tgtEl>
                                          <p:spTgt spid="234"/>
                                        </p:tgtEl>
                                      </p:cBhvr>
                                    </p:animEffect>
                                    <p:set>
                                      <p:cBhvr>
                                        <p:cTn id="25" fill="hold">
                                          <p:stCondLst>
                                            <p:cond delay="999"/>
                                          </p:stCondLst>
                                        </p:cTn>
                                        <p:tgtEl>
                                          <p:spTgt spid="2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4"/>
      <p:bldP build="whole" bldLvl="1" animBg="1" rev="0" advAuto="0" spid="233" grpId="3"/>
      <p:bldP build="whole" bldLvl="1" animBg="1" rev="0" advAuto="0" spid="234" grpId="1"/>
      <p:bldP build="whole" bldLvl="1" animBg="1" rev="0" advAuto="0" spid="233" grpId="5"/>
      <p:bldP build="whole" bldLvl="1" animBg="1" rev="0" advAuto="0" spid="234" grpId="6"/>
      <p:bldP build="whole" bldLvl="1" animBg="1" rev="0" advAuto="0" spid="231" grpId="2"/>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lvl="0">
              <a:defRPr sz="1800">
                <a:solidFill>
                  <a:srgbClr val="000000"/>
                </a:solidFill>
              </a:defRPr>
            </a:pPr>
            <a:r>
              <a:rPr sz="4000">
                <a:solidFill>
                  <a:srgbClr val="ACB4C2"/>
                </a:solidFill>
              </a:rPr>
              <a:t>Follow me</a:t>
            </a:r>
          </a:p>
        </p:txBody>
      </p:sp>
      <p:sp>
        <p:nvSpPr>
          <p:cNvPr id="237" name="Shape 237"/>
          <p:cNvSpPr/>
          <p:nvPr/>
        </p:nvSpPr>
        <p:spPr>
          <a:xfrm>
            <a:off x="3480365" y="4009523"/>
            <a:ext cx="218327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D800"/>
                </a:solidFill>
                <a:latin typeface="+mn-lt"/>
                <a:ea typeface="+mn-ea"/>
                <a:cs typeface="+mn-cs"/>
                <a:sym typeface="Helvetica"/>
              </a:defRPr>
            </a:lvl1pPr>
          </a:lstStyle>
          <a:p>
            <a:pPr lvl="0">
              <a:defRPr sz="1800">
                <a:solidFill>
                  <a:srgbClr val="000000"/>
                </a:solidFill>
              </a:defRPr>
            </a:pPr>
            <a:r>
              <a:rPr sz="3300">
                <a:solidFill>
                  <a:srgbClr val="FFD800"/>
                </a:solidFill>
              </a:rPr>
              <a:t>@mobiosis</a:t>
            </a:r>
          </a:p>
        </p:txBody>
      </p:sp>
      <p:sp>
        <p:nvSpPr>
          <p:cNvPr id="238" name="Shape 238"/>
          <p:cNvSpPr/>
          <p:nvPr/>
        </p:nvSpPr>
        <p:spPr>
          <a:xfrm>
            <a:off x="2288420" y="3129279"/>
            <a:ext cx="497270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FFFF"/>
                </a:solidFill>
                <a:latin typeface="+mn-lt"/>
                <a:ea typeface="+mn-ea"/>
                <a:cs typeface="+mn-cs"/>
                <a:sym typeface="Helvetica"/>
                <a:hlinkClick r:id="rId2" invalidUrl="" action="" tgtFrame="" tooltip="" history="1" highlightClick="0" endSnd="0"/>
              </a:defRPr>
            </a:lvl1pPr>
          </a:lstStyle>
          <a:p>
            <a:pPr lvl="0">
              <a:defRPr sz="1800">
                <a:solidFill>
                  <a:srgbClr val="000000"/>
                </a:solidFill>
              </a:defRPr>
            </a:pPr>
            <a:r>
              <a:rPr sz="3300">
                <a:solidFill>
                  <a:srgbClr val="FFFFFF"/>
                </a:solidFill>
                <a:hlinkClick r:id="rId2" invalidUrl="" action="" tgtFrame="" tooltip="" history="1" highlightClick="0" endSnd="0"/>
              </a:rPr>
              <a:t>http://github.com/mobiosis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1000"/>
                                  </p:stCondLst>
                                  <p:iterate type="el" backwards="0">
                                    <p:tmAbs val="0"/>
                                  </p:iterate>
                                  <p:childTnLst>
                                    <p:set>
                                      <p:cBhvr>
                                        <p:cTn id="6" fill="hold"/>
                                        <p:tgtEl>
                                          <p:spTgt spid="237"/>
                                        </p:tgtEl>
                                        <p:attrNameLst>
                                          <p:attrName>style.visibility</p:attrName>
                                        </p:attrNameLst>
                                      </p:cBhvr>
                                      <p:to>
                                        <p:strVal val="visible"/>
                                      </p:to>
                                    </p:set>
                                    <p:animEffect filter="dissolve" transition="in">
                                      <p:cBhvr>
                                        <p:cTn id="7" dur="1000"/>
                                        <p:tgtEl>
                                          <p:spTgt spid="237"/>
                                        </p:tgtEl>
                                      </p:cBhvr>
                                    </p:animEffect>
                                  </p:childTnLst>
                                </p:cTn>
                              </p:par>
                            </p:childTnLst>
                          </p:cTn>
                        </p:par>
                        <p:par>
                          <p:cTn id="8" fill="hold">
                            <p:stCondLst>
                              <p:cond delay="2000"/>
                            </p:stCondLst>
                            <p:childTnLst>
                              <p:par>
                                <p:cTn id="9" nodeType="afterEffect" presetClass="entr" presetSubtype="0" presetID="9" grpId="2" fill="hold">
                                  <p:stCondLst>
                                    <p:cond delay="1000"/>
                                  </p:stCondLst>
                                  <p:iterate type="el" backwards="0">
                                    <p:tmAbs val="0"/>
                                  </p:iterate>
                                  <p:childTnLst>
                                    <p:set>
                                      <p:cBhvr>
                                        <p:cTn id="10" fill="hold"/>
                                        <p:tgtEl>
                                          <p:spTgt spid="238"/>
                                        </p:tgtEl>
                                        <p:attrNameLst>
                                          <p:attrName>style.visibility</p:attrName>
                                        </p:attrNameLst>
                                      </p:cBhvr>
                                      <p:to>
                                        <p:strVal val="visible"/>
                                      </p:to>
                                    </p:set>
                                    <p:animEffect filter="dissolve" transition="in">
                                      <p:cBhvr>
                                        <p:cTn id="11"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1"/>
      <p:bldP build="whole" bldLvl="1" animBg="1" rev="0" advAuto="0" spid="238"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2" name="Shape 42"/>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make yourselves rich</a:t>
            </a:r>
          </a:p>
        </p:txBody>
      </p:sp>
      <p:sp>
        <p:nvSpPr>
          <p:cNvPr id="43" name="Shape 43"/>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http://www.bet.com/news/national/2013/01/08/american-money-250k-a-year-rich-or-not-rich.html</a:t>
            </a:r>
          </a:p>
        </p:txBody>
      </p:sp>
      <p:pic>
        <p:nvPicPr>
          <p:cNvPr id="44" name="060612-sports-nba-top-earners-money.jpg"/>
          <p:cNvPicPr/>
          <p:nvPr/>
        </p:nvPicPr>
        <p:blipFill>
          <a:blip r:embed="rId4">
            <a:extLst/>
          </a:blip>
          <a:stretch>
            <a:fillRect/>
          </a:stretch>
        </p:blipFill>
        <p:spPr>
          <a:xfrm>
            <a:off x="1065243" y="2124898"/>
            <a:ext cx="7013514" cy="394231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2"/>
                                        </p:tgtEl>
                                        <p:attrNameLst>
                                          <p:attrName>style.visibility</p:attrName>
                                        </p:attrNameLst>
                                      </p:cBhvr>
                                      <p:to>
                                        <p:strVal val="visible"/>
                                      </p:to>
                                    </p:set>
                                    <p:animEffect filter="dissolve" transition="in">
                                      <p:cBhvr>
                                        <p:cTn id="7" dur="400"/>
                                        <p:tgtEl>
                                          <p:spTgt spid="42"/>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44"/>
                                        </p:tgtEl>
                                        <p:attrNameLst>
                                          <p:attrName>style.visibility</p:attrName>
                                        </p:attrNameLst>
                                      </p:cBhvr>
                                      <p:to>
                                        <p:strVal val="visible"/>
                                      </p:to>
                                    </p:set>
                                    <p:anim calcmode="lin" valueType="num">
                                      <p:cBhvr>
                                        <p:cTn id="11" dur="500" fill="hold"/>
                                        <p:tgtEl>
                                          <p:spTgt spid="44"/>
                                        </p:tgtEl>
                                        <p:attrNameLst>
                                          <p:attrName>ppt_x</p:attrName>
                                        </p:attrNameLst>
                                      </p:cBhvr>
                                      <p:tavLst>
                                        <p:tav tm="0">
                                          <p:val>
                                            <p:strVal val="1+#ppt_w/2"/>
                                          </p:val>
                                        </p:tav>
                                        <p:tav tm="100000">
                                          <p:val>
                                            <p:strVal val="#ppt_x"/>
                                          </p:val>
                                        </p:tav>
                                      </p:tavLst>
                                    </p:anim>
                                    <p:anim calcmode="lin" valueType="num">
                                      <p:cBhvr>
                                        <p:cTn id="12" dur="500" fill="hold"/>
                                        <p:tgtEl>
                                          <p:spTgt spid="44"/>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43"/>
                                        </p:tgtEl>
                                        <p:attrNameLst>
                                          <p:attrName>style.visibility</p:attrName>
                                        </p:attrNameLst>
                                      </p:cBhvr>
                                      <p:to>
                                        <p:strVal val="visible"/>
                                      </p:to>
                                    </p:set>
                                    <p:animEffect filter="dissolve" transition="in">
                                      <p:cBhvr>
                                        <p:cTn id="16" dur="1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 grpId="1"/>
      <p:bldP build="whole" bldLvl="1" animBg="1" rev="0" advAuto="0" spid="44" grpId="2"/>
      <p:bldP build="whole" bldLvl="1" animBg="1" rev="0" advAuto="0" spid="43" grpId="3"/>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9" name="Shape 49"/>
          <p:cNvSpPr/>
          <p:nvPr>
            <p:ph type="body" idx="1"/>
          </p:nvPr>
        </p:nvSpPr>
        <p:spPr>
          <a:xfrm>
            <a:off x="457200" y="1514534"/>
            <a:ext cx="8229600" cy="6106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Other ecosystems’ fragmentation</a:t>
            </a:r>
          </a:p>
        </p:txBody>
      </p:sp>
      <p:sp>
        <p:nvSpPr>
          <p:cNvPr id="50" name="Shape 50"/>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http://www.fastcodesign.com/1673162/the-disintegration-of-android-visualized</a:t>
            </a:r>
          </a:p>
        </p:txBody>
      </p:sp>
      <p:pic>
        <p:nvPicPr>
          <p:cNvPr id="51" name="1673162-inline-devicefragmentation.jpg"/>
          <p:cNvPicPr/>
          <p:nvPr/>
        </p:nvPicPr>
        <p:blipFill>
          <a:blip r:embed="rId4">
            <a:extLst/>
          </a:blip>
          <a:stretch>
            <a:fillRect/>
          </a:stretch>
        </p:blipFill>
        <p:spPr>
          <a:xfrm>
            <a:off x="1029040" y="2146330"/>
            <a:ext cx="7085920" cy="4157073"/>
          </a:xfrm>
          <a:prstGeom prst="rect">
            <a:avLst/>
          </a:prstGeom>
          <a:ln w="12700">
            <a:miter lim="400000"/>
          </a:ln>
        </p:spPr>
      </p:pic>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9"/>
                                        </p:tgtEl>
                                        <p:attrNameLst>
                                          <p:attrName>style.visibility</p:attrName>
                                        </p:attrNameLst>
                                      </p:cBhvr>
                                      <p:to>
                                        <p:strVal val="visible"/>
                                      </p:to>
                                    </p:set>
                                    <p:animEffect filter="dissolve" transition="in">
                                      <p:cBhvr>
                                        <p:cTn id="7" dur="500"/>
                                        <p:tgtEl>
                                          <p:spTgt spid="49"/>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51"/>
                                        </p:tgtEl>
                                        <p:attrNameLst>
                                          <p:attrName>style.visibility</p:attrName>
                                        </p:attrNameLst>
                                      </p:cBhvr>
                                      <p:to>
                                        <p:strVal val="visible"/>
                                      </p:to>
                                    </p:set>
                                    <p:anim calcmode="lin" valueType="num">
                                      <p:cBhvr>
                                        <p:cTn id="11" dur="500" fill="hold"/>
                                        <p:tgtEl>
                                          <p:spTgt spid="51"/>
                                        </p:tgtEl>
                                        <p:attrNameLst>
                                          <p:attrName>ppt_x</p:attrName>
                                        </p:attrNameLst>
                                      </p:cBhvr>
                                      <p:tavLst>
                                        <p:tav tm="0">
                                          <p:val>
                                            <p:strVal val="1+#ppt_w/2"/>
                                          </p:val>
                                        </p:tav>
                                        <p:tav tm="100000">
                                          <p:val>
                                            <p:strVal val="#ppt_x"/>
                                          </p:val>
                                        </p:tav>
                                      </p:tavLst>
                                    </p:anim>
                                    <p:anim calcmode="lin" valueType="num">
                                      <p:cBhvr>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nodeType="afterEffect" presetClass="entr" presetSubtype="0" presetID="9" grpId="3" fill="hold">
                                  <p:stCondLst>
                                    <p:cond delay="200"/>
                                  </p:stCondLst>
                                  <p:iterate type="el" backwards="0">
                                    <p:tmAbs val="0"/>
                                  </p:iterate>
                                  <p:childTnLst>
                                    <p:set>
                                      <p:cBhvr>
                                        <p:cTn id="15" fill="hold"/>
                                        <p:tgtEl>
                                          <p:spTgt spid="50"/>
                                        </p:tgtEl>
                                        <p:attrNameLst>
                                          <p:attrName>style.visibility</p:attrName>
                                        </p:attrNameLst>
                                      </p:cBhvr>
                                      <p:to>
                                        <p:strVal val="visible"/>
                                      </p:to>
                                    </p:set>
                                    <p:animEffect filter="dissolve" transition="in">
                                      <p:cBhvr>
                                        <p:cTn id="16" dur="5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 grpId="2"/>
      <p:bldP build="whole" bldLvl="1" animBg="1" rev="0" advAuto="0" spid="50" grpId="3"/>
      <p:bldP build="whole" bldLvl="1" animBg="1" rev="0" advAuto="0" spid="49"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defRPr sz="1800">
                <a:solidFill>
                  <a:srgbClr val="000000"/>
                </a:solidFill>
              </a:defRPr>
            </a:pPr>
            <a:r>
              <a:rPr sz="4000">
                <a:solidFill>
                  <a:srgbClr val="ACB4C2"/>
                </a:solidFill>
              </a:rPr>
              <a:t>History of Autolayouts</a:t>
            </a:r>
          </a:p>
        </p:txBody>
      </p:sp>
      <p:sp>
        <p:nvSpPr>
          <p:cNvPr id="56" name="Shape 56"/>
          <p:cNvSpPr/>
          <p:nvPr>
            <p:ph type="body" idx="1"/>
          </p:nvPr>
        </p:nvSpPr>
        <p:spPr>
          <a:prstGeom prst="rect">
            <a:avLst/>
          </a:prstGeom>
        </p:spPr>
        <p:txBody>
          <a:bodyPr/>
          <a:lstStyle/>
          <a:p>
            <a:pPr lvl="0" marL="240631" indent="-240631">
              <a:buChar char="•"/>
              <a:defRPr sz="1800">
                <a:solidFill>
                  <a:srgbClr val="000000"/>
                </a:solidFill>
              </a:defRPr>
            </a:pPr>
            <a:r>
              <a:rPr sz="2400">
                <a:solidFill>
                  <a:srgbClr val="FFFFFF"/>
                </a:solidFill>
              </a:rPr>
              <a:t>Autolayouts were introduced in iOS 6 (OS X 10.7)</a:t>
            </a:r>
            <a:endParaRPr sz="2400">
              <a:solidFill>
                <a:srgbClr val="FFFFFF"/>
              </a:solidFill>
            </a:endParaRPr>
          </a:p>
          <a:p>
            <a:pPr lvl="0" marL="240631" indent="-240631">
              <a:buChar char="•"/>
              <a:defRPr sz="1800">
                <a:solidFill>
                  <a:srgbClr val="000000"/>
                </a:solidFill>
              </a:defRPr>
            </a:pPr>
            <a:r>
              <a:rPr sz="2400">
                <a:solidFill>
                  <a:srgbClr val="FFFFFF"/>
                </a:solidFill>
              </a:rPr>
              <a:t>They are a way to move from </a:t>
            </a:r>
            <a:r>
              <a:rPr b="1" sz="2400">
                <a:solidFill>
                  <a:srgbClr val="FFFFFF"/>
                </a:solidFill>
              </a:rPr>
              <a:t>Imperative</a:t>
            </a:r>
            <a:r>
              <a:rPr sz="2400">
                <a:solidFill>
                  <a:srgbClr val="FFFFFF"/>
                </a:solidFill>
              </a:rPr>
              <a:t> to </a:t>
            </a:r>
            <a:r>
              <a:rPr b="1" sz="2400">
                <a:solidFill>
                  <a:srgbClr val="FFFFFF"/>
                </a:solidFill>
              </a:rPr>
              <a:t>Declarative</a:t>
            </a:r>
            <a:r>
              <a:rPr sz="2400">
                <a:solidFill>
                  <a:srgbClr val="FFFFFF"/>
                </a:solidFill>
              </a:rPr>
              <a:t> interfaces</a:t>
            </a:r>
            <a:endParaRPr sz="2400">
              <a:solidFill>
                <a:srgbClr val="FFFFFF"/>
              </a:solidFill>
            </a:endParaRPr>
          </a:p>
          <a:p>
            <a:pPr lvl="0" marL="240631" indent="-240631">
              <a:buChar char="•"/>
              <a:defRPr sz="1800">
                <a:solidFill>
                  <a:srgbClr val="000000"/>
                </a:solidFill>
              </a:defRPr>
            </a:pPr>
            <a:r>
              <a:rPr sz="2400">
                <a:solidFill>
                  <a:srgbClr val="FFFFFF"/>
                </a:solidFill>
              </a:rPr>
              <a:t>Support for Autolayouts in Xcode has gone through various iterations, where Xcode 4.6 was not the best one to start with</a:t>
            </a:r>
            <a:endParaRPr sz="2400">
              <a:solidFill>
                <a:srgbClr val="FFFFFF"/>
              </a:solidFill>
            </a:endParaRPr>
          </a:p>
          <a:p>
            <a:pPr lvl="0" marL="240631" indent="-240631">
              <a:buChar char="•"/>
              <a:defRPr sz="1800">
                <a:solidFill>
                  <a:srgbClr val="000000"/>
                </a:solidFill>
              </a:defRPr>
            </a:pPr>
            <a:r>
              <a:rPr sz="2400">
                <a:solidFill>
                  <a:srgbClr val="FFFFFF"/>
                </a:solidFill>
              </a:rPr>
              <a:t>They are still a </a:t>
            </a:r>
            <a:r>
              <a:rPr b="1" sz="2400">
                <a:solidFill>
                  <a:srgbClr val="FFFFFF"/>
                </a:solidFill>
              </a:rPr>
              <a:t>taboo</a:t>
            </a:r>
            <a:r>
              <a:rPr sz="2400">
                <a:solidFill>
                  <a:srgbClr val="FFFFFF"/>
                </a:solidFill>
              </a:rPr>
              <a:t> for many programmers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56">
                                            <p:bg/>
                                          </p:spTgt>
                                        </p:tgtEl>
                                        <p:attrNameLst>
                                          <p:attrName>style.visibility</p:attrName>
                                        </p:attrNameLst>
                                      </p:cBhvr>
                                      <p:to>
                                        <p:strVal val="visible"/>
                                      </p:to>
                                    </p:set>
                                    <p:animEffect filter="dissolve" transition="in">
                                      <p:cBhvr>
                                        <p:cTn id="7" dur="500"/>
                                        <p:tgtEl>
                                          <p:spTgt spid="56">
                                            <p:bg/>
                                          </p:spTgt>
                                        </p:tgtEl>
                                      </p:cBhvr>
                                    </p:animEffect>
                                  </p:childTnLst>
                                </p:cTn>
                              </p:par>
                              <p:par>
                                <p:cTn id="8" presetClass="entr" presetSubtype="0" presetID="9" grpId="1" fill="hold">
                                  <p:stCondLst>
                                    <p:cond delay="0"/>
                                  </p:stCondLst>
                                  <p:iterate type="el" backwards="0">
                                    <p:tmAbs val="0"/>
                                  </p:iterate>
                                  <p:childTnLst>
                                    <p:set>
                                      <p:cBhvr>
                                        <p:cTn id="9" fill="hold"/>
                                        <p:tgtEl>
                                          <p:spTgt spid="56">
                                            <p:txEl>
                                              <p:pRg st="0" end="0"/>
                                            </p:txEl>
                                          </p:spTgt>
                                        </p:tgtEl>
                                        <p:attrNameLst>
                                          <p:attrName>style.visibility</p:attrName>
                                        </p:attrNameLst>
                                      </p:cBhvr>
                                      <p:to>
                                        <p:strVal val="visible"/>
                                      </p:to>
                                    </p:set>
                                    <p:animEffect filter="dissolve" transition="in">
                                      <p:cBhvr>
                                        <p:cTn id="10" dur="500"/>
                                        <p:tgtEl>
                                          <p:spTgt spid="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56">
                                            <p:txEl>
                                              <p:pRg st="1" end="1"/>
                                            </p:txEl>
                                          </p:spTgt>
                                        </p:tgtEl>
                                        <p:attrNameLst>
                                          <p:attrName>style.visibility</p:attrName>
                                        </p:attrNameLst>
                                      </p:cBhvr>
                                      <p:to>
                                        <p:strVal val="visible"/>
                                      </p:to>
                                    </p:set>
                                    <p:animEffect filter="dissolve" transition="in">
                                      <p:cBhvr>
                                        <p:cTn id="15" dur="500"/>
                                        <p:tgtEl>
                                          <p:spTgt spid="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56">
                                            <p:txEl>
                                              <p:pRg st="2" end="2"/>
                                            </p:txEl>
                                          </p:spTgt>
                                        </p:tgtEl>
                                        <p:attrNameLst>
                                          <p:attrName>style.visibility</p:attrName>
                                        </p:attrNameLst>
                                      </p:cBhvr>
                                      <p:to>
                                        <p:strVal val="visible"/>
                                      </p:to>
                                    </p:set>
                                    <p:animEffect filter="dissolve" transition="in">
                                      <p:cBhvr>
                                        <p:cTn id="20" dur="500"/>
                                        <p:tgtEl>
                                          <p:spTgt spid="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56">
                                            <p:txEl>
                                              <p:pRg st="3" end="3"/>
                                            </p:txEl>
                                          </p:spTgt>
                                        </p:tgtEl>
                                        <p:attrNameLst>
                                          <p:attrName>style.visibility</p:attrName>
                                        </p:attrNameLst>
                                      </p:cBhvr>
                                      <p:to>
                                        <p:strVal val="visible"/>
                                      </p:to>
                                    </p:set>
                                    <p:animEffect filter="dissolve" transition="in">
                                      <p:cBhvr>
                                        <p:cTn id="25" dur="500"/>
                                        <p:tgtEl>
                                          <p:spTgt spid="5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solidFill>
                  <a:srgbClr val="000000"/>
                </a:solidFill>
              </a:defRPr>
            </a:pPr>
            <a:r>
              <a:rPr sz="4000">
                <a:solidFill>
                  <a:srgbClr val="ACB4C2"/>
                </a:solidFill>
              </a:rPr>
              <a:t>Why autolayouts?</a:t>
            </a:r>
          </a:p>
        </p:txBody>
      </p:sp>
      <p:sp>
        <p:nvSpPr>
          <p:cNvPr id="61" name="Shape 61"/>
          <p:cNvSpPr/>
          <p:nvPr/>
        </p:nvSpPr>
        <p:spPr>
          <a:xfrm>
            <a:off x="760681" y="1972453"/>
            <a:ext cx="7622638" cy="352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2500">
                <a:solidFill>
                  <a:srgbClr val="FFFFFF"/>
                </a:solidFill>
                <a:latin typeface="Helvetica Light"/>
                <a:ea typeface="Helvetica Light"/>
                <a:cs typeface="Helvetica Light"/>
                <a:sym typeface="Helvetica Light"/>
              </a:rPr>
              <a:t>1. No more </a:t>
            </a:r>
            <a:r>
              <a:rPr sz="2500">
                <a:solidFill>
                  <a:srgbClr val="FFD800"/>
                </a:solidFill>
                <a:latin typeface="Helvetica Light"/>
                <a:ea typeface="Helvetica Light"/>
                <a:cs typeface="Helvetica Light"/>
                <a:sym typeface="Helvetica Light"/>
              </a:rPr>
              <a:t>setFrame</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autolayout uses declarative interfaces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frame is calculated each time based on constraints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invoke the layout by calling</a:t>
            </a:r>
            <a:br>
              <a:rPr sz="2500">
                <a:solidFill>
                  <a:srgbClr val="FFFFFF"/>
                </a:solidFill>
                <a:latin typeface="Helvetica Light"/>
                <a:ea typeface="Helvetica Light"/>
                <a:cs typeface="Helvetica Light"/>
                <a:sym typeface="Helvetica Light"/>
              </a:rPr>
            </a:br>
            <a:r>
              <a:rPr sz="2500">
                <a:solidFill>
                  <a:srgbClr val="FFFFFF"/>
                </a:solidFill>
                <a:latin typeface="Helvetica Light"/>
                <a:ea typeface="Helvetica Light"/>
                <a:cs typeface="Helvetica Light"/>
                <a:sym typeface="Helvetica Light"/>
              </a:rPr>
              <a:t>	</a:t>
            </a:r>
            <a:r>
              <a:rPr sz="2500">
                <a:solidFill>
                  <a:srgbClr val="FFD800"/>
                </a:solidFill>
                <a:latin typeface="Helvetica Light"/>
                <a:ea typeface="Helvetica Light"/>
                <a:cs typeface="Helvetica Light"/>
                <a:sym typeface="Helvetica Light"/>
              </a:rPr>
              <a:t>[view layoutIfNeeded]</a:t>
            </a:r>
            <a:br>
              <a:rPr sz="2500">
                <a:solidFill>
                  <a:srgbClr val="FFD800"/>
                </a:solidFill>
                <a:latin typeface="Helvetica Light"/>
                <a:ea typeface="Helvetica Light"/>
                <a:cs typeface="Helvetica Light"/>
                <a:sym typeface="Helvetica Light"/>
              </a:rPr>
            </a:br>
            <a:r>
              <a:rPr sz="2500">
                <a:solidFill>
                  <a:srgbClr val="FFD800"/>
                </a:solidFill>
                <a:latin typeface="Helvetica Light"/>
                <a:ea typeface="Helvetica Light"/>
                <a:cs typeface="Helvetica Light"/>
                <a:sym typeface="Helvetica Light"/>
              </a:rPr>
              <a:t>	[view setNeedsLayout]</a:t>
            </a:r>
            <a:endParaRPr sz="2500">
              <a:solidFill>
                <a:srgbClr val="FFD800"/>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you can combine the frame-based layout with autolayout (no need to switch to autolayout right away)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1">
                                            <p:bg/>
                                          </p:spTgt>
                                        </p:tgtEl>
                                        <p:attrNameLst>
                                          <p:attrName>style.visibility</p:attrName>
                                        </p:attrNameLst>
                                      </p:cBhvr>
                                      <p:to>
                                        <p:strVal val="visible"/>
                                      </p:to>
                                    </p:set>
                                    <p:anim calcmode="lin" valueType="num">
                                      <p:cBhvr>
                                        <p:cTn id="7" dur="500" fill="hold"/>
                                        <p:tgtEl>
                                          <p:spTgt spid="61">
                                            <p:bg/>
                                          </p:spTgt>
                                        </p:tgtEl>
                                        <p:attrNameLst>
                                          <p:attrName>ppt_w</p:attrName>
                                        </p:attrNameLst>
                                      </p:cBhvr>
                                      <p:tavLst>
                                        <p:tav tm="0">
                                          <p:val>
                                            <p:fltVal val="0"/>
                                          </p:val>
                                        </p:tav>
                                        <p:tav tm="100000">
                                          <p:val>
                                            <p:strVal val="#ppt_w"/>
                                          </p:val>
                                        </p:tav>
                                      </p:tavLst>
                                    </p:anim>
                                    <p:anim calcmode="lin" valueType="num">
                                      <p:cBhvr>
                                        <p:cTn id="8" dur="500" fill="hold"/>
                                        <p:tgtEl>
                                          <p:spTgt spid="61">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61">
                                            <p:txEl>
                                              <p:pRg st="0" end="0"/>
                                            </p:txEl>
                                          </p:spTgt>
                                        </p:tgtEl>
                                        <p:attrNameLst>
                                          <p:attrName>style.visibility</p:attrName>
                                        </p:attrNameLst>
                                      </p:cBhvr>
                                      <p:to>
                                        <p:strVal val="visible"/>
                                      </p:to>
                                    </p:set>
                                    <p:anim calcmode="lin" valueType="num">
                                      <p:cBhvr>
                                        <p:cTn id="11"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1" fill="hold">
                                  <p:stCondLst>
                                    <p:cond delay="0"/>
                                  </p:stCondLst>
                                  <p:iterate type="el" backwards="0">
                                    <p:tmAbs val="0"/>
                                  </p:iterate>
                                  <p:childTnLst>
                                    <p:set>
                                      <p:cBhvr>
                                        <p:cTn id="16" fill="hold"/>
                                        <p:tgtEl>
                                          <p:spTgt spid="61">
                                            <p:txEl>
                                              <p:pRg st="1" end="1"/>
                                            </p:txEl>
                                          </p:spTgt>
                                        </p:tgtEl>
                                        <p:attrNameLst>
                                          <p:attrName>style.visibility</p:attrName>
                                        </p:attrNameLst>
                                      </p:cBhvr>
                                      <p:to>
                                        <p:strVal val="visible"/>
                                      </p:to>
                                    </p:set>
                                    <p:anim calcmode="lin" valueType="num">
                                      <p:cBhvr>
                                        <p:cTn id="17" dur="500" fill="hold"/>
                                        <p:tgtEl>
                                          <p:spTgt spid="6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16" presetID="23" grpId="1" fill="hold">
                                  <p:stCondLst>
                                    <p:cond delay="0"/>
                                  </p:stCondLst>
                                  <p:iterate type="el" backwards="0">
                                    <p:tmAbs val="0"/>
                                  </p:iterate>
                                  <p:childTnLst>
                                    <p:set>
                                      <p:cBhvr>
                                        <p:cTn id="22" fill="hold"/>
                                        <p:tgtEl>
                                          <p:spTgt spid="61">
                                            <p:txEl>
                                              <p:pRg st="2" end="2"/>
                                            </p:txEl>
                                          </p:spTgt>
                                        </p:tgtEl>
                                        <p:attrNameLst>
                                          <p:attrName>style.visibility</p:attrName>
                                        </p:attrNameLst>
                                      </p:cBhvr>
                                      <p:to>
                                        <p:strVal val="visible"/>
                                      </p:to>
                                    </p:set>
                                    <p:anim calcmode="lin" valueType="num">
                                      <p:cBhvr>
                                        <p:cTn id="23" dur="500" fill="hold"/>
                                        <p:tgtEl>
                                          <p:spTgt spid="61">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6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16" presetID="23" grpId="1" fill="hold">
                                  <p:stCondLst>
                                    <p:cond delay="0"/>
                                  </p:stCondLst>
                                  <p:iterate type="el" backwards="0">
                                    <p:tmAbs val="0"/>
                                  </p:iterate>
                                  <p:childTnLst>
                                    <p:set>
                                      <p:cBhvr>
                                        <p:cTn id="28" fill="hold"/>
                                        <p:tgtEl>
                                          <p:spTgt spid="61">
                                            <p:txEl>
                                              <p:pRg st="3" end="3"/>
                                            </p:txEl>
                                          </p:spTgt>
                                        </p:tgtEl>
                                        <p:attrNameLst>
                                          <p:attrName>style.visibility</p:attrName>
                                        </p:attrNameLst>
                                      </p:cBhvr>
                                      <p:to>
                                        <p:strVal val="visible"/>
                                      </p:to>
                                    </p:set>
                                    <p:anim calcmode="lin" valueType="num">
                                      <p:cBhvr>
                                        <p:cTn id="29" dur="500" fill="hold"/>
                                        <p:tgtEl>
                                          <p:spTgt spid="61">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6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16" presetID="23" grpId="1" fill="hold">
                                  <p:stCondLst>
                                    <p:cond delay="0"/>
                                  </p:stCondLst>
                                  <p:iterate type="el" backwards="0">
                                    <p:tmAbs val="0"/>
                                  </p:iterate>
                                  <p:childTnLst>
                                    <p:set>
                                      <p:cBhvr>
                                        <p:cTn id="34" fill="hold"/>
                                        <p:tgtEl>
                                          <p:spTgt spid="61">
                                            <p:txEl>
                                              <p:pRg st="4" end="4"/>
                                            </p:txEl>
                                          </p:spTgt>
                                        </p:tgtEl>
                                        <p:attrNameLst>
                                          <p:attrName>style.visibility</p:attrName>
                                        </p:attrNameLst>
                                      </p:cBhvr>
                                      <p:to>
                                        <p:strVal val="visible"/>
                                      </p:to>
                                    </p:set>
                                    <p:anim calcmode="lin" valueType="num">
                                      <p:cBhvr>
                                        <p:cTn id="35" dur="500" fill="hold"/>
                                        <p:tgtEl>
                                          <p:spTgt spid="6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457200" y="274636"/>
            <a:ext cx="8229600" cy="1143001"/>
          </a:xfrm>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Why autolayouts?</a:t>
            </a:r>
          </a:p>
        </p:txBody>
      </p:sp>
      <p:sp>
        <p:nvSpPr>
          <p:cNvPr id="66" name="Shape 66"/>
          <p:cNvSpPr/>
          <p:nvPr>
            <p:ph type="body" idx="1"/>
          </p:nvPr>
        </p:nvSpPr>
        <p:spPr>
          <a:xfrm>
            <a:off x="571500" y="1940104"/>
            <a:ext cx="8229600" cy="618150"/>
          </a:xfrm>
          <a:prstGeom prst="rect">
            <a:avLst/>
          </a:prstGeom>
        </p:spPr>
        <p:txBody>
          <a:bodyPr lIns="0" tIns="0" rIns="0" bIns="0">
            <a:normAutofit fontScale="100000" lnSpcReduction="0"/>
          </a:bodyPr>
          <a:lstStyle>
            <a:lvl1pPr>
              <a:defRPr sz="2500"/>
            </a:lvl1pPr>
          </a:lstStyle>
          <a:p>
            <a:pPr lvl="0">
              <a:defRPr sz="1800">
                <a:solidFill>
                  <a:srgbClr val="000000"/>
                </a:solidFill>
              </a:defRPr>
            </a:pPr>
            <a:r>
              <a:rPr sz="2500">
                <a:solidFill>
                  <a:srgbClr val="FFFFFF"/>
                </a:solidFill>
              </a:rPr>
              <a:t>2. One layout fits all</a:t>
            </a:r>
          </a:p>
        </p:txBody>
      </p:sp>
      <p:pic>
        <p:nvPicPr>
          <p:cNvPr id="67" name="image00.png"/>
          <p:cNvPicPr/>
          <p:nvPr/>
        </p:nvPicPr>
        <p:blipFill>
          <a:blip r:embed="rId3">
            <a:extLst/>
          </a:blip>
          <a:stretch>
            <a:fillRect/>
          </a:stretch>
        </p:blipFill>
        <p:spPr>
          <a:xfrm>
            <a:off x="2525900" y="2664616"/>
            <a:ext cx="3602824" cy="619975"/>
          </a:xfrm>
          <a:prstGeom prst="rect">
            <a:avLst/>
          </a:prstGeom>
          <a:ln w="12700">
            <a:miter lim="400000"/>
          </a:ln>
        </p:spPr>
      </p:pic>
      <p:sp>
        <p:nvSpPr>
          <p:cNvPr id="68" name="Shape 68"/>
          <p:cNvSpPr/>
          <p:nvPr/>
        </p:nvSpPr>
        <p:spPr>
          <a:xfrm>
            <a:off x="571500" y="3392397"/>
            <a:ext cx="8229600" cy="1525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2500">
                <a:solidFill>
                  <a:srgbClr val="FFFFFF"/>
                </a:solidFill>
                <a:latin typeface="Helvetica Light"/>
                <a:ea typeface="Helvetica Light"/>
                <a:cs typeface="Helvetica Light"/>
                <a:sym typeface="Helvetica Light"/>
              </a:rPr>
              <a:t>3. Translations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4. New form factors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5. Because challenges are fun...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anim calcmode="lin" valueType="num">
                                      <p:cBhvr>
                                        <p:cTn id="7" dur="500" fill="hold"/>
                                        <p:tgtEl>
                                          <p:spTgt spid="66">
                                            <p:bg/>
                                          </p:spTgt>
                                        </p:tgtEl>
                                        <p:attrNameLst>
                                          <p:attrName>ppt_w</p:attrName>
                                        </p:attrNameLst>
                                      </p:cBhvr>
                                      <p:tavLst>
                                        <p:tav tm="0">
                                          <p:val>
                                            <p:fltVal val="0"/>
                                          </p:val>
                                        </p:tav>
                                        <p:tav tm="100000">
                                          <p:val>
                                            <p:strVal val="#ppt_w"/>
                                          </p:val>
                                        </p:tav>
                                      </p:tavLst>
                                    </p:anim>
                                    <p:anim calcmode="lin" valueType="num">
                                      <p:cBhvr>
                                        <p:cTn id="8" dur="500" fill="hold"/>
                                        <p:tgtEl>
                                          <p:spTgt spid="66">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66">
                                            <p:txEl>
                                              <p:pRg st="0" end="0"/>
                                            </p:txEl>
                                          </p:spTgt>
                                        </p:tgtEl>
                                        <p:attrNameLst>
                                          <p:attrName>style.visibility</p:attrName>
                                        </p:attrNameLst>
                                      </p:cBhvr>
                                      <p:to>
                                        <p:strVal val="visible"/>
                                      </p:to>
                                    </p:set>
                                    <p:anim calcmode="lin" valueType="num">
                                      <p:cBhvr>
                                        <p:cTn id="11" dur="5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6">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nodeType="afterEffect" presetClass="entr" presetSubtype="0" presetID="1" grpId="2" fill="hold">
                                  <p:stCondLst>
                                    <p:cond delay="500"/>
                                  </p:stCondLst>
                                  <p:iterate type="el" backwards="0">
                                    <p:tmAbs val="0"/>
                                  </p:iterate>
                                  <p:childTnLst>
                                    <p:set>
                                      <p:cBhvr>
                                        <p:cTn id="15" fill="hold"/>
                                        <p:tgtEl>
                                          <p:spTgt spid="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16" presetID="23" grpId="3" fill="hold">
                                  <p:stCondLst>
                                    <p:cond delay="0"/>
                                  </p:stCondLst>
                                  <p:iterate type="el" backwards="0">
                                    <p:tmAbs val="0"/>
                                  </p:iterate>
                                  <p:childTnLst>
                                    <p:set>
                                      <p:cBhvr>
                                        <p:cTn id="19" fill="hold"/>
                                        <p:tgtEl>
                                          <p:spTgt spid="68">
                                            <p:bg/>
                                          </p:spTgt>
                                        </p:tgtEl>
                                        <p:attrNameLst>
                                          <p:attrName>style.visibility</p:attrName>
                                        </p:attrNameLst>
                                      </p:cBhvr>
                                      <p:to>
                                        <p:strVal val="visible"/>
                                      </p:to>
                                    </p:set>
                                    <p:anim calcmode="lin" valueType="num">
                                      <p:cBhvr>
                                        <p:cTn id="20" dur="500" fill="hold"/>
                                        <p:tgtEl>
                                          <p:spTgt spid="68">
                                            <p:bg/>
                                          </p:spTgt>
                                        </p:tgtEl>
                                        <p:attrNameLst>
                                          <p:attrName>ppt_w</p:attrName>
                                        </p:attrNameLst>
                                      </p:cBhvr>
                                      <p:tavLst>
                                        <p:tav tm="0">
                                          <p:val>
                                            <p:fltVal val="0"/>
                                          </p:val>
                                        </p:tav>
                                        <p:tav tm="100000">
                                          <p:val>
                                            <p:strVal val="#ppt_w"/>
                                          </p:val>
                                        </p:tav>
                                      </p:tavLst>
                                    </p:anim>
                                    <p:anim calcmode="lin" valueType="num">
                                      <p:cBhvr>
                                        <p:cTn id="21" dur="500" fill="hold"/>
                                        <p:tgtEl>
                                          <p:spTgt spid="68">
                                            <p:bg/>
                                          </p:spTgt>
                                        </p:tgtEl>
                                        <p:attrNameLst>
                                          <p:attrName>ppt_h</p:attrName>
                                        </p:attrNameLst>
                                      </p:cBhvr>
                                      <p:tavLst>
                                        <p:tav tm="0">
                                          <p:val>
                                            <p:fltVal val="0"/>
                                          </p:val>
                                        </p:tav>
                                        <p:tav tm="100000">
                                          <p:val>
                                            <p:strVal val="#ppt_h"/>
                                          </p:val>
                                        </p:tav>
                                      </p:tavLst>
                                    </p:anim>
                                  </p:childTnLst>
                                </p:cTn>
                              </p:par>
                              <p:par>
                                <p:cTn id="22" presetClass="entr" presetSubtype="16" presetID="23" grpId="3" fill="hold">
                                  <p:stCondLst>
                                    <p:cond delay="0"/>
                                  </p:stCondLst>
                                  <p:iterate type="el" backwards="0">
                                    <p:tmAbs val="0"/>
                                  </p:iterate>
                                  <p:childTnLst>
                                    <p:set>
                                      <p:cBhvr>
                                        <p:cTn id="23" fill="hold"/>
                                        <p:tgtEl>
                                          <p:spTgt spid="68">
                                            <p:txEl>
                                              <p:pRg st="0" end="0"/>
                                            </p:txEl>
                                          </p:spTgt>
                                        </p:tgtEl>
                                        <p:attrNameLst>
                                          <p:attrName>style.visibility</p:attrName>
                                        </p:attrNameLst>
                                      </p:cBhvr>
                                      <p:to>
                                        <p:strVal val="visible"/>
                                      </p:to>
                                    </p:set>
                                    <p:anim calcmode="lin" valueType="num">
                                      <p:cBhvr>
                                        <p:cTn id="24" dur="500" fill="hold"/>
                                        <p:tgtEl>
                                          <p:spTgt spid="68">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6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16" presetID="23" grpId="3" fill="hold">
                                  <p:stCondLst>
                                    <p:cond delay="0"/>
                                  </p:stCondLst>
                                  <p:iterate type="el" backwards="0">
                                    <p:tmAbs val="0"/>
                                  </p:iterate>
                                  <p:childTnLst>
                                    <p:set>
                                      <p:cBhvr>
                                        <p:cTn id="29" fill="hold"/>
                                        <p:tgtEl>
                                          <p:spTgt spid="68">
                                            <p:txEl>
                                              <p:pRg st="1" end="1"/>
                                            </p:txEl>
                                          </p:spTgt>
                                        </p:tgtEl>
                                        <p:attrNameLst>
                                          <p:attrName>style.visibility</p:attrName>
                                        </p:attrNameLst>
                                      </p:cBhvr>
                                      <p:to>
                                        <p:strVal val="visible"/>
                                      </p:to>
                                    </p:set>
                                    <p:anim calcmode="lin" valueType="num">
                                      <p:cBhvr>
                                        <p:cTn id="30" dur="500" fill="hold"/>
                                        <p:tgtEl>
                                          <p:spTgt spid="68">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6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16" presetID="23" grpId="3" fill="hold">
                                  <p:stCondLst>
                                    <p:cond delay="0"/>
                                  </p:stCondLst>
                                  <p:iterate type="el" backwards="0">
                                    <p:tmAbs val="0"/>
                                  </p:iterate>
                                  <p:childTnLst>
                                    <p:set>
                                      <p:cBhvr>
                                        <p:cTn id="35" fill="hold"/>
                                        <p:tgtEl>
                                          <p:spTgt spid="68">
                                            <p:txEl>
                                              <p:pRg st="2" end="2"/>
                                            </p:txEl>
                                          </p:spTgt>
                                        </p:tgtEl>
                                        <p:attrNameLst>
                                          <p:attrName>style.visibility</p:attrName>
                                        </p:attrNameLst>
                                      </p:cBhvr>
                                      <p:to>
                                        <p:strVal val="visible"/>
                                      </p:to>
                                    </p:set>
                                    <p:anim calcmode="lin" valueType="num">
                                      <p:cBhvr>
                                        <p:cTn id="36" dur="500" fill="hold"/>
                                        <p:tgtEl>
                                          <p:spTgt spid="68">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68">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P build="whole" bldLvl="1" animBg="1" rev="0" advAuto="0" spid="67" grpId="2"/>
      <p:bldP build="p" bldLvl="5" animBg="1" rev="0" advAuto="0" spid="68"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73" name="Shape 73"/>
          <p:cNvSpPr/>
          <p:nvPr>
            <p:ph type="body" idx="1"/>
          </p:nvPr>
        </p:nvSpPr>
        <p:spPr>
          <a:prstGeom prst="rect">
            <a:avLst/>
          </a:prstGeom>
        </p:spPr>
        <p:txBody>
          <a:bodyPr/>
          <a:lstStyle/>
          <a:p>
            <a:pPr lvl="0" marL="0" indent="0">
              <a:buSzTx/>
              <a:buFontTx/>
              <a:buNone/>
              <a:defRPr sz="1800">
                <a:solidFill>
                  <a:srgbClr val="000000"/>
                </a:solidFill>
              </a:defRPr>
            </a:pPr>
            <a:r>
              <a:rPr sz="2500">
                <a:solidFill>
                  <a:srgbClr val="FFFFFF"/>
                </a:solidFill>
              </a:rPr>
              <a:t>Interface builder</a:t>
            </a:r>
            <a:endParaRPr sz="2500">
              <a:solidFill>
                <a:srgbClr val="FFFFFF"/>
              </a:solidFill>
            </a:endParaRPr>
          </a:p>
          <a:p>
            <a:pPr lvl="0" marL="228600" indent="-228600">
              <a:buFontTx/>
              <a:buChar char="•"/>
              <a:defRPr sz="1800">
                <a:solidFill>
                  <a:srgbClr val="000000"/>
                </a:solidFill>
              </a:defRPr>
            </a:pPr>
            <a:r>
              <a:rPr sz="2500">
                <a:solidFill>
                  <a:srgbClr val="FFFFFF"/>
                </a:solidFill>
              </a:rPr>
              <a:t>helps creating all the constraints for you</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error on insufficient layouts</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warning in case of ambiguity</a:t>
            </a:r>
            <a:endParaRPr sz="2500">
              <a:solidFill>
                <a:srgbClr val="FFFFFF"/>
              </a:solidFill>
            </a:endParaRPr>
          </a:p>
          <a:p>
            <a:pPr lvl="0" marL="228600" indent="-228600">
              <a:buFontTx/>
              <a:buChar char="•"/>
              <a:defRPr sz="1800">
                <a:solidFill>
                  <a:srgbClr val="000000"/>
                </a:solidFill>
              </a:defRPr>
            </a:pPr>
            <a:r>
              <a:rPr sz="2500">
                <a:solidFill>
                  <a:srgbClr val="FFFFFF"/>
                </a:solidFill>
              </a:rPr>
              <a:t>layouts created automatically can be pretty useless when not attended in detail</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73">
                                            <p:bg/>
                                          </p:spTgt>
                                        </p:tgtEl>
                                        <p:attrNameLst>
                                          <p:attrName>style.visibility</p:attrName>
                                        </p:attrNameLst>
                                      </p:cBhvr>
                                      <p:to>
                                        <p:strVal val="visible"/>
                                      </p:to>
                                    </p:set>
                                    <p:animEffect filter="fade" transition="in">
                                      <p:cBhvr>
                                        <p:cTn id="7" dur="500"/>
                                        <p:tgtEl>
                                          <p:spTgt spid="73">
                                            <p:bg/>
                                          </p:spTgt>
                                        </p:tgtEl>
                                      </p:cBhvr>
                                    </p:animEffect>
                                  </p:childTnLst>
                                </p:cTn>
                              </p:par>
                              <p:par>
                                <p:cTn id="8" presetClass="entr" presetSubtype="0" presetID="10" grpId="1" fill="hold">
                                  <p:stCondLst>
                                    <p:cond delay="0"/>
                                  </p:stCondLst>
                                  <p:iterate type="el" backwards="0">
                                    <p:tmAbs val="0"/>
                                  </p:iterate>
                                  <p:childTnLst>
                                    <p:set>
                                      <p:cBhvr>
                                        <p:cTn id="9" fill="hold"/>
                                        <p:tgtEl>
                                          <p:spTgt spid="73">
                                            <p:txEl>
                                              <p:pRg st="0" end="0"/>
                                            </p:txEl>
                                          </p:spTgt>
                                        </p:tgtEl>
                                        <p:attrNameLst>
                                          <p:attrName>style.visibility</p:attrName>
                                        </p:attrNameLst>
                                      </p:cBhvr>
                                      <p:to>
                                        <p:strVal val="visible"/>
                                      </p:to>
                                    </p:set>
                                    <p:animEffect filter="fade" transition="in">
                                      <p:cBhvr>
                                        <p:cTn id="10" dur="500"/>
                                        <p:tgtEl>
                                          <p:spTgt spid="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73">
                                            <p:txEl>
                                              <p:pRg st="1" end="1"/>
                                            </p:txEl>
                                          </p:spTgt>
                                        </p:tgtEl>
                                        <p:attrNameLst>
                                          <p:attrName>style.visibility</p:attrName>
                                        </p:attrNameLst>
                                      </p:cBhvr>
                                      <p:to>
                                        <p:strVal val="visible"/>
                                      </p:to>
                                    </p:set>
                                    <p:animEffect filter="fade" transition="in">
                                      <p:cBhvr>
                                        <p:cTn id="15" dur="500"/>
                                        <p:tgtEl>
                                          <p:spTgt spid="7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73">
                                            <p:txEl>
                                              <p:pRg st="2" end="2"/>
                                            </p:txEl>
                                          </p:spTgt>
                                        </p:tgtEl>
                                        <p:attrNameLst>
                                          <p:attrName>style.visibility</p:attrName>
                                        </p:attrNameLst>
                                      </p:cBhvr>
                                      <p:to>
                                        <p:strVal val="visible"/>
                                      </p:to>
                                    </p:set>
                                    <p:animEffect filter="fade" transition="in">
                                      <p:cBhvr>
                                        <p:cTn id="20" dur="500"/>
                                        <p:tgtEl>
                                          <p:spTgt spid="7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73">
                                            <p:txEl>
                                              <p:pRg st="3" end="3"/>
                                            </p:txEl>
                                          </p:spTgt>
                                        </p:tgtEl>
                                        <p:attrNameLst>
                                          <p:attrName>style.visibility</p:attrName>
                                        </p:attrNameLst>
                                      </p:cBhvr>
                                      <p:to>
                                        <p:strVal val="visible"/>
                                      </p:to>
                                    </p:set>
                                    <p:animEffect filter="fade" transition="in">
                                      <p:cBhvr>
                                        <p:cTn id="25" dur="500"/>
                                        <p:tgtEl>
                                          <p:spTgt spid="7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0" grpId="1" fill="hold">
                                  <p:stCondLst>
                                    <p:cond delay="0"/>
                                  </p:stCondLst>
                                  <p:iterate type="el" backwards="0">
                                    <p:tmAbs val="0"/>
                                  </p:iterate>
                                  <p:childTnLst>
                                    <p:set>
                                      <p:cBhvr>
                                        <p:cTn id="29" fill="hold"/>
                                        <p:tgtEl>
                                          <p:spTgt spid="73">
                                            <p:txEl>
                                              <p:pRg st="4" end="4"/>
                                            </p:txEl>
                                          </p:spTgt>
                                        </p:tgtEl>
                                        <p:attrNameLst>
                                          <p:attrName>style.visibility</p:attrName>
                                        </p:attrNameLst>
                                      </p:cBhvr>
                                      <p:to>
                                        <p:strVal val="visible"/>
                                      </p:to>
                                    </p:set>
                                    <p:animEffect filter="fade" transition="in">
                                      <p:cBhvr>
                                        <p:cTn id="30" dur="500"/>
                                        <p:tgtEl>
                                          <p:spTgt spid="7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3"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