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293" r:id="rId4"/>
    <p:sldId id="292" r:id="rId5"/>
    <p:sldId id="297" r:id="rId6"/>
    <p:sldId id="405" r:id="rId7"/>
    <p:sldId id="404" r:id="rId8"/>
    <p:sldId id="353" r:id="rId9"/>
    <p:sldId id="329" r:id="rId10"/>
    <p:sldId id="384" r:id="rId11"/>
    <p:sldId id="403" r:id="rId12"/>
    <p:sldId id="330" r:id="rId13"/>
    <p:sldId id="354" r:id="rId15"/>
    <p:sldId id="359" r:id="rId16"/>
    <p:sldId id="343" r:id="rId17"/>
    <p:sldId id="357" r:id="rId18"/>
    <p:sldId id="385" r:id="rId19"/>
    <p:sldId id="342" r:id="rId20"/>
    <p:sldId id="356" r:id="rId21"/>
    <p:sldId id="375" r:id="rId22"/>
    <p:sldId id="376" r:id="rId23"/>
    <p:sldId id="383" r:id="rId24"/>
    <p:sldId id="344" r:id="rId25"/>
    <p:sldId id="355" r:id="rId26"/>
    <p:sldId id="379" r:id="rId27"/>
    <p:sldId id="327" r:id="rId28"/>
  </p:sldIdLst>
  <p:sldSz cx="12192000" cy="6858000"/>
  <p:notesSz cx="6858000" cy="9144000"/>
  <p:embeddedFontLst>
    <p:embeddedFont>
      <p:font typeface="微软雅黑" panose="020B0503020204020204" pitchFamily="34" charset="-122"/>
      <p:regular r:id="rId32"/>
    </p:embeddedFont>
    <p:embeddedFont>
      <p:font typeface="黑体" panose="02010609060101010101" pitchFamily="2" charset="-122"/>
      <p:regular r:id="rId33"/>
    </p:embeddedFont>
    <p:embeddedFont>
      <p:font typeface="汉仪菱心体简" panose="02010609000101010101" pitchFamily="1" charset="-122"/>
      <p:regular r:id="rId34"/>
    </p:embeddedFont>
    <p:embeddedFont>
      <p:font typeface="Broadway" panose="04040905080B02020502" pitchFamily="82" charset="0"/>
      <p:regular r:id="rId35"/>
    </p:embeddedFont>
    <p:embeddedFont>
      <p:font typeface="Arial Unicode MS" panose="020B0604020202020204" pitchFamily="34" charset="-122"/>
      <p:regular r:id="rId36"/>
    </p:embeddedFont>
    <p:embeddedFont>
      <p:font typeface="Calibri" panose="020F0502020204030204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Rg st="1" end="12"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636" y="-84"/>
      </p:cViewPr>
      <p:guideLst>
        <p:guide orient="horz" pos="211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font" Target="fonts/font9.fntdata"/><Relationship Id="rId4" Type="http://schemas.openxmlformats.org/officeDocument/2006/relationships/slide" Target="slides/slide2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FA9FB1-EA9D-4618-A932-EA6188B63F2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46B24C-C0CA-4B9F-B690-BAF408881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sym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椭圆 43"/>
          <p:cNvSpPr/>
          <p:nvPr/>
        </p:nvSpPr>
        <p:spPr>
          <a:xfrm>
            <a:off x="8816975" y="-487362"/>
            <a:ext cx="4151313" cy="4149725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51" name="椭圆 42"/>
          <p:cNvSpPr/>
          <p:nvPr/>
        </p:nvSpPr>
        <p:spPr>
          <a:xfrm>
            <a:off x="9083675" y="3024188"/>
            <a:ext cx="3003550" cy="3003550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2052" name="组合 4"/>
          <p:cNvGrpSpPr/>
          <p:nvPr/>
        </p:nvGrpSpPr>
        <p:grpSpPr>
          <a:xfrm>
            <a:off x="2197100" y="1850073"/>
            <a:ext cx="7908925" cy="2056130"/>
            <a:chOff x="180994" y="22862"/>
            <a:chExt cx="7909748" cy="2056304"/>
          </a:xfrm>
        </p:grpSpPr>
        <p:sp>
          <p:nvSpPr>
            <p:cNvPr id="2081" name="椭圆 14"/>
            <p:cNvSpPr/>
            <p:nvPr/>
          </p:nvSpPr>
          <p:spPr>
            <a:xfrm>
              <a:off x="6034756" y="22862"/>
              <a:ext cx="2055986" cy="2055986"/>
            </a:xfrm>
            <a:prstGeom prst="ellipse">
              <a:avLst/>
            </a:prstGeom>
            <a:solidFill>
              <a:srgbClr val="4C4847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082" name="文本框 3"/>
            <p:cNvSpPr/>
            <p:nvPr/>
          </p:nvSpPr>
          <p:spPr>
            <a:xfrm>
              <a:off x="180994" y="818584"/>
              <a:ext cx="5731472" cy="1260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r" eaLnBrk="1" hangingPunct="1"/>
              <a:r>
                <a:rPr lang="zh-CN" altLang="en-US" sz="4000" dirty="0">
                  <a:latin typeface="+mj-lt"/>
                  <a:ea typeface="黑体" panose="02010609060101010101" pitchFamily="2" charset="-122"/>
                  <a:cs typeface="+mj-cs"/>
                  <a:sym typeface="+mn-ea"/>
                </a:rPr>
                <a:t>单周期</a:t>
              </a:r>
              <a:r>
                <a:rPr lang="en-US" altLang="zh-CN" sz="4000" dirty="0">
                  <a:latin typeface="+mj-lt"/>
                  <a:ea typeface="黑体" panose="02010609060101010101" pitchFamily="2" charset="-122"/>
                  <a:cs typeface="+mj-cs"/>
                  <a:sym typeface="+mn-ea"/>
                </a:rPr>
                <a:t>MIPS</a:t>
              </a:r>
              <a:r>
                <a:rPr lang="zh-CN" altLang="en-US" sz="4000" dirty="0">
                  <a:latin typeface="+mj-lt"/>
                  <a:ea typeface="黑体" panose="02010609060101010101" pitchFamily="2" charset="-122"/>
                  <a:cs typeface="+mj-cs"/>
                  <a:sym typeface="+mn-ea"/>
                </a:rPr>
                <a:t>设计及实现</a:t>
              </a:r>
              <a:r>
                <a:rPr lang="zh-CN" altLang="en-US" sz="3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 </a:t>
              </a:r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  <a:p>
              <a:pPr algn="r" eaLnBrk="1" hangingPunct="1"/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83" name="文本框 13"/>
            <p:cNvSpPr/>
            <p:nvPr/>
          </p:nvSpPr>
          <p:spPr>
            <a:xfrm>
              <a:off x="6423306" y="667041"/>
              <a:ext cx="309912" cy="768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54" name="组合 9"/>
          <p:cNvGrpSpPr/>
          <p:nvPr/>
        </p:nvGrpSpPr>
        <p:grpSpPr>
          <a:xfrm>
            <a:off x="317500" y="280988"/>
            <a:ext cx="2349500" cy="652462"/>
            <a:chOff x="0" y="0"/>
            <a:chExt cx="2349102" cy="651510"/>
          </a:xfrm>
        </p:grpSpPr>
        <p:grpSp>
          <p:nvGrpSpPr>
            <p:cNvPr id="2069" name="组合 23"/>
            <p:cNvGrpSpPr/>
            <p:nvPr/>
          </p:nvGrpSpPr>
          <p:grpSpPr>
            <a:xfrm>
              <a:off x="1131728" y="0"/>
              <a:ext cx="651510" cy="651510"/>
              <a:chOff x="0" y="0"/>
              <a:chExt cx="651510" cy="651510"/>
            </a:xfrm>
          </p:grpSpPr>
          <p:sp>
            <p:nvSpPr>
              <p:cNvPr id="2079" name="椭圆 24"/>
              <p:cNvSpPr/>
              <p:nvPr/>
            </p:nvSpPr>
            <p:spPr>
              <a:xfrm>
                <a:off x="0" y="0"/>
                <a:ext cx="651510" cy="651510"/>
              </a:xfrm>
              <a:prstGeom prst="ellipse">
                <a:avLst/>
              </a:prstGeom>
              <a:solidFill>
                <a:srgbClr val="A6ABA5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  <p:sp>
            <p:nvSpPr>
              <p:cNvPr id="2080" name="文本框 25"/>
              <p:cNvSpPr/>
              <p:nvPr/>
            </p:nvSpPr>
            <p:spPr>
              <a:xfrm>
                <a:off x="53886" y="64145"/>
                <a:ext cx="420299" cy="521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rPr>
                  <a:t>P</a:t>
                </a:r>
                <a:endParaRPr lang="en-US" altLang="zh-CN" sz="2800" dirty="0">
                  <a:solidFill>
                    <a:schemeClr val="bg1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</p:grpSp>
        <p:grpSp>
          <p:nvGrpSpPr>
            <p:cNvPr id="2070" name="组合 7"/>
            <p:cNvGrpSpPr/>
            <p:nvPr/>
          </p:nvGrpSpPr>
          <p:grpSpPr>
            <a:xfrm>
              <a:off x="0" y="0"/>
              <a:ext cx="651510" cy="651510"/>
              <a:chOff x="0" y="0"/>
              <a:chExt cx="651510" cy="651510"/>
            </a:xfrm>
          </p:grpSpPr>
          <p:sp>
            <p:nvSpPr>
              <p:cNvPr id="2077" name="椭圆 18"/>
              <p:cNvSpPr/>
              <p:nvPr/>
            </p:nvSpPr>
            <p:spPr>
              <a:xfrm>
                <a:off x="0" y="0"/>
                <a:ext cx="651510" cy="651510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  <p:sp>
            <p:nvSpPr>
              <p:cNvPr id="2078" name="文本框 6"/>
              <p:cNvSpPr/>
              <p:nvPr/>
            </p:nvSpPr>
            <p:spPr>
              <a:xfrm>
                <a:off x="53886" y="64145"/>
                <a:ext cx="478709" cy="521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rPr>
                  <a:t>M</a:t>
                </a:r>
                <a:endParaRPr lang="en-US" altLang="zh-CN" sz="2800" dirty="0">
                  <a:solidFill>
                    <a:schemeClr val="bg1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</p:grpSp>
        <p:grpSp>
          <p:nvGrpSpPr>
            <p:cNvPr id="2071" name="组合 20"/>
            <p:cNvGrpSpPr/>
            <p:nvPr/>
          </p:nvGrpSpPr>
          <p:grpSpPr>
            <a:xfrm>
              <a:off x="565864" y="0"/>
              <a:ext cx="651510" cy="651510"/>
              <a:chOff x="0" y="0"/>
              <a:chExt cx="651510" cy="651510"/>
            </a:xfrm>
          </p:grpSpPr>
          <p:sp>
            <p:nvSpPr>
              <p:cNvPr id="2075" name="椭圆 21"/>
              <p:cNvSpPr/>
              <p:nvPr/>
            </p:nvSpPr>
            <p:spPr>
              <a:xfrm>
                <a:off x="0" y="0"/>
                <a:ext cx="651510" cy="651510"/>
              </a:xfrm>
              <a:prstGeom prst="ellipse">
                <a:avLst/>
              </a:prstGeom>
              <a:solidFill>
                <a:srgbClr val="4C4746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  <p:sp>
            <p:nvSpPr>
              <p:cNvPr id="2076" name="文本框 22"/>
              <p:cNvSpPr/>
              <p:nvPr/>
            </p:nvSpPr>
            <p:spPr>
              <a:xfrm>
                <a:off x="53886" y="64145"/>
                <a:ext cx="281892" cy="521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rPr>
                  <a:t>I</a:t>
                </a:r>
                <a:endParaRPr lang="en-US" altLang="zh-CN" sz="2800" dirty="0">
                  <a:solidFill>
                    <a:schemeClr val="bg1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</p:grpSp>
        <p:grpSp>
          <p:nvGrpSpPr>
            <p:cNvPr id="2072" name="组合 26"/>
            <p:cNvGrpSpPr/>
            <p:nvPr/>
          </p:nvGrpSpPr>
          <p:grpSpPr>
            <a:xfrm>
              <a:off x="1697592" y="0"/>
              <a:ext cx="651510" cy="651510"/>
              <a:chOff x="0" y="0"/>
              <a:chExt cx="651510" cy="651510"/>
            </a:xfrm>
          </p:grpSpPr>
          <p:sp>
            <p:nvSpPr>
              <p:cNvPr id="2073" name="椭圆 27"/>
              <p:cNvSpPr/>
              <p:nvPr/>
            </p:nvSpPr>
            <p:spPr>
              <a:xfrm>
                <a:off x="0" y="0"/>
                <a:ext cx="651510" cy="651510"/>
              </a:xfrm>
              <a:prstGeom prst="ellipse">
                <a:avLst/>
              </a:prstGeom>
              <a:solidFill>
                <a:srgbClr val="00B0F0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  <p:sp>
            <p:nvSpPr>
              <p:cNvPr id="2074" name="文本框 28"/>
              <p:cNvSpPr/>
              <p:nvPr/>
            </p:nvSpPr>
            <p:spPr>
              <a:xfrm>
                <a:off x="53886" y="64145"/>
                <a:ext cx="420299" cy="521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rPr>
                  <a:t>S</a:t>
                </a:r>
                <a:endParaRPr lang="en-US" altLang="zh-CN" sz="2800" dirty="0">
                  <a:solidFill>
                    <a:schemeClr val="bg1"/>
                  </a:solidFill>
                  <a:latin typeface="汉仪菱心体简" panose="02010609000101010101" pitchFamily="1" charset="-122"/>
                  <a:ea typeface="汉仪菱心体简" panose="02010609000101010101" pitchFamily="1" charset="-122"/>
                  <a:sym typeface="汉仪菱心体简" panose="02010609000101010101" pitchFamily="1" charset="-122"/>
                </a:endParaRPr>
              </a:p>
            </p:txBody>
          </p:sp>
        </p:grpSp>
      </p:grpSp>
      <p:grpSp>
        <p:nvGrpSpPr>
          <p:cNvPr id="2055" name="组合 36"/>
          <p:cNvGrpSpPr/>
          <p:nvPr/>
        </p:nvGrpSpPr>
        <p:grpSpPr>
          <a:xfrm>
            <a:off x="3205480" y="4067175"/>
            <a:ext cx="3061335" cy="2330547"/>
            <a:chOff x="0" y="0"/>
            <a:chExt cx="3041363" cy="2513282"/>
          </a:xfrm>
        </p:grpSpPr>
        <p:grpSp>
          <p:nvGrpSpPr>
            <p:cNvPr id="2059" name="组合 34"/>
            <p:cNvGrpSpPr/>
            <p:nvPr/>
          </p:nvGrpSpPr>
          <p:grpSpPr>
            <a:xfrm>
              <a:off x="0" y="0"/>
              <a:ext cx="3040857" cy="2513282"/>
              <a:chOff x="0" y="0"/>
              <a:chExt cx="3040857" cy="2513282"/>
            </a:xfrm>
          </p:grpSpPr>
          <p:grpSp>
            <p:nvGrpSpPr>
              <p:cNvPr id="2065" name="组合 10"/>
              <p:cNvGrpSpPr/>
              <p:nvPr/>
            </p:nvGrpSpPr>
            <p:grpSpPr>
              <a:xfrm>
                <a:off x="0" y="0"/>
                <a:ext cx="481042" cy="419776"/>
                <a:chOff x="0" y="0"/>
                <a:chExt cx="856553" cy="747461"/>
              </a:xfrm>
            </p:grpSpPr>
            <p:sp>
              <p:nvSpPr>
                <p:cNvPr id="2067" name="椭圆 16"/>
                <p:cNvSpPr/>
                <p:nvPr/>
              </p:nvSpPr>
              <p:spPr>
                <a:xfrm>
                  <a:off x="0" y="0"/>
                  <a:ext cx="747461" cy="747461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sz="1600" b="1" dirty="0">
                    <a:solidFill>
                      <a:srgbClr val="EE9C60"/>
                    </a:solidFill>
                    <a:latin typeface="Arial" panose="020B0604020202020204" pitchFamily="34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068" name="椭圆 12"/>
                <p:cNvSpPr/>
                <p:nvPr/>
              </p:nvSpPr>
              <p:spPr>
                <a:xfrm>
                  <a:off x="373729" y="134052"/>
                  <a:ext cx="482824" cy="482823"/>
                </a:xfrm>
                <a:prstGeom prst="ellipse">
                  <a:avLst/>
                </a:prstGeom>
                <a:solidFill>
                  <a:srgbClr val="F2F2F2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6" name="文本框 32"/>
              <p:cNvSpPr/>
              <p:nvPr/>
            </p:nvSpPr>
            <p:spPr>
              <a:xfrm>
                <a:off x="287640" y="25441"/>
                <a:ext cx="2753217" cy="24878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eaLnBrk="1" hangingPunct="1"/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小组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：</a:t>
                </a:r>
                <a:endPara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eaLnBrk="1" hangingPunct="1"/>
                <a:endPara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sym typeface="+mn-ea"/>
                  </a:rPr>
                  <a:t>71194506083 周新明</a:t>
                </a:r>
                <a:endParaRPr lang="zh-CN" altLang="en-US"/>
              </a:p>
              <a:p>
                <a:pPr eaLnBrk="1" hangingPunct="1"/>
                <a:r>
                  <a:rPr lang="zh-CN" altLang="en-US">
                    <a:sym typeface="+mn-ea"/>
                  </a:rPr>
                  <a:t>71194506074 张梦祥</a:t>
                </a:r>
                <a:endParaRPr lang="zh-CN" altLang="en-US"/>
              </a:p>
              <a:p>
                <a:pPr eaLnBrk="1" hangingPunct="1"/>
                <a:r>
                  <a:rPr lang="zh-CN" altLang="en-US">
                    <a:sym typeface="+mn-ea"/>
                  </a:rPr>
                  <a:t>71194506017 黄一人</a:t>
                </a:r>
                <a:endParaRPr lang="zh-CN" altLang="en-US"/>
              </a:p>
              <a:p>
                <a:pPr eaLnBrk="1" hangingPunct="1"/>
                <a:r>
                  <a:rPr lang="zh-CN" altLang="en-US">
                    <a:sym typeface="+mn-ea"/>
                  </a:rPr>
                  <a:t>71194506068 喻贤唯</a:t>
                </a:r>
                <a:endParaRPr lang="zh-CN" altLang="en-US"/>
              </a:p>
              <a:p>
                <a:pPr eaLnBrk="1" hangingPunct="1"/>
                <a:r>
                  <a:rPr lang="zh-CN" altLang="en-US">
                    <a:sym typeface="+mn-ea"/>
                  </a:rPr>
                  <a:t>71194506025 雷   馨</a:t>
                </a:r>
                <a:endParaRPr lang="zh-CN" altLang="en-US"/>
              </a:p>
              <a:p>
                <a:pPr eaLnBrk="1" hangingPunct="1"/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064" name="椭圆 31"/>
            <p:cNvSpPr/>
            <p:nvPr/>
          </p:nvSpPr>
          <p:spPr>
            <a:xfrm>
              <a:off x="2770208" y="75284"/>
              <a:ext cx="271155" cy="271155"/>
            </a:xfrm>
            <a:prstGeom prst="ellipse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2056" name="直接连接符 40"/>
          <p:cNvSpPr/>
          <p:nvPr/>
        </p:nvSpPr>
        <p:spPr>
          <a:xfrm>
            <a:off x="2016125" y="3574733"/>
            <a:ext cx="5911850" cy="0"/>
          </a:xfrm>
          <a:prstGeom prst="line">
            <a:avLst/>
          </a:prstGeom>
          <a:ln w="6350" cap="flat" cmpd="sng">
            <a:solidFill>
              <a:srgbClr val="A8AAA5"/>
            </a:solidFill>
            <a:prstDash val="solid"/>
            <a:miter/>
            <a:headEnd type="none" w="med" len="med"/>
            <a:tailEnd type="none" w="med" len="med"/>
          </a:ln>
        </p:spPr>
      </p:sp>
      <p:pic>
        <p:nvPicPr>
          <p:cNvPr id="2057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6513" y="211138"/>
            <a:ext cx="1995487" cy="2300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25" y="3635375"/>
            <a:ext cx="1770063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SingleCycle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79550" y="727075"/>
            <a:ext cx="105365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@instance  </a:t>
            </a:r>
            <a:endParaRPr lang="zh-CN" altLang="en-US"/>
          </a:p>
          <a:p>
            <a:r>
              <a:rPr lang="zh-CN" altLang="en-US"/>
              <a:t>def drive_clk():</a:t>
            </a:r>
            <a:endParaRPr lang="zh-CN" altLang="en-US"/>
          </a:p>
          <a:p>
            <a:r>
              <a:rPr lang="zh-CN" altLang="en-US"/>
              <a:t>        """</a:t>
            </a:r>
            <a:endParaRPr lang="zh-CN" altLang="en-US"/>
          </a:p>
          <a:p>
            <a:r>
              <a:rPr lang="zh-CN" altLang="en-US"/>
              <a:t>        每半个周期触发一次时钟边沿改变，</a:t>
            </a:r>
            <a:endParaRPr lang="zh-CN" altLang="en-US"/>
          </a:p>
          <a:p>
            <a:r>
              <a:rPr lang="zh-CN" altLang="en-US"/>
              <a:t>        仅当上升沿时为一个周期开始</a:t>
            </a:r>
            <a:endParaRPr lang="zh-CN" altLang="en-US"/>
          </a:p>
          <a:p>
            <a:r>
              <a:rPr lang="zh-CN" altLang="en-US"/>
              <a:t>        """</a:t>
            </a:r>
            <a:endParaRPr lang="zh-CN" altLang="en-US"/>
          </a:p>
          <a:p>
            <a:r>
              <a:rPr lang="zh-CN" altLang="en-US"/>
              <a:t>        half_clk = int(period / 2)</a:t>
            </a:r>
            <a:endParaRPr lang="zh-CN" altLang="en-US"/>
          </a:p>
          <a:p>
            <a:r>
              <a:rPr lang="zh-CN" altLang="en-US"/>
              <a:t>        count = 0</a:t>
            </a:r>
            <a:endParaRPr lang="zh-CN" altLang="en-US"/>
          </a:p>
          <a:p>
            <a:r>
              <a:rPr lang="zh-CN" altLang="en-US"/>
              <a:t>        while True:</a:t>
            </a:r>
            <a:endParaRPr lang="zh-CN" altLang="en-US"/>
          </a:p>
          <a:p>
            <a:r>
              <a:rPr lang="zh-CN" altLang="en-US"/>
              <a:t>            yield delay(half_clk)</a:t>
            </a:r>
            <a:endParaRPr lang="zh-CN" altLang="en-US"/>
          </a:p>
          <a:p>
            <a:r>
              <a:rPr lang="zh-CN" altLang="en-US"/>
              <a:t>            clk.next = 1</a:t>
            </a:r>
            <a:endParaRPr lang="zh-CN" altLang="en-US"/>
          </a:p>
          <a:p>
            <a:r>
              <a:rPr lang="zh-CN" altLang="en-US"/>
              <a:t>            count += 1</a:t>
            </a:r>
            <a:endParaRPr lang="zh-CN" altLang="en-US"/>
          </a:p>
          <a:p>
            <a:r>
              <a:rPr lang="zh-CN" altLang="en-US"/>
              <a:t>            print(</a:t>
            </a:r>
            <a:endParaRPr lang="zh-CN" altLang="en-US"/>
          </a:p>
          <a:p>
            <a:r>
              <a:rPr lang="zh-CN" altLang="en-US"/>
              <a:t>                f"========================cycle {count} start========================")</a:t>
            </a:r>
            <a:endParaRPr lang="zh-CN" altLang="en-US"/>
          </a:p>
          <a:p>
            <a:r>
              <a:rPr lang="zh-CN" altLang="en-US"/>
              <a:t>            yield delay(half_clk)</a:t>
            </a:r>
            <a:endParaRPr lang="zh-CN" altLang="en-US"/>
          </a:p>
          <a:p>
            <a:r>
              <a:rPr lang="zh-CN" altLang="en-US"/>
              <a:t>            output_result(alu_out, RegDst, ALUSrc, PCSrc, MemtoReg,</a:t>
            </a:r>
            <a:endParaRPr lang="zh-CN" altLang="en-US"/>
          </a:p>
          <a:p>
            <a:r>
              <a:rPr lang="zh-CN" altLang="en-US"/>
              <a:t>                          RegWrite, MemRead, MemWrite, Branch, ALUOp1, ALUOp0, Zero,)</a:t>
            </a:r>
            <a:endParaRPr lang="zh-CN" altLang="en-US"/>
          </a:p>
          <a:p>
            <a:r>
              <a:rPr lang="zh-CN" altLang="en-US"/>
              <a:t>            clk.next = 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instances()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090" y="727075"/>
            <a:ext cx="7532370" cy="60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5515" y="1615440"/>
            <a:ext cx="6067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@block</a:t>
            </a:r>
            <a:endParaRPr lang="zh-CN" altLang="en-US"/>
          </a:p>
          <a:p>
            <a:r>
              <a:rPr lang="zh-CN" altLang="en-US"/>
              <a:t>def PC(clk, address):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@always(clk.posedge)</a:t>
            </a:r>
            <a:endParaRPr lang="zh-CN" altLang="en-US"/>
          </a:p>
          <a:p>
            <a:r>
              <a:rPr lang="zh-CN" altLang="en-US"/>
              <a:t>    def count():</a:t>
            </a:r>
            <a:endParaRPr lang="zh-CN" altLang="en-US"/>
          </a:p>
          <a:p>
            <a:r>
              <a:rPr lang="zh-CN" altLang="en-US"/>
              <a:t>        address.next = Add(address, 4)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count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00250" y="4427855"/>
            <a:ext cx="6972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1800"/>
              <a:t>eg</a:t>
            </a:r>
            <a:r>
              <a:rPr lang="zh-CN" altLang="en-US" sz="1800"/>
              <a:t>：</a:t>
            </a:r>
            <a:r>
              <a:rPr lang="zh-CN" altLang="en-US" sz="1800"/>
              <a:t>分支</a:t>
            </a:r>
            <a:endParaRPr lang="zh-CN" altLang="en-US" sz="1800"/>
          </a:p>
          <a:p>
            <a:pPr algn="l">
              <a:buClrTx/>
              <a:buSzTx/>
              <a:buNone/>
            </a:pPr>
            <a:r>
              <a:rPr lang="zh-CN" altLang="en-US" sz="1800"/>
              <a:t>    PC = (PCSrc == 0)? PC + 4 : PC + 4 + immediate_32 * 4;</a:t>
            </a:r>
            <a:endParaRPr lang="zh-CN" altLang="en-US" sz="1800"/>
          </a:p>
          <a:p>
            <a:pPr algn="l">
              <a:buClrTx/>
              <a:buSzTx/>
              <a:buNone/>
            </a:pPr>
            <a:endParaRPr lang="zh-CN" altLang="en-US" sz="1800"/>
          </a:p>
        </p:txBody>
      </p:sp>
      <p:grpSp>
        <p:nvGrpSpPr>
          <p:cNvPr id="4" name="Group 30"/>
          <p:cNvGrpSpPr/>
          <p:nvPr/>
        </p:nvGrpSpPr>
        <p:grpSpPr bwMode="auto">
          <a:xfrm>
            <a:off x="7950200" y="919480"/>
            <a:ext cx="2590800" cy="2743200"/>
            <a:chOff x="1920" y="1440"/>
            <a:chExt cx="1632" cy="1728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2880" y="1536"/>
              <a:ext cx="240" cy="624"/>
              <a:chOff x="1392" y="2880"/>
              <a:chExt cx="288" cy="480"/>
            </a:xfrm>
          </p:grpSpPr>
          <p:sp>
            <p:nvSpPr>
              <p:cNvPr id="670725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670726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670727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670728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670729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670730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670731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670732" name="Rectangle 12"/>
            <p:cNvSpPr>
              <a:spLocks noChangeArrowheads="1"/>
            </p:cNvSpPr>
            <p:nvPr/>
          </p:nvSpPr>
          <p:spPr bwMode="auto">
            <a:xfrm>
              <a:off x="2448" y="225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endParaRPr lang="en-US"/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112" y="2496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endParaRPr lang="en-US"/>
            </a:p>
          </p:txBody>
        </p:sp>
        <p:sp>
          <p:nvSpPr>
            <p:cNvPr id="670734" name="Line 14"/>
            <p:cNvSpPr>
              <a:spLocks noChangeShapeType="1"/>
            </p:cNvSpPr>
            <p:nvPr/>
          </p:nvSpPr>
          <p:spPr bwMode="auto">
            <a:xfrm>
              <a:off x="3360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35" name="Line 15"/>
            <p:cNvSpPr>
              <a:spLocks noChangeShapeType="1"/>
            </p:cNvSpPr>
            <p:nvPr/>
          </p:nvSpPr>
          <p:spPr bwMode="auto">
            <a:xfrm>
              <a:off x="2256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36" name="Line 16"/>
            <p:cNvSpPr>
              <a:spLocks noChangeShapeType="1"/>
            </p:cNvSpPr>
            <p:nvPr/>
          </p:nvSpPr>
          <p:spPr bwMode="auto">
            <a:xfrm>
              <a:off x="2304" y="16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37" name="Line 17"/>
            <p:cNvSpPr>
              <a:spLocks noChangeShapeType="1"/>
            </p:cNvSpPr>
            <p:nvPr/>
          </p:nvSpPr>
          <p:spPr bwMode="auto">
            <a:xfrm>
              <a:off x="2640" y="20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38" name="Line 18"/>
            <p:cNvSpPr>
              <a:spLocks noChangeShapeType="1"/>
            </p:cNvSpPr>
            <p:nvPr/>
          </p:nvSpPr>
          <p:spPr bwMode="auto">
            <a:xfrm>
              <a:off x="3312" y="14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39" name="Line 19"/>
            <p:cNvSpPr>
              <a:spLocks noChangeShapeType="1"/>
            </p:cNvSpPr>
            <p:nvPr/>
          </p:nvSpPr>
          <p:spPr bwMode="auto">
            <a:xfrm>
              <a:off x="3120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40" name="Text Box 20"/>
            <p:cNvSpPr txBox="1">
              <a:spLocks noChangeArrowheads="1"/>
            </p:cNvSpPr>
            <p:nvPr/>
          </p:nvSpPr>
          <p:spPr bwMode="auto">
            <a:xfrm>
              <a:off x="2400" y="2592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p>
              <a:r>
                <a:rPr lang="en-US" sz="1200">
                  <a:solidFill>
                    <a:schemeClr val="tx1"/>
                  </a:solidFill>
                </a:rPr>
                <a:t>Read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tx1"/>
                  </a:solidFill>
                </a:rPr>
                <a:t>Address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70741" name="Text Box 21"/>
            <p:cNvSpPr txBox="1">
              <a:spLocks noChangeArrowheads="1"/>
            </p:cNvSpPr>
            <p:nvPr/>
          </p:nvSpPr>
          <p:spPr bwMode="auto">
            <a:xfrm>
              <a:off x="2880" y="2640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p>
              <a:r>
                <a:rPr lang="en-US" sz="1200">
                  <a:solidFill>
                    <a:schemeClr val="tx1"/>
                  </a:solidFill>
                </a:rPr>
                <a:t>Instruction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70742" name="Text Box 22"/>
            <p:cNvSpPr txBox="1">
              <a:spLocks noChangeArrowheads="1"/>
            </p:cNvSpPr>
            <p:nvPr/>
          </p:nvSpPr>
          <p:spPr bwMode="auto">
            <a:xfrm>
              <a:off x="2592" y="2304"/>
              <a:ext cx="613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Instruction</a:t>
              </a:r>
              <a:endParaRPr lang="en-US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Memory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70743" name="Text Box 23"/>
            <p:cNvSpPr txBox="1">
              <a:spLocks noChangeArrowheads="1"/>
            </p:cNvSpPr>
            <p:nvPr/>
          </p:nvSpPr>
          <p:spPr bwMode="auto">
            <a:xfrm>
              <a:off x="2880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p>
              <a:r>
                <a:rPr lang="en-US" sz="1200" b="1">
                  <a:solidFill>
                    <a:schemeClr val="tx1"/>
                  </a:solidFill>
                </a:rPr>
                <a:t>Add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70744" name="Text Box 24"/>
            <p:cNvSpPr txBox="1">
              <a:spLocks noChangeArrowheads="1"/>
            </p:cNvSpPr>
            <p:nvPr/>
          </p:nvSpPr>
          <p:spPr bwMode="auto">
            <a:xfrm>
              <a:off x="2064" y="2640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p>
              <a:r>
                <a:rPr lang="en-US" sz="1200" b="1">
                  <a:solidFill>
                    <a:schemeClr val="tx1"/>
                  </a:solidFill>
                </a:rPr>
                <a:t>PC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70745" name="Line 25"/>
            <p:cNvSpPr>
              <a:spLocks noChangeShapeType="1"/>
            </p:cNvSpPr>
            <p:nvPr/>
          </p:nvSpPr>
          <p:spPr bwMode="auto">
            <a:xfrm>
              <a:off x="1920" y="1440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46" name="Line 26"/>
            <p:cNvSpPr>
              <a:spLocks noChangeShapeType="1"/>
            </p:cNvSpPr>
            <p:nvPr/>
          </p:nvSpPr>
          <p:spPr bwMode="auto">
            <a:xfrm>
              <a:off x="1920" y="1440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47" name="Line 27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48" name="Line 28"/>
            <p:cNvSpPr>
              <a:spLocks noChangeShapeType="1"/>
            </p:cNvSpPr>
            <p:nvPr/>
          </p:nvSpPr>
          <p:spPr bwMode="auto">
            <a:xfrm>
              <a:off x="2304" y="163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670749" name="Text Box 29"/>
            <p:cNvSpPr txBox="1">
              <a:spLocks noChangeArrowheads="1"/>
            </p:cNvSpPr>
            <p:nvPr/>
          </p:nvSpPr>
          <p:spPr bwMode="auto">
            <a:xfrm>
              <a:off x="2496" y="1968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p>
              <a:r>
                <a:rPr lang="en-US" sz="1200" b="1">
                  <a:solidFill>
                    <a:schemeClr val="tx1"/>
                  </a:solidFill>
                </a:rPr>
                <a:t>4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箭头连接符 5"/>
          <p:cNvCxnSpPr>
            <a:endCxn id="670733" idx="2"/>
          </p:cNvCxnSpPr>
          <p:nvPr/>
        </p:nvCxnSpPr>
        <p:spPr>
          <a:xfrm flipH="1" flipV="1">
            <a:off x="8369300" y="3434080"/>
            <a:ext cx="2540" cy="467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8143240" y="3922395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algn="l" eaLnBrk="1" hangingPunct="1">
              <a:buClrTx/>
              <a:buSzTx/>
              <a:buFontTx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InstructionMemory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4755" y="949960"/>
            <a:ext cx="105111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i_mem = [</a:t>
            </a:r>
            <a:endParaRPr lang="zh-CN" altLang="en-US"/>
          </a:p>
          <a:p>
            <a:r>
              <a:rPr lang="zh-CN" altLang="en-US">
                <a:sym typeface="+mn-ea"/>
              </a:rPr>
              <a:t>    intbv(140)[8:], intbv(68)[8:], intbv(0)[8:], intbv(4)[8:],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# lw $4, 4($2)</a:t>
            </a:r>
            <a:endParaRPr lang="zh-CN" altLang="en-US"/>
          </a:p>
          <a:p>
            <a:r>
              <a:rPr lang="zh-CN" altLang="en-US">
                <a:sym typeface="+mn-ea"/>
              </a:rPr>
              <a:t>    intbv(172)[8:], intbv(66)[8:], intbv(0)[8:], intbv(8)[8:]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# sw $2, 8($2)</a:t>
            </a:r>
            <a:endParaRPr lang="zh-CN" altLang="en-US"/>
          </a:p>
          <a:p>
            <a:r>
              <a:rPr lang="zh-CN" altLang="en-US">
                <a:sym typeface="+mn-ea"/>
              </a:rPr>
              <a:t>]</a:t>
            </a:r>
            <a:endParaRPr lang="zh-CN" altLang="en-US">
              <a:sym typeface="+mn-ea"/>
            </a:endParaRPr>
          </a:p>
          <a:p>
            <a:r>
              <a:rPr lang="zh-CN" altLang="en-US"/>
              <a:t>@block</a:t>
            </a:r>
            <a:endParaRPr lang="zh-CN" altLang="en-US"/>
          </a:p>
          <a:p>
            <a:r>
              <a:rPr lang="zh-CN" altLang="en-US"/>
              <a:t>def IRAM(clk, out, address):</a:t>
            </a:r>
            <a:endParaRPr lang="zh-CN" altLang="en-US"/>
          </a:p>
          <a:p>
            <a:r>
              <a:rPr lang="zh-CN" altLang="en-US"/>
              <a:t>    """指令内存, 根据address地址获得内存指令并由out输出"""</a:t>
            </a:r>
            <a:endParaRPr lang="zh-CN" altLang="en-US"/>
          </a:p>
          <a:p>
            <a:r>
              <a:rPr lang="zh-CN" altLang="en-US"/>
              <a:t>    @always(clk.posedge)</a:t>
            </a:r>
            <a:endParaRPr lang="zh-CN" altLang="en-US"/>
          </a:p>
          <a:p>
            <a:r>
              <a:rPr lang="zh-CN" altLang="en-US"/>
              <a:t>    def access():</a:t>
            </a:r>
            <a:endParaRPr lang="zh-CN" altLang="en-US"/>
          </a:p>
          <a:p>
            <a:r>
              <a:rPr lang="zh-CN" altLang="en-US"/>
              <a:t>        addr = address</a:t>
            </a:r>
            <a:endParaRPr lang="zh-CN" altLang="en-US"/>
          </a:p>
          <a:p>
            <a:r>
              <a:rPr lang="zh-CN" altLang="en-US"/>
              <a:t>        byte_arr = i_mem[addr: addr+4]</a:t>
            </a:r>
            <a:endParaRPr lang="zh-CN" altLang="en-US"/>
          </a:p>
          <a:p>
            <a:r>
              <a:rPr lang="zh-CN" altLang="en-US"/>
              <a:t>        val = intbv(0)[32:]</a:t>
            </a:r>
            <a:endParaRPr lang="zh-CN" altLang="en-US"/>
          </a:p>
          <a:p>
            <a:r>
              <a:rPr lang="zh-CN" altLang="en-US"/>
              <a:t>        val[32:24] = byte_arr[0]</a:t>
            </a:r>
            <a:endParaRPr lang="zh-CN" altLang="en-US"/>
          </a:p>
          <a:p>
            <a:r>
              <a:rPr lang="zh-CN" altLang="en-US"/>
              <a:t>        val[24:16] = byte_arr[1]</a:t>
            </a:r>
            <a:endParaRPr lang="zh-CN" altLang="en-US"/>
          </a:p>
          <a:p>
            <a:r>
              <a:rPr lang="zh-CN" altLang="en-US"/>
              <a:t>        val[16:8] = byte_arr[2]</a:t>
            </a:r>
            <a:endParaRPr lang="zh-CN" altLang="en-US"/>
          </a:p>
          <a:p>
            <a:r>
              <a:rPr lang="zh-CN" altLang="en-US"/>
              <a:t>        val[8:0] = byte_arr[3]</a:t>
            </a:r>
            <a:endParaRPr lang="zh-CN" altLang="en-US"/>
          </a:p>
          <a:p>
            <a:r>
              <a:rPr lang="zh-CN" altLang="en-US"/>
              <a:t>        out.next = val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print(f'fetch instruction: {bin(out.next)}')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access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/>
              <a:t>RegisterFile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410" y="624205"/>
            <a:ext cx="7532370" cy="60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/>
              <a:t>RegisterFile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79550" y="755650"/>
            <a:ext cx="1029779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@block</a:t>
            </a:r>
            <a:endParaRPr lang="zh-CN" altLang="en-US"/>
          </a:p>
          <a:p>
            <a:r>
              <a:rPr lang="zh-CN" altLang="en-US"/>
              <a:t>def RegisterFile(clk, read_addr1, read_addr2, read_data1, read_data2, rt, rd, write_addr, write_data, immediate, RegWrite, RegDst, ALUSrc):</a:t>
            </a:r>
            <a:endParaRPr lang="zh-CN" altLang="en-US"/>
          </a:p>
          <a:p>
            <a:r>
              <a:rPr lang="zh-CN" altLang="en-US"/>
              <a:t>    mux = Mux(write_addr, rt, rd, RegDst)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@always_comb</a:t>
            </a:r>
            <a:endParaRPr lang="zh-CN" altLang="en-US"/>
          </a:p>
          <a:p>
            <a:r>
              <a:rPr lang="zh-CN" altLang="en-US"/>
              <a:t>    def read():</a:t>
            </a:r>
            <a:endParaRPr lang="zh-CN" altLang="en-US"/>
          </a:p>
          <a:p>
            <a:r>
              <a:rPr lang="zh-CN" altLang="en-US"/>
              <a:t>        assert len(read_addr1) == 5</a:t>
            </a:r>
            <a:endParaRPr lang="zh-CN" altLang="en-US"/>
          </a:p>
          <a:p>
            <a:r>
              <a:rPr lang="zh-CN" altLang="en-US"/>
              <a:t>        assert len(read_addr2) == 5</a:t>
            </a:r>
            <a:endParaRPr lang="zh-CN" altLang="en-US"/>
          </a:p>
          <a:p>
            <a:r>
              <a:rPr lang="zh-CN" altLang="en-US"/>
              <a:t>        assert len(read_data1) == 32</a:t>
            </a:r>
            <a:endParaRPr lang="zh-CN" altLang="en-US"/>
          </a:p>
          <a:p>
            <a:r>
              <a:rPr lang="zh-CN" altLang="en-US"/>
              <a:t>        assert len(read_data2) == 32</a:t>
            </a:r>
            <a:endParaRPr lang="zh-CN" altLang="en-US"/>
          </a:p>
          <a:p>
            <a:r>
              <a:rPr lang="zh-CN" altLang="en-US"/>
              <a:t>        assert len(immediate) == 16</a:t>
            </a:r>
            <a:endParaRPr lang="zh-CN" altLang="en-US"/>
          </a:p>
          <a:p>
            <a:r>
              <a:rPr lang="zh-CN" altLang="en-US"/>
              <a:t>        assert len(write_addr) == 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read_data1.next = _registers[read_addr1.val]</a:t>
            </a:r>
            <a:endParaRPr lang="zh-CN" altLang="en-US"/>
          </a:p>
          <a:p>
            <a:r>
              <a:rPr lang="zh-CN" altLang="en-US"/>
              <a:t>        immediate_ext = intbv(0)[32:]</a:t>
            </a:r>
            <a:endParaRPr lang="zh-CN" altLang="en-US"/>
          </a:p>
          <a:p>
            <a:r>
              <a:rPr lang="zh-CN" altLang="en-US"/>
              <a:t>        immediate_ext[16:0] = immediate.val</a:t>
            </a:r>
            <a:endParaRPr lang="zh-CN" altLang="en-US"/>
          </a:p>
          <a:p>
            <a:r>
              <a:rPr lang="zh-CN" altLang="en-US"/>
              <a:t>        read_data2.next = _registers[read_addr2.val]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print(f'RegWrite {RegWrite.val}')</a:t>
            </a:r>
            <a:endParaRPr lang="zh-CN" altLang="en-US"/>
          </a:p>
          <a:p>
            <a:r>
              <a:rPr lang="zh-CN" altLang="en-US"/>
              <a:t>        print(f'RegDst {RegDst.val}')</a:t>
            </a:r>
            <a:endParaRPr lang="zh-CN" altLang="en-US"/>
          </a:p>
          <a:p>
            <a:r>
              <a:rPr lang="zh-CN" altLang="en-US"/>
              <a:t>        print(f'ALUSrc {ALUSrc.val}')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/>
              <a:t>RegisterFile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47470" y="816610"/>
            <a:ext cx="10297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@always(clk.negedge)</a:t>
            </a:r>
            <a:endParaRPr lang="zh-CN" altLang="en-US"/>
          </a:p>
          <a:p>
            <a:r>
              <a:rPr lang="zh-CN" altLang="en-US"/>
              <a:t>    def write():</a:t>
            </a:r>
            <a:endParaRPr lang="zh-CN" altLang="en-US"/>
          </a:p>
          <a:p>
            <a:r>
              <a:rPr lang="zh-CN" altLang="en-US"/>
              <a:t>        assert len(write_addr) == 5</a:t>
            </a:r>
            <a:endParaRPr lang="zh-CN" altLang="en-US"/>
          </a:p>
          <a:p>
            <a:r>
              <a:rPr lang="zh-CN" altLang="en-US"/>
              <a:t>        assert len(write_data) == 32</a:t>
            </a:r>
            <a:endParaRPr lang="zh-CN" altLang="en-US"/>
          </a:p>
          <a:p>
            <a:r>
              <a:rPr lang="zh-CN" altLang="en-US"/>
              <a:t>        if RegWrite and write_addr:</a:t>
            </a:r>
            <a:endParaRPr lang="zh-CN" altLang="en-US"/>
          </a:p>
          <a:p>
            <a:r>
              <a:rPr lang="zh-CN" altLang="en-US"/>
              <a:t>            _registers[write_addr] = write_data</a:t>
            </a:r>
            <a:endParaRPr lang="zh-CN" altLang="en-US"/>
          </a:p>
          <a:p>
            <a:r>
              <a:rPr lang="zh-CN" altLang="en-US"/>
              <a:t>            print(f'write {write_data} to register &amp;{write_addr}')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mux, read, write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ControlUnit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210" y="797560"/>
            <a:ext cx="7532370" cy="60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ControlUnit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8900" y="727075"/>
            <a:ext cx="98190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@block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def ControlUnit(iram_out, RegDst, Branch, MemRead, MemtoReg, ALUOp1, ALUOp0, MemWrite, ALUSrc, RegWrite, read_addr1, read_addr2, rt, rd, immediate):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@always_comb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def decode():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opcode = iram_out.val[32:26]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if opcode ==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 0b000000</a:t>
            </a:r>
            <a:r>
              <a:rPr lang="zh-CN" altLang="en-US" sz="1600">
                <a:sym typeface="+mn-ea"/>
              </a:rPr>
              <a:t>: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tmp = [intbv(1)[1:], intbv(0)[1:], intbv(0)[1:], intbv(0)[1:], intbv(1)[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    1:], intbv(0)[1:], intbv(0)[1:], intbv(0)[1:], intbv(1)[1:]]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elif opcode ==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0b100011</a:t>
            </a:r>
            <a:r>
              <a:rPr lang="zh-CN" altLang="en-US" sz="1600">
                <a:sym typeface="+mn-ea"/>
              </a:rPr>
              <a:t>: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tmp = [intbv(0)[1:], intbv(0)[1:], intbv(1)[1:], intbv(1)[1:], intbv(0)[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    1:], intbv(0)[1:], intbv(0)[1:], intbv(1)[1:], intbv(1)[1:]]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elif opcode ==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0b101011</a:t>
            </a:r>
            <a:r>
              <a:rPr lang="zh-CN" altLang="en-US" sz="1600">
                <a:sym typeface="+mn-ea"/>
              </a:rPr>
              <a:t>: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tmp = [intbv(0)[1:], intbv(0)[1:], intbv(0)[1:], intbv(0)[1:], intbv(0)[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    1:], intbv(0)[1:], intbv(1)[1:], intbv(1)[1:], intbv(0)[1:]]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elif opcode ==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0b000100</a:t>
            </a:r>
            <a:r>
              <a:rPr lang="zh-CN" altLang="en-US" sz="1600">
                <a:sym typeface="+mn-ea"/>
              </a:rPr>
              <a:t>: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tmp = [intbv(0)[1:], intbv(1)[1:], intbv(0)[1:], intbv(0)[1:], intbv(0)[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    1:], intbv(1)[1:], intbv(0)[1:], intbv(0)[1:], intbv(0)[1:]]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else: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tmp = [intbv(0)[1:], intbv(0)[1:], intbv(0)[1:], intbv(0)[1:], intbv(0)[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        1:], intbv(0)[1:], intbv(0)[1:], intbv(0)[1:], intbv(0)[1:]]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  RegDst.next, Branch.next, MemRead.next, MemtoReg.next, ALUOp0.next, ALUOp1.next, MemWrite.next, ALUSrc.next, RegWrite.next = tmp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algn="l" eaLnBrk="1" hangingPunct="1">
              <a:buClrTx/>
              <a:buSzTx/>
              <a:buFontTx/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ALU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624205"/>
            <a:ext cx="7532370" cy="60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32"/>
          <p:cNvSpPr/>
          <p:nvPr/>
        </p:nvSpPr>
        <p:spPr>
          <a:xfrm>
            <a:off x="0" y="0"/>
            <a:ext cx="5051425" cy="6858000"/>
          </a:xfrm>
          <a:prstGeom prst="rect">
            <a:avLst/>
          </a:prstGeom>
          <a:solidFill>
            <a:srgbClr val="A6ABA5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3075" name="组合 73"/>
          <p:cNvGrpSpPr/>
          <p:nvPr/>
        </p:nvGrpSpPr>
        <p:grpSpPr>
          <a:xfrm>
            <a:off x="6276975" y="1217613"/>
            <a:ext cx="2866977" cy="1077912"/>
            <a:chOff x="0" y="0"/>
            <a:chExt cx="2867104" cy="1076869"/>
          </a:xfrm>
        </p:grpSpPr>
        <p:grpSp>
          <p:nvGrpSpPr>
            <p:cNvPr id="3096" name="组合 42"/>
            <p:cNvGrpSpPr/>
            <p:nvPr/>
          </p:nvGrpSpPr>
          <p:grpSpPr>
            <a:xfrm>
              <a:off x="0" y="0"/>
              <a:ext cx="1123571" cy="1076869"/>
              <a:chOff x="0" y="0"/>
              <a:chExt cx="2767954" cy="2652902"/>
            </a:xfrm>
          </p:grpSpPr>
          <p:grpSp>
            <p:nvGrpSpPr>
              <p:cNvPr id="3098" name="组合 44"/>
              <p:cNvGrpSpPr/>
              <p:nvPr/>
            </p:nvGrpSpPr>
            <p:grpSpPr>
              <a:xfrm>
                <a:off x="0" y="0"/>
                <a:ext cx="2767954" cy="2652902"/>
                <a:chOff x="0" y="0"/>
                <a:chExt cx="1915944" cy="1836306"/>
              </a:xfrm>
            </p:grpSpPr>
            <p:sp>
              <p:nvSpPr>
                <p:cNvPr id="3100" name="椭圆 46"/>
                <p:cNvSpPr/>
                <p:nvPr/>
              </p:nvSpPr>
              <p:spPr>
                <a:xfrm>
                  <a:off x="0" y="0"/>
                  <a:ext cx="1828800" cy="1828800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dirty="0">
                    <a:solidFill>
                      <a:srgbClr val="FFFFFF"/>
                    </a:solidFill>
                    <a:latin typeface="Broadway" panose="04040905080B02020502" pitchFamily="82" charset="0"/>
                    <a:sym typeface="Broadway" panose="04040905080B02020502" pitchFamily="82" charset="0"/>
                  </a:endParaRPr>
                </a:p>
              </p:txBody>
            </p:sp>
            <p:sp>
              <p:nvSpPr>
                <p:cNvPr id="3101" name="流程图: 合并 47"/>
                <p:cNvSpPr/>
                <p:nvPr/>
              </p:nvSpPr>
              <p:spPr>
                <a:xfrm rot="-2949510">
                  <a:off x="1480609" y="1400970"/>
                  <a:ext cx="403376" cy="467291"/>
                </a:xfrm>
                <a:prstGeom prst="flowChartMerge">
                  <a:avLst/>
                </a:prstGeom>
                <a:solidFill>
                  <a:srgbClr val="00B0F0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dirty="0">
                    <a:solidFill>
                      <a:srgbClr val="FFFFFF"/>
                    </a:solidFill>
                    <a:latin typeface="Broadway" panose="04040905080B02020502" pitchFamily="82" charset="0"/>
                    <a:sym typeface="Broadway" panose="04040905080B02020502" pitchFamily="82" charset="0"/>
                  </a:endParaRPr>
                </a:p>
              </p:txBody>
            </p:sp>
          </p:grpSp>
          <p:sp>
            <p:nvSpPr>
              <p:cNvPr id="3099" name="文本框 45"/>
              <p:cNvSpPr/>
              <p:nvPr/>
            </p:nvSpPr>
            <p:spPr>
              <a:xfrm>
                <a:off x="464490" y="564877"/>
                <a:ext cx="1747702" cy="1510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4000" b="1" dirty="0">
                    <a:solidFill>
                      <a:schemeClr val="bg1"/>
                    </a:solidFill>
                    <a:latin typeface="Broadway" panose="04040905080B02020502" pitchFamily="82" charset="0"/>
                    <a:ea typeface="微软雅黑" panose="020B0503020204020204" pitchFamily="34" charset="-122"/>
                    <a:sym typeface="Broadway" panose="04040905080B02020502" pitchFamily="82" charset="0"/>
                  </a:rPr>
                  <a:t>01</a:t>
                </a:r>
                <a:endParaRPr lang="zh-CN" altLang="en-US" sz="4000" b="1" dirty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  <a:sym typeface="Broadway" panose="04040905080B02020502" pitchFamily="82" charset="0"/>
                </a:endParaRPr>
              </a:p>
            </p:txBody>
          </p:sp>
        </p:grpSp>
        <p:sp>
          <p:nvSpPr>
            <p:cNvPr id="3097" name="文本框 43"/>
            <p:cNvSpPr/>
            <p:nvPr/>
          </p:nvSpPr>
          <p:spPr>
            <a:xfrm>
              <a:off x="1254133" y="553649"/>
              <a:ext cx="1612971" cy="5214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实验原理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76" name="组合 60"/>
          <p:cNvGrpSpPr/>
          <p:nvPr/>
        </p:nvGrpSpPr>
        <p:grpSpPr>
          <a:xfrm>
            <a:off x="6276975" y="2684463"/>
            <a:ext cx="1122363" cy="1076325"/>
            <a:chOff x="0" y="0"/>
            <a:chExt cx="2767954" cy="2652902"/>
          </a:xfrm>
        </p:grpSpPr>
        <p:grpSp>
          <p:nvGrpSpPr>
            <p:cNvPr id="3092" name="组合 61"/>
            <p:cNvGrpSpPr/>
            <p:nvPr/>
          </p:nvGrpSpPr>
          <p:grpSpPr>
            <a:xfrm>
              <a:off x="0" y="0"/>
              <a:ext cx="2767954" cy="2652902"/>
              <a:chOff x="0" y="0"/>
              <a:chExt cx="1915944" cy="1836306"/>
            </a:xfrm>
          </p:grpSpPr>
          <p:sp>
            <p:nvSpPr>
              <p:cNvPr id="3094" name="椭圆 63"/>
              <p:cNvSpPr/>
              <p:nvPr/>
            </p:nvSpPr>
            <p:spPr>
              <a:xfrm>
                <a:off x="0" y="0"/>
                <a:ext cx="1828800" cy="1828800"/>
              </a:xfrm>
              <a:prstGeom prst="ellipse">
                <a:avLst/>
              </a:prstGeom>
              <a:solidFill>
                <a:srgbClr val="4C4746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  <p:sp>
            <p:nvSpPr>
              <p:cNvPr id="3095" name="流程图: 合并 64"/>
              <p:cNvSpPr/>
              <p:nvPr/>
            </p:nvSpPr>
            <p:spPr>
              <a:xfrm rot="-2949510">
                <a:off x="1480609" y="1400970"/>
                <a:ext cx="403376" cy="467291"/>
              </a:xfrm>
              <a:prstGeom prst="flowChartMerge">
                <a:avLst/>
              </a:prstGeom>
              <a:solidFill>
                <a:srgbClr val="4C4746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</p:grpSp>
        <p:sp>
          <p:nvSpPr>
            <p:cNvPr id="3093" name="文本框 62"/>
            <p:cNvSpPr/>
            <p:nvPr/>
          </p:nvSpPr>
          <p:spPr>
            <a:xfrm>
              <a:off x="464489" y="564878"/>
              <a:ext cx="2089837" cy="1743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4000" b="1" dirty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  <a:sym typeface="Broadway" panose="04040905080B02020502" pitchFamily="82" charset="0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  <a:sym typeface="Broadway" panose="04040905080B02020502" pitchFamily="82" charset="0"/>
              </a:endParaRPr>
            </a:p>
          </p:txBody>
        </p:sp>
      </p:grpSp>
      <p:sp>
        <p:nvSpPr>
          <p:cNvPr id="3077" name="文本框 70"/>
          <p:cNvSpPr/>
          <p:nvPr/>
        </p:nvSpPr>
        <p:spPr>
          <a:xfrm>
            <a:off x="7531100" y="3238500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设计实现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8" name="组合 65"/>
          <p:cNvGrpSpPr/>
          <p:nvPr/>
        </p:nvGrpSpPr>
        <p:grpSpPr>
          <a:xfrm>
            <a:off x="6276975" y="4149725"/>
            <a:ext cx="1122363" cy="1077913"/>
            <a:chOff x="0" y="0"/>
            <a:chExt cx="2767954" cy="2652902"/>
          </a:xfrm>
        </p:grpSpPr>
        <p:grpSp>
          <p:nvGrpSpPr>
            <p:cNvPr id="3088" name="组合 66"/>
            <p:cNvGrpSpPr/>
            <p:nvPr/>
          </p:nvGrpSpPr>
          <p:grpSpPr>
            <a:xfrm>
              <a:off x="0" y="0"/>
              <a:ext cx="2767954" cy="2652902"/>
              <a:chOff x="0" y="0"/>
              <a:chExt cx="1915944" cy="1836306"/>
            </a:xfrm>
          </p:grpSpPr>
          <p:sp>
            <p:nvSpPr>
              <p:cNvPr id="3090" name="椭圆 68"/>
              <p:cNvSpPr/>
              <p:nvPr/>
            </p:nvSpPr>
            <p:spPr>
              <a:xfrm>
                <a:off x="0" y="0"/>
                <a:ext cx="1828800" cy="1828800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  <p:sp>
            <p:nvSpPr>
              <p:cNvPr id="3091" name="流程图: 合并 69"/>
              <p:cNvSpPr/>
              <p:nvPr/>
            </p:nvSpPr>
            <p:spPr>
              <a:xfrm rot="-2949510">
                <a:off x="1480609" y="1400970"/>
                <a:ext cx="403376" cy="467291"/>
              </a:xfrm>
              <a:prstGeom prst="flowChartMerg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</p:grpSp>
        <p:sp>
          <p:nvSpPr>
            <p:cNvPr id="3089" name="文本框 67"/>
            <p:cNvSpPr/>
            <p:nvPr/>
          </p:nvSpPr>
          <p:spPr>
            <a:xfrm>
              <a:off x="464489" y="564878"/>
              <a:ext cx="2089837" cy="1743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4000" b="1" dirty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  <a:sym typeface="Broadway" panose="04040905080B02020502" pitchFamily="82" charset="0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  <a:sym typeface="Broadway" panose="04040905080B02020502" pitchFamily="82" charset="0"/>
              </a:endParaRPr>
            </a:p>
          </p:txBody>
        </p:sp>
      </p:grpSp>
      <p:sp>
        <p:nvSpPr>
          <p:cNvPr id="3079" name="文本框 71"/>
          <p:cNvSpPr/>
          <p:nvPr/>
        </p:nvSpPr>
        <p:spPr>
          <a:xfrm>
            <a:off x="7531100" y="470376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80" name="组合 33"/>
          <p:cNvGrpSpPr/>
          <p:nvPr/>
        </p:nvGrpSpPr>
        <p:grpSpPr>
          <a:xfrm>
            <a:off x="569913" y="1450975"/>
            <a:ext cx="3752850" cy="3752850"/>
            <a:chOff x="0" y="0"/>
            <a:chExt cx="3752428" cy="3752428"/>
          </a:xfrm>
        </p:grpSpPr>
        <p:grpSp>
          <p:nvGrpSpPr>
            <p:cNvPr id="3081" name="组合 34"/>
            <p:cNvGrpSpPr/>
            <p:nvPr/>
          </p:nvGrpSpPr>
          <p:grpSpPr>
            <a:xfrm>
              <a:off x="1275078" y="1354648"/>
              <a:ext cx="1417376" cy="1204747"/>
              <a:chOff x="0" y="0"/>
              <a:chExt cx="1417376" cy="1204747"/>
            </a:xfrm>
          </p:grpSpPr>
          <p:sp>
            <p:nvSpPr>
              <p:cNvPr id="3086" name="文本框 39"/>
              <p:cNvSpPr/>
              <p:nvPr/>
            </p:nvSpPr>
            <p:spPr>
              <a:xfrm>
                <a:off x="1604" y="0"/>
                <a:ext cx="1415772" cy="8309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4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目录</a:t>
                </a:r>
                <a:endParaRPr lang="zh-CN" altLang="en-US" sz="4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87" name="文本框 40"/>
              <p:cNvSpPr/>
              <p:nvPr/>
            </p:nvSpPr>
            <p:spPr>
              <a:xfrm>
                <a:off x="0" y="743082"/>
                <a:ext cx="1417376" cy="4616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sym typeface="Arial Unicode MS" panose="020B0604020202020204" pitchFamily="34" charset="-122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sym typeface="Arial Unicode MS" panose="020B0604020202020204" pitchFamily="34" charset="-122"/>
                </a:endParaRPr>
              </a:p>
            </p:txBody>
          </p:sp>
        </p:grpSp>
        <p:sp>
          <p:nvSpPr>
            <p:cNvPr id="3082" name="空心弧 35"/>
            <p:cNvSpPr/>
            <p:nvPr/>
          </p:nvSpPr>
          <p:spPr>
            <a:xfrm>
              <a:off x="249066" y="249066"/>
              <a:ext cx="3415910" cy="341591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1009 h 21600"/>
              </a:gdLst>
              <a:ahLst/>
              <a:cxnLst>
                <a:cxn ang="0">
                  <a:pos x="1709378" y="126990"/>
                </a:cxn>
                <a:cxn ang="0">
                  <a:pos x="1707797" y="126990"/>
                </a:cxn>
                <a:cxn ang="0">
                  <a:pos x="1706374" y="126990"/>
                </a:cxn>
                <a:cxn ang="0">
                  <a:pos x="1706374" y="0"/>
                </a:cxn>
                <a:cxn ang="0">
                  <a:pos x="1707955" y="0"/>
                </a:cxn>
                <a:cxn ang="0">
                  <a:pos x="1709378" y="0"/>
                </a:cxn>
                <a:cxn ang="0">
                  <a:pos x="1709378" y="126990"/>
                </a:cxn>
              </a:cxnLst>
              <a:rect l="txL" t="txT" r="txR" b="txB"/>
              <a:pathLst>
                <a:path w="21600" h="21600">
                  <a:moveTo>
                    <a:pt x="10809" y="803"/>
                  </a:moveTo>
                  <a:cubicBezTo>
                    <a:pt x="10806" y="803"/>
                    <a:pt x="10803" y="803"/>
                    <a:pt x="10799" y="803"/>
                  </a:cubicBezTo>
                  <a:cubicBezTo>
                    <a:pt x="10796" y="803"/>
                    <a:pt x="10793" y="803"/>
                    <a:pt x="10790" y="803"/>
                  </a:cubicBezTo>
                  <a:lnTo>
                    <a:pt x="10790" y="0"/>
                  </a:lnTo>
                  <a:cubicBezTo>
                    <a:pt x="10793" y="0"/>
                    <a:pt x="10796" y="0"/>
                    <a:pt x="10800" y="0"/>
                  </a:cubicBezTo>
                  <a:cubicBezTo>
                    <a:pt x="10803" y="0"/>
                    <a:pt x="10806" y="0"/>
                    <a:pt x="10809" y="0"/>
                  </a:cubicBezTo>
                  <a:lnTo>
                    <a:pt x="10809" y="80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空心弧 36"/>
            <p:cNvSpPr/>
            <p:nvPr/>
          </p:nvSpPr>
          <p:spPr>
            <a:xfrm rot="5400000" flipV="1">
              <a:off x="397984" y="371239"/>
              <a:ext cx="3171564" cy="317156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1112 h 21600"/>
              </a:gdLst>
              <a:ahLst/>
              <a:cxnLst>
                <a:cxn ang="0">
                  <a:pos x="1616470" y="129506"/>
                </a:cxn>
                <a:cxn ang="0">
                  <a:pos x="1585635" y="129212"/>
                </a:cxn>
                <a:cxn ang="0">
                  <a:pos x="1554947" y="129506"/>
                </a:cxn>
                <a:cxn ang="0">
                  <a:pos x="1552158" y="294"/>
                </a:cxn>
                <a:cxn ang="0">
                  <a:pos x="1585782" y="0"/>
                </a:cxn>
                <a:cxn ang="0">
                  <a:pos x="1619260" y="294"/>
                </a:cxn>
                <a:cxn ang="0">
                  <a:pos x="1616470" y="129506"/>
                </a:cxn>
              </a:cxnLst>
              <a:rect l="txL" t="txT" r="txR" b="txB"/>
              <a:pathLst>
                <a:path w="21600" h="21600">
                  <a:moveTo>
                    <a:pt x="11009" y="882"/>
                  </a:moveTo>
                  <a:cubicBezTo>
                    <a:pt x="10939" y="880"/>
                    <a:pt x="10869" y="880"/>
                    <a:pt x="10799" y="880"/>
                  </a:cubicBezTo>
                  <a:cubicBezTo>
                    <a:pt x="10730" y="880"/>
                    <a:pt x="10660" y="880"/>
                    <a:pt x="10590" y="882"/>
                  </a:cubicBezTo>
                  <a:lnTo>
                    <a:pt x="10571" y="2"/>
                  </a:lnTo>
                  <a:cubicBezTo>
                    <a:pt x="10647" y="0"/>
                    <a:pt x="10723" y="0"/>
                    <a:pt x="10800" y="0"/>
                  </a:cubicBezTo>
                  <a:cubicBezTo>
                    <a:pt x="10876" y="0"/>
                    <a:pt x="10952" y="0"/>
                    <a:pt x="11028" y="2"/>
                  </a:cubicBezTo>
                  <a:lnTo>
                    <a:pt x="11009" y="882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同心圆 37"/>
            <p:cNvSpPr/>
            <p:nvPr/>
          </p:nvSpPr>
          <p:spPr>
            <a:xfrm>
              <a:off x="658973" y="658973"/>
              <a:ext cx="2596097" cy="2596097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0">
                  <a:pos x="0" y="1298049"/>
                </a:cxn>
                <a:cxn ang="0">
                  <a:pos x="1298049" y="0"/>
                </a:cxn>
                <a:cxn ang="0">
                  <a:pos x="2596097" y="1298049"/>
                </a:cxn>
                <a:cxn ang="0">
                  <a:pos x="1298049" y="2596097"/>
                </a:cxn>
                <a:cxn ang="0">
                  <a:pos x="0" y="1298049"/>
                </a:cxn>
                <a:cxn ang="0">
                  <a:pos x="122834" y="1298049"/>
                </a:cxn>
                <a:cxn ang="0">
                  <a:pos x="1298049" y="2473263"/>
                </a:cxn>
                <a:cxn ang="0">
                  <a:pos x="2473263" y="1298049"/>
                </a:cxn>
                <a:cxn ang="0">
                  <a:pos x="1298049" y="122834"/>
                </a:cxn>
                <a:cxn ang="0">
                  <a:pos x="122834" y="12980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22" y="10800"/>
                  </a:moveTo>
                  <a:cubicBezTo>
                    <a:pt x="1022" y="16200"/>
                    <a:pt x="5400" y="20578"/>
                    <a:pt x="10800" y="20578"/>
                  </a:cubicBezTo>
                  <a:cubicBezTo>
                    <a:pt x="16200" y="20578"/>
                    <a:pt x="20578" y="16200"/>
                    <a:pt x="20578" y="10800"/>
                  </a:cubicBezTo>
                  <a:cubicBezTo>
                    <a:pt x="20578" y="5400"/>
                    <a:pt x="16200" y="1022"/>
                    <a:pt x="10800" y="1022"/>
                  </a:cubicBezTo>
                  <a:cubicBezTo>
                    <a:pt x="5400" y="1022"/>
                    <a:pt x="1022" y="5400"/>
                    <a:pt x="1022" y="1080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5" name="空心弧 38"/>
            <p:cNvSpPr/>
            <p:nvPr/>
          </p:nvSpPr>
          <p:spPr>
            <a:xfrm rot="5400000" flipV="1">
              <a:off x="0" y="0"/>
              <a:ext cx="3752428" cy="375242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6038 h 21600"/>
              </a:gdLst>
              <a:ahLst/>
              <a:cxnLst>
                <a:cxn ang="0">
                  <a:pos x="2899446" y="448902"/>
                </a:cxn>
                <a:cxn ang="0">
                  <a:pos x="1876040" y="120043"/>
                </a:cxn>
                <a:cxn ang="0">
                  <a:pos x="852809" y="448902"/>
                </a:cxn>
                <a:cxn ang="0">
                  <a:pos x="782972" y="351269"/>
                </a:cxn>
                <a:cxn ang="0">
                  <a:pos x="1876214" y="0"/>
                </a:cxn>
                <a:cxn ang="0">
                  <a:pos x="2969282" y="351269"/>
                </a:cxn>
                <a:cxn ang="0">
                  <a:pos x="2899446" y="448902"/>
                </a:cxn>
              </a:cxnLst>
              <a:rect l="txL" t="txT" r="txR" b="txB"/>
              <a:pathLst>
                <a:path w="21600" h="21600">
                  <a:moveTo>
                    <a:pt x="16690" y="2584"/>
                  </a:moveTo>
                  <a:cubicBezTo>
                    <a:pt x="14973" y="1353"/>
                    <a:pt x="12913" y="691"/>
                    <a:pt x="10799" y="691"/>
                  </a:cubicBezTo>
                  <a:cubicBezTo>
                    <a:pt x="8686" y="691"/>
                    <a:pt x="6626" y="1353"/>
                    <a:pt x="4909" y="2584"/>
                  </a:cubicBezTo>
                  <a:lnTo>
                    <a:pt x="4507" y="2022"/>
                  </a:lnTo>
                  <a:cubicBezTo>
                    <a:pt x="6341" y="707"/>
                    <a:pt x="8542" y="0"/>
                    <a:pt x="10800" y="0"/>
                  </a:cubicBezTo>
                  <a:cubicBezTo>
                    <a:pt x="13057" y="0"/>
                    <a:pt x="15258" y="707"/>
                    <a:pt x="17092" y="2022"/>
                  </a:cubicBezTo>
                  <a:lnTo>
                    <a:pt x="16690" y="258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algn="l" eaLnBrk="1" hangingPunct="1">
              <a:buClrTx/>
              <a:buSzTx/>
              <a:buFontTx/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ALU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867660" y="203200"/>
            <a:ext cx="912241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def ALU(iram_out, alu_out, read_data1, read_data2, Zero, ALUOp0, ALUOp1, ALUSrc):</a:t>
            </a:r>
            <a:endParaRPr lang="zh-CN" altLang="en-US" sz="1600"/>
          </a:p>
          <a:p>
            <a:r>
              <a:rPr lang="zh-CN" altLang="en-US" sz="1600"/>
              <a:t>    @always_comb</a:t>
            </a:r>
            <a:endParaRPr lang="zh-CN" altLang="en-US" sz="1600"/>
          </a:p>
          <a:p>
            <a:r>
              <a:rPr lang="zh-CN" altLang="en-US" sz="1600"/>
              <a:t>    def access():</a:t>
            </a:r>
            <a:endParaRPr lang="zh-CN" altLang="en-US" sz="1600"/>
          </a:p>
          <a:p>
            <a:r>
              <a:rPr lang="zh-CN" altLang="en-US" sz="1600"/>
              <a:t>        ALUControlSignal = [0, 0, 0, 0]</a:t>
            </a:r>
            <a:endParaRPr lang="zh-CN" altLang="en-US" sz="1600"/>
          </a:p>
          <a:p>
            <a:r>
              <a:rPr lang="zh-CN" altLang="en-US" sz="1600"/>
              <a:t>        # alu control signal</a:t>
            </a:r>
            <a:endParaRPr lang="zh-CN" altLang="en-US" sz="1600"/>
          </a:p>
          <a:p>
            <a:r>
              <a:rPr lang="zh-CN" altLang="en-US" sz="1600"/>
              <a:t>        if ALUOp0 == 0 and ALUOp1 == 0:</a:t>
            </a:r>
            <a:endParaRPr lang="zh-CN" altLang="en-US" sz="1600"/>
          </a:p>
          <a:p>
            <a:r>
              <a:rPr lang="zh-CN" altLang="en-US" sz="1600"/>
              <a:t>            ALUControlSignal[2] = 1</a:t>
            </a:r>
            <a:endParaRPr lang="zh-CN" altLang="en-US" sz="1600"/>
          </a:p>
          <a:p>
            <a:r>
              <a:rPr lang="zh-CN" altLang="en-US" sz="1600"/>
              <a:t>        elif ALUOp0 == 0 and ALUOp1 == 1:</a:t>
            </a:r>
            <a:endParaRPr lang="zh-CN" altLang="en-US" sz="1600"/>
          </a:p>
          <a:p>
            <a:r>
              <a:rPr lang="zh-CN" altLang="en-US" sz="1600"/>
              <a:t>            ALUControlSignal[1] = 1</a:t>
            </a:r>
            <a:endParaRPr lang="zh-CN" altLang="en-US" sz="1600"/>
          </a:p>
          <a:p>
            <a:r>
              <a:rPr lang="zh-CN" altLang="en-US" sz="1600"/>
              <a:t>            ALUControlSignal[2] = 1</a:t>
            </a:r>
            <a:endParaRPr lang="zh-CN" altLang="en-US" sz="1600"/>
          </a:p>
          <a:p>
            <a:r>
              <a:rPr lang="zh-CN" altLang="en-US" sz="1600"/>
              <a:t>        else:</a:t>
            </a:r>
            <a:endParaRPr lang="zh-CN" altLang="en-US" sz="1600"/>
          </a:p>
          <a:p>
            <a:r>
              <a:rPr lang="zh-CN" altLang="en-US" sz="1600"/>
              <a:t>            sum = iram_out[6:0]</a:t>
            </a:r>
            <a:endParaRPr lang="zh-CN" altLang="en-US" sz="1600"/>
          </a:p>
          <a:p>
            <a:r>
              <a:rPr lang="zh-CN" altLang="en-US" sz="1600"/>
              <a:t>            if sum ==</a:t>
            </a:r>
            <a:r>
              <a:rPr lang="zh-CN" altLang="en-US" sz="1600">
                <a:solidFill>
                  <a:srgbClr val="FF0000"/>
                </a:solidFill>
              </a:rPr>
              <a:t> 0b100000</a:t>
            </a:r>
            <a:r>
              <a:rPr lang="zh-CN" altLang="en-US" sz="1600"/>
              <a:t>:  # case 32</a:t>
            </a:r>
            <a:endParaRPr lang="zh-CN" altLang="en-US" sz="1600"/>
          </a:p>
          <a:p>
            <a:r>
              <a:rPr lang="zh-CN" altLang="en-US" sz="1600"/>
              <a:t>                ALUControlSignal[2] = 1</a:t>
            </a:r>
            <a:endParaRPr lang="zh-CN" altLang="en-US" sz="1600"/>
          </a:p>
          <a:p>
            <a:r>
              <a:rPr lang="zh-CN" altLang="en-US" sz="1600"/>
              <a:t>            elif sum == </a:t>
            </a:r>
            <a:r>
              <a:rPr lang="zh-CN" altLang="en-US" sz="1600">
                <a:solidFill>
                  <a:srgbClr val="FF0000"/>
                </a:solidFill>
              </a:rPr>
              <a:t>0b100010</a:t>
            </a:r>
            <a:r>
              <a:rPr lang="zh-CN" altLang="en-US" sz="1600"/>
              <a:t>:  # case 34</a:t>
            </a:r>
            <a:endParaRPr lang="zh-CN" altLang="en-US" sz="1600"/>
          </a:p>
          <a:p>
            <a:r>
              <a:rPr lang="zh-CN" altLang="en-US" sz="1600"/>
              <a:t>                ALUControlSignal[1] = 1</a:t>
            </a:r>
            <a:endParaRPr lang="zh-CN" altLang="en-US" sz="1600"/>
          </a:p>
          <a:p>
            <a:r>
              <a:rPr lang="zh-CN" altLang="en-US" sz="1600"/>
              <a:t>                ALUControlSignal[2] = 1</a:t>
            </a:r>
            <a:endParaRPr lang="zh-CN" altLang="en-US" sz="1600"/>
          </a:p>
          <a:p>
            <a:r>
              <a:rPr lang="zh-CN" altLang="en-US" sz="1600"/>
              <a:t>            elif sum == </a:t>
            </a:r>
            <a:r>
              <a:rPr lang="zh-CN" altLang="en-US" sz="1600">
                <a:solidFill>
                  <a:srgbClr val="FF0000"/>
                </a:solidFill>
              </a:rPr>
              <a:t>0b100100</a:t>
            </a:r>
            <a:r>
              <a:rPr lang="zh-CN" altLang="en-US" sz="1600"/>
              <a:t>:</a:t>
            </a:r>
            <a:endParaRPr lang="zh-CN" altLang="en-US" sz="1600"/>
          </a:p>
          <a:p>
            <a:r>
              <a:rPr lang="zh-CN" altLang="en-US" sz="1600"/>
              <a:t>                pass</a:t>
            </a:r>
            <a:endParaRPr lang="zh-CN" altLang="en-US" sz="1600"/>
          </a:p>
          <a:p>
            <a:r>
              <a:rPr lang="zh-CN" altLang="en-US" sz="1600"/>
              <a:t>            elif sum == </a:t>
            </a:r>
            <a:r>
              <a:rPr lang="zh-CN" altLang="en-US" sz="1600">
                <a:solidFill>
                  <a:srgbClr val="FF0000"/>
                </a:solidFill>
              </a:rPr>
              <a:t>0b100101</a:t>
            </a:r>
            <a:r>
              <a:rPr lang="zh-CN" altLang="en-US" sz="1600"/>
              <a:t>:</a:t>
            </a:r>
            <a:endParaRPr lang="zh-CN" altLang="en-US" sz="1600"/>
          </a:p>
          <a:p>
            <a:r>
              <a:rPr lang="zh-CN" altLang="en-US" sz="1600"/>
              <a:t>                ALUControlSignal[3] = 1</a:t>
            </a:r>
            <a:endParaRPr lang="zh-CN" altLang="en-US" sz="1600"/>
          </a:p>
          <a:p>
            <a:r>
              <a:rPr lang="zh-CN" altLang="en-US" sz="1600"/>
              <a:t>            elif sum == </a:t>
            </a:r>
            <a:r>
              <a:rPr lang="zh-CN" altLang="en-US" sz="1600">
                <a:solidFill>
                  <a:srgbClr val="FF0000"/>
                </a:solidFill>
              </a:rPr>
              <a:t>0b101010</a:t>
            </a:r>
            <a:r>
              <a:rPr lang="zh-CN" altLang="en-US" sz="1600"/>
              <a:t>:</a:t>
            </a:r>
            <a:endParaRPr lang="zh-CN" altLang="en-US" sz="1600"/>
          </a:p>
          <a:p>
            <a:r>
              <a:rPr lang="zh-CN" altLang="en-US" sz="1600"/>
              <a:t>                ALUControlSignal[1] = 1</a:t>
            </a:r>
            <a:endParaRPr lang="zh-CN" altLang="en-US" sz="1600"/>
          </a:p>
          <a:p>
            <a:r>
              <a:rPr lang="zh-CN" altLang="en-US" sz="1600"/>
              <a:t>                ALUControlSignal[2] = 1</a:t>
            </a:r>
            <a:endParaRPr lang="zh-CN" altLang="en-US" sz="1600"/>
          </a:p>
          <a:p>
            <a:r>
              <a:rPr lang="zh-CN" altLang="en-US" sz="1600"/>
              <a:t>                ALUControlSignal[3] = 1</a:t>
            </a:r>
            <a:endParaRPr lang="zh-CN" altLang="en-US" sz="1600"/>
          </a:p>
          <a:p>
            <a:r>
              <a:rPr lang="zh-CN" altLang="en-US" sz="1600"/>
              <a:t>            else:</a:t>
            </a:r>
            <a:endParaRPr lang="zh-CN" altLang="en-US" sz="1600"/>
          </a:p>
          <a:p>
            <a:r>
              <a:rPr lang="zh-CN" altLang="en-US" sz="1600"/>
              <a:t>                pass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algn="l" eaLnBrk="1" hangingPunct="1">
              <a:buClrTx/>
              <a:buSzTx/>
              <a:buFontTx/>
            </a:pPr>
            <a:r>
              <a:rPr lang="en-US" altLang="zh-CN" sz="2400" b="1" dirty="0">
                <a:sym typeface="+mn-ea"/>
              </a:rPr>
              <a:t> ALU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5340" y="967740"/>
            <a:ext cx="27527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def Add(out, in0, in1):</a:t>
            </a:r>
            <a:endParaRPr lang="zh-CN" altLang="en-US" sz="1600"/>
          </a:p>
          <a:p>
            <a:r>
              <a:rPr lang="zh-CN" altLang="en-US" sz="1600"/>
              <a:t>    """加法器"""</a:t>
            </a:r>
            <a:endParaRPr lang="zh-CN" altLang="en-US" sz="1600"/>
          </a:p>
          <a:p>
            <a:r>
              <a:rPr lang="zh-CN" altLang="en-US" sz="1600"/>
              <a:t>    @always_comb</a:t>
            </a:r>
            <a:endParaRPr lang="zh-CN" altLang="en-US" sz="1600"/>
          </a:p>
          <a:p>
            <a:r>
              <a:rPr lang="zh-CN" altLang="en-US" sz="1600"/>
              <a:t>    def _add():</a:t>
            </a:r>
            <a:endParaRPr lang="zh-CN" altLang="en-US" sz="1600"/>
          </a:p>
          <a:p>
            <a:r>
              <a:rPr lang="zh-CN" altLang="en-US" sz="1600"/>
              <a:t>        out.next = in0 + in1</a:t>
            </a:r>
            <a:endParaRPr lang="zh-CN" altLang="en-US" sz="1600"/>
          </a:p>
          <a:p>
            <a:r>
              <a:rPr lang="zh-CN" altLang="en-US" sz="1600"/>
              <a:t>    return _add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def Sub(in0, in1):</a:t>
            </a:r>
            <a:endParaRPr lang="zh-CN" altLang="en-US" sz="1600"/>
          </a:p>
          <a:p>
            <a:r>
              <a:rPr lang="zh-CN" altLang="en-US" sz="1600"/>
              <a:t>    """减法器"""</a:t>
            </a:r>
            <a:endParaRPr lang="zh-CN" altLang="en-US" sz="1600"/>
          </a:p>
          <a:p>
            <a:r>
              <a:rPr lang="zh-CN" altLang="en-US" sz="1600"/>
              <a:t>    return intbv(in0 - in1)[32:]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@block</a:t>
            </a:r>
            <a:endParaRPr lang="zh-CN" altLang="en-US" sz="1600"/>
          </a:p>
          <a:p>
            <a:r>
              <a:rPr lang="zh-CN" altLang="en-US" sz="1600"/>
              <a:t>def Mux(out, in0, in1, sel):</a:t>
            </a:r>
            <a:endParaRPr lang="zh-CN" altLang="en-US" sz="1600"/>
          </a:p>
          <a:p>
            <a:r>
              <a:rPr lang="zh-CN" altLang="en-US" sz="1600"/>
              <a:t>    """2x1多选器"""</a:t>
            </a:r>
            <a:endParaRPr lang="zh-CN" altLang="en-US" sz="1600"/>
          </a:p>
          <a:p>
            <a:r>
              <a:rPr lang="zh-CN" altLang="en-US" sz="1600"/>
              <a:t>    @always_comb</a:t>
            </a:r>
            <a:endParaRPr lang="zh-CN" altLang="en-US" sz="1600"/>
          </a:p>
          <a:p>
            <a:r>
              <a:rPr lang="zh-CN" altLang="en-US" sz="1600"/>
              <a:t>    def _mux():</a:t>
            </a:r>
            <a:endParaRPr lang="zh-CN" altLang="en-US" sz="1600"/>
          </a:p>
          <a:p>
            <a:r>
              <a:rPr lang="zh-CN" altLang="en-US" sz="1600"/>
              <a:t>        out.next = [in0, in1][sel]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return _mux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7660640" y="765810"/>
            <a:ext cx="3870325" cy="430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algn="l">
              <a:buClrTx/>
              <a:buSzTx/>
              <a:buNone/>
            </a:pPr>
            <a:r>
              <a:rPr lang="zh-CN" altLang="en-US" sz="1600"/>
              <a:t>def And(out, in1, in2):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"""与门"""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@always_comb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def _and():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    out.next = in1 and in2</a:t>
            </a:r>
            <a:endParaRPr lang="zh-CN" altLang="en-US" sz="1600"/>
          </a:p>
          <a:p>
            <a:pPr algn="l">
              <a:buClrTx/>
              <a:buSzTx/>
              <a:buNone/>
            </a:pP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return _and</a:t>
            </a:r>
            <a:endParaRPr lang="zh-CN" altLang="en-US" sz="1600"/>
          </a:p>
          <a:p>
            <a:pPr algn="l">
              <a:buClrTx/>
              <a:buSzTx/>
              <a:buNone/>
            </a:pPr>
            <a:endParaRPr lang="zh-CN" altLang="en-US" sz="1600"/>
          </a:p>
          <a:p>
            <a:pPr algn="l">
              <a:buClrTx/>
              <a:buSzTx/>
              <a:buNone/>
            </a:pP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def Or(out, in1, in2):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"""或门"""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@always_comb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def _or():</a:t>
            </a: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    out.next = in1 or in2</a:t>
            </a:r>
            <a:endParaRPr lang="zh-CN" altLang="en-US" sz="1600"/>
          </a:p>
          <a:p>
            <a:pPr algn="l">
              <a:buClrTx/>
              <a:buSzTx/>
              <a:buNone/>
            </a:pPr>
            <a:endParaRPr lang="zh-CN" altLang="en-US" sz="1600"/>
          </a:p>
          <a:p>
            <a:pPr algn="l">
              <a:buClrTx/>
              <a:buSzTx/>
              <a:buNone/>
            </a:pPr>
            <a:r>
              <a:rPr lang="zh-CN" altLang="en-US" sz="1600"/>
              <a:t>    return _or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/>
              <a:t>DataMemory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610" y="624205"/>
            <a:ext cx="7532370" cy="60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41450" y="11906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/>
              <a:t>DataMemory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32255" y="534035"/>
            <a:ext cx="1044829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def DRAM(clk, out_data, alu_out, in_data,  MemWrite, MemRead, MemtoReg):</a:t>
            </a:r>
            <a:endParaRPr lang="zh-CN" altLang="en-US" sz="1800"/>
          </a:p>
          <a:p>
            <a:r>
              <a:rPr lang="zh-CN" altLang="en-US" sz="1800"/>
              <a:t>    @always_comb</a:t>
            </a:r>
            <a:endParaRPr lang="zh-CN" altLang="en-US" sz="1800"/>
          </a:p>
          <a:p>
            <a:r>
              <a:rPr lang="zh-CN" altLang="en-US" sz="1800"/>
              <a:t>    def read():</a:t>
            </a:r>
            <a:endParaRPr lang="zh-CN" altLang="en-US" sz="1800"/>
          </a:p>
          <a:p>
            <a:r>
              <a:rPr lang="zh-CN" altLang="en-US" sz="1800"/>
              <a:t>        print('ALU OUT:', alu_out)</a:t>
            </a:r>
            <a:endParaRPr lang="zh-CN" altLang="en-US" sz="1800"/>
          </a:p>
          <a:p>
            <a:r>
              <a:rPr lang="zh-CN" altLang="en-US" sz="1800"/>
              <a:t>        if MemtoReg:</a:t>
            </a:r>
            <a:endParaRPr lang="zh-CN" altLang="en-US" sz="1800"/>
          </a:p>
          <a:p>
            <a:r>
              <a:rPr lang="zh-CN" altLang="en-US" sz="1800"/>
              <a:t>            if MemRead:</a:t>
            </a:r>
            <a:endParaRPr lang="zh-CN" altLang="en-US" sz="1800"/>
          </a:p>
          <a:p>
            <a:r>
              <a:rPr lang="zh-CN" altLang="en-US" sz="1800"/>
              <a:t>                addr = alu_out</a:t>
            </a:r>
            <a:endParaRPr lang="zh-CN" altLang="en-US" sz="1800"/>
          </a:p>
          <a:p>
            <a:r>
              <a:rPr lang="zh-CN" altLang="en-US" sz="1800"/>
              <a:t>                data = intbv(0)[32:]</a:t>
            </a:r>
            <a:endParaRPr lang="zh-CN" altLang="en-US" sz="1800"/>
          </a:p>
          <a:p>
            <a:r>
              <a:rPr lang="zh-CN" altLang="en-US" sz="1800"/>
              <a:t>                data[32:24] = d_mem[addr]</a:t>
            </a:r>
            <a:endParaRPr lang="zh-CN" altLang="en-US" sz="1800"/>
          </a:p>
          <a:p>
            <a:r>
              <a:rPr lang="zh-CN" altLang="en-US" sz="1800"/>
              <a:t>                data[24:16] = d_mem[addr+1]</a:t>
            </a:r>
            <a:endParaRPr lang="zh-CN" altLang="en-US" sz="1800"/>
          </a:p>
          <a:p>
            <a:r>
              <a:rPr lang="zh-CN" altLang="en-US" sz="1800"/>
              <a:t>                data[16:8] = d_mem[addr+2]</a:t>
            </a:r>
            <a:endParaRPr lang="zh-CN" altLang="en-US" sz="1800"/>
          </a:p>
          <a:p>
            <a:r>
              <a:rPr lang="zh-CN" altLang="en-US" sz="1800"/>
              <a:t>                data[8:0] = d_mem[addr+3]</a:t>
            </a:r>
            <a:endParaRPr lang="zh-CN" altLang="en-US" sz="1800"/>
          </a:p>
          <a:p>
            <a:r>
              <a:rPr lang="zh-CN" altLang="en-US" sz="1800"/>
              <a:t>                out_data.next = data</a:t>
            </a:r>
            <a:endParaRPr lang="zh-CN" altLang="en-US" sz="1800"/>
          </a:p>
          <a:p>
            <a:r>
              <a:rPr lang="zh-CN" altLang="en-US" sz="1800"/>
              <a:t>        else:</a:t>
            </a:r>
            <a:endParaRPr lang="zh-CN" altLang="en-US" sz="1800"/>
          </a:p>
          <a:p>
            <a:r>
              <a:rPr lang="zh-CN" altLang="en-US" sz="1800"/>
              <a:t>            out_data.next = alu_out</a:t>
            </a:r>
            <a:endParaRPr lang="zh-CN" altLang="en-US" sz="1800"/>
          </a:p>
          <a:p>
            <a:r>
              <a:rPr lang="zh-CN" altLang="en-US" sz="1800"/>
              <a:t>    @always(clk.negedge)</a:t>
            </a:r>
            <a:endParaRPr lang="zh-CN" altLang="en-US" sz="1800"/>
          </a:p>
          <a:p>
            <a:r>
              <a:rPr lang="zh-CN" altLang="en-US" sz="1800"/>
              <a:t>    def write():</a:t>
            </a:r>
            <a:endParaRPr lang="zh-CN" altLang="en-US" sz="1800"/>
          </a:p>
          <a:p>
            <a:r>
              <a:rPr lang="zh-CN" altLang="en-US" sz="1800"/>
              <a:t>        addr = alu_out</a:t>
            </a:r>
            <a:endParaRPr lang="zh-CN" altLang="en-US" sz="1800"/>
          </a:p>
          <a:p>
            <a:r>
              <a:rPr lang="zh-CN" altLang="en-US" sz="1800"/>
              <a:t>        d_mem[addr] = in_data[32:24]</a:t>
            </a:r>
            <a:endParaRPr lang="zh-CN" altLang="en-US" sz="1800"/>
          </a:p>
          <a:p>
            <a:r>
              <a:rPr lang="zh-CN" altLang="en-US" sz="1800"/>
              <a:t>        d_mem[addr+1] = in_data[24:16]</a:t>
            </a:r>
            <a:endParaRPr lang="zh-CN" altLang="en-US" sz="1800"/>
          </a:p>
          <a:p>
            <a:r>
              <a:rPr lang="zh-CN" altLang="en-US" sz="1800"/>
              <a:t>        d_mem[addr+2] = in_data[16:8]</a:t>
            </a:r>
            <a:endParaRPr lang="zh-CN" altLang="en-US" sz="1800"/>
          </a:p>
          <a:p>
            <a:r>
              <a:rPr lang="zh-CN" altLang="en-US" sz="1800"/>
              <a:t>        d_mem[addr+3] = in_data[8:0]</a:t>
            </a:r>
            <a:endParaRPr lang="zh-CN" altLang="en-US" sz="1800"/>
          </a:p>
          <a:p>
            <a:r>
              <a:rPr lang="zh-CN" altLang="en-US" sz="1800"/>
              <a:t>    return read, write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100" y="4789170"/>
            <a:ext cx="390525" cy="1322070"/>
            <a:chOff x="127635" y="235536"/>
            <a:chExt cx="419100" cy="1313704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13704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400" b="1" dirty="0"/>
              <a:t>三、输出结果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727075"/>
            <a:ext cx="8301355" cy="609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39"/>
          <p:cNvGrpSpPr/>
          <p:nvPr/>
        </p:nvGrpSpPr>
        <p:grpSpPr>
          <a:xfrm>
            <a:off x="3063875" y="850265"/>
            <a:ext cx="5675313" cy="2346325"/>
            <a:chOff x="0" y="0"/>
            <a:chExt cx="5676095" cy="2347049"/>
          </a:xfrm>
        </p:grpSpPr>
        <p:grpSp>
          <p:nvGrpSpPr>
            <p:cNvPr id="15365" name="组合 22"/>
            <p:cNvGrpSpPr/>
            <p:nvPr/>
          </p:nvGrpSpPr>
          <p:grpSpPr>
            <a:xfrm>
              <a:off x="0" y="549682"/>
              <a:ext cx="5625481" cy="1560195"/>
              <a:chOff x="0" y="0"/>
              <a:chExt cx="5625481" cy="1560195"/>
            </a:xfrm>
          </p:grpSpPr>
          <p:grpSp>
            <p:nvGrpSpPr>
              <p:cNvPr id="15380" name="组合 20"/>
              <p:cNvGrpSpPr/>
              <p:nvPr/>
            </p:nvGrpSpPr>
            <p:grpSpPr>
              <a:xfrm>
                <a:off x="2710190" y="0"/>
                <a:ext cx="1560195" cy="1560195"/>
                <a:chOff x="0" y="0"/>
                <a:chExt cx="1560195" cy="1560195"/>
              </a:xfrm>
            </p:grpSpPr>
            <p:sp>
              <p:nvSpPr>
                <p:cNvPr id="15390" name="椭圆 16"/>
                <p:cNvSpPr/>
                <p:nvPr/>
              </p:nvSpPr>
              <p:spPr>
                <a:xfrm>
                  <a:off x="0" y="0"/>
                  <a:ext cx="1560195" cy="1560195"/>
                </a:xfrm>
                <a:prstGeom prst="ellipse">
                  <a:avLst/>
                </a:prstGeom>
                <a:solidFill>
                  <a:srgbClr val="A6ABA5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dirty="0">
                    <a:solidFill>
                      <a:srgbClr val="FFFFFF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  <p:sp>
              <p:nvSpPr>
                <p:cNvPr id="15391" name="文本框 17"/>
                <p:cNvSpPr/>
                <p:nvPr/>
              </p:nvSpPr>
              <p:spPr>
                <a:xfrm>
                  <a:off x="405636" y="395377"/>
                  <a:ext cx="748923" cy="7694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4400" dirty="0">
                      <a:solidFill>
                        <a:schemeClr val="bg1"/>
                      </a:solidFill>
                      <a:latin typeface="汉仪菱心体简" panose="02010609000101010101" pitchFamily="1" charset="-122"/>
                      <a:ea typeface="汉仪菱心体简" panose="02010609000101010101" pitchFamily="1" charset="-122"/>
                      <a:sym typeface="汉仪菱心体简" panose="02010609000101010101" pitchFamily="1" charset="-122"/>
                    </a:rPr>
                    <a:t>聆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</p:grpSp>
          <p:grpSp>
            <p:nvGrpSpPr>
              <p:cNvPr id="15381" name="组合 18"/>
              <p:cNvGrpSpPr/>
              <p:nvPr/>
            </p:nvGrpSpPr>
            <p:grpSpPr>
              <a:xfrm>
                <a:off x="0" y="0"/>
                <a:ext cx="1560195" cy="1560195"/>
                <a:chOff x="0" y="0"/>
                <a:chExt cx="1560195" cy="1560195"/>
              </a:xfrm>
            </p:grpSpPr>
            <p:sp>
              <p:nvSpPr>
                <p:cNvPr id="15388" name="椭圆 14"/>
                <p:cNvSpPr/>
                <p:nvPr/>
              </p:nvSpPr>
              <p:spPr>
                <a:xfrm>
                  <a:off x="0" y="0"/>
                  <a:ext cx="1560195" cy="156019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dirty="0">
                    <a:solidFill>
                      <a:srgbClr val="FFFFFF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  <p:sp>
              <p:nvSpPr>
                <p:cNvPr id="15389" name="文本框 15"/>
                <p:cNvSpPr/>
                <p:nvPr/>
              </p:nvSpPr>
              <p:spPr>
                <a:xfrm>
                  <a:off x="405636" y="395377"/>
                  <a:ext cx="748923" cy="7694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4400" dirty="0">
                      <a:solidFill>
                        <a:schemeClr val="bg1"/>
                      </a:solidFill>
                      <a:latin typeface="汉仪菱心体简" panose="02010609000101010101" pitchFamily="1" charset="-122"/>
                      <a:ea typeface="汉仪菱心体简" panose="02010609000101010101" pitchFamily="1" charset="-122"/>
                      <a:sym typeface="汉仪菱心体简" panose="02010609000101010101" pitchFamily="1" charset="-122"/>
                    </a:rPr>
                    <a:t>感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</p:grpSp>
          <p:grpSp>
            <p:nvGrpSpPr>
              <p:cNvPr id="15382" name="组合 19"/>
              <p:cNvGrpSpPr/>
              <p:nvPr/>
            </p:nvGrpSpPr>
            <p:grpSpPr>
              <a:xfrm>
                <a:off x="1355095" y="0"/>
                <a:ext cx="1560195" cy="1560195"/>
                <a:chOff x="0" y="0"/>
                <a:chExt cx="1560195" cy="1560195"/>
              </a:xfrm>
            </p:grpSpPr>
            <p:sp>
              <p:nvSpPr>
                <p:cNvPr id="15386" name="椭圆 12"/>
                <p:cNvSpPr/>
                <p:nvPr/>
              </p:nvSpPr>
              <p:spPr>
                <a:xfrm>
                  <a:off x="0" y="0"/>
                  <a:ext cx="1560195" cy="1560195"/>
                </a:xfrm>
                <a:prstGeom prst="ellipse">
                  <a:avLst/>
                </a:prstGeom>
                <a:solidFill>
                  <a:srgbClr val="4C4746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dirty="0">
                    <a:solidFill>
                      <a:srgbClr val="FFFFFF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  <p:sp>
              <p:nvSpPr>
                <p:cNvPr id="15387" name="文本框 13"/>
                <p:cNvSpPr/>
                <p:nvPr/>
              </p:nvSpPr>
              <p:spPr>
                <a:xfrm>
                  <a:off x="405636" y="395377"/>
                  <a:ext cx="748923" cy="7694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4400" dirty="0">
                      <a:solidFill>
                        <a:schemeClr val="bg1"/>
                      </a:solidFill>
                      <a:latin typeface="汉仪菱心体简" panose="02010609000101010101" pitchFamily="1" charset="-122"/>
                      <a:ea typeface="汉仪菱心体简" panose="02010609000101010101" pitchFamily="1" charset="-122"/>
                      <a:sym typeface="汉仪菱心体简" panose="02010609000101010101" pitchFamily="1" charset="-122"/>
                    </a:rPr>
                    <a:t>谢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</p:grpSp>
          <p:grpSp>
            <p:nvGrpSpPr>
              <p:cNvPr id="15383" name="组合 21"/>
              <p:cNvGrpSpPr/>
              <p:nvPr/>
            </p:nvGrpSpPr>
            <p:grpSpPr>
              <a:xfrm>
                <a:off x="4065286" y="0"/>
                <a:ext cx="1560195" cy="1560195"/>
                <a:chOff x="0" y="0"/>
                <a:chExt cx="1560195" cy="1560195"/>
              </a:xfrm>
            </p:grpSpPr>
            <p:sp>
              <p:nvSpPr>
                <p:cNvPr id="15384" name="椭圆 10"/>
                <p:cNvSpPr/>
                <p:nvPr/>
              </p:nvSpPr>
              <p:spPr>
                <a:xfrm>
                  <a:off x="0" y="0"/>
                  <a:ext cx="1560195" cy="1560195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noFill/>
                </a:ln>
              </p:spPr>
              <p:txBody>
                <a:bodyPr anchor="ctr"/>
                <a:p>
                  <a:pPr algn="ctr" eaLnBrk="1" hangingPunct="1"/>
                  <a:endParaRPr lang="zh-CN" altLang="en-US" dirty="0">
                    <a:solidFill>
                      <a:srgbClr val="FFFFFF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  <p:sp>
              <p:nvSpPr>
                <p:cNvPr id="15385" name="文本框 11"/>
                <p:cNvSpPr/>
                <p:nvPr/>
              </p:nvSpPr>
              <p:spPr>
                <a:xfrm>
                  <a:off x="405636" y="395377"/>
                  <a:ext cx="748923" cy="7694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4400" dirty="0">
                      <a:solidFill>
                        <a:schemeClr val="bg1"/>
                      </a:solidFill>
                      <a:latin typeface="汉仪菱心体简" panose="02010609000101010101" pitchFamily="1" charset="-122"/>
                      <a:ea typeface="汉仪菱心体简" panose="02010609000101010101" pitchFamily="1" charset="-122"/>
                      <a:sym typeface="汉仪菱心体简" panose="02010609000101010101" pitchFamily="1" charset="-122"/>
                    </a:rPr>
                    <a:t>听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1" charset="-122"/>
                    <a:ea typeface="汉仪菱心体简" panose="02010609000101010101" pitchFamily="1" charset="-122"/>
                    <a:sym typeface="汉仪菱心体简" panose="02010609000101010101" pitchFamily="1" charset="-122"/>
                  </a:endParaRPr>
                </a:p>
              </p:txBody>
            </p:sp>
          </p:grpSp>
        </p:grpSp>
        <p:sp>
          <p:nvSpPr>
            <p:cNvPr id="15366" name="椭圆 24"/>
            <p:cNvSpPr/>
            <p:nvPr/>
          </p:nvSpPr>
          <p:spPr>
            <a:xfrm>
              <a:off x="2058168" y="2109877"/>
              <a:ext cx="170197" cy="170197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67" name="椭圆 25"/>
            <p:cNvSpPr/>
            <p:nvPr/>
          </p:nvSpPr>
          <p:spPr>
            <a:xfrm>
              <a:off x="45869" y="2038439"/>
              <a:ext cx="308610" cy="308610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68" name="椭圆 26"/>
            <p:cNvSpPr/>
            <p:nvPr/>
          </p:nvSpPr>
          <p:spPr>
            <a:xfrm>
              <a:off x="4691078" y="0"/>
              <a:ext cx="308610" cy="308610"/>
            </a:xfrm>
            <a:prstGeom prst="ellipse">
              <a:avLst/>
            </a:prstGeom>
            <a:solidFill>
              <a:srgbClr val="A6AB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69" name="椭圆 27"/>
            <p:cNvSpPr/>
            <p:nvPr/>
          </p:nvSpPr>
          <p:spPr>
            <a:xfrm>
              <a:off x="405636" y="312510"/>
              <a:ext cx="331470" cy="331470"/>
            </a:xfrm>
            <a:prstGeom prst="ellipse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0" name="椭圆 28"/>
            <p:cNvSpPr/>
            <p:nvPr/>
          </p:nvSpPr>
          <p:spPr>
            <a:xfrm>
              <a:off x="1480292" y="410299"/>
              <a:ext cx="253684" cy="253684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1" name="椭圆 29"/>
            <p:cNvSpPr/>
            <p:nvPr/>
          </p:nvSpPr>
          <p:spPr>
            <a:xfrm>
              <a:off x="3255337" y="1965300"/>
              <a:ext cx="242570" cy="242570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2" name="椭圆 30"/>
            <p:cNvSpPr/>
            <p:nvPr/>
          </p:nvSpPr>
          <p:spPr>
            <a:xfrm>
              <a:off x="3756089" y="410298"/>
              <a:ext cx="158319" cy="158319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3" name="椭圆 31"/>
            <p:cNvSpPr/>
            <p:nvPr/>
          </p:nvSpPr>
          <p:spPr>
            <a:xfrm>
              <a:off x="5216658" y="550722"/>
              <a:ext cx="240031" cy="240031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4" name="椭圆 32"/>
            <p:cNvSpPr/>
            <p:nvPr/>
          </p:nvSpPr>
          <p:spPr>
            <a:xfrm>
              <a:off x="1288868" y="1734939"/>
              <a:ext cx="170068" cy="17006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5" name="椭圆 33"/>
            <p:cNvSpPr/>
            <p:nvPr/>
          </p:nvSpPr>
          <p:spPr>
            <a:xfrm>
              <a:off x="4011260" y="1830741"/>
              <a:ext cx="290653" cy="290653"/>
            </a:xfrm>
            <a:prstGeom prst="ellipse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6" name="椭圆 34"/>
            <p:cNvSpPr/>
            <p:nvPr/>
          </p:nvSpPr>
          <p:spPr>
            <a:xfrm>
              <a:off x="2741718" y="1834128"/>
              <a:ext cx="152400" cy="152400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7" name="椭圆 35"/>
            <p:cNvSpPr/>
            <p:nvPr/>
          </p:nvSpPr>
          <p:spPr>
            <a:xfrm>
              <a:off x="5385442" y="1819973"/>
              <a:ext cx="290653" cy="290653"/>
            </a:xfrm>
            <a:prstGeom prst="ellipse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8" name="椭圆 36"/>
            <p:cNvSpPr/>
            <p:nvPr/>
          </p:nvSpPr>
          <p:spPr>
            <a:xfrm>
              <a:off x="1128609" y="154305"/>
              <a:ext cx="105249" cy="105249"/>
            </a:xfrm>
            <a:prstGeom prst="ellipse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  <p:sp>
          <p:nvSpPr>
            <p:cNvPr id="15379" name="椭圆 37"/>
            <p:cNvSpPr/>
            <p:nvPr/>
          </p:nvSpPr>
          <p:spPr>
            <a:xfrm>
              <a:off x="1134285" y="2054950"/>
              <a:ext cx="99574" cy="99574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汉仪菱心体简" panose="02010609000101010101" pitchFamily="1" charset="-122"/>
                <a:ea typeface="汉仪菱心体简" panose="02010609000101010101" pitchFamily="1" charset="-122"/>
                <a:sym typeface="汉仪菱心体简" panose="02010609000101010101" pitchFamily="1" charset="-122"/>
              </a:endParaRPr>
            </a:p>
          </p:txBody>
        </p:sp>
      </p:grpSp>
      <p:sp>
        <p:nvSpPr>
          <p:cNvPr id="15364" name="TextBox 1"/>
          <p:cNvSpPr/>
          <p:nvPr/>
        </p:nvSpPr>
        <p:spPr>
          <a:xfrm>
            <a:off x="2511425" y="5668963"/>
            <a:ext cx="309563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5123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5163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5164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5165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5124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5162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125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5161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126" name="组合 17"/>
          <p:cNvGrpSpPr/>
          <p:nvPr/>
        </p:nvGrpSpPr>
        <p:grpSpPr>
          <a:xfrm>
            <a:off x="46038" y="4562475"/>
            <a:ext cx="628650" cy="1793875"/>
            <a:chOff x="0" y="0"/>
            <a:chExt cx="674370" cy="1794510"/>
          </a:xfrm>
        </p:grpSpPr>
        <p:sp>
          <p:nvSpPr>
            <p:cNvPr id="5160" name="文本框 1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研究设计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157" name="标题 1"/>
          <p:cNvSpPr>
            <a:spLocks noGrp="1"/>
          </p:cNvSpPr>
          <p:nvPr>
            <p:ph type="title"/>
          </p:nvPr>
        </p:nvSpPr>
        <p:spPr>
          <a:xfrm>
            <a:off x="1478915" y="244475"/>
            <a:ext cx="2040255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400" b="1" dirty="0"/>
              <a:t>一、</a:t>
            </a:r>
            <a:r>
              <a:rPr lang="zh-CN" altLang="en-US" sz="2400" b="1" dirty="0"/>
              <a:t>实验原理</a:t>
            </a:r>
            <a:endParaRPr lang="zh-CN" altLang="en-US" sz="2400" b="1" dirty="0"/>
          </a:p>
        </p:txBody>
      </p:sp>
      <p:grpSp>
        <p:nvGrpSpPr>
          <p:cNvPr id="6158" name="组合 2"/>
          <p:cNvGrpSpPr/>
          <p:nvPr/>
        </p:nvGrpSpPr>
        <p:grpSpPr>
          <a:xfrm>
            <a:off x="675005" y="913224"/>
            <a:ext cx="11544300" cy="221795"/>
            <a:chOff x="0" y="530321"/>
            <a:chExt cx="11543819" cy="221796"/>
          </a:xfrm>
        </p:grpSpPr>
        <p:grpSp>
          <p:nvGrpSpPr>
            <p:cNvPr id="5139" name="组合 3"/>
            <p:cNvGrpSpPr/>
            <p:nvPr/>
          </p:nvGrpSpPr>
          <p:grpSpPr>
            <a:xfrm>
              <a:off x="0" y="536521"/>
              <a:ext cx="1193216" cy="209566"/>
              <a:chOff x="0" y="0"/>
              <a:chExt cx="1215895" cy="213549"/>
            </a:xfrm>
          </p:grpSpPr>
          <p:sp>
            <p:nvSpPr>
              <p:cNvPr id="5158" name="直接连接符 22"/>
              <p:cNvSpPr/>
              <p:nvPr/>
            </p:nvSpPr>
            <p:spPr>
              <a:xfrm>
                <a:off x="0" y="106774"/>
                <a:ext cx="962350" cy="1"/>
              </a:xfrm>
              <a:prstGeom prst="line">
                <a:avLst/>
              </a:prstGeom>
              <a:ln w="28575" cap="flat" cmpd="sng">
                <a:solidFill>
                  <a:srgbClr val="4C474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59" name="椭圆 23"/>
              <p:cNvSpPr/>
              <p:nvPr/>
            </p:nvSpPr>
            <p:spPr>
              <a:xfrm>
                <a:off x="1002346" y="0"/>
                <a:ext cx="213549" cy="213549"/>
              </a:xfrm>
              <a:prstGeom prst="ellipse">
                <a:avLst/>
              </a:prstGeom>
              <a:solidFill>
                <a:srgbClr val="4C4746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1600" dirty="0">
                  <a:solidFill>
                    <a:srgbClr val="FFFFFF"/>
                  </a:solidFill>
                  <a:latin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40" name="组合 4"/>
            <p:cNvGrpSpPr/>
            <p:nvPr/>
          </p:nvGrpSpPr>
          <p:grpSpPr>
            <a:xfrm>
              <a:off x="1232466" y="538568"/>
              <a:ext cx="2907388" cy="213549"/>
              <a:chOff x="0" y="0"/>
              <a:chExt cx="2907388" cy="213549"/>
            </a:xfrm>
          </p:grpSpPr>
          <p:sp>
            <p:nvSpPr>
              <p:cNvPr id="5156" name="直接连接符 20"/>
              <p:cNvSpPr/>
              <p:nvPr/>
            </p:nvSpPr>
            <p:spPr>
              <a:xfrm>
                <a:off x="0" y="106774"/>
                <a:ext cx="2653844" cy="1"/>
              </a:xfrm>
              <a:prstGeom prst="line">
                <a:avLst/>
              </a:prstGeom>
              <a:ln w="28575" cap="flat" cmpd="sng">
                <a:solidFill>
                  <a:srgbClr val="4C474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57" name="椭圆 21"/>
              <p:cNvSpPr/>
              <p:nvPr/>
            </p:nvSpPr>
            <p:spPr>
              <a:xfrm>
                <a:off x="2693839" y="0"/>
                <a:ext cx="213549" cy="213549"/>
              </a:xfrm>
              <a:prstGeom prst="ellipse">
                <a:avLst/>
              </a:prstGeom>
              <a:solidFill>
                <a:srgbClr val="4C4746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1600" dirty="0">
                  <a:solidFill>
                    <a:srgbClr val="FFFFFF"/>
                  </a:solidFill>
                  <a:latin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41" name="组合 5"/>
            <p:cNvGrpSpPr/>
            <p:nvPr/>
          </p:nvGrpSpPr>
          <p:grpSpPr>
            <a:xfrm>
              <a:off x="4179849" y="530321"/>
              <a:ext cx="1665562" cy="213549"/>
              <a:chOff x="0" y="0"/>
              <a:chExt cx="1665562" cy="213549"/>
            </a:xfrm>
          </p:grpSpPr>
          <p:sp>
            <p:nvSpPr>
              <p:cNvPr id="5154" name="直接连接符 18"/>
              <p:cNvSpPr/>
              <p:nvPr/>
            </p:nvSpPr>
            <p:spPr>
              <a:xfrm>
                <a:off x="0" y="106774"/>
                <a:ext cx="1412018" cy="1"/>
              </a:xfrm>
              <a:prstGeom prst="line">
                <a:avLst/>
              </a:prstGeom>
              <a:ln w="28575" cap="flat" cmpd="sng">
                <a:solidFill>
                  <a:srgbClr val="4C474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55" name="椭圆 19"/>
              <p:cNvSpPr/>
              <p:nvPr/>
            </p:nvSpPr>
            <p:spPr>
              <a:xfrm>
                <a:off x="1452013" y="0"/>
                <a:ext cx="213549" cy="213549"/>
              </a:xfrm>
              <a:prstGeom prst="ellipse">
                <a:avLst/>
              </a:prstGeom>
              <a:solidFill>
                <a:srgbClr val="4C4746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1600" dirty="0">
                  <a:solidFill>
                    <a:srgbClr val="FFFFFF"/>
                  </a:solidFill>
                  <a:latin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42" name="组合 6"/>
            <p:cNvGrpSpPr/>
            <p:nvPr/>
          </p:nvGrpSpPr>
          <p:grpSpPr>
            <a:xfrm>
              <a:off x="5885406" y="538567"/>
              <a:ext cx="1743419" cy="213549"/>
              <a:chOff x="0" y="0"/>
              <a:chExt cx="1743419" cy="213549"/>
            </a:xfrm>
          </p:grpSpPr>
          <p:sp>
            <p:nvSpPr>
              <p:cNvPr id="5152" name="直接连接符 16"/>
              <p:cNvSpPr/>
              <p:nvPr/>
            </p:nvSpPr>
            <p:spPr>
              <a:xfrm>
                <a:off x="0" y="106774"/>
                <a:ext cx="1489875" cy="1"/>
              </a:xfrm>
              <a:prstGeom prst="line">
                <a:avLst/>
              </a:prstGeom>
              <a:ln w="28575" cap="flat" cmpd="sng">
                <a:solidFill>
                  <a:srgbClr val="4C474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53" name="椭圆 17"/>
              <p:cNvSpPr/>
              <p:nvPr/>
            </p:nvSpPr>
            <p:spPr>
              <a:xfrm>
                <a:off x="1529870" y="0"/>
                <a:ext cx="213549" cy="213549"/>
              </a:xfrm>
              <a:prstGeom prst="ellipse">
                <a:avLst/>
              </a:prstGeom>
              <a:solidFill>
                <a:srgbClr val="4C4746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sz="1600" dirty="0">
                  <a:solidFill>
                    <a:srgbClr val="FFFFFF"/>
                  </a:solidFill>
                  <a:latin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149" name="直接连接符 13"/>
            <p:cNvSpPr/>
            <p:nvPr/>
          </p:nvSpPr>
          <p:spPr>
            <a:xfrm flipV="1">
              <a:off x="7660209" y="645341"/>
              <a:ext cx="3883610" cy="6802"/>
            </a:xfrm>
            <a:prstGeom prst="line">
              <a:avLst/>
            </a:prstGeom>
            <a:ln w="28575" cap="flat" cmpd="sng">
              <a:solidFill>
                <a:srgbClr val="4C4746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6180" name="组合 35"/>
          <p:cNvGrpSpPr/>
          <p:nvPr/>
        </p:nvGrpSpPr>
        <p:grpSpPr>
          <a:xfrm>
            <a:off x="1056640" y="1622425"/>
            <a:ext cx="9750425" cy="4257853"/>
            <a:chOff x="0" y="-406"/>
            <a:chExt cx="9751906" cy="2723306"/>
          </a:xfrm>
        </p:grpSpPr>
        <p:grpSp>
          <p:nvGrpSpPr>
            <p:cNvPr id="5130" name="组合 24"/>
            <p:cNvGrpSpPr/>
            <p:nvPr/>
          </p:nvGrpSpPr>
          <p:grpSpPr>
            <a:xfrm>
              <a:off x="591830" y="-406"/>
              <a:ext cx="9160076" cy="2723306"/>
              <a:chOff x="0" y="-406"/>
              <a:chExt cx="8678126" cy="2723306"/>
            </a:xfrm>
          </p:grpSpPr>
          <p:sp>
            <p:nvSpPr>
              <p:cNvPr id="5137" name="圆角矩形 25"/>
              <p:cNvSpPr/>
              <p:nvPr/>
            </p:nvSpPr>
            <p:spPr>
              <a:xfrm>
                <a:off x="0" y="-406"/>
                <a:ext cx="8678126" cy="2723306"/>
              </a:xfrm>
              <a:prstGeom prst="roundRect">
                <a:avLst>
                  <a:gd name="adj" fmla="val 8653"/>
                </a:avLst>
              </a:prstGeom>
              <a:solidFill>
                <a:srgbClr val="43D7D7">
                  <a:alpha val="27058"/>
                </a:srgbClr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8" name="文本框 26"/>
              <p:cNvSpPr/>
              <p:nvPr/>
            </p:nvSpPr>
            <p:spPr>
              <a:xfrm>
                <a:off x="1055349" y="110877"/>
                <a:ext cx="7508382" cy="1534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285750" indent="-285750"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单周期CPU指的是一条指令的执行在一个时钟周期内完成</a:t>
                </a:r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ym typeface="+mn-ea"/>
                  </a:rPr>
                  <a:t>取指令</a:t>
                </a:r>
                <a:r>
                  <a:rPr lang="en-US" altLang="zh-CN" sz="1600" dirty="0">
                    <a:sym typeface="+mn-ea"/>
                  </a:rPr>
                  <a:t>(IF)</a:t>
                </a:r>
                <a:r>
                  <a:rPr lang="zh-CN" altLang="en-US" sz="1600" dirty="0">
                    <a:sym typeface="+mn-ea"/>
                  </a:rPr>
                  <a:t>：指令读取和更新PC</a:t>
                </a:r>
                <a:endPara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ym typeface="+mn-ea"/>
                  </a:rPr>
                  <a:t>指令译码</a:t>
                </a:r>
                <a:r>
                  <a:rPr lang="en-US" altLang="zh-CN" sz="1600" dirty="0">
                    <a:sym typeface="+mn-ea"/>
                  </a:rPr>
                  <a:t>(ID)</a:t>
                </a:r>
                <a:r>
                  <a:rPr lang="zh-CN" altLang="en-US" sz="1600" dirty="0">
                    <a:sym typeface="+mn-ea"/>
                  </a:rPr>
                  <a:t>：对取得的指令分析译码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ym typeface="+mn-ea"/>
                  </a:rPr>
                  <a:t>指令执行</a:t>
                </a:r>
                <a:r>
                  <a:rPr lang="en-US" altLang="zh-CN" sz="1600" dirty="0">
                    <a:sym typeface="+mn-ea"/>
                  </a:rPr>
                  <a:t>(EXE)</a:t>
                </a:r>
                <a:r>
                  <a:rPr lang="zh-CN" altLang="en-US" sz="1600" dirty="0">
                    <a:sym typeface="+mn-ea"/>
                  </a:rPr>
                  <a:t>：执行</a:t>
                </a:r>
                <a:r>
                  <a:rPr lang="zh-CN" altLang="en-US" sz="1600" dirty="0">
                    <a:sym typeface="+mn-ea"/>
                  </a:rPr>
                  <a:t>具体的</a:t>
                </a:r>
                <a:r>
                  <a:rPr lang="zh-CN" altLang="en-US" sz="1600" dirty="0">
                    <a:sym typeface="+mn-ea"/>
                  </a:rPr>
                  <a:t>指令动作，转移到结果写回状态</a:t>
                </a:r>
                <a:endParaRPr lang="zh-CN" altLang="en-US" sz="1600" dirty="0">
                  <a:sym typeface="Times New Roman" panose="02020603050405020304" pitchFamily="18" charset="0"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ym typeface="+mn-ea"/>
                  </a:rPr>
                  <a:t>存储器访问(MEM)：</a:t>
                </a:r>
                <a:r>
                  <a:rPr lang="zh-CN" altLang="en-US" sz="1600" dirty="0">
                    <a:sym typeface="+mn-ea"/>
                  </a:rPr>
                  <a:t>读/写数据从/到数据存储器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ym typeface="+mn-ea"/>
                  </a:rPr>
                  <a:t>结果写回</a:t>
                </a:r>
                <a:r>
                  <a:rPr lang="en-US" altLang="zh-CN" sz="1600" dirty="0">
                    <a:sym typeface="+mn-ea"/>
                  </a:rPr>
                  <a:t>(</a:t>
                </a:r>
                <a:r>
                  <a:rPr lang="zh-CN" altLang="en-US" sz="1600" dirty="0">
                    <a:sym typeface="+mn-ea"/>
                  </a:rPr>
                  <a:t>WB)：</a:t>
                </a:r>
                <a:r>
                  <a:rPr lang="zh-CN" altLang="en-US" sz="1600" dirty="0">
                    <a:sym typeface="+mn-ea"/>
                  </a:rPr>
                  <a:t>将结果数据写入寄存器堆中</a:t>
                </a:r>
                <a:endParaRPr lang="zh-CN" altLang="en-US" sz="1600" dirty="0"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31" name="组合 34"/>
            <p:cNvGrpSpPr/>
            <p:nvPr/>
          </p:nvGrpSpPr>
          <p:grpSpPr>
            <a:xfrm>
              <a:off x="0" y="423305"/>
              <a:ext cx="1605524" cy="2188492"/>
              <a:chOff x="0" y="0"/>
              <a:chExt cx="1605524" cy="2188492"/>
            </a:xfrm>
          </p:grpSpPr>
          <p:sp>
            <p:nvSpPr>
              <p:cNvPr id="5132" name="圆角矩形 31"/>
              <p:cNvSpPr/>
              <p:nvPr/>
            </p:nvSpPr>
            <p:spPr>
              <a:xfrm>
                <a:off x="761009" y="0"/>
                <a:ext cx="594383" cy="187590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3" name="文本框 30"/>
              <p:cNvSpPr/>
              <p:nvPr/>
            </p:nvSpPr>
            <p:spPr>
              <a:xfrm>
                <a:off x="807322" y="72382"/>
                <a:ext cx="424067" cy="1003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五个阶段</a:t>
                </a:r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5134" name="组合 33"/>
              <p:cNvGrpSpPr>
                <a:grpSpLocks noChangeAspect="1"/>
              </p:cNvGrpSpPr>
              <p:nvPr/>
            </p:nvGrpSpPr>
            <p:grpSpPr>
              <a:xfrm>
                <a:off x="0" y="1199127"/>
                <a:ext cx="1605524" cy="989365"/>
                <a:chOff x="0" y="0"/>
                <a:chExt cx="1704388" cy="1050287"/>
              </a:xfrm>
            </p:grpSpPr>
            <p:pic>
              <p:nvPicPr>
                <p:cNvPr id="5135" name="图片 29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1307282" cy="9243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5136" name="图片 3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106" y="64673"/>
                  <a:ext cx="1307282" cy="9856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</p:grpSp>
      <p:pic>
        <p:nvPicPr>
          <p:cNvPr id="3" name="图片 2" descr="20160524224046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4570730"/>
            <a:ext cx="7323455" cy="11214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100" y="4789170"/>
            <a:ext cx="390525" cy="1322070"/>
            <a:chOff x="127635" y="235536"/>
            <a:chExt cx="419100" cy="1313704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13704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400" b="1" dirty="0"/>
              <a:t>二、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设计实现       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SingleCycle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570" y="624205"/>
            <a:ext cx="7532370" cy="60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100" y="4789170"/>
            <a:ext cx="390525" cy="1322070"/>
            <a:chOff x="127635" y="235536"/>
            <a:chExt cx="419100" cy="1313704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13704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 useBgFill="1">
        <p:nvSpPr>
          <p:cNvPr id="3" name="圆角矩形 2"/>
          <p:cNvSpPr/>
          <p:nvPr/>
        </p:nvSpPr>
        <p:spPr>
          <a:xfrm>
            <a:off x="2955925" y="2842895"/>
            <a:ext cx="2272665" cy="821055"/>
          </a:xfrm>
          <a:prstGeom prst="round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SingleCycle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4" name="矩形 3"/>
          <p:cNvSpPr/>
          <p:nvPr/>
        </p:nvSpPr>
        <p:spPr>
          <a:xfrm>
            <a:off x="6360795" y="203200"/>
            <a:ext cx="1583690" cy="80391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5" name="矩形 4"/>
          <p:cNvSpPr/>
          <p:nvPr/>
        </p:nvSpPr>
        <p:spPr>
          <a:xfrm>
            <a:off x="6360795" y="1291590"/>
            <a:ext cx="1583690" cy="80391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l" eaLnBrk="1" hangingPunct="1">
              <a:buClrTx/>
              <a:buSzTx/>
              <a:buFontTx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InstructionMemory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6360795" y="3362325"/>
            <a:ext cx="1583690" cy="80391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ControlUnit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7" name="矩形 6"/>
          <p:cNvSpPr/>
          <p:nvPr/>
        </p:nvSpPr>
        <p:spPr>
          <a:xfrm>
            <a:off x="6360795" y="4415790"/>
            <a:ext cx="1583690" cy="80391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l" eaLnBrk="1" hangingPunct="1">
              <a:buClrTx/>
              <a:buSzTx/>
              <a:buFontTx/>
            </a:pPr>
            <a:r>
              <a:rPr lang="en-US" altLang="zh-CN" sz="2400" b="1" dirty="0">
                <a:sym typeface="+mn-ea"/>
              </a:rPr>
              <a:t>ALU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8" name="矩形 7"/>
          <p:cNvSpPr/>
          <p:nvPr/>
        </p:nvSpPr>
        <p:spPr>
          <a:xfrm>
            <a:off x="6360795" y="5560695"/>
            <a:ext cx="1583690" cy="80391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CN" sz="1800" b="1" dirty="0">
                <a:sym typeface="+mn-ea"/>
              </a:rPr>
              <a:t>DataMemory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矩形 8"/>
          <p:cNvSpPr/>
          <p:nvPr/>
        </p:nvSpPr>
        <p:spPr>
          <a:xfrm>
            <a:off x="6360795" y="2309495"/>
            <a:ext cx="1583690" cy="80391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CN" sz="2400" b="1" dirty="0">
                <a:sym typeface="+mn-ea"/>
              </a:rPr>
              <a:t>RegisterFile</a:t>
            </a:r>
            <a:endParaRPr lang="en-US" altLang="zh-CN" sz="2400" b="1" dirty="0"/>
          </a:p>
          <a:p>
            <a:pPr eaLnBrk="1" hangingPunct="1"/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11" name="左大括号 10"/>
          <p:cNvSpPr/>
          <p:nvPr/>
        </p:nvSpPr>
        <p:spPr>
          <a:xfrm>
            <a:off x="5228590" y="316230"/>
            <a:ext cx="866140" cy="5874385"/>
          </a:xfrm>
          <a:prstGeom prst="leftBrac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11630" y="29527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总体结构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400" b="1" dirty="0"/>
              <a:t>示例</a:t>
            </a:r>
            <a:r>
              <a:rPr lang="zh-CN" altLang="en-US" sz="2400" b="1" dirty="0"/>
              <a:t>指令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680845" y="882650"/>
            <a:ext cx="884872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lw $4, 4($2)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sw $2, 8($2)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2128"/>
          <a:stretch>
            <a:fillRect/>
          </a:stretch>
        </p:blipFill>
        <p:spPr>
          <a:xfrm>
            <a:off x="1680845" y="1866265"/>
            <a:ext cx="7280275" cy="1101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0845" y="3599180"/>
            <a:ext cx="82073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模拟两条指令的内存块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i_mem = [</a:t>
            </a:r>
            <a:endParaRPr lang="zh-CN" altLang="en-US"/>
          </a:p>
          <a:p>
            <a:r>
              <a:rPr lang="zh-CN" altLang="en-US">
                <a:sym typeface="+mn-ea"/>
              </a:rPr>
              <a:t>    intbv(140)[8:], intbv(68)[8:], intbv(0)[8:], intbv(4)[8:], # lw $4, 4($2)</a:t>
            </a:r>
            <a:endParaRPr lang="zh-CN" altLang="en-US"/>
          </a:p>
          <a:p>
            <a:r>
              <a:rPr lang="zh-CN" altLang="en-US">
                <a:sym typeface="+mn-ea"/>
              </a:rPr>
              <a:t>    intbv(172)[8:], intbv(66)[8:], intbv(0)[8:], intbv(8)[8:]  # sw $2, 8($2)</a:t>
            </a:r>
            <a:endParaRPr lang="zh-CN" altLang="en-US"/>
          </a:p>
          <a:p>
            <a:r>
              <a:rPr lang="zh-CN" altLang="en-US">
                <a:sym typeface="+mn-ea"/>
              </a:rPr>
              <a:t>]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# 模拟256B大小的数据内存块</a:t>
            </a:r>
            <a:endParaRPr lang="zh-CN" altLang="en-US">
              <a:sym typeface="+mn-ea"/>
            </a:endParaRPr>
          </a:p>
          <a:p>
            <a:r>
              <a:rPr lang="zh-CN" altLang="en-US"/>
              <a:t>d_mem = [intbv(0)[8:]]*256 </a:t>
            </a:r>
            <a:endParaRPr lang="zh-CN" altLang="en-US"/>
          </a:p>
          <a:p>
            <a:r>
              <a:rPr lang="zh-CN" altLang="en-US"/>
              <a:t>d_mem[0:4] = [intbv(1)[8:]] * 4</a:t>
            </a:r>
            <a:endParaRPr lang="zh-CN" altLang="en-US"/>
          </a:p>
          <a:p>
            <a:r>
              <a:rPr lang="zh-CN" altLang="en-US"/>
              <a:t>d_mem[4:8] = [intbv(2)[8:]] * 4</a:t>
            </a:r>
            <a:endParaRPr lang="zh-CN" altLang="en-US"/>
          </a:p>
          <a:p>
            <a:r>
              <a:rPr lang="zh-CN" altLang="en-US"/>
              <a:t>d_mem[8:12] = [intbv(3)[8:]] * 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SingleCycle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680845" y="949960"/>
            <a:ext cx="88487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@block</a:t>
            </a:r>
            <a:endParaRPr lang="zh-CN" altLang="en-US"/>
          </a:p>
          <a:p>
            <a:r>
              <a:rPr lang="zh-CN" altLang="en-US"/>
              <a:t>def SingleCycle(period):</a:t>
            </a:r>
            <a:endParaRPr lang="zh-CN" altLang="en-US"/>
          </a:p>
          <a:p>
            <a:r>
              <a:rPr lang="zh-CN" altLang="en-US"/>
              <a:t>    """执行单周期操作，时钟周期period"""</a:t>
            </a:r>
            <a:endParaRPr lang="zh-CN" altLang="en-US"/>
          </a:p>
          <a:p>
            <a:r>
              <a:rPr lang="zh-CN" altLang="en-US"/>
              <a:t>    clk = Signal(intbv(0))  # 时钟信号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# cu控制信号</a:t>
            </a:r>
            <a:endParaRPr lang="zh-CN" altLang="en-US"/>
          </a:p>
          <a:p>
            <a:r>
              <a:rPr lang="zh-CN" altLang="en-US"/>
              <a:t>    RegDst = Signal(intbv(0)[1:])   # 目标寄存器地址rt还是rd eg. add, sw</a:t>
            </a:r>
            <a:endParaRPr lang="zh-CN" altLang="en-US"/>
          </a:p>
          <a:p>
            <a:r>
              <a:rPr lang="zh-CN" altLang="en-US"/>
              <a:t>    ALUSrc = Signal(intbv(0)[1:])   # 第二个操作数来自寄存器还是立即数 eg. add, addi</a:t>
            </a:r>
            <a:endParaRPr lang="zh-CN" altLang="en-US"/>
          </a:p>
          <a:p>
            <a:r>
              <a:rPr lang="zh-CN" altLang="en-US"/>
              <a:t>    PCSrc = Signal(intbv(0)[1:])    # PC 由 PC + 4 还是分支信号 eg.beq</a:t>
            </a:r>
            <a:endParaRPr lang="zh-CN" altLang="en-US"/>
          </a:p>
          <a:p>
            <a:r>
              <a:rPr lang="zh-CN" altLang="en-US"/>
              <a:t>    MemtoReg = Signal(intbv(0)[1:])  # 内存写入寄存器 eg. lw</a:t>
            </a:r>
            <a:endParaRPr lang="zh-CN" altLang="en-US"/>
          </a:p>
          <a:p>
            <a:r>
              <a:rPr lang="zh-CN" altLang="en-US"/>
              <a:t>    RegWrite = Signal(intbv(0)[1:])  # 寄存器写入 eg. add</a:t>
            </a:r>
            <a:endParaRPr lang="zh-CN" altLang="en-US"/>
          </a:p>
          <a:p>
            <a:r>
              <a:rPr lang="zh-CN" altLang="en-US"/>
              <a:t>    MemRead = Signal(intbv(0)[1:])  # 内存读 eg. lw</a:t>
            </a:r>
            <a:endParaRPr lang="zh-CN" altLang="en-US"/>
          </a:p>
          <a:p>
            <a:r>
              <a:rPr lang="zh-CN" altLang="en-US"/>
              <a:t>    MemWrite = Signal(intbv(0)[1:])  # 内存写 eg. sw</a:t>
            </a:r>
            <a:endParaRPr lang="zh-CN" altLang="en-US"/>
          </a:p>
          <a:p>
            <a:r>
              <a:rPr lang="zh-CN" altLang="en-US"/>
              <a:t>    Branch = Signal(intbv(0)[1:])   # 分支 eg. beq, j</a:t>
            </a:r>
            <a:endParaRPr lang="zh-CN" altLang="en-US"/>
          </a:p>
          <a:p>
            <a:r>
              <a:rPr lang="zh-CN" altLang="en-US"/>
              <a:t>    ALUOp1 = Signal(intbv(0)[1:])   # ALU控制 eg. 加，减，比较</a:t>
            </a:r>
            <a:endParaRPr lang="zh-CN" altLang="en-US"/>
          </a:p>
          <a:p>
            <a:r>
              <a:rPr lang="zh-CN" altLang="en-US"/>
              <a:t>    ALUOp0 = Signal(intbv(0)[1:])   # 与ALUOp1联合使用</a:t>
            </a:r>
            <a:endParaRPr lang="zh-CN" altLang="en-US"/>
          </a:p>
          <a:p>
            <a:r>
              <a:rPr lang="zh-CN" altLang="en-US"/>
              <a:t>    Zero = Signal(intbv(0)[1:])     # 零标志分支 eg. beq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SingleCycle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79550" y="727075"/>
            <a:ext cx="105365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# 其他总线</a:t>
            </a:r>
            <a:endParaRPr lang="zh-CN" altLang="en-US"/>
          </a:p>
          <a:p>
            <a:r>
              <a:rPr lang="zh-CN" altLang="en-US"/>
              <a:t>    address = Signal(intbv(0)[32:])       </a:t>
            </a:r>
            <a:r>
              <a:rPr lang="en-US" altLang="zh-CN"/>
              <a:t>#  PC</a:t>
            </a:r>
            <a:r>
              <a:rPr lang="zh-CN" altLang="en-US"/>
              <a:t>计数器地址总线</a:t>
            </a:r>
            <a:endParaRPr lang="zh-CN" altLang="en-US"/>
          </a:p>
          <a:p>
            <a:r>
              <a:rPr lang="zh-CN" altLang="en-US"/>
              <a:t>    iram_out = Signal(intbv(0)[32:])      </a:t>
            </a:r>
            <a:r>
              <a:rPr lang="en-US" altLang="zh-CN"/>
              <a:t># </a:t>
            </a:r>
            <a:r>
              <a:rPr lang="zh-CN" altLang="en-US"/>
              <a:t>指令内存输出总线</a:t>
            </a:r>
            <a:endParaRPr lang="zh-CN" altLang="en-US"/>
          </a:p>
          <a:p>
            <a:r>
              <a:rPr lang="zh-CN" altLang="en-US"/>
              <a:t>    read_addr1 = Signal(intbv(0)[5:])   </a:t>
            </a:r>
            <a:r>
              <a:rPr lang="en-US" altLang="zh-CN"/>
              <a:t>#  rs</a:t>
            </a:r>
            <a:r>
              <a:rPr lang="zh-CN" altLang="en-US"/>
              <a:t>总线</a:t>
            </a:r>
            <a:endParaRPr lang="zh-CN" altLang="en-US"/>
          </a:p>
          <a:p>
            <a:r>
              <a:rPr lang="zh-CN" altLang="en-US"/>
              <a:t>    read_addr2 = Signal(intbv(0)[5:])   </a:t>
            </a:r>
            <a:r>
              <a:rPr lang="en-US" altLang="zh-CN"/>
              <a:t>#  rt</a:t>
            </a:r>
            <a:r>
              <a:rPr lang="zh-CN" altLang="en-US"/>
              <a:t>总线</a:t>
            </a:r>
            <a:endParaRPr lang="zh-CN" altLang="en-US"/>
          </a:p>
          <a:p>
            <a:r>
              <a:rPr lang="zh-CN" altLang="en-US"/>
              <a:t>    write_addr = Signal(intbv(0)[5:])    </a:t>
            </a:r>
            <a:r>
              <a:rPr lang="en-US" altLang="zh-CN"/>
              <a:t>#   </a:t>
            </a:r>
            <a:r>
              <a:rPr lang="zh-CN" altLang="en-US"/>
              <a:t>写入寄存器地址</a:t>
            </a:r>
            <a:r>
              <a:rPr lang="zh-CN" altLang="en-US"/>
              <a:t>总线</a:t>
            </a:r>
            <a:endParaRPr lang="zh-CN" altLang="en-US"/>
          </a:p>
          <a:p>
            <a:r>
              <a:rPr lang="zh-CN" altLang="en-US"/>
              <a:t>    rt = Signal(intbv(0)[5:])                   </a:t>
            </a:r>
            <a:r>
              <a:rPr lang="en-US" altLang="zh-CN"/>
              <a:t>#   rt</a:t>
            </a:r>
            <a:r>
              <a:rPr lang="zh-CN" altLang="en-US"/>
              <a:t>总线</a:t>
            </a:r>
            <a:endParaRPr lang="zh-CN" altLang="en-US"/>
          </a:p>
          <a:p>
            <a:r>
              <a:rPr lang="zh-CN" altLang="en-US"/>
              <a:t>    rd = Signal(intbv(0)[5:])</a:t>
            </a:r>
            <a:r>
              <a:rPr lang="en-US" altLang="zh-CN"/>
              <a:t>		 #   rd</a:t>
            </a:r>
            <a:endParaRPr lang="zh-CN" altLang="en-US"/>
          </a:p>
          <a:p>
            <a:r>
              <a:rPr lang="zh-CN" altLang="en-US"/>
              <a:t>    write_data = Signal(intbv(0)[32:])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#   </a:t>
            </a:r>
            <a:r>
              <a:rPr lang="zh-CN" altLang="en-US">
                <a:sym typeface="+mn-ea"/>
              </a:rPr>
              <a:t>写入寄存器数据</a:t>
            </a:r>
            <a:r>
              <a:rPr lang="zh-CN" altLang="en-US">
                <a:sym typeface="+mn-ea"/>
              </a:rPr>
              <a:t>总线</a:t>
            </a:r>
            <a:endParaRPr lang="zh-CN" altLang="en-US"/>
          </a:p>
          <a:p>
            <a:r>
              <a:rPr lang="zh-CN" altLang="en-US"/>
              <a:t>    read_data1 = Signal(intbv(0)[32:])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#   </a:t>
            </a:r>
            <a:r>
              <a:rPr lang="zh-CN" altLang="en-US">
                <a:sym typeface="+mn-ea"/>
              </a:rPr>
              <a:t>读寄存器数据总线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  <a:p>
            <a:r>
              <a:rPr lang="zh-CN" altLang="en-US"/>
              <a:t>    read_data2 = Signal(intbv(0)[32:]) </a:t>
            </a:r>
            <a:r>
              <a:rPr lang="en-US" altLang="zh-CN">
                <a:sym typeface="+mn-ea"/>
              </a:rPr>
              <a:t>#   </a:t>
            </a:r>
            <a:r>
              <a:rPr lang="zh-CN" altLang="en-US">
                <a:sym typeface="+mn-ea"/>
              </a:rPr>
              <a:t>读寄存器数据总线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  <a:p>
            <a:r>
              <a:rPr lang="zh-CN" altLang="en-US"/>
              <a:t>    immediate = Signal(intbv(0)[16:])   </a:t>
            </a:r>
            <a:r>
              <a:rPr lang="en-US" altLang="zh-CN"/>
              <a:t>#   </a:t>
            </a:r>
            <a:r>
              <a:rPr lang="zh-CN" altLang="en-US"/>
              <a:t>立即数总线</a:t>
            </a:r>
            <a:endParaRPr lang="zh-CN" altLang="en-US"/>
          </a:p>
          <a:p>
            <a:r>
              <a:rPr lang="zh-CN" altLang="en-US"/>
              <a:t>    alu_out = Signal(intbv(0)[32:])        </a:t>
            </a:r>
            <a:r>
              <a:rPr lang="en-US" altLang="zh-CN"/>
              <a:t>#   alu</a:t>
            </a:r>
            <a:r>
              <a:rPr lang="zh-CN" altLang="en-US"/>
              <a:t>计算结果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54"/>
          <p:cNvSpPr/>
          <p:nvPr/>
        </p:nvSpPr>
        <p:spPr>
          <a:xfrm>
            <a:off x="0" y="0"/>
            <a:ext cx="674688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47" name="组合 50"/>
          <p:cNvGrpSpPr/>
          <p:nvPr/>
        </p:nvGrpSpPr>
        <p:grpSpPr>
          <a:xfrm>
            <a:off x="838200" y="203200"/>
            <a:ext cx="603250" cy="552450"/>
            <a:chOff x="0" y="0"/>
            <a:chExt cx="737947" cy="676838"/>
          </a:xfrm>
        </p:grpSpPr>
        <p:sp>
          <p:nvSpPr>
            <p:cNvPr id="6175" name="椭圆 51"/>
            <p:cNvSpPr/>
            <p:nvPr/>
          </p:nvSpPr>
          <p:spPr>
            <a:xfrm>
              <a:off x="460503" y="0"/>
              <a:ext cx="277444" cy="277444"/>
            </a:xfrm>
            <a:prstGeom prst="ellipse">
              <a:avLst/>
            </a:prstGeom>
            <a:solidFill>
              <a:srgbClr val="A8AAA5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6" name="椭圆 52"/>
            <p:cNvSpPr/>
            <p:nvPr/>
          </p:nvSpPr>
          <p:spPr>
            <a:xfrm>
              <a:off x="234819" y="138722"/>
              <a:ext cx="503128" cy="503128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  <p:sp>
          <p:nvSpPr>
            <p:cNvPr id="6177" name="椭圆 53"/>
            <p:cNvSpPr/>
            <p:nvPr/>
          </p:nvSpPr>
          <p:spPr>
            <a:xfrm>
              <a:off x="0" y="488323"/>
              <a:ext cx="188515" cy="188515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grpSp>
        <p:nvGrpSpPr>
          <p:cNvPr id="6148" name="组合 5"/>
          <p:cNvGrpSpPr/>
          <p:nvPr/>
        </p:nvGrpSpPr>
        <p:grpSpPr>
          <a:xfrm>
            <a:off x="46038" y="388938"/>
            <a:ext cx="628650" cy="1793875"/>
            <a:chOff x="0" y="0"/>
            <a:chExt cx="674370" cy="1794510"/>
          </a:xfrm>
        </p:grpSpPr>
        <p:sp>
          <p:nvSpPr>
            <p:cNvPr id="6174" name="文本框 9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问题提出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9" name="组合 14"/>
          <p:cNvGrpSpPr/>
          <p:nvPr/>
        </p:nvGrpSpPr>
        <p:grpSpPr>
          <a:xfrm>
            <a:off x="46038" y="2474913"/>
            <a:ext cx="628650" cy="1795462"/>
            <a:chOff x="0" y="0"/>
            <a:chExt cx="674370" cy="1794510"/>
          </a:xfrm>
        </p:grpSpPr>
        <p:sp>
          <p:nvSpPr>
            <p:cNvPr id="6173" name="文本框 16"/>
            <p:cNvSpPr/>
            <p:nvPr/>
          </p:nvSpPr>
          <p:spPr>
            <a:xfrm>
              <a:off x="127635" y="235536"/>
              <a:ext cx="419100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文献综述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50" name="组合 17"/>
          <p:cNvGrpSpPr/>
          <p:nvPr/>
        </p:nvGrpSpPr>
        <p:grpSpPr>
          <a:xfrm>
            <a:off x="165020" y="4797928"/>
            <a:ext cx="390686" cy="1322070"/>
            <a:chOff x="127635" y="235536"/>
            <a:chExt cx="419100" cy="1322538"/>
          </a:xfrm>
        </p:grpSpPr>
        <p:sp>
          <p:nvSpPr>
            <p:cNvPr id="6172" name="文本框 19"/>
            <p:cNvSpPr/>
            <p:nvPr/>
          </p:nvSpPr>
          <p:spPr>
            <a:xfrm>
              <a:off x="127635" y="235536"/>
              <a:ext cx="419100" cy="1322538"/>
            </a:xfrm>
            <a:prstGeom prst="rect">
              <a:avLst/>
            </a:prstGeom>
            <a:solidFill>
              <a:srgbClr val="4C4746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设计实现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181" name="标题 1"/>
          <p:cNvSpPr>
            <a:spLocks noGrp="1"/>
          </p:cNvSpPr>
          <p:nvPr>
            <p:ph type="title"/>
          </p:nvPr>
        </p:nvSpPr>
        <p:spPr>
          <a:xfrm>
            <a:off x="1479550" y="252413"/>
            <a:ext cx="5835650" cy="482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SingleCycle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79550" y="727075"/>
            <a:ext cx="105365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# 状态单元</a:t>
            </a:r>
            <a:endParaRPr lang="zh-CN" altLang="en-US"/>
          </a:p>
          <a:p>
            <a:r>
              <a:rPr lang="zh-CN" altLang="en-US"/>
              <a:t>    pc = PC(clk, address)                # PC寄存器</a:t>
            </a:r>
            <a:endParaRPr lang="zh-CN" altLang="en-US"/>
          </a:p>
          <a:p>
            <a:r>
              <a:rPr lang="zh-CN" altLang="en-US"/>
              <a:t>    iram = IRAM(clk, iram_out, address)  # 指令内存</a:t>
            </a:r>
            <a:endParaRPr lang="zh-CN" altLang="en-US"/>
          </a:p>
          <a:p>
            <a:r>
              <a:rPr lang="zh-CN" altLang="en-US"/>
              <a:t>    rf = RegisterFile(clk, read_addr1, read_addr2, read_data1, read_data2,</a:t>
            </a:r>
            <a:endParaRPr lang="zh-CN" altLang="en-US"/>
          </a:p>
          <a:p>
            <a:r>
              <a:rPr lang="zh-CN" altLang="en-US"/>
              <a:t>                      rt, rd, write_addr, write_data, immediate, RegWrite, RegDst, ALUSrc)</a:t>
            </a:r>
            <a:endParaRPr lang="zh-CN" altLang="en-US"/>
          </a:p>
          <a:p>
            <a:r>
              <a:rPr lang="zh-CN" altLang="en-US"/>
              <a:t>    dram = DRAM(clk, write_data, alu_out, read_data2,</a:t>
            </a:r>
            <a:endParaRPr lang="zh-CN" altLang="en-US"/>
          </a:p>
          <a:p>
            <a:r>
              <a:rPr lang="zh-CN" altLang="en-US"/>
              <a:t>                MemWrite, MemRead, MemtoReg)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# 组合逻辑单元</a:t>
            </a:r>
            <a:endParaRPr lang="zh-CN" altLang="en-US"/>
          </a:p>
          <a:p>
            <a:r>
              <a:rPr lang="zh-CN" altLang="en-US"/>
              <a:t>    cu = ControlUnit(iram_out, RegDst, Branch, MemRead, MemtoReg,</a:t>
            </a:r>
            <a:endParaRPr lang="zh-CN" altLang="en-US"/>
          </a:p>
          <a:p>
            <a:r>
              <a:rPr lang="zh-CN" altLang="en-US"/>
              <a:t>                     ALUOp1, ALUOp0, MemWrite, ALUSrc, RegWrite, read_addr1, read_addr2, rt, rd, immediate)  # 控制单元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alu = ALU(iram_out, alu_out, read_data1,</a:t>
            </a:r>
            <a:endParaRPr lang="zh-CN" altLang="en-US"/>
          </a:p>
          <a:p>
            <a:r>
              <a:rPr lang="zh-CN" altLang="en-US"/>
              <a:t>              read_data2, Zero, ALUOp0, ALUOp1, ALUSrc)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9002</Words>
  <Application>WPS 演示</Application>
  <PresentationFormat>自定义</PresentationFormat>
  <Paragraphs>532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微软雅黑</vt:lpstr>
      <vt:lpstr>黑体</vt:lpstr>
      <vt:lpstr>汉仪菱心体简</vt:lpstr>
      <vt:lpstr>Broadway</vt:lpstr>
      <vt:lpstr>Arial Unicode MS</vt:lpstr>
      <vt:lpstr>Arial Unicode MS</vt:lpstr>
      <vt:lpstr>Calibri</vt:lpstr>
      <vt:lpstr>Office 主题</vt:lpstr>
      <vt:lpstr>PowerPoint 演示文稿</vt:lpstr>
      <vt:lpstr>PowerPoint 演示文稿</vt:lpstr>
      <vt:lpstr>一、实验原理</vt:lpstr>
      <vt:lpstr>二、设计实现                   SingleCycle</vt:lpstr>
      <vt:lpstr>三、输出结果</vt:lpstr>
      <vt:lpstr>SingleCycle</vt:lpstr>
      <vt:lpstr>SingleCycle</vt:lpstr>
      <vt:lpstr>SingleCycle</vt:lpstr>
      <vt:lpstr>SingleCycle</vt:lpstr>
      <vt:lpstr>SingleCycle</vt:lpstr>
      <vt:lpstr>PC</vt:lpstr>
      <vt:lpstr>PC</vt:lpstr>
      <vt:lpstr>InstructionMemory</vt:lpstr>
      <vt:lpstr>RegisterFile</vt:lpstr>
      <vt:lpstr>RegisterFile</vt:lpstr>
      <vt:lpstr>RegisterFile</vt:lpstr>
      <vt:lpstr>ControlUnit</vt:lpstr>
      <vt:lpstr>ControlUnit</vt:lpstr>
      <vt:lpstr> ALU</vt:lpstr>
      <vt:lpstr> ALU</vt:lpstr>
      <vt:lpstr> COM</vt:lpstr>
      <vt:lpstr>DataMemory</vt:lpstr>
      <vt:lpstr>DataMemory</vt:lpstr>
      <vt:lpstr>三、输出结果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yaoyh</cp:lastModifiedBy>
  <cp:revision>37</cp:revision>
  <dcterms:created xsi:type="dcterms:W3CDTF">2019-10-26T07:33:00Z</dcterms:created>
  <dcterms:modified xsi:type="dcterms:W3CDTF">2019-10-27T07:53:55Z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