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6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8AEE-C529-471F-86D4-43E4929AF7FF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8FD0-A186-47B3-9821-120DCC3C831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172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8FD0-A186-47B3-9821-120DCC3C831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07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995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69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39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3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79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2475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79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9924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56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CF2E03-CB7B-472D-A07A-46D58E425E8A}" type="datetimeFigureOut">
              <a:rPr lang="uk-UA" smtClean="0"/>
              <a:t>08.03.2023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98D054-0902-4B79-92A9-D2EE34D4FE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6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Maksym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Musiienko</a:t>
            </a:r>
            <a:endParaRPr lang="uk-UA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0216" y="679197"/>
            <a:ext cx="7729728" cy="634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20" y="2373559"/>
            <a:ext cx="2528379" cy="252837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40" y="2165704"/>
            <a:ext cx="1267178" cy="12653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90" y="3551008"/>
            <a:ext cx="1235879" cy="1238297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857884" y="4954027"/>
            <a:ext cx="4162652" cy="11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get configuration for pipelines from GitHub and use Terraform and </a:t>
            </a:r>
            <a:r>
              <a:rPr lang="en-US" dirty="0" err="1" smtClean="0"/>
              <a:t>Ansible</a:t>
            </a:r>
            <a:r>
              <a:rPr lang="en-US" dirty="0" smtClean="0"/>
              <a:t> to configure and prepare infrastructure on AWS.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08" y="2176271"/>
            <a:ext cx="3637856" cy="1909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40" y="3517315"/>
            <a:ext cx="1918475" cy="16414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1" y="1644541"/>
            <a:ext cx="1479697" cy="832329"/>
          </a:xfrm>
          <a:prstGeom prst="rect">
            <a:avLst/>
          </a:prstGeom>
        </p:spPr>
      </p:pic>
      <p:sp>
        <p:nvSpPr>
          <p:cNvPr id="12" name="Стрілка вниз 11"/>
          <p:cNvSpPr/>
          <p:nvPr/>
        </p:nvSpPr>
        <p:spPr>
          <a:xfrm rot="16200000">
            <a:off x="5761622" y="3031000"/>
            <a:ext cx="236969" cy="1088448"/>
          </a:xfrm>
          <a:prstGeom prst="downArrow">
            <a:avLst>
              <a:gd name="adj1" fmla="val 50000"/>
              <a:gd name="adj2" fmla="val 1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ілка вниз 12"/>
          <p:cNvSpPr/>
          <p:nvPr/>
        </p:nvSpPr>
        <p:spPr>
          <a:xfrm rot="18363544">
            <a:off x="1885133" y="2107380"/>
            <a:ext cx="194984" cy="1154689"/>
          </a:xfrm>
          <a:prstGeom prst="downArrow">
            <a:avLst>
              <a:gd name="adj1" fmla="val 50000"/>
              <a:gd name="adj2" fmla="val 1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/>
          <p:cNvSpPr/>
          <p:nvPr/>
        </p:nvSpPr>
        <p:spPr>
          <a:xfrm>
            <a:off x="6150455" y="5328248"/>
            <a:ext cx="4162652" cy="11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build </a:t>
            </a:r>
            <a:r>
              <a:rPr lang="en-US" dirty="0" err="1" smtClean="0"/>
              <a:t>docker</a:t>
            </a:r>
            <a:r>
              <a:rPr lang="en-US" dirty="0" smtClean="0"/>
              <a:t> image and upload it to </a:t>
            </a:r>
            <a:r>
              <a:rPr lang="en-US" dirty="0" err="1" smtClean="0"/>
              <a:t>docker</a:t>
            </a:r>
            <a:r>
              <a:rPr lang="en-US" dirty="0" smtClean="0"/>
              <a:t> hub. After that it can deploy it on configured EC2 instances.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1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Infrastructure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989906" y="3210821"/>
            <a:ext cx="3524342" cy="1380431"/>
            <a:chOff x="970656" y="2527425"/>
            <a:chExt cx="3524342" cy="1380431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2152603" y="3208016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Terraform Node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719641" y="3533093"/>
            <a:ext cx="1945623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/ Destroy</a:t>
            </a:r>
            <a:endParaRPr lang="uk-UA" dirty="0"/>
          </a:p>
        </p:txBody>
      </p:sp>
      <p:grpSp>
        <p:nvGrpSpPr>
          <p:cNvPr id="19" name="Групувати 18"/>
          <p:cNvGrpSpPr/>
          <p:nvPr/>
        </p:nvGrpSpPr>
        <p:grpSpPr>
          <a:xfrm>
            <a:off x="2070184" y="4839846"/>
            <a:ext cx="2415189" cy="1453415"/>
            <a:chOff x="970657" y="2496188"/>
            <a:chExt cx="2340113" cy="660249"/>
          </a:xfrm>
        </p:grpSpPr>
        <p:sp>
          <p:nvSpPr>
            <p:cNvPr id="20" name="Прямокутник 19"/>
            <p:cNvSpPr/>
            <p:nvPr/>
          </p:nvSpPr>
          <p:spPr>
            <a:xfrm>
              <a:off x="970657" y="2496188"/>
              <a:ext cx="2340113" cy="6602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AWS</a:t>
              </a:r>
              <a:endParaRPr lang="uk-UA" sz="3200" i="1" dirty="0"/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1071204" y="2793132"/>
              <a:ext cx="2139017" cy="313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S3 Bucket backend</a:t>
              </a:r>
            </a:p>
          </p:txBody>
        </p:sp>
      </p:grpSp>
      <p:cxnSp>
        <p:nvCxnSpPr>
          <p:cNvPr id="24" name="Сполучна лінія уступом 23"/>
          <p:cNvCxnSpPr>
            <a:stCxn id="10" idx="2"/>
            <a:endCxn id="21" idx="0"/>
          </p:cNvCxnSpPr>
          <p:nvPr/>
        </p:nvCxnSpPr>
        <p:spPr>
          <a:xfrm rot="16200000" flipH="1">
            <a:off x="2772657" y="4988392"/>
            <a:ext cx="1008138" cy="2104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увати 33"/>
          <p:cNvGrpSpPr/>
          <p:nvPr/>
        </p:nvGrpSpPr>
        <p:grpSpPr>
          <a:xfrm>
            <a:off x="994161" y="1449668"/>
            <a:ext cx="3520087" cy="1464426"/>
            <a:chOff x="984536" y="1488169"/>
            <a:chExt cx="3520087" cy="1464426"/>
          </a:xfrm>
        </p:grpSpPr>
        <p:grpSp>
          <p:nvGrpSpPr>
            <p:cNvPr id="30" name="Групувати 29"/>
            <p:cNvGrpSpPr/>
            <p:nvPr/>
          </p:nvGrpSpPr>
          <p:grpSpPr>
            <a:xfrm>
              <a:off x="984536" y="1488169"/>
              <a:ext cx="3520087" cy="1464426"/>
              <a:chOff x="970657" y="2496188"/>
              <a:chExt cx="2361059" cy="665251"/>
            </a:xfrm>
          </p:grpSpPr>
          <p:sp>
            <p:nvSpPr>
              <p:cNvPr id="31" name="Прямокутник 30"/>
              <p:cNvSpPr/>
              <p:nvPr/>
            </p:nvSpPr>
            <p:spPr>
              <a:xfrm>
                <a:off x="970657" y="2496188"/>
                <a:ext cx="2361059" cy="66525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3200" dirty="0" smtClean="0"/>
                  <a:t>GitHub</a:t>
                </a:r>
                <a:endParaRPr lang="uk-UA" sz="3200" i="1" dirty="0"/>
              </a:p>
            </p:txBody>
          </p:sp>
          <p:sp>
            <p:nvSpPr>
              <p:cNvPr id="32" name="Прямокутник 31"/>
              <p:cNvSpPr/>
              <p:nvPr/>
            </p:nvSpPr>
            <p:spPr>
              <a:xfrm>
                <a:off x="1084116" y="2757709"/>
                <a:ext cx="987065" cy="3224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Jenkinsfile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Прямокутник 32"/>
            <p:cNvSpPr/>
            <p:nvPr/>
          </p:nvSpPr>
          <p:spPr>
            <a:xfrm>
              <a:off x="2861668" y="2063856"/>
              <a:ext cx="1479324" cy="709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Terraform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config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Сполучна лінія уступом 34"/>
          <p:cNvCxnSpPr>
            <a:stCxn id="33" idx="2"/>
            <a:endCxn id="10" idx="0"/>
          </p:cNvCxnSpPr>
          <p:nvPr/>
        </p:nvCxnSpPr>
        <p:spPr>
          <a:xfrm rot="5400000">
            <a:off x="2865197" y="3145653"/>
            <a:ext cx="1156237" cy="335281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16200000" flipH="1">
            <a:off x="2087778" y="2546521"/>
            <a:ext cx="475643" cy="852956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5265019" y="1440043"/>
            <a:ext cx="5779551" cy="82189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2 EC2 instances by terraform and configure security group. Create 2 records in Route53 service and link them to instances.</a:t>
            </a:r>
            <a:endParaRPr lang="uk-UA" dirty="0"/>
          </a:p>
        </p:txBody>
      </p:sp>
      <p:grpSp>
        <p:nvGrpSpPr>
          <p:cNvPr id="5" name="Групувати 4"/>
          <p:cNvGrpSpPr/>
          <p:nvPr/>
        </p:nvGrpSpPr>
        <p:grpSpPr>
          <a:xfrm>
            <a:off x="6771142" y="2527428"/>
            <a:ext cx="4273428" cy="3921500"/>
            <a:chOff x="6771142" y="2806561"/>
            <a:chExt cx="4273428" cy="3921500"/>
          </a:xfrm>
        </p:grpSpPr>
        <p:grpSp>
          <p:nvGrpSpPr>
            <p:cNvPr id="4" name="Групувати 3"/>
            <p:cNvGrpSpPr/>
            <p:nvPr/>
          </p:nvGrpSpPr>
          <p:grpSpPr>
            <a:xfrm>
              <a:off x="6771142" y="2806561"/>
              <a:ext cx="4273428" cy="3921500"/>
              <a:chOff x="6771142" y="2508177"/>
              <a:chExt cx="4273428" cy="3921500"/>
            </a:xfrm>
          </p:grpSpPr>
          <p:grpSp>
            <p:nvGrpSpPr>
              <p:cNvPr id="12" name="Групувати 11"/>
              <p:cNvGrpSpPr/>
              <p:nvPr/>
            </p:nvGrpSpPr>
            <p:grpSpPr>
              <a:xfrm>
                <a:off x="6771142" y="2508177"/>
                <a:ext cx="4273428" cy="3921500"/>
                <a:chOff x="970657" y="2527425"/>
                <a:chExt cx="3457802" cy="1707291"/>
              </a:xfrm>
            </p:grpSpPr>
            <p:sp>
              <p:nvSpPr>
                <p:cNvPr id="13" name="Прямокутник 12"/>
                <p:cNvSpPr/>
                <p:nvPr/>
              </p:nvSpPr>
              <p:spPr>
                <a:xfrm>
                  <a:off x="970657" y="2527425"/>
                  <a:ext cx="3457802" cy="1707291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4000" dirty="0" smtClean="0"/>
                    <a:t>AWS</a:t>
                  </a:r>
                  <a:endParaRPr lang="uk-UA" sz="4000" i="1" dirty="0"/>
                </a:p>
              </p:txBody>
            </p:sp>
            <p:sp>
              <p:nvSpPr>
                <p:cNvPr id="14" name="Прямокутник 13"/>
                <p:cNvSpPr/>
                <p:nvPr/>
              </p:nvSpPr>
              <p:spPr>
                <a:xfrm>
                  <a:off x="1054865" y="2833405"/>
                  <a:ext cx="1865105" cy="6164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2800" dirty="0" smtClean="0">
                      <a:solidFill>
                        <a:schemeClr val="tx1"/>
                      </a:solidFill>
                    </a:rPr>
                    <a:t>EC2</a:t>
                  </a: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Instance</a:t>
                  </a: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Volume</a:t>
                  </a:r>
                </a:p>
                <a:p>
                  <a:pPr marL="540000" lvl="1" indent="-2880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Security Group</a:t>
                  </a:r>
                  <a:endParaRPr lang="uk-UA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Прямокутник 21"/>
              <p:cNvSpPr/>
              <p:nvPr/>
            </p:nvSpPr>
            <p:spPr>
              <a:xfrm>
                <a:off x="8642508" y="3520178"/>
                <a:ext cx="2305046" cy="1415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Instance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Volume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Security Group</a:t>
                </a:r>
                <a:endParaRPr lang="uk-UA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Прямокутник 24"/>
            <p:cNvSpPr/>
            <p:nvPr/>
          </p:nvSpPr>
          <p:spPr>
            <a:xfrm>
              <a:off x="6884840" y="5440990"/>
              <a:ext cx="2630280" cy="1180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Route53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test.mobiusz.tk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prod.mobiusz.tk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SOFTWARE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980281" y="4298478"/>
            <a:ext cx="3524342" cy="1380431"/>
            <a:chOff x="970656" y="2527425"/>
            <a:chExt cx="3524342" cy="1380431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2152603" y="3208016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Ansible</a:t>
              </a:r>
              <a:r>
                <a:rPr lang="en-US" dirty="0" smtClean="0">
                  <a:solidFill>
                    <a:schemeClr val="tx1"/>
                  </a:solidFill>
                </a:rPr>
                <a:t> Node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710016" y="4620750"/>
            <a:ext cx="2444817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uk-UA" dirty="0"/>
          </a:p>
        </p:txBody>
      </p:sp>
      <p:grpSp>
        <p:nvGrpSpPr>
          <p:cNvPr id="30" name="Групувати 29"/>
          <p:cNvGrpSpPr/>
          <p:nvPr/>
        </p:nvGrpSpPr>
        <p:grpSpPr>
          <a:xfrm>
            <a:off x="984536" y="2537325"/>
            <a:ext cx="3520087" cy="1464426"/>
            <a:chOff x="970657" y="2496188"/>
            <a:chExt cx="2361059" cy="665251"/>
          </a:xfrm>
        </p:grpSpPr>
        <p:sp>
          <p:nvSpPr>
            <p:cNvPr id="31" name="Прямокутник 30"/>
            <p:cNvSpPr/>
            <p:nvPr/>
          </p:nvSpPr>
          <p:spPr>
            <a:xfrm>
              <a:off x="970657" y="2496188"/>
              <a:ext cx="2361059" cy="6652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1658794" y="2770532"/>
              <a:ext cx="987065" cy="322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Jenkinsfile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5400000">
            <a:off x="2520658" y="4072856"/>
            <a:ext cx="447416" cy="3828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увати 3"/>
          <p:cNvGrpSpPr/>
          <p:nvPr/>
        </p:nvGrpSpPr>
        <p:grpSpPr>
          <a:xfrm>
            <a:off x="7360226" y="2537326"/>
            <a:ext cx="3756953" cy="3141583"/>
            <a:chOff x="7360226" y="2558818"/>
            <a:chExt cx="3756953" cy="3141583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7360226" y="2558818"/>
              <a:ext cx="3756953" cy="3141583"/>
              <a:chOff x="970655" y="2322208"/>
              <a:chExt cx="3524342" cy="1367741"/>
            </a:xfrm>
          </p:grpSpPr>
          <p:sp>
            <p:nvSpPr>
              <p:cNvPr id="13" name="Прямокутник 12"/>
              <p:cNvSpPr/>
              <p:nvPr/>
            </p:nvSpPr>
            <p:spPr>
              <a:xfrm>
                <a:off x="970655" y="2322208"/>
                <a:ext cx="3524342" cy="136774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4000" dirty="0" smtClean="0"/>
                  <a:t>AWS</a:t>
                </a:r>
                <a:endParaRPr lang="uk-UA" sz="4000" i="1" dirty="0"/>
              </a:p>
            </p:txBody>
          </p:sp>
          <p:sp>
            <p:nvSpPr>
              <p:cNvPr id="14" name="Прямокутник 13"/>
              <p:cNvSpPr/>
              <p:nvPr/>
            </p:nvSpPr>
            <p:spPr>
              <a:xfrm>
                <a:off x="1078169" y="2604419"/>
                <a:ext cx="2331033" cy="6545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Docker</a:t>
                </a:r>
              </a:p>
              <a:p>
                <a:pPr marL="540000" lvl="1" indent="-2880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Docker-compose</a:t>
                </a:r>
                <a:endParaRPr lang="uk-UA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Прямокутник 16"/>
            <p:cNvSpPr/>
            <p:nvPr/>
          </p:nvSpPr>
          <p:spPr>
            <a:xfrm>
              <a:off x="8486914" y="4081734"/>
              <a:ext cx="2484884" cy="1503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EC2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Docker</a:t>
              </a:r>
            </a:p>
            <a:p>
              <a:pPr marL="540000" lvl="1" indent="-288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Docker-compose</a:t>
              </a:r>
              <a:endParaRPr lang="uk-UA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Прямокутник 18"/>
          <p:cNvSpPr/>
          <p:nvPr/>
        </p:nvSpPr>
        <p:spPr>
          <a:xfrm>
            <a:off x="838200" y="1360521"/>
            <a:ext cx="10515600" cy="82189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 to EC2 instances by </a:t>
            </a: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en-US" dirty="0" smtClean="0">
                <a:solidFill>
                  <a:schemeClr val="tx1"/>
                </a:solidFill>
              </a:rPr>
              <a:t>software for project: Docker, </a:t>
            </a:r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-compose</a:t>
            </a:r>
            <a:r>
              <a:rPr lang="en-US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06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575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&amp; Deploy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828575" y="1058779"/>
            <a:ext cx="10515600" cy="5118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633772" y="2574986"/>
            <a:ext cx="3824099" cy="1945897"/>
            <a:chOff x="970656" y="2412923"/>
            <a:chExt cx="3524342" cy="1441456"/>
          </a:xfrm>
        </p:grpSpPr>
        <p:sp>
          <p:nvSpPr>
            <p:cNvPr id="9" name="Прямокутник 8"/>
            <p:cNvSpPr/>
            <p:nvPr/>
          </p:nvSpPr>
          <p:spPr>
            <a:xfrm>
              <a:off x="970656" y="2412923"/>
              <a:ext cx="3524342" cy="1441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smtClean="0"/>
                <a:t>Jenkins</a:t>
              </a:r>
              <a:endParaRPr lang="uk-UA" sz="4000" i="1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1126325" y="2914189"/>
              <a:ext cx="3216179" cy="814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Docker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Build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Upload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Deploy 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Waiting for approve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Deploy prod containers</a:t>
              </a:r>
            </a:p>
          </p:txBody>
        </p:sp>
      </p:grpSp>
      <p:sp>
        <p:nvSpPr>
          <p:cNvPr id="15" name="Стрілка вправо 14"/>
          <p:cNvSpPr/>
          <p:nvPr/>
        </p:nvSpPr>
        <p:spPr>
          <a:xfrm>
            <a:off x="4646706" y="4015755"/>
            <a:ext cx="1808041" cy="69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uk-UA" dirty="0"/>
          </a:p>
        </p:txBody>
      </p:sp>
      <p:grpSp>
        <p:nvGrpSpPr>
          <p:cNvPr id="30" name="Групувати 29"/>
          <p:cNvGrpSpPr/>
          <p:nvPr/>
        </p:nvGrpSpPr>
        <p:grpSpPr>
          <a:xfrm>
            <a:off x="882030" y="1103157"/>
            <a:ext cx="3353085" cy="1230151"/>
            <a:chOff x="970657" y="2496188"/>
            <a:chExt cx="1321107" cy="558826"/>
          </a:xfrm>
        </p:grpSpPr>
        <p:sp>
          <p:nvSpPr>
            <p:cNvPr id="31" name="Прямокутник 30"/>
            <p:cNvSpPr/>
            <p:nvPr/>
          </p:nvSpPr>
          <p:spPr>
            <a:xfrm>
              <a:off x="970657" y="2496188"/>
              <a:ext cx="1321107" cy="5588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1133162" y="2764616"/>
              <a:ext cx="987065" cy="23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Jenkinsfile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Сполучна лінія уступом 37"/>
          <p:cNvCxnSpPr>
            <a:stCxn id="32" idx="2"/>
            <a:endCxn id="9" idx="0"/>
          </p:cNvCxnSpPr>
          <p:nvPr/>
        </p:nvCxnSpPr>
        <p:spPr>
          <a:xfrm rot="5400000">
            <a:off x="2361069" y="2388944"/>
            <a:ext cx="370796" cy="1289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увати 21"/>
          <p:cNvGrpSpPr/>
          <p:nvPr/>
        </p:nvGrpSpPr>
        <p:grpSpPr>
          <a:xfrm>
            <a:off x="882030" y="4774298"/>
            <a:ext cx="3353085" cy="1721344"/>
            <a:chOff x="984536" y="1488169"/>
            <a:chExt cx="3353085" cy="1464426"/>
          </a:xfrm>
        </p:grpSpPr>
        <p:sp>
          <p:nvSpPr>
            <p:cNvPr id="26" name="Прямокутник 25"/>
            <p:cNvSpPr/>
            <p:nvPr/>
          </p:nvSpPr>
          <p:spPr>
            <a:xfrm>
              <a:off x="984536" y="1488169"/>
              <a:ext cx="3353085" cy="14644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GitHub</a:t>
              </a:r>
              <a:endParaRPr lang="uk-UA" sz="3200" i="1" dirty="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1157946" y="2014727"/>
              <a:ext cx="2996795" cy="833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42900" indent="-2520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Python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FastAPI</a:t>
              </a:r>
              <a:r>
                <a:rPr lang="en-US" sz="2000" dirty="0" smtClean="0">
                  <a:solidFill>
                    <a:schemeClr val="tx1"/>
                  </a:solidFill>
                </a:rPr>
                <a:t> project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tx1"/>
                  </a:solidFill>
                </a:rPr>
                <a:t>Dockerfile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tx1"/>
                  </a:solidFill>
                </a:rPr>
                <a:t>docker-compose.yml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Сполучна лінія уступом 34"/>
          <p:cNvCxnSpPr>
            <a:stCxn id="25" idx="0"/>
            <a:endCxn id="10" idx="2"/>
          </p:cNvCxnSpPr>
          <p:nvPr/>
        </p:nvCxnSpPr>
        <p:spPr>
          <a:xfrm rot="16200000" flipV="1">
            <a:off x="2029384" y="4868781"/>
            <a:ext cx="1042615" cy="6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увати 35"/>
          <p:cNvGrpSpPr/>
          <p:nvPr/>
        </p:nvGrpSpPr>
        <p:grpSpPr>
          <a:xfrm>
            <a:off x="7393083" y="1320895"/>
            <a:ext cx="3524342" cy="1380431"/>
            <a:chOff x="970656" y="2527425"/>
            <a:chExt cx="3524342" cy="1380431"/>
          </a:xfrm>
        </p:grpSpPr>
        <p:sp>
          <p:nvSpPr>
            <p:cNvPr id="37" name="Прямокутник 36"/>
            <p:cNvSpPr/>
            <p:nvPr/>
          </p:nvSpPr>
          <p:spPr>
            <a:xfrm>
              <a:off x="970656" y="2527425"/>
              <a:ext cx="3524342" cy="13804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4000" dirty="0" err="1" smtClean="0"/>
                <a:t>DockerHub</a:t>
              </a:r>
              <a:endParaRPr lang="uk-UA" sz="4000" i="1" dirty="0"/>
            </a:p>
          </p:txBody>
        </p:sp>
        <p:sp>
          <p:nvSpPr>
            <p:cNvPr id="39" name="Прямокутник 38"/>
            <p:cNvSpPr/>
            <p:nvPr/>
          </p:nvSpPr>
          <p:spPr>
            <a:xfrm>
              <a:off x="1622470" y="3198390"/>
              <a:ext cx="2207642" cy="59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Docker Image</a:t>
              </a:r>
              <a:endParaRPr lang="uk-UA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Стрілка вправо 45"/>
          <p:cNvSpPr/>
          <p:nvPr/>
        </p:nvSpPr>
        <p:spPr>
          <a:xfrm>
            <a:off x="4646706" y="2481899"/>
            <a:ext cx="2477356" cy="448472"/>
          </a:xfrm>
          <a:prstGeom prst="rightArrow">
            <a:avLst>
              <a:gd name="adj1" fmla="val 56292"/>
              <a:gd name="adj2" fmla="val 45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Image</a:t>
            </a:r>
            <a:endParaRPr lang="uk-UA" dirty="0"/>
          </a:p>
        </p:txBody>
      </p:sp>
      <p:grpSp>
        <p:nvGrpSpPr>
          <p:cNvPr id="5" name="Групувати 4"/>
          <p:cNvGrpSpPr/>
          <p:nvPr/>
        </p:nvGrpSpPr>
        <p:grpSpPr>
          <a:xfrm>
            <a:off x="6643581" y="3105686"/>
            <a:ext cx="5012800" cy="3450125"/>
            <a:chOff x="6643581" y="2750583"/>
            <a:chExt cx="4899055" cy="3450125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6643581" y="2750583"/>
              <a:ext cx="4899055" cy="3450125"/>
              <a:chOff x="970656" y="2527425"/>
              <a:chExt cx="3524342" cy="942530"/>
            </a:xfrm>
          </p:grpSpPr>
          <p:sp>
            <p:nvSpPr>
              <p:cNvPr id="13" name="Прямокутник 12"/>
              <p:cNvSpPr/>
              <p:nvPr/>
            </p:nvSpPr>
            <p:spPr>
              <a:xfrm>
                <a:off x="970656" y="2527425"/>
                <a:ext cx="3524342" cy="94253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4000" dirty="0" smtClean="0"/>
                  <a:t>AWS</a:t>
                </a:r>
                <a:endParaRPr lang="uk-UA" sz="4000" i="1" dirty="0"/>
              </a:p>
            </p:txBody>
          </p:sp>
          <p:sp>
            <p:nvSpPr>
              <p:cNvPr id="14" name="Прямокутник 13"/>
              <p:cNvSpPr/>
              <p:nvPr/>
            </p:nvSpPr>
            <p:spPr>
              <a:xfrm>
                <a:off x="1054147" y="2722025"/>
                <a:ext cx="3356642" cy="369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EC2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(test)</a:t>
                </a: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Test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docker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project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fastAPI</a:t>
                </a:r>
                <a:r>
                  <a:rPr lang="en-US" sz="1600" dirty="0">
                    <a:solidFill>
                      <a:schemeClr val="tx1"/>
                    </a:solidFill>
                  </a:rPr>
                  <a:t> +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redis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Staging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docker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project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fastAPI</a:t>
                </a:r>
                <a:r>
                  <a:rPr lang="en-US" sz="1600" dirty="0">
                    <a:solidFill>
                      <a:schemeClr val="tx1"/>
                    </a:solidFill>
                  </a:rPr>
                  <a:t> +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redis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60000" lvl="1" indent="-2520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Прямокутник 28"/>
            <p:cNvSpPr/>
            <p:nvPr/>
          </p:nvSpPr>
          <p:spPr>
            <a:xfrm>
              <a:off x="6760635" y="5015008"/>
              <a:ext cx="4664946" cy="1006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EC2 </a:t>
              </a:r>
              <a:r>
                <a:rPr lang="en-US" sz="1600" dirty="0" smtClean="0">
                  <a:solidFill>
                    <a:schemeClr val="tx1"/>
                  </a:solidFill>
                </a:rPr>
                <a:t>(prod)</a:t>
              </a:r>
            </a:p>
            <a:p>
              <a:pPr marL="360000" lvl="1" indent="-2520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tx1"/>
                  </a:solidFill>
                </a:rPr>
                <a:t>Prod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docker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project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fastAPI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redis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  <a:p>
              <a:pPr marL="108000" lvl="1"/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Сполучна лінія уступом 49"/>
          <p:cNvCxnSpPr>
            <a:stCxn id="39" idx="2"/>
            <a:endCxn id="14" idx="0"/>
          </p:cNvCxnSpPr>
          <p:nvPr/>
        </p:nvCxnSpPr>
        <p:spPr>
          <a:xfrm rot="16200000" flipH="1">
            <a:off x="8532997" y="3201544"/>
            <a:ext cx="1232195" cy="75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47443"/>
            <a:ext cx="7729728" cy="5267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31136" y="1509204"/>
            <a:ext cx="7729728" cy="4230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the base construction for CI/CD processes:</a:t>
            </a:r>
          </a:p>
          <a:p>
            <a:r>
              <a:rPr lang="en-US" dirty="0" smtClean="0"/>
              <a:t>EC2 Test and Staging environment </a:t>
            </a:r>
          </a:p>
          <a:p>
            <a:r>
              <a:rPr lang="en-US" dirty="0" smtClean="0"/>
              <a:t>EC2 Prod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Future evolution of project:</a:t>
            </a:r>
          </a:p>
          <a:p>
            <a:r>
              <a:rPr lang="en-US" dirty="0" smtClean="0"/>
              <a:t>Add new VPC for Prod (public and private subnets)</a:t>
            </a:r>
          </a:p>
          <a:p>
            <a:r>
              <a:rPr lang="en-US" dirty="0" smtClean="0"/>
              <a:t>Create Auto Scaling Group</a:t>
            </a:r>
          </a:p>
          <a:p>
            <a:r>
              <a:rPr lang="en-US" dirty="0" smtClean="0"/>
              <a:t>Create Elastic Load Balancer</a:t>
            </a:r>
          </a:p>
          <a:p>
            <a:r>
              <a:rPr lang="en-US" dirty="0" smtClean="0"/>
              <a:t>Add Bastion for SSH access and NAT Gateway for EC2 instances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90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877</TotalTime>
  <Words>254</Words>
  <Application>Microsoft Office PowerPoint</Application>
  <PresentationFormat>Широкий екран</PresentationFormat>
  <Paragraphs>79</Paragraphs>
  <Slides>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Parcel</vt:lpstr>
      <vt:lpstr>Final Project</vt:lpstr>
      <vt:lpstr>Introduction</vt:lpstr>
      <vt:lpstr>Create Infrastructure</vt:lpstr>
      <vt:lpstr>Install SOFTWARE</vt:lpstr>
      <vt:lpstr>Build &amp; Deploy</vt:lpstr>
      <vt:lpstr>Summary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Phenix</dc:creator>
  <cp:lastModifiedBy>Phenix</cp:lastModifiedBy>
  <cp:revision>59</cp:revision>
  <dcterms:created xsi:type="dcterms:W3CDTF">2023-02-03T09:48:58Z</dcterms:created>
  <dcterms:modified xsi:type="dcterms:W3CDTF">2023-03-08T23:07:24Z</dcterms:modified>
</cp:coreProperties>
</file>