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0" r:id="rId8"/>
    <p:sldId id="263" r:id="rId9"/>
    <p:sldId id="265" r:id="rId10"/>
    <p:sldId id="267" r:id="rId11"/>
    <p:sldId id="262" r:id="rId12"/>
    <p:sldId id="266" r:id="rId13"/>
    <p:sldId id="264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6" y="4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26.1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2:11:34.4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28.2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41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643 60 24575,'-13'0'0,"0"0"0,-6 0 0,1 0 0,-6 0 0,4 0 0,-4 0 0,6 0 0,-12 0 0,13 0 0,-11 0 0,9 0 0,-1 0 0,1 0 0,-4 0 0,-26 0 0,12 0 0,-16 0 0,29 0 0,10 0 0,-3 0 0,8 0 0,-4 0 0,4 0 0,1 0 0,0 0 0,10 0 0,5 0 0,15 0 0,3 0 0,11 0 0,-4 0 0,10 0 0,-10 0 0,10 5 0,-11-4 0,6 9 0,-2-9 0,-3 8 0,-1-8 0,4 3 0,-14 0 0,14-3 0,-11 8 0,7-4 0,-1 1 0,0 3 0,0-3 0,-5 3 0,-2 1 0,-4-1 0,-6-4 0,5 3 0,-9-3 0,4 3 0,-9 0 0,-7 0 0,-7-3 0,-12-2 0,-3-3 0,-11 0 0,4 0 0,-10 0 0,4 0 0,-6 0 0,0 0 0,6 0 0,-4 0 0,11 0 0,-6 0 0,7 0 0,5 0 0,-4 0 0,14 0 0,-8 0 0,9 0 0,0 0 0,2 0 0,3 0 0,1 0 0,10 0 0,16 0 0,20 0 0,8 0 0,11 0 0,-4 0 0,6 0 0,-7 0 0,-7 0 0,-14 0 0,-2 4 0,-14-2 0,3 2 0,-10-4 0,0 0 0,-10 0 0,-9 0 0,-26 0 0,-3 0 0,-17-5 0,11 3 0,-12-8 0,6 8 0,-7-8 0,6 9 0,8-5 0,9 6 0,11 0 0,1 0 0,11 0 0,0 0 0,15 0 0,16 0 0,13 0 0,13 0 0,-1 0 0,1 0 0,0 0 0,0 0 0,-7 0 0,0 0 0,-13 0 0,0 0 0,-6 0 0,1 0 0,-5 0 0,-2 0 0,-3 0 0,-1 0 0,0 0 0,0 0 0,1 0 0,-1 0 0,-34 0 0,9 0 0,-43 0 0,14 0 0,-6 0 0,-5 0 0,11 0 0,-5 0 0,7 0 0,0 0 0,1 0 0,5 0 0,2 0 0,11 0 0,2 0 0,9-4 0,1 4 0,4-4 0,5 0 0,0 0 0,4-4 0,13 3 0,4-3 0,26 2 0,-3-5 0,17-6 0,-12 4 0,12-9 0,-17 10 0,9-5 0,-23 8 0,9-2 0,-16 2 0,1 3 0,-8-2 0,-3 7 0,-1-2 0,0 3 0,0 0 0,1 0 0,-1 0 0,0 0 0,1 0 0,-1 0 0,-11 0 0,-8 0 0,-13 0 0,-12 0 0,-2 0 0,-5 0 0,5 0 0,-4 0 0,10 0 0,1 0 0,7 0 0,11 0 0,0 0 0,4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4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629 1 24575,'19'0'0,"8"0"0,9 4 0,10 1 0,-10 4 0,9 0 0,-14-1 0,3-3 0,-18-1 0,2-1 0,-11-2 0,3 2 0,-9-3 0,-13 0 0,-4 0 0,-16 0 0,7 0 0,-14 0 0,8 0 0,-9 0 0,5-4 0,0 3 0,1-3 0,-1 4 0,5 0 0,1 0 0,1 0 0,2 0 0,-2 0 0,-1 0 0,4 0 0,-4 0 0,5 0 0,0 0 0,5 0 0,-4 0 0,7 0 0,-7 0 0,8 0 0,-4 0 0,5 3 0,-1-2 0,4 2 0,1 0 0,6 1 0,1 2 0,3 0 0,0 1 0,0 2 0,0 7 0,7 3 0,2 5 0,7 0 0,0 4 0,-3-3 0,-1 4 0,-4-5 0,0-4 0,-1-2 0,1 1 0,-4 1 0,-1 8 0,-3-3 0,0 8 0,0-3 0,0 10 0,0-9 0,0 7 0,-7-13 0,2 0 0,-6-7 0,0-6 0,4-2 0,-7-6 0,6-1 0,-9-7 0,7-12 0,-14-18 0,7-15 0,-7-12 0,8 7 0,2-5 0,4 5 0,0-7 0,0 7 0,1 6 0,4 8 0,-3 15 0,4-3 0,0 16 0,-3-3 0,4 9 0,-4 2 0,1 1 0,-1 3 0,1 0 0,2 6 0,1 6 0,3 7 0,0 10 0,0 1 0,0-1 0,0 5 0,0-9 0,4 4 0,0-10 0,4 0 0,-2-8 0,1-1 0,-3-7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24575,'-10'0'0,"-1"0"0,0 0 0,-7 0 0,6 0 0,-11 0 0,8 0 0,-13 0 0,11 0 0,-6 0 0,12 0 0,-3 0 0,6 0 0,-2 0 0,12 0 0,7 0 0,15 0 0,6 0 0,4 4 0,1 0 0,-1 5 0,1 0 0,-5-1 0,-6 0 0,-5-1 0,-5-3 0,1 0 0,-4-1 0,-1-3 0,-4 3 0,1-3 0,-1 0 0,1 0 0,-1 0 0,1 0 0,-1 0 0,1 0 0,-1 0 0,1 0 0,-1 0 0,1 0 0,-1 0 0,-2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51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774 203 24575,'16'0'0,"4"0"0,-1 0 0,1 0 0,3 0 0,-11 0 0,6 0 0,-11 0 0,6 0 0,-6 0 0,2 0 0,-2 0 0,-1 0 0,0 0 0,0 0 0,1 0 0,-1 0 0,0 0 0,0 0 0,1 0 0,-1 0 0,1 0 0,-1 0 0,1 0 0,-1 0 0,1 0 0,-1-3 0,-3 0 0,0-4 0,0 1 0,-3-1 0,3 1 0,-3-1 0,0 1 0,0-1 0,0 0 0,0-3 0,0-1 0,0 0 0,0-3 0,-3 3 0,-1 0 0,-3 1 0,0 0 0,-3 2 0,-1-3 0,-4 4 0,1 0 0,-5-1 0,4 1 0,-4 2 0,4 2 0,1 3 0,3 0 0,-3 0 0,6 0 0,-2 0 0,4 0 0,-1 0 0,0 0 0,1 3 0,3 0 0,-3 4 0,5 3 0,-5-3 0,2 7 0,0-3 0,-2 3 0,2-3 0,-3 3 0,0-7 0,0 7 0,0-7 0,-3 4 0,-1-5 0,0 1 0,-7-3 0,6 2 0,-7-5 0,0 2 0,4 1 0,-4-4 0,4 4 0,-3-4 0,2 0 0,-2 0 0,3 0 0,1 0 0,2 0 0,-1 0 0,5 0 0,-2 0 0,3 0 0,1 0 0,0 0 0,5 0 0,5 0 0,16 0 0,5 0 0,10 0 0,5 0 0,1 0 0,1 0 0,-2 0 0,-10 0 0,-2 0 0,-8 0 0,-5 0 0,-2 0 0,-5 0 0,2 0 0,-12 0 0,-12 0 0,-16 0 0,-12 0 0,1 0 0,-11 0 0,9 0 0,-9 0 0,5 0 0,5 0 0,7 0 0,11 0 0,5 0 0,4 0 0,5 0 0,5 0 0,13 0 0,8 3 0,13 2 0,-4 3 0,8 1 0,-3-1 0,0 0 0,-1 0 0,-6 0 0,-3-3 0,-1 1 0,-8-5 0,-1 3 0,-4-4 0,-5 0 0,-9 0 0,-13-4 0,-14-2 0,-1-2 0,-5 3 0,7-3 0,-1 7 0,1-3 0,4 4 0,5 0 0,2 0 0,8 0 0,-1 0 0,6 0 0,4 0 0,-1 0 0,6 0 0,14 0 0,9 4 0,12-3 0,1 3 0,5 0 0,-9-3 0,3 3 0,-10-4 0,-4 0 0,-5 0 0,-5 0 0,-9 0 0,-19 0 0,-1 0 0,-25 0 0,7 0 0,-16 0 0,5 0 0,-5-4 0,6 3 0,6-3 0,0 4 0,7 0 0,8 0 0,-2 0 0,13 0 0,-1 0 0,3 0 0,5 0 0,-2 2 0,6 2 0,-2 0 0,6 2 0,-3-3 0,3 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55.6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56.6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686 0 24575,'-14'0'0,"-6"0"0,3 0 0,-2 0 0,-4 0 0,7 0 0,-7 0 0,-1 0 0,-2 0 0,-2 0 0,4 0 0,4 0 0,1 0 0,5 0 0,-5 0 0,7 0 0,-6 0 0,7 0 0,-3 0 0,3 0 0,-1 0 0,5 0 0,-3 0 0,0 0 0,3 0 0,-7 0 0,7 0 0,-7 0 0,3 0 0,0 0 0,-3 0 0,7 0 0,-7 4 0,6-4 0,-5 7 0,5-6 0,-6 2 0,7 0 0,-7-2 0,7 4 0,-4-4 0,5 2 0,-4 0 0,2-2 0,-2 5 0,0-5 0,2 2 0,-2 0 0,4-3 0,-1 6 0,1-5 0,-1 1 0,4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1:54:58.9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651 0 24575,'-26'0'0,"1"0"0,5 0 0,-3 0 0,3 0 0,-4 0 0,0 0 0,0 0 0,1 0 0,-1 0 0,4 0 0,1 0 0,5 0 0,-5 0 0,7 0 0,-6 0 0,7 0 0,-4 0 0,4 0 0,-7 0 0,6 0 0,-6 0 0,3 0 0,0 0 0,1 0 0,-1 0 0,1 0 0,-1 0 0,0 0 0,1 0 0,-1 3 0,1 1 0,-1 4 0,1-4 0,3 2 0,-3-2 0,6 2 0,-2-2 0,4 2 0,2-2 0,1 2 0,3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0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6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4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m59BlNa_mY?feature=oembed" TargetMode="Externa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" Type="http://schemas.openxmlformats.org/officeDocument/2006/relationships/image" Target="../media/image3.jp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1D0F2-B3D4-4E42-B908-E65A2F761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7200" dirty="0"/>
              <a:t>Mandelbrot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6682-4903-45B6-AF67-C8390145B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Morris Blaustein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524/551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tree, nature, dark&#10;&#10;Description automatically generated">
            <a:extLst>
              <a:ext uri="{FF2B5EF4-FFF2-40B4-BE49-F238E27FC236}">
                <a16:creationId xmlns:a16="http://schemas.microsoft.com/office/drawing/2014/main" id="{E992654E-CB19-499C-97F2-539CB2F4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" y="1163763"/>
            <a:ext cx="6818345" cy="47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3BDA-2BBE-2C43-95F9-4B090821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HDMI-out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C82C-7B89-8D44-B1CE-966AFDA7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VHDL-HDMI-out source code used</a:t>
            </a:r>
          </a:p>
          <a:p>
            <a:r>
              <a:rPr lang="en-US" dirty="0"/>
              <a:t>HDMI TX port outputted VGA, 640x480</a:t>
            </a:r>
          </a:p>
          <a:p>
            <a:r>
              <a:rPr lang="en-US" dirty="0"/>
              <a:t>Generated timing signals for VGA (horizontal/vertical sync) and converted video data to TDMS</a:t>
            </a:r>
          </a:p>
          <a:p>
            <a:r>
              <a:rPr lang="en-US" dirty="0"/>
              <a:t>HDMI uses </a:t>
            </a:r>
            <a:r>
              <a:rPr lang="en-US" i="1" dirty="0"/>
              <a:t>TDMS</a:t>
            </a:r>
            <a:r>
              <a:rPr lang="en-US" dirty="0"/>
              <a:t> (transition-minimized differential signaling) for transmitting high speed serial data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3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2D3D-D46E-9F40-B256-E2793952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Testing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6001EE-CB34-FD4F-A48F-4C82AE56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23" y="1932819"/>
            <a:ext cx="10058400" cy="1006324"/>
          </a:xfrm>
        </p:spPr>
        <p:txBody>
          <a:bodyPr/>
          <a:lstStyle/>
          <a:p>
            <a:r>
              <a:rPr lang="en-US" dirty="0"/>
              <a:t>Simulation writes contents of BRAM to file</a:t>
            </a:r>
          </a:p>
          <a:p>
            <a:r>
              <a:rPr lang="en-US" dirty="0" err="1"/>
              <a:t>Matlab</a:t>
            </a:r>
            <a:r>
              <a:rPr lang="en-US" dirty="0"/>
              <a:t> makes an image from the data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A5B20-F000-D64B-87CD-639E055B2420}"/>
              </a:ext>
            </a:extLst>
          </p:cNvPr>
          <p:cNvSpPr txBox="1"/>
          <p:nvPr/>
        </p:nvSpPr>
        <p:spPr>
          <a:xfrm>
            <a:off x="1217023" y="3447143"/>
            <a:ext cx="4408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 = 1:480</a:t>
            </a:r>
          </a:p>
          <a:p>
            <a:r>
              <a:rPr lang="en-US" dirty="0"/>
              <a:t>	for j = 1:640</a:t>
            </a:r>
          </a:p>
          <a:p>
            <a:r>
              <a:rPr lang="en-US" dirty="0"/>
              <a:t>		</a:t>
            </a:r>
            <a:r>
              <a:rPr lang="en-US" dirty="0" err="1"/>
              <a:t>img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= data(640*(i-1)+j);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58A3C81-F133-964B-90BC-5D525270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32819"/>
            <a:ext cx="5715444" cy="4019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78A7F-CDD4-E242-835F-A4BB4B7266CC}"/>
              </a:ext>
            </a:extLst>
          </p:cNvPr>
          <p:cNvSpPr txBox="1"/>
          <p:nvPr/>
        </p:nvSpPr>
        <p:spPr>
          <a:xfrm>
            <a:off x="8519886" y="5583037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iterations</a:t>
            </a:r>
          </a:p>
        </p:txBody>
      </p:sp>
    </p:spTree>
    <p:extLst>
      <p:ext uri="{BB962C8B-B14F-4D97-AF65-F5344CB8AC3E}">
        <p14:creationId xmlns:p14="http://schemas.microsoft.com/office/powerpoint/2010/main" val="248226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08FA3D-104D-F640-A49B-4FF2819FB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"/>
            <a:ext cx="12225630" cy="7008200"/>
          </a:xfrm>
        </p:spPr>
      </p:pic>
    </p:spTree>
    <p:extLst>
      <p:ext uri="{BB962C8B-B14F-4D97-AF65-F5344CB8AC3E}">
        <p14:creationId xmlns:p14="http://schemas.microsoft.com/office/powerpoint/2010/main" val="230600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5C0D-F3A5-9B4E-9AA8-CE8FF8B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25F929B-D592-0F44-9877-ED263C421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4" y="2061028"/>
            <a:ext cx="10082441" cy="3628571"/>
          </a:xfrm>
        </p:spPr>
      </p:pic>
    </p:spTree>
    <p:extLst>
      <p:ext uri="{BB962C8B-B14F-4D97-AF65-F5344CB8AC3E}">
        <p14:creationId xmlns:p14="http://schemas.microsoft.com/office/powerpoint/2010/main" val="134465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E936-65FB-534F-A2A9-99BB7F5A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Utilization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6AC825CF-AD05-0F45-AEDC-12A089A9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37" y="1860777"/>
            <a:ext cx="6230686" cy="4022725"/>
          </a:xfrm>
        </p:spPr>
      </p:pic>
    </p:spTree>
    <p:extLst>
      <p:ext uri="{BB962C8B-B14F-4D97-AF65-F5344CB8AC3E}">
        <p14:creationId xmlns:p14="http://schemas.microsoft.com/office/powerpoint/2010/main" val="416868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descr="Mandelbrot Zoom Demo - ECE 524/551">
            <a:hlinkClick r:id="" action="ppaction://media"/>
            <a:extLst>
              <a:ext uri="{FF2B5EF4-FFF2-40B4-BE49-F238E27FC236}">
                <a16:creationId xmlns:a16="http://schemas.microsoft.com/office/drawing/2014/main" id="{2132D195-8D08-3646-B740-ED9663F9A5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D8CBF4-299C-5C4C-B49C-0B41AD34200A}"/>
                  </a:ext>
                </a:extLst>
              </p14:cNvPr>
              <p14:cNvContentPartPr/>
              <p14:nvPr/>
            </p14:nvContentPartPr>
            <p14:xfrm>
              <a:off x="5545937" y="347833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D8CBF4-299C-5C4C-B49C-0B41AD3420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0297" y="344233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7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3F2A-54AD-9340-9554-42B191DD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DD4D-5B5B-B742-B99D-1E5052AD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Mandelbrot Set</a:t>
            </a:r>
          </a:p>
          <a:p>
            <a:r>
              <a:rPr lang="en-US" dirty="0"/>
              <a:t>Fixed Library</a:t>
            </a:r>
          </a:p>
          <a:p>
            <a:r>
              <a:rPr lang="en-US" dirty="0"/>
              <a:t>Meeting resource requirements for </a:t>
            </a:r>
            <a:r>
              <a:rPr lang="en-US" dirty="0" err="1"/>
              <a:t>Zybo</a:t>
            </a:r>
            <a:r>
              <a:rPr lang="en-US" dirty="0"/>
              <a:t> Z7</a:t>
            </a:r>
          </a:p>
          <a:p>
            <a:r>
              <a:rPr lang="en-US" dirty="0"/>
              <a:t>Geometry of zooming</a:t>
            </a:r>
          </a:p>
          <a:p>
            <a:r>
              <a:rPr lang="en-US" dirty="0"/>
              <a:t>HDMI out library</a:t>
            </a:r>
          </a:p>
          <a:p>
            <a:r>
              <a:rPr lang="en-US" dirty="0"/>
              <a:t>Slow simulation, synthesis and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25D-E127-AF43-ABCA-DAA6D06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8F02-F269-B44B-93E0-865240A5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is slightly misaligned</a:t>
            </a:r>
          </a:p>
        </p:txBody>
      </p:sp>
    </p:spTree>
    <p:extLst>
      <p:ext uri="{BB962C8B-B14F-4D97-AF65-F5344CB8AC3E}">
        <p14:creationId xmlns:p14="http://schemas.microsoft.com/office/powerpoint/2010/main" val="313469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0E4A-74DC-D84E-9D02-0F08EA53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DF68-ABF8-1A47-AEAD-82EF2E48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calculations to increase speed and fluidity of zoom</a:t>
            </a:r>
          </a:p>
          <a:p>
            <a:r>
              <a:rPr lang="en-US" dirty="0"/>
              <a:t>Joystick to manually control zooming area</a:t>
            </a:r>
          </a:p>
          <a:p>
            <a:r>
              <a:rPr lang="en-US" dirty="0"/>
              <a:t>Increase number of iterations, currently 64</a:t>
            </a:r>
          </a:p>
          <a:p>
            <a:r>
              <a:rPr lang="en-US" dirty="0"/>
              <a:t>Increase the amount of zoom, currently 1,000,000x magnification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CDD6-826F-7F41-A855-9177CBA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7B2D-E317-DF4D-8A1B-F3681567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57600" cy="4023360"/>
          </a:xfrm>
        </p:spPr>
        <p:txBody>
          <a:bodyPr>
            <a:normAutofit/>
          </a:bodyPr>
          <a:lstStyle/>
          <a:p>
            <a:r>
              <a:rPr lang="en-US" dirty="0"/>
              <a:t>Mandelbrot Set</a:t>
            </a:r>
          </a:p>
          <a:p>
            <a:r>
              <a:rPr lang="en-US" dirty="0"/>
              <a:t>Computing with Real Numbers</a:t>
            </a:r>
          </a:p>
          <a:p>
            <a:r>
              <a:rPr lang="en-US" dirty="0"/>
              <a:t>Escape Time Algorithm</a:t>
            </a:r>
          </a:p>
          <a:p>
            <a:r>
              <a:rPr lang="en-US" dirty="0"/>
              <a:t>Geometry of Zooming Algorithm</a:t>
            </a:r>
          </a:p>
          <a:p>
            <a:r>
              <a:rPr lang="en-US" dirty="0"/>
              <a:t>Fixed Point Package</a:t>
            </a:r>
          </a:p>
          <a:p>
            <a:r>
              <a:rPr lang="en-US" dirty="0"/>
              <a:t>State Diagram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A23E8-2D9A-7044-8CBF-90B69F6B8E3F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36576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BRAM</a:t>
            </a:r>
          </a:p>
          <a:p>
            <a:r>
              <a:rPr lang="en-US" dirty="0"/>
              <a:t>HDMI-out Library</a:t>
            </a:r>
          </a:p>
          <a:p>
            <a:r>
              <a:rPr lang="en-US" dirty="0"/>
              <a:t>Simulation and Testing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Challenges/Bugs/Improvements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8A82-592C-4733-8BD2-C8358E21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20CFC-CF5B-4C75-AEF7-EA2F7361C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030955"/>
              </a:xfrm>
            </p:spPr>
            <p:txBody>
              <a:bodyPr/>
              <a:lstStyle/>
              <a:p>
                <a:r>
                  <a:rPr lang="en-US" dirty="0"/>
                  <a:t>A set of complex numbers for which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does not converge.</a:t>
                </a:r>
              </a:p>
              <a:p>
                <a:pPr marL="0" indent="0">
                  <a:buNone/>
                </a:pPr>
                <a:r>
                  <a:rPr lang="en-US" dirty="0"/>
                  <a:t> A point c belongs to the Mandelbrot set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20CFC-CF5B-4C75-AEF7-EA2F7361C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030955"/>
              </a:xfrm>
              <a:blipFill>
                <a:blip r:embed="rId2"/>
                <a:stretch>
                  <a:fillRect l="-970" t="-6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5B5FC9-C37D-400F-88FC-48099F2B8759}"/>
                  </a:ext>
                </a:extLst>
              </p:cNvPr>
              <p:cNvSpPr txBox="1"/>
              <p:nvPr/>
            </p:nvSpPr>
            <p:spPr>
              <a:xfrm>
                <a:off x="2632404" y="3316514"/>
                <a:ext cx="28006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i="1" u="sng" dirty="0"/>
                  <a:t>Example (c = 1 + 0i)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5B5FC9-C37D-400F-88FC-48099F2B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04" y="3316514"/>
                <a:ext cx="2800600" cy="2031325"/>
              </a:xfrm>
              <a:prstGeom prst="rect">
                <a:avLst/>
              </a:prstGeom>
              <a:blipFill>
                <a:blip r:embed="rId3"/>
                <a:stretch>
                  <a:fillRect l="-1961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6BA126-3BFA-4143-96D7-6B7A4D8A257A}"/>
                  </a:ext>
                </a:extLst>
              </p:cNvPr>
              <p:cNvSpPr txBox="1"/>
              <p:nvPr/>
            </p:nvSpPr>
            <p:spPr>
              <a:xfrm>
                <a:off x="6849545" y="3321520"/>
                <a:ext cx="2868458" cy="179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i="1" u="sng" dirty="0"/>
                  <a:t>Example (c = -1 + 0i)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6BA126-3BFA-4143-96D7-6B7A4D8A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45" y="3321520"/>
                <a:ext cx="2868458" cy="1796646"/>
              </a:xfrm>
              <a:prstGeom prst="rect">
                <a:avLst/>
              </a:prstGeom>
              <a:blipFill>
                <a:blip r:embed="rId4"/>
                <a:stretch>
                  <a:fillRect l="-1915" t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E709-C4DF-4C5C-A964-1EA7075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Real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BE56A-2789-482B-9D2A-ED93204E1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BE56A-2789-482B-9D2A-ED93204E1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9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EEC5-C429-46AB-9E7F-FD8F43AF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Time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2E109-9343-4011-BA19-DEEED9682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while (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and iteration &lt; </a:t>
                </a:r>
                <a:r>
                  <a:rPr lang="en-US" dirty="0" err="1"/>
                  <a:t>max_iteration</a:t>
                </a:r>
                <a:r>
                  <a:rPr lang="en-US" dirty="0"/>
                  <a:t> 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b="0" dirty="0"/>
                  <a:t>   iteration += 1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2E109-9343-4011-BA19-DEEED9682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87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8ADEBF-45BC-AD41-B2BE-F8A63691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7" y="0"/>
            <a:ext cx="10992265" cy="620253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C27306-02F1-684D-9965-C1F925B737AD}"/>
                  </a:ext>
                </a:extLst>
              </p14:cNvPr>
              <p14:cNvContentPartPr/>
              <p14:nvPr/>
            </p14:nvContentPartPr>
            <p14:xfrm>
              <a:off x="2294136" y="16226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C27306-02F1-684D-9965-C1F925B73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816" y="161834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DB5B3A-DB13-F140-B1DC-35B005D08F59}"/>
                  </a:ext>
                </a:extLst>
              </p14:cNvPr>
              <p14:cNvContentPartPr/>
              <p14:nvPr/>
            </p14:nvContentPartPr>
            <p14:xfrm>
              <a:off x="3021336" y="291002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DB5B3A-DB13-F140-B1DC-35B005D08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7016" y="29057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DF3127-AFD0-A14F-A2FD-6C25A38E2879}"/>
                  </a:ext>
                </a:extLst>
              </p14:cNvPr>
              <p14:cNvContentPartPr/>
              <p14:nvPr/>
            </p14:nvContentPartPr>
            <p14:xfrm>
              <a:off x="2061497" y="1344618"/>
              <a:ext cx="311040" cy="7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DF3127-AFD0-A14F-A2FD-6C25A38E28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857" y="1335978"/>
                <a:ext cx="328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C7BFE9-E676-C446-A640-0020F03DF8D4}"/>
                  </a:ext>
                </a:extLst>
              </p14:cNvPr>
              <p14:cNvContentPartPr/>
              <p14:nvPr/>
            </p14:nvContentPartPr>
            <p14:xfrm>
              <a:off x="1981944" y="1409976"/>
              <a:ext cx="344160" cy="24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C7BFE9-E676-C446-A640-0020F03DF8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2944" y="1401336"/>
                <a:ext cx="36180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E0AC831-871B-114D-B2D7-F35D0228D003}"/>
              </a:ext>
            </a:extLst>
          </p:cNvPr>
          <p:cNvGrpSpPr/>
          <p:nvPr/>
        </p:nvGrpSpPr>
        <p:grpSpPr>
          <a:xfrm>
            <a:off x="1977624" y="1352736"/>
            <a:ext cx="379080" cy="86760"/>
            <a:chOff x="1977624" y="1352736"/>
            <a:chExt cx="37908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66602B-BC17-E048-9813-582E5B5F3FA8}"/>
                    </a:ext>
                  </a:extLst>
                </p14:cNvPr>
                <p14:cNvContentPartPr/>
                <p14:nvPr/>
              </p14:nvContentPartPr>
              <p14:xfrm>
                <a:off x="2106144" y="1402776"/>
                <a:ext cx="150120" cy="2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66602B-BC17-E048-9813-582E5B5F3F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97144" y="1394136"/>
                  <a:ext cx="167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76873A-4E35-9D43-9915-3CA8EF8ECE24}"/>
                    </a:ext>
                  </a:extLst>
                </p14:cNvPr>
                <p14:cNvContentPartPr/>
                <p14:nvPr/>
              </p14:nvContentPartPr>
              <p14:xfrm>
                <a:off x="1977624" y="1352736"/>
                <a:ext cx="379080" cy="8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76873A-4E35-9D43-9915-3CA8EF8ECE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8984" y="1343736"/>
                  <a:ext cx="396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D585DC-7A5E-2142-8D38-0D769509CAD4}"/>
                    </a:ext>
                  </a:extLst>
                </p14:cNvPr>
                <p14:cNvContentPartPr/>
                <p14:nvPr/>
              </p14:nvContentPartPr>
              <p14:xfrm>
                <a:off x="2210904" y="1383336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D585DC-7A5E-2142-8D38-0D769509CA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4904" y="134733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75B086-CD6A-D146-9CCF-02339FB4AD62}"/>
                    </a:ext>
                  </a:extLst>
                </p14:cNvPr>
                <p14:cNvContentPartPr/>
                <p14:nvPr/>
              </p14:nvContentPartPr>
              <p14:xfrm>
                <a:off x="2071224" y="1390896"/>
                <a:ext cx="247320" cy="2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75B086-CD6A-D146-9CCF-02339FB4AD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5224" y="1354896"/>
                  <a:ext cx="31896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1F4E96-7D6D-BC44-826A-3998DC446DED}"/>
                  </a:ext>
                </a:extLst>
              </p14:cNvPr>
              <p14:cNvContentPartPr/>
              <p14:nvPr/>
            </p14:nvContentPartPr>
            <p14:xfrm>
              <a:off x="2107224" y="2088936"/>
              <a:ext cx="234360" cy="2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1F4E96-7D6D-BC44-826A-3998DC446D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1224" y="2052936"/>
                <a:ext cx="30600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7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D6A7-93DF-6440-9459-D1AEE45D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DB6-569F-3A41-ACED-616B5EE2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VHDL library that allows use of fractional fixed-point numbers</a:t>
            </a:r>
          </a:p>
          <a:p>
            <a:r>
              <a:rPr lang="en-US" dirty="0"/>
              <a:t>Not included in standard VHDL IEEE library</a:t>
            </a:r>
          </a:p>
          <a:p>
            <a:r>
              <a:rPr lang="en-US" u="sng" dirty="0"/>
              <a:t>Example</a:t>
            </a:r>
          </a:p>
          <a:p>
            <a:r>
              <a:rPr lang="en-US" dirty="0"/>
              <a:t>signal a, b, c : </a:t>
            </a:r>
            <a:r>
              <a:rPr lang="en-US" dirty="0" err="1"/>
              <a:t>sfixed</a:t>
            </a:r>
            <a:r>
              <a:rPr lang="en-US" dirty="0"/>
              <a:t>(10 </a:t>
            </a:r>
            <a:r>
              <a:rPr lang="en-US" dirty="0" err="1"/>
              <a:t>downto</a:t>
            </a:r>
            <a:r>
              <a:rPr lang="en-US" dirty="0"/>
              <a:t> -37);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 &lt;= resize(</a:t>
            </a:r>
            <a:r>
              <a:rPr lang="en-US" dirty="0" err="1"/>
              <a:t>To_sfixed</a:t>
            </a:r>
            <a:r>
              <a:rPr lang="en-US" dirty="0"/>
              <a:t>(1,2,-4)/</a:t>
            </a:r>
            <a:r>
              <a:rPr lang="en-US" dirty="0" err="1"/>
              <a:t>To_sfixed</a:t>
            </a:r>
            <a:r>
              <a:rPr lang="en-US" dirty="0"/>
              <a:t>(2,2,-4),a);</a:t>
            </a:r>
          </a:p>
          <a:p>
            <a:r>
              <a:rPr lang="en-US" dirty="0"/>
              <a:t>b &lt;= resize(</a:t>
            </a:r>
            <a:r>
              <a:rPr lang="en-US" dirty="0" err="1"/>
              <a:t>To_sfixed</a:t>
            </a:r>
            <a:r>
              <a:rPr lang="en-US" dirty="0"/>
              <a:t>(1,2,-4)/</a:t>
            </a:r>
            <a:r>
              <a:rPr lang="en-US" dirty="0" err="1"/>
              <a:t>To_sfixed</a:t>
            </a:r>
            <a:r>
              <a:rPr lang="en-US" dirty="0"/>
              <a:t>(4,2,-4),a);</a:t>
            </a:r>
          </a:p>
          <a:p>
            <a:r>
              <a:rPr lang="en-US" dirty="0"/>
              <a:t>c &lt;= resize(</a:t>
            </a:r>
            <a:r>
              <a:rPr lang="en-US" dirty="0" err="1"/>
              <a:t>a+b,c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BD0AD-1020-5E46-8C90-69FA917548F0}"/>
                  </a:ext>
                </a:extLst>
              </p:cNvPr>
              <p:cNvSpPr txBox="1"/>
              <p:nvPr/>
            </p:nvSpPr>
            <p:spPr>
              <a:xfrm>
                <a:off x="7434944" y="3831771"/>
                <a:ext cx="3905468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                              000.1100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BD0AD-1020-5E46-8C90-69FA9175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44" y="3831771"/>
                <a:ext cx="3905468" cy="1164934"/>
              </a:xfrm>
              <a:prstGeom prst="rect">
                <a:avLst/>
              </a:prstGeom>
              <a:blipFill>
                <a:blip r:embed="rId2"/>
                <a:stretch>
                  <a:fillRect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30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BC60-F044-264A-B5DB-696BF26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313595-6048-D94F-89CA-33A898760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1914979"/>
            <a:ext cx="7404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59D-342A-5043-9ED5-27CB8FF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9A81B-87F3-3F43-AE57-959B75B32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dual port RAM</a:t>
                </a:r>
              </a:p>
              <a:p>
                <a:r>
                  <a:rPr lang="en-US" dirty="0"/>
                  <a:t>Port A/B width: 6</a:t>
                </a:r>
              </a:p>
              <a:p>
                <a:r>
                  <a:rPr lang="en-US" dirty="0"/>
                  <a:t>Port A/B depth: 307200, (480*640)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Iter2col &lt;= </a:t>
                </a:r>
                <a:r>
                  <a:rPr lang="en-US" dirty="0" err="1"/>
                  <a:t>std_logic_vector</a:t>
                </a:r>
                <a:r>
                  <a:rPr lang="en-US" dirty="0"/>
                  <a:t>(</a:t>
                </a:r>
                <a:r>
                  <a:rPr lang="en-US" dirty="0" err="1"/>
                  <a:t>to_unsigned</a:t>
                </a:r>
                <a:r>
                  <a:rPr lang="en-US" dirty="0"/>
                  <a:t>(</a:t>
                </a:r>
                <a:r>
                  <a:rPr lang="en-US" dirty="0" err="1"/>
                  <a:t>to_integer</a:t>
                </a:r>
                <a:r>
                  <a:rPr lang="en-US" dirty="0"/>
                  <a:t>(unsigned(doubt))*4-1, iter2col’length));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𝐶𝑜𝑙𝑜𝑟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𝑖𝑛𝑡𝑒𝑛𝑠𝑖𝑡𝑦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∗4−1 , (0−255)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9A81B-87F3-3F43-AE57-959B75B32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14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541</Words>
  <Application>Microsoft Office PowerPoint</Application>
  <PresentationFormat>Widescreen</PresentationFormat>
  <Paragraphs>96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Cambria Math</vt:lpstr>
      <vt:lpstr>Retrospect</vt:lpstr>
      <vt:lpstr>Mandelbrot Zoom</vt:lpstr>
      <vt:lpstr>Overview</vt:lpstr>
      <vt:lpstr>Mandelbrot Set</vt:lpstr>
      <vt:lpstr>Computing with Real Numbers</vt:lpstr>
      <vt:lpstr>Escape Time Algorithm</vt:lpstr>
      <vt:lpstr>PowerPoint Presentation</vt:lpstr>
      <vt:lpstr>Fixed Point Package</vt:lpstr>
      <vt:lpstr>State Diagram</vt:lpstr>
      <vt:lpstr>BRAM</vt:lpstr>
      <vt:lpstr>HDMI-out Library</vt:lpstr>
      <vt:lpstr>Simulation and Testing</vt:lpstr>
      <vt:lpstr>PowerPoint Presentation</vt:lpstr>
      <vt:lpstr>Resource Utilization</vt:lpstr>
      <vt:lpstr>Device Utilization</vt:lpstr>
      <vt:lpstr>PowerPoint Presentation</vt:lpstr>
      <vt:lpstr>Challenges</vt:lpstr>
      <vt:lpstr>Known Bugs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Mandelbrot Zoom</dc:title>
  <dc:creator>Morris Blaustein</dc:creator>
  <cp:lastModifiedBy>Morris Blaustein</cp:lastModifiedBy>
  <cp:revision>8</cp:revision>
  <dcterms:created xsi:type="dcterms:W3CDTF">2021-12-07T19:13:28Z</dcterms:created>
  <dcterms:modified xsi:type="dcterms:W3CDTF">2021-12-18T05:52:03Z</dcterms:modified>
</cp:coreProperties>
</file>