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02" y="63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://pandas.py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rincetonoptimizatio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rincetonoptimization.com/" TargetMode="External"/><Relationship Id="rId5" Type="http://schemas.openxmlformats.org/officeDocument/2006/relationships/hyperlink" Target="https://www.rstudio.com/wp-content/uploads/2015/02/data-wrangling-cheatsheet.pdf" TargetMode="External"/><Relationship Id="rId4" Type="http://schemas.openxmlformats.org/officeDocument/2006/relationships/hyperlink" Target="http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66056" y="2410553"/>
            <a:ext cx="10032294" cy="3380648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029542"/>
              </p:ext>
            </p:extLst>
          </p:nvPr>
        </p:nvGraphicFramePr>
        <p:xfrm>
          <a:off x="6813715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0"/>
            <a:ext cx="3717428" cy="1835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9" b="1" dirty="0">
                <a:solidFill>
                  <a:schemeClr val="accent1"/>
                </a:solidFill>
              </a:rPr>
              <a:t>Data Wrangling</a:t>
            </a:r>
          </a:p>
          <a:p>
            <a:pPr algn="ctr"/>
            <a:r>
              <a:rPr lang="en-US" sz="2750" dirty="0">
                <a:solidFill>
                  <a:schemeClr val="accent1"/>
                </a:solidFill>
              </a:rPr>
              <a:t>with pandas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Cheat Sheet</a:t>
            </a:r>
          </a:p>
          <a:p>
            <a:pPr algn="ctr"/>
            <a:r>
              <a:rPr lang="en-US" sz="2683" dirty="0">
                <a:solidFill>
                  <a:schemeClr val="accent1"/>
                </a:solidFill>
              </a:rPr>
              <a:t>http://pandas.pydata.org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104" y="2051644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Syntax</a:t>
            </a:r>
            <a:r>
              <a:rPr lang="en-US" sz="2683" dirty="0"/>
              <a:t> </a:t>
            </a:r>
            <a:r>
              <a:rPr lang="en-US" sz="1800" dirty="0"/>
              <a:t>– Creating </a:t>
            </a:r>
            <a:r>
              <a:rPr lang="en-US" sz="1800" dirty="0" err="1"/>
              <a:t>DataFrames</a:t>
            </a:r>
            <a:endParaRPr lang="en-US" sz="1800" dirty="0"/>
          </a:p>
        </p:txBody>
      </p:sp>
      <p:sp>
        <p:nvSpPr>
          <p:cNvPr id="7" name="Rounded Rectangle 6"/>
          <p:cNvSpPr/>
          <p:nvPr/>
        </p:nvSpPr>
        <p:spPr>
          <a:xfrm>
            <a:off x="251104" y="2474935"/>
            <a:ext cx="3463426" cy="608071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11" name="Rounded Rectangle 10"/>
          <p:cNvSpPr/>
          <p:nvPr/>
        </p:nvSpPr>
        <p:spPr>
          <a:xfrm>
            <a:off x="3825232" y="7384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12" name="TextBox 11"/>
          <p:cNvSpPr txBox="1"/>
          <p:nvPr/>
        </p:nvSpPr>
        <p:spPr>
          <a:xfrm>
            <a:off x="3855842" y="884777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In a tidy data set: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16956"/>
              </p:ext>
            </p:extLst>
          </p:nvPr>
        </p:nvGraphicFramePr>
        <p:xfrm>
          <a:off x="4734644" y="595345"/>
          <a:ext cx="1148259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91949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297966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76441" y="884776"/>
            <a:ext cx="13608" cy="681115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380761" y="1565892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82903" y="513565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813714" y="98717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13713" y="119738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813713" y="1373003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95918" y="1595498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051649" y="613600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sp>
        <p:nvSpPr>
          <p:cNvPr id="34" name="Rounded Rectangle 33"/>
          <p:cNvSpPr/>
          <p:nvPr/>
        </p:nvSpPr>
        <p:spPr>
          <a:xfrm>
            <a:off x="3855841" y="2051644"/>
            <a:ext cx="10042509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Reshaping Data</a:t>
            </a:r>
            <a:r>
              <a:rPr lang="en-US" sz="2800" dirty="0"/>
              <a:t> </a:t>
            </a:r>
            <a:r>
              <a:rPr lang="en-US" sz="1800" dirty="0"/>
              <a:t>– Change the layout of a data set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847163"/>
              </p:ext>
            </p:extLst>
          </p:nvPr>
        </p:nvGraphicFramePr>
        <p:xfrm>
          <a:off x="11604596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M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02547"/>
              </p:ext>
            </p:extLst>
          </p:nvPr>
        </p:nvGraphicFramePr>
        <p:xfrm>
          <a:off x="1236441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A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519044"/>
              </p:ext>
            </p:extLst>
          </p:nvPr>
        </p:nvGraphicFramePr>
        <p:xfrm>
          <a:off x="13343682" y="601171"/>
          <a:ext cx="382753" cy="8653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82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43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entury" panose="02040604050505020304" pitchFamily="18" charset="0"/>
                        </a:rPr>
                        <a:t>F</a:t>
                      </a:r>
                    </a:p>
                  </a:txBody>
                  <a:tcPr marL="104787" marR="104787" marT="52393" marB="523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93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924089" y="45744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577379" y="1478909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364412" y="1478908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915677" y="145012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1612134" y="922970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3" name="Right Arrow 42"/>
          <p:cNvSpPr/>
          <p:nvPr/>
        </p:nvSpPr>
        <p:spPr>
          <a:xfrm>
            <a:off x="11616657" y="110566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44" name="Right Arrow 43"/>
          <p:cNvSpPr/>
          <p:nvPr/>
        </p:nvSpPr>
        <p:spPr>
          <a:xfrm>
            <a:off x="11612134" y="1297972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564218"/>
              </p:ext>
            </p:extLst>
          </p:nvPr>
        </p:nvGraphicFramePr>
        <p:xfrm>
          <a:off x="4191785" y="263367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40681"/>
              </p:ext>
            </p:extLst>
          </p:nvPr>
        </p:nvGraphicFramePr>
        <p:xfrm>
          <a:off x="5907917" y="2615354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83941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547713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15829"/>
              </p:ext>
            </p:extLst>
          </p:nvPr>
        </p:nvGraphicFramePr>
        <p:xfrm>
          <a:off x="7018457" y="2617281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187346"/>
              </p:ext>
            </p:extLst>
          </p:nvPr>
        </p:nvGraphicFramePr>
        <p:xfrm>
          <a:off x="8463124" y="2617281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823022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57615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59702"/>
              </p:ext>
            </p:extLst>
          </p:nvPr>
        </p:nvGraphicFramePr>
        <p:xfrm>
          <a:off x="4199671" y="4115358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59489"/>
              </p:ext>
            </p:extLst>
          </p:nvPr>
        </p:nvGraphicFramePr>
        <p:xfrm>
          <a:off x="4199671" y="4650379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4105207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5170259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797811"/>
              </p:ext>
            </p:extLst>
          </p:nvPr>
        </p:nvGraphicFramePr>
        <p:xfrm>
          <a:off x="5524096" y="4217315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98173"/>
              </p:ext>
            </p:extLst>
          </p:nvPr>
        </p:nvGraphicFramePr>
        <p:xfrm>
          <a:off x="7105325" y="4109742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4104356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23020"/>
              </p:ext>
            </p:extLst>
          </p:nvPr>
        </p:nvGraphicFramePr>
        <p:xfrm>
          <a:off x="7090668" y="4633936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2888"/>
              </p:ext>
            </p:extLst>
          </p:nvPr>
        </p:nvGraphicFramePr>
        <p:xfrm>
          <a:off x="8265429" y="4363755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5155802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548176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4033422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4033422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548175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55028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df.sort_values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mpg',ascending</a:t>
            </a:r>
            <a:r>
              <a:rPr lang="en-US" sz="1200" b="1" dirty="0">
                <a:latin typeface="Consolas" panose="020B0609020204030204" pitchFamily="49" charset="0"/>
              </a:rPr>
              <a:t>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df.drop</a:t>
            </a:r>
            <a:r>
              <a:rPr lang="en-US" sz="1200" b="1" dirty="0">
                <a:latin typeface="Consolas" panose="020B0609020204030204" pitchFamily="49" charset="0"/>
              </a:rPr>
              <a:t>(columns=['</a:t>
            </a:r>
            <a:r>
              <a:rPr lang="en-US" sz="1200" b="1" dirty="0" err="1">
                <a:latin typeface="Consolas" panose="020B0609020204030204" pitchFamily="49" charset="0"/>
              </a:rPr>
              <a:t>Length','Height</a:t>
            </a:r>
            <a:r>
              <a:rPr lang="en-US" sz="1200" b="1" dirty="0">
                <a:latin typeface="Consolas" panose="020B0609020204030204" pitchFamily="49" charset="0"/>
              </a:rPr>
              <a:t>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sp>
        <p:nvSpPr>
          <p:cNvPr id="78" name="Rounded Rectangle 77"/>
          <p:cNvSpPr/>
          <p:nvPr/>
        </p:nvSpPr>
        <p:spPr>
          <a:xfrm>
            <a:off x="3855840" y="5840778"/>
            <a:ext cx="489763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Observations </a:t>
            </a:r>
            <a:r>
              <a:rPr lang="en-US" sz="2800" dirty="0"/>
              <a:t>(Rows)</a:t>
            </a:r>
            <a:endParaRPr lang="en-US" sz="2683" dirty="0"/>
          </a:p>
        </p:txBody>
      </p:sp>
      <p:sp>
        <p:nvSpPr>
          <p:cNvPr id="79" name="Rounded Rectangle 78"/>
          <p:cNvSpPr/>
          <p:nvPr/>
        </p:nvSpPr>
        <p:spPr>
          <a:xfrm>
            <a:off x="8963024" y="5840778"/>
            <a:ext cx="49353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Subset Variables </a:t>
            </a:r>
            <a:r>
              <a:rPr lang="en-US" sz="2800" dirty="0"/>
              <a:t>(Columns)</a:t>
            </a:r>
            <a:endParaRPr lang="en-US" sz="2683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2691"/>
              </p:ext>
            </p:extLst>
          </p:nvPr>
        </p:nvGraphicFramePr>
        <p:xfrm>
          <a:off x="1033995" y="2571561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15179" y="3357213"/>
            <a:ext cx="32910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66715"/>
              </p:ext>
            </p:extLst>
          </p:nvPr>
        </p:nvGraphicFramePr>
        <p:xfrm>
          <a:off x="1033995" y="6016377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d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7542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7281" y="6985994"/>
            <a:ext cx="3291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[('d',1),('d',2),('e',2)],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names=['</a:t>
            </a:r>
            <a:r>
              <a:rPr lang="en-US" sz="1200" b="1" dirty="0" err="1">
                <a:latin typeface="Consolas" panose="020B0609020204030204" pitchFamily="49" charset="0"/>
              </a:rPr>
              <a:t>n','v</a:t>
            </a:r>
            <a:r>
              <a:rPr lang="en-US" sz="1200" b="1">
                <a:latin typeface="Consolas" panose="020B0609020204030204" pitchFamily="49" charset="0"/>
              </a:rPr>
              <a:t>']))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9000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291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result.  This improves readability of code.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(</a:t>
            </a:r>
            <a:r>
              <a:rPr lang="en-US" sz="1200" b="1" dirty="0" err="1">
                <a:latin typeface="Consolas" panose="020B0609020204030204" pitchFamily="49" charset="0"/>
              </a:rPr>
              <a:t>pd.melt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.rename(columns={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'variable' : 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'value' : 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.query('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408493"/>
              </p:ext>
            </p:extLst>
          </p:nvPr>
        </p:nvGraphicFramePr>
        <p:xfrm>
          <a:off x="4607118" y="6353439"/>
          <a:ext cx="138169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>
            <a:off x="6041749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5551"/>
              </p:ext>
            </p:extLst>
          </p:nvPr>
        </p:nvGraphicFramePr>
        <p:xfrm>
          <a:off x="6498188" y="6475359"/>
          <a:ext cx="1381695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3" name="TextBox 82"/>
          <p:cNvSpPr txBox="1"/>
          <p:nvPr/>
        </p:nvSpPr>
        <p:spPr>
          <a:xfrm>
            <a:off x="3958595" y="7063240"/>
            <a:ext cx="24683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74625"/>
            <a:r>
              <a:rPr lang="en-US" sz="1200" dirty="0"/>
              <a:t>Select last n rows.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08172"/>
              </p:ext>
            </p:extLst>
          </p:nvPr>
        </p:nvGraphicFramePr>
        <p:xfrm>
          <a:off x="3946615" y="9243804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770347" y="10629429"/>
            <a:ext cx="9815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2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3"/>
              </a:rPr>
              <a:t>https://www.rstudio.com/wp-content/uploads/2015/02/data-wrangling-cheatsheet.pdf</a:t>
            </a:r>
            <a:r>
              <a:rPr lang="en-US" sz="800" dirty="0"/>
              <a:t>)  Written by Irv Lustig, </a:t>
            </a:r>
            <a:r>
              <a:rPr lang="en-US" sz="800" dirty="0">
                <a:hlinkClick r:id="rId4"/>
              </a:rPr>
              <a:t>Princeton Consultants</a:t>
            </a:r>
            <a:endParaRPr lang="en-US" sz="800" dirty="0"/>
          </a:p>
        </p:txBody>
      </p:sp>
      <p:graphicFrame>
        <p:nvGraphicFramePr>
          <p:cNvPr id="8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268856"/>
              </p:ext>
            </p:extLst>
          </p:nvPr>
        </p:nvGraphicFramePr>
        <p:xfrm>
          <a:off x="9759542" y="6354269"/>
          <a:ext cx="1381698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43764"/>
              </p:ext>
            </p:extLst>
          </p:nvPr>
        </p:nvGraphicFramePr>
        <p:xfrm>
          <a:off x="11700928" y="6359792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7" name="Straight Arrow Connector 86"/>
          <p:cNvCxnSpPr/>
          <p:nvPr/>
        </p:nvCxnSpPr>
        <p:spPr>
          <a:xfrm>
            <a:off x="11224035" y="665823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8980564" y="6955437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</a:t>
            </a:r>
            <a:r>
              <a:rPr lang="en-US" sz="1200" b="1" dirty="0" err="1">
                <a:latin typeface="Consolas" panose="020B0609020204030204" pitchFamily="49" charset="0"/>
              </a:rPr>
              <a:t>width','length','species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958512" y="9511669"/>
            <a:ext cx="48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[:,'x2':'x4']</a:t>
            </a:r>
          </a:p>
          <a:p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[:,[1,2,5]]</a:t>
            </a:r>
          </a:p>
          <a:p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</a:t>
            </a:r>
            <a:r>
              <a:rPr lang="en-US" sz="1200" b="1" dirty="0" err="1">
                <a:latin typeface="Consolas" panose="020B0609020204030204" pitchFamily="49" charset="0"/>
              </a:rPr>
              <a:t>a','c</a:t>
            </a:r>
            <a:r>
              <a:rPr lang="en-US" sz="1200" b="1" dirty="0">
                <a:latin typeface="Consolas" panose="020B0609020204030204" pitchFamily="49" charset="0"/>
              </a:rPr>
              <a:t>']]</a:t>
            </a:r>
          </a:p>
          <a:p>
            <a:r>
              <a:rPr lang="en-US" sz="1200" dirty="0"/>
              <a:t>     Select rows meeting logical condition, and only the specific columns .</a:t>
            </a:r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80901"/>
              </p:ext>
            </p:extLst>
          </p:nvPr>
        </p:nvGraphicFramePr>
        <p:xfrm>
          <a:off x="8958512" y="8126731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''^(?!Species$).*'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9" name="TextBox 88"/>
          <p:cNvSpPr txBox="1"/>
          <p:nvPr/>
        </p:nvSpPr>
        <p:spPr>
          <a:xfrm>
            <a:off x="6331165" y="7063240"/>
            <a:ext cx="2492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frac</a:t>
            </a:r>
            <a:r>
              <a:rPr lang="en-US" sz="1200" b="1" dirty="0">
                <a:latin typeface="Consolas" panose="020B0609020204030204" pitchFamily="49" charset="0"/>
              </a:rPr>
              <a:t>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df.sample</a:t>
            </a:r>
            <a:r>
              <a:rPr lang="en-US" sz="1200" b="1" dirty="0">
                <a:latin typeface="Consolas" panose="020B0609020204030204" pitchFamily="49" charset="0"/>
              </a:rPr>
              <a:t>(n=10)</a:t>
            </a:r>
          </a:p>
          <a:p>
            <a:r>
              <a:rPr lang="en-US" sz="1200" dirty="0"/>
              <a:t>     Randomly select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r>
              <a:rPr lang="en-US" sz="1200" dirty="0"/>
              <a:t>     Select rows by position.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r>
              <a:rPr lang="en-US" sz="1200" dirty="0"/>
              <a:t>     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</p:txBody>
      </p: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33439" y="6283065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2" name="Rounded Rectangle 1"/>
          <p:cNvSpPr/>
          <p:nvPr/>
        </p:nvSpPr>
        <p:spPr>
          <a:xfrm>
            <a:off x="134509" y="2241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Summarize Data</a:t>
            </a:r>
            <a:endParaRPr lang="en-US" sz="2683" dirty="0"/>
          </a:p>
        </p:txBody>
      </p:sp>
      <p:sp>
        <p:nvSpPr>
          <p:cNvPr id="3" name="Rounded Rectangle 2"/>
          <p:cNvSpPr/>
          <p:nvPr/>
        </p:nvSpPr>
        <p:spPr>
          <a:xfrm>
            <a:off x="4703100" y="15321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Combine Data Sets</a:t>
            </a:r>
            <a:endParaRPr lang="en-US" sz="2683" dirty="0"/>
          </a:p>
        </p:txBody>
      </p:sp>
      <p:sp>
        <p:nvSpPr>
          <p:cNvPr id="5" name="TextBox 4"/>
          <p:cNvSpPr txBox="1"/>
          <p:nvPr/>
        </p:nvSpPr>
        <p:spPr>
          <a:xfrm>
            <a:off x="145643" y="653638"/>
            <a:ext cx="43779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Basic descriptive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27323"/>
              </p:ext>
            </p:extLst>
          </p:nvPr>
        </p:nvGraphicFramePr>
        <p:xfrm>
          <a:off x="838982" y="2203927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3181"/>
              </p:ext>
            </p:extLst>
          </p:nvPr>
        </p:nvGraphicFramePr>
        <p:xfrm>
          <a:off x="2616518" y="2203927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094814" y="247676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1415" y="2775663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groups. When applied to a </a:t>
            </a:r>
            <a:r>
              <a:rPr lang="en-US" sz="1200" dirty="0" err="1"/>
              <a:t>DataFrame</a:t>
            </a:r>
            <a:r>
              <a:rPr lang="en-US" sz="1200" dirty="0"/>
              <a:t>, the result is returned as a pandas Series for each column. Examples: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415" y="376718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sum()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count()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median()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quantile([0.25,0.75])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apply(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6390" y="376718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max()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mean()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828613"/>
              </p:ext>
            </p:extLst>
          </p:nvPr>
        </p:nvGraphicFramePr>
        <p:xfrm>
          <a:off x="5636364" y="20606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9982"/>
              </p:ext>
            </p:extLst>
          </p:nvPr>
        </p:nvGraphicFramePr>
        <p:xfrm>
          <a:off x="7237824" y="20611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6716084" y="23578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08667" y="26480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05052"/>
              </p:ext>
            </p:extLst>
          </p:nvPr>
        </p:nvGraphicFramePr>
        <p:xfrm>
          <a:off x="4803118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136629"/>
              </p:ext>
            </p:extLst>
          </p:nvPr>
        </p:nvGraphicFramePr>
        <p:xfrm>
          <a:off x="6338494" y="39417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65717"/>
              </p:ext>
            </p:extLst>
          </p:nvPr>
        </p:nvGraphicFramePr>
        <p:xfrm>
          <a:off x="8501482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97389"/>
              </p:ext>
            </p:extLst>
          </p:nvPr>
        </p:nvGraphicFramePr>
        <p:xfrm>
          <a:off x="7240441" y="39417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Right Arrow 20"/>
          <p:cNvSpPr/>
          <p:nvPr/>
        </p:nvSpPr>
        <p:spPr>
          <a:xfrm>
            <a:off x="7753171" y="40010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542075" y="39839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05717" y="46463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75804" y="6918463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rank(method='first')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69477" y="6918463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shift(-1)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[~adf.x1.isin(bdf.x1)]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.query('_merge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.drop(columns=['_merge'])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34509" y="5845978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Group Data</a:t>
            </a:r>
            <a:endParaRPr lang="en-US" sz="2683" dirty="0"/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459397"/>
              </p:ext>
            </p:extLst>
          </p:nvPr>
        </p:nvGraphicFramePr>
        <p:xfrm>
          <a:off x="181877" y="6378094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92418" y="7031521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641990"/>
              </p:ext>
            </p:extLst>
          </p:nvPr>
        </p:nvGraphicFramePr>
        <p:xfrm>
          <a:off x="1457303" y="6721641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44754" y="6301894"/>
            <a:ext cx="22187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01690" y="8024895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listed above can be 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16632" y="54223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max(axis=1)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clip(lower=-10,upper=10)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81906" y="54129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min(axis=1)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abs()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05717" y="6272132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08506" y="891533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Windows</a:t>
            </a:r>
            <a:endParaRPr lang="en-US" sz="2683" dirty="0"/>
          </a:p>
        </p:txBody>
      </p:sp>
      <p:sp>
        <p:nvSpPr>
          <p:cNvPr id="76" name="TextBox 75"/>
          <p:cNvSpPr txBox="1"/>
          <p:nvPr/>
        </p:nvSpPr>
        <p:spPr>
          <a:xfrm>
            <a:off x="136406" y="9380102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8506" y="8379182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size()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26238" y="8382578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4703100" y="2358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Handling Missing Data</a:t>
            </a:r>
            <a:endParaRPr lang="en-US" sz="2683" dirty="0"/>
          </a:p>
        </p:txBody>
      </p:sp>
      <p:sp>
        <p:nvSpPr>
          <p:cNvPr id="80" name="TextBox 79"/>
          <p:cNvSpPr txBox="1"/>
          <p:nvPr/>
        </p:nvSpPr>
        <p:spPr>
          <a:xfrm>
            <a:off x="4699834" y="6858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697533" y="8915352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Plotting</a:t>
            </a:r>
            <a:endParaRPr lang="en-US" sz="2683" dirty="0"/>
          </a:p>
        </p:txBody>
      </p:sp>
      <p:sp>
        <p:nvSpPr>
          <p:cNvPr id="82" name="TextBox 81"/>
          <p:cNvSpPr txBox="1"/>
          <p:nvPr/>
        </p:nvSpPr>
        <p:spPr>
          <a:xfrm>
            <a:off x="4705717" y="9388947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Histogram for each column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87803" y="9382182"/>
            <a:ext cx="2682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df.plot.scatter</a:t>
            </a:r>
            <a:r>
              <a:rPr lang="en-US" sz="1200" b="1" dirty="0">
                <a:latin typeface="Consolas" panose="020B0609020204030204" pitchFamily="49" charset="0"/>
              </a:rPr>
              <a:t>(x='</a:t>
            </a:r>
            <a:r>
              <a:rPr lang="en-US" sz="1200" b="1" dirty="0" err="1">
                <a:latin typeface="Consolas" panose="020B0609020204030204" pitchFamily="49" charset="0"/>
              </a:rPr>
              <a:t>w',y</a:t>
            </a:r>
            <a:r>
              <a:rPr lang="en-US" sz="1200" b="1" dirty="0">
                <a:latin typeface="Consolas" panose="020B0609020204030204" pitchFamily="49" charset="0"/>
              </a:rPr>
              <a:t>='h')</a:t>
            </a:r>
          </a:p>
          <a:p>
            <a:pPr marL="111125"/>
            <a:r>
              <a:rPr lang="en-US" sz="1200" dirty="0"/>
              <a:t>Scatter chart using pairs of points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874" y="9812736"/>
            <a:ext cx="1563773" cy="86153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522" y="9803114"/>
            <a:ext cx="1445181" cy="876444"/>
          </a:xfrm>
          <a:prstGeom prst="rect">
            <a:avLst/>
          </a:prstGeom>
        </p:spPr>
      </p:pic>
      <p:cxnSp>
        <p:nvCxnSpPr>
          <p:cNvPr id="84" name="Straight Connector 83"/>
          <p:cNvCxnSpPr/>
          <p:nvPr/>
        </p:nvCxnSpPr>
        <p:spPr>
          <a:xfrm>
            <a:off x="115084" y="10670406"/>
            <a:ext cx="9185591" cy="3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61427" y="10631500"/>
            <a:ext cx="115993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http://pandas.pydata.org/</a:t>
            </a:r>
            <a:r>
              <a:rPr lang="en-US" sz="800" dirty="0"/>
              <a:t>  This cheat sheet inspired by </a:t>
            </a:r>
            <a:r>
              <a:rPr lang="en-US" sz="800" dirty="0" err="1"/>
              <a:t>Rstudio</a:t>
            </a:r>
            <a:r>
              <a:rPr lang="en-US" sz="800" dirty="0"/>
              <a:t> Data Wrangling </a:t>
            </a:r>
            <a:r>
              <a:rPr lang="en-US" sz="800" dirty="0" err="1"/>
              <a:t>Cheatsheet</a:t>
            </a:r>
            <a:r>
              <a:rPr lang="en-US" sz="800" dirty="0"/>
              <a:t> (</a:t>
            </a:r>
            <a:r>
              <a:rPr lang="en-US" sz="800" dirty="0">
                <a:hlinkClick r:id="rId5"/>
              </a:rPr>
              <a:t>https://www.rstudio.com/wp-content/uploads/2015/02/data-wrangling-cheatsheet.pdf</a:t>
            </a:r>
            <a:r>
              <a:rPr lang="en-US" sz="800" dirty="0"/>
              <a:t>) Written by Irv Lustig, </a:t>
            </a:r>
            <a:r>
              <a:rPr lang="en-US" sz="800" dirty="0">
                <a:hlinkClick r:id="rId6"/>
              </a:rPr>
              <a:t>Princeton Consultants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2002</Words>
  <Application>Microsoft Office PowerPoint</Application>
  <PresentationFormat>Custom</PresentationFormat>
  <Paragraphs>427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</vt:lpstr>
      <vt:lpstr>Consolas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2019-01-30T15:48:00Z</dcterms:modified>
</cp:coreProperties>
</file>