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4"/>
  </p:notesMasterIdLst>
  <p:sldIdLst>
    <p:sldId id="256" r:id="rId2"/>
    <p:sldId id="259" r:id="rId3"/>
    <p:sldId id="261" r:id="rId4"/>
    <p:sldId id="263" r:id="rId5"/>
    <p:sldId id="264" r:id="rId6"/>
    <p:sldId id="265" r:id="rId7"/>
    <p:sldId id="266" r:id="rId8"/>
    <p:sldId id="267" r:id="rId9"/>
    <p:sldId id="268" r:id="rId10"/>
    <p:sldId id="269" r:id="rId11"/>
    <p:sldId id="271"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autoAdjust="0"/>
  </p:normalViewPr>
  <p:slideViewPr>
    <p:cSldViewPr snapToGrid="0">
      <p:cViewPr varScale="1">
        <p:scale>
          <a:sx n="84" d="100"/>
          <a:sy n="84" d="100"/>
        </p:scale>
        <p:origin x="658" y="77"/>
      </p:cViewPr>
      <p:guideLst/>
    </p:cSldViewPr>
  </p:slideViewPr>
  <p:notesTextViewPr>
    <p:cViewPr>
      <p:scale>
        <a:sx n="1" d="1"/>
        <a:sy n="1" d="1"/>
      </p:scale>
      <p:origin x="0" y="0"/>
    </p:cViewPr>
  </p:notesTextViewPr>
  <p:sorterViewPr>
    <p:cViewPr>
      <p:scale>
        <a:sx n="100" d="100"/>
        <a:sy n="100" d="100"/>
      </p:scale>
      <p:origin x="0" y="-34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BFF0DF-E8C6-433E-B9BA-801DD7C53AD2}" type="datetimeFigureOut">
              <a:rPr lang="en-US" smtClean="0"/>
              <a:t>11/16/2023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2C74D-F6D2-493C-981F-99CEDFE23262}" type="slidenum">
              <a:rPr lang="en-US" smtClean="0"/>
              <a:t>‹#›</a:t>
            </a:fld>
            <a:endParaRPr lang="en-US"/>
          </a:p>
        </p:txBody>
      </p:sp>
    </p:spTree>
    <p:extLst>
      <p:ext uri="{BB962C8B-B14F-4D97-AF65-F5344CB8AC3E}">
        <p14:creationId xmlns:p14="http://schemas.microsoft.com/office/powerpoint/2010/main" val="369307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52C74D-F6D2-493C-981F-99CEDFE23262}" type="slidenum">
              <a:rPr lang="en-US" smtClean="0"/>
              <a:t>3</a:t>
            </a:fld>
            <a:endParaRPr lang="en-US"/>
          </a:p>
        </p:txBody>
      </p:sp>
    </p:spTree>
    <p:extLst>
      <p:ext uri="{BB962C8B-B14F-4D97-AF65-F5344CB8AC3E}">
        <p14:creationId xmlns:p14="http://schemas.microsoft.com/office/powerpoint/2010/main" val="4030372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52C74D-F6D2-493C-981F-99CEDFE23262}" type="slidenum">
              <a:rPr lang="en-US" smtClean="0"/>
              <a:t>9</a:t>
            </a:fld>
            <a:endParaRPr lang="en-US"/>
          </a:p>
        </p:txBody>
      </p:sp>
    </p:spTree>
    <p:extLst>
      <p:ext uri="{BB962C8B-B14F-4D97-AF65-F5344CB8AC3E}">
        <p14:creationId xmlns:p14="http://schemas.microsoft.com/office/powerpoint/2010/main" val="3499675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11/16/2023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11/16/2023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11/16/2023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11/16/2023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6FC2E7F-A894-7EB0-38D9-F3B783CC2963}"/>
              </a:ext>
            </a:extLst>
          </p:cNvPr>
          <p:cNvSpPr>
            <a:spLocks noGrp="1"/>
          </p:cNvSpPr>
          <p:nvPr>
            <p:ph type="ctrTitle"/>
          </p:nvPr>
        </p:nvSpPr>
        <p:spPr>
          <a:xfrm>
            <a:off x="1261872" y="411480"/>
            <a:ext cx="6126480" cy="3986784"/>
          </a:xfrm>
        </p:spPr>
        <p:txBody>
          <a:bodyPr>
            <a:normAutofit/>
          </a:bodyPr>
          <a:lstStyle/>
          <a:p>
            <a:r>
              <a:rPr lang="en-US" sz="6000" dirty="0"/>
              <a:t>CONNECTTEL</a:t>
            </a:r>
            <a:br>
              <a:rPr lang="en-US" sz="6000" dirty="0"/>
            </a:br>
            <a:r>
              <a:rPr lang="en-US" sz="6000" dirty="0"/>
              <a:t>CUSTOMER CHURN</a:t>
            </a:r>
            <a:br>
              <a:rPr lang="en-US" sz="6000" dirty="0"/>
            </a:br>
            <a:r>
              <a:rPr lang="en-US" sz="6000" dirty="0"/>
              <a:t>PREDICTION</a:t>
            </a:r>
          </a:p>
        </p:txBody>
      </p:sp>
      <p:pic>
        <p:nvPicPr>
          <p:cNvPr id="5" name="Picture 4" descr="A red figure in a line of white figures&#10;&#10;Description automatically generated">
            <a:extLst>
              <a:ext uri="{FF2B5EF4-FFF2-40B4-BE49-F238E27FC236}">
                <a16:creationId xmlns:a16="http://schemas.microsoft.com/office/drawing/2014/main" id="{B3033A50-2977-40C7-1622-8654678875E2}"/>
              </a:ext>
            </a:extLst>
          </p:cNvPr>
          <p:cNvPicPr>
            <a:picLocks noChangeAspect="1"/>
          </p:cNvPicPr>
          <p:nvPr/>
        </p:nvPicPr>
        <p:blipFill>
          <a:blip r:embed="rId2"/>
          <a:stretch>
            <a:fillRect/>
          </a:stretch>
        </p:blipFill>
        <p:spPr>
          <a:xfrm>
            <a:off x="7019926" y="0"/>
            <a:ext cx="5172074" cy="6858000"/>
          </a:xfrm>
          <a:prstGeom prst="rect">
            <a:avLst/>
          </a:prstGeom>
        </p:spPr>
      </p:pic>
      <p:pic>
        <p:nvPicPr>
          <p:cNvPr id="7" name="Picture 6" descr="A black and orange logo&#10;&#10;Description automatically generated">
            <a:extLst>
              <a:ext uri="{FF2B5EF4-FFF2-40B4-BE49-F238E27FC236}">
                <a16:creationId xmlns:a16="http://schemas.microsoft.com/office/drawing/2014/main" id="{775715F2-E1A9-218F-BD6E-6A31ABE30CF1}"/>
              </a:ext>
            </a:extLst>
          </p:cNvPr>
          <p:cNvPicPr>
            <a:picLocks noChangeAspect="1"/>
          </p:cNvPicPr>
          <p:nvPr/>
        </p:nvPicPr>
        <p:blipFill>
          <a:blip r:embed="rId3"/>
          <a:stretch>
            <a:fillRect/>
          </a:stretch>
        </p:blipFill>
        <p:spPr>
          <a:xfrm>
            <a:off x="0" y="-34455"/>
            <a:ext cx="1261872" cy="480391"/>
          </a:xfrm>
          <a:prstGeom prst="rect">
            <a:avLst/>
          </a:prstGeom>
        </p:spPr>
      </p:pic>
    </p:spTree>
    <p:extLst>
      <p:ext uri="{BB962C8B-B14F-4D97-AF65-F5344CB8AC3E}">
        <p14:creationId xmlns:p14="http://schemas.microsoft.com/office/powerpoint/2010/main" val="1703741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D356E-2038-24DB-5618-27D2D1FCD80A}"/>
              </a:ext>
            </a:extLst>
          </p:cNvPr>
          <p:cNvSpPr>
            <a:spLocks noGrp="1"/>
          </p:cNvSpPr>
          <p:nvPr>
            <p:ph type="ctrTitle"/>
          </p:nvPr>
        </p:nvSpPr>
        <p:spPr>
          <a:xfrm>
            <a:off x="1261872" y="219457"/>
            <a:ext cx="9418320" cy="566928"/>
          </a:xfrm>
        </p:spPr>
        <p:txBody>
          <a:bodyPr>
            <a:normAutofit/>
          </a:bodyPr>
          <a:lstStyle/>
          <a:p>
            <a:r>
              <a:rPr lang="en-US" sz="3200" dirty="0"/>
              <a:t>	  Model Evaluation (Confusion Matrix)</a:t>
            </a:r>
          </a:p>
        </p:txBody>
      </p:sp>
      <p:sp>
        <p:nvSpPr>
          <p:cNvPr id="3" name="Subtitle 2">
            <a:extLst>
              <a:ext uri="{FF2B5EF4-FFF2-40B4-BE49-F238E27FC236}">
                <a16:creationId xmlns:a16="http://schemas.microsoft.com/office/drawing/2014/main" id="{AFE576AF-2D7B-6687-8F5C-827AB46E3A7F}"/>
              </a:ext>
            </a:extLst>
          </p:cNvPr>
          <p:cNvSpPr>
            <a:spLocks noGrp="1"/>
          </p:cNvSpPr>
          <p:nvPr>
            <p:ph type="subTitle" idx="1"/>
          </p:nvPr>
        </p:nvSpPr>
        <p:spPr>
          <a:xfrm>
            <a:off x="1261872" y="1017917"/>
            <a:ext cx="9418320" cy="5474323"/>
          </a:xfrm>
        </p:spPr>
        <p:txBody>
          <a:bodyPr/>
          <a:lstStyle/>
          <a:p>
            <a:r>
              <a:rPr lang="en-US" dirty="0">
                <a:solidFill>
                  <a:schemeClr val="tx1"/>
                </a:solidFill>
              </a:rPr>
              <a:t>                                             </a:t>
            </a:r>
            <a:r>
              <a:rPr lang="en-US" b="1" u="sng" dirty="0">
                <a:solidFill>
                  <a:schemeClr val="tx1"/>
                </a:solidFill>
              </a:rPr>
              <a:t>Naive Bayes  </a:t>
            </a:r>
          </a:p>
          <a:p>
            <a:r>
              <a:rPr lang="en-US" b="1" dirty="0">
                <a:solidFill>
                  <a:schemeClr val="tx1"/>
                </a:solidFill>
              </a:rPr>
              <a:t>			          True Positives: 450</a:t>
            </a:r>
          </a:p>
          <a:p>
            <a:r>
              <a:rPr lang="en-US" b="1" dirty="0">
                <a:solidFill>
                  <a:schemeClr val="tx1"/>
                </a:solidFill>
              </a:rPr>
              <a:t>			          False Negatives: 105</a:t>
            </a:r>
          </a:p>
          <a:p>
            <a:r>
              <a:rPr lang="en-US" b="1" dirty="0">
                <a:solidFill>
                  <a:schemeClr val="tx1"/>
                </a:solidFill>
              </a:rPr>
              <a:t>	</a:t>
            </a:r>
          </a:p>
          <a:p>
            <a:endParaRPr lang="en-US" b="1" dirty="0">
              <a:solidFill>
                <a:schemeClr val="tx1"/>
              </a:solidFill>
            </a:endParaRPr>
          </a:p>
          <a:p>
            <a:r>
              <a:rPr lang="en-US" b="1" dirty="0">
                <a:solidFill>
                  <a:schemeClr val="tx1"/>
                </a:solidFill>
              </a:rPr>
              <a:t>				</a:t>
            </a:r>
          </a:p>
          <a:p>
            <a:r>
              <a:rPr lang="en-US" b="1" dirty="0">
                <a:solidFill>
                  <a:schemeClr val="tx1"/>
                </a:solidFill>
              </a:rPr>
              <a:t>				</a:t>
            </a:r>
            <a:r>
              <a:rPr lang="en-US" b="1" u="sng" dirty="0">
                <a:solidFill>
                  <a:schemeClr val="tx1"/>
                </a:solidFill>
              </a:rPr>
              <a:t>Logistic Regression</a:t>
            </a:r>
            <a:r>
              <a:rPr lang="en-US" b="1" dirty="0">
                <a:solidFill>
                  <a:schemeClr val="tx1"/>
                </a:solidFill>
              </a:rPr>
              <a:t>			      		                          </a:t>
            </a:r>
          </a:p>
          <a:p>
            <a:r>
              <a:rPr lang="en-US" b="1" dirty="0">
                <a:solidFill>
                  <a:schemeClr val="tx1"/>
                </a:solidFill>
              </a:rPr>
              <a:t>				True Positives: 304 </a:t>
            </a:r>
          </a:p>
          <a:p>
            <a:r>
              <a:rPr lang="en-US" b="1" dirty="0">
                <a:solidFill>
                  <a:schemeClr val="tx1"/>
                </a:solidFill>
              </a:rPr>
              <a:t>				False Negatives: 251</a:t>
            </a:r>
          </a:p>
        </p:txBody>
      </p:sp>
      <p:pic>
        <p:nvPicPr>
          <p:cNvPr id="7" name="Picture 6" descr="A blue squares with white text&#10;&#10;Description automatically generated">
            <a:extLst>
              <a:ext uri="{FF2B5EF4-FFF2-40B4-BE49-F238E27FC236}">
                <a16:creationId xmlns:a16="http://schemas.microsoft.com/office/drawing/2014/main" id="{BDC8B2DE-8234-E69B-328A-7BF38A7A9E1F}"/>
              </a:ext>
            </a:extLst>
          </p:cNvPr>
          <p:cNvPicPr>
            <a:picLocks noChangeAspect="1"/>
          </p:cNvPicPr>
          <p:nvPr/>
        </p:nvPicPr>
        <p:blipFill>
          <a:blip r:embed="rId2"/>
          <a:stretch>
            <a:fillRect/>
          </a:stretch>
        </p:blipFill>
        <p:spPr>
          <a:xfrm>
            <a:off x="8713851" y="3586848"/>
            <a:ext cx="3286125" cy="3136924"/>
          </a:xfrm>
          <a:prstGeom prst="rect">
            <a:avLst/>
          </a:prstGeom>
        </p:spPr>
      </p:pic>
      <p:pic>
        <p:nvPicPr>
          <p:cNvPr id="4" name="Picture 3" descr="A black and orange logo&#10;&#10;Description automatically generated">
            <a:extLst>
              <a:ext uri="{FF2B5EF4-FFF2-40B4-BE49-F238E27FC236}">
                <a16:creationId xmlns:a16="http://schemas.microsoft.com/office/drawing/2014/main" id="{A7D7B6B6-C43C-837E-926F-EE34DADA981B}"/>
              </a:ext>
            </a:extLst>
          </p:cNvPr>
          <p:cNvPicPr>
            <a:picLocks noChangeAspect="1"/>
          </p:cNvPicPr>
          <p:nvPr/>
        </p:nvPicPr>
        <p:blipFill>
          <a:blip r:embed="rId3"/>
          <a:stretch>
            <a:fillRect/>
          </a:stretch>
        </p:blipFill>
        <p:spPr>
          <a:xfrm>
            <a:off x="0" y="-34455"/>
            <a:ext cx="1261872" cy="480391"/>
          </a:xfrm>
          <a:prstGeom prst="rect">
            <a:avLst/>
          </a:prstGeom>
        </p:spPr>
      </p:pic>
      <p:pic>
        <p:nvPicPr>
          <p:cNvPr id="8" name="Picture 7" descr="A blue squares with numbers and a white background&#10;&#10;Description automatically generated">
            <a:extLst>
              <a:ext uri="{FF2B5EF4-FFF2-40B4-BE49-F238E27FC236}">
                <a16:creationId xmlns:a16="http://schemas.microsoft.com/office/drawing/2014/main" id="{2ECD48FB-AE44-ED5C-4314-2D5611EAE5F6}"/>
              </a:ext>
            </a:extLst>
          </p:cNvPr>
          <p:cNvPicPr>
            <a:picLocks noChangeAspect="1"/>
          </p:cNvPicPr>
          <p:nvPr/>
        </p:nvPicPr>
        <p:blipFill>
          <a:blip r:embed="rId4"/>
          <a:stretch>
            <a:fillRect/>
          </a:stretch>
        </p:blipFill>
        <p:spPr>
          <a:xfrm>
            <a:off x="713232" y="898512"/>
            <a:ext cx="3286125" cy="3136924"/>
          </a:xfrm>
          <a:prstGeom prst="rect">
            <a:avLst/>
          </a:prstGeom>
        </p:spPr>
      </p:pic>
    </p:spTree>
    <p:extLst>
      <p:ext uri="{BB962C8B-B14F-4D97-AF65-F5344CB8AC3E}">
        <p14:creationId xmlns:p14="http://schemas.microsoft.com/office/powerpoint/2010/main" val="381264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5A96C91-B815-4865-AB6A-3D1D734B3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079" y="0"/>
            <a:ext cx="723376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4B8464D3-1DB2-E7DE-AD0A-B8282620AD92}"/>
              </a:ext>
            </a:extLst>
          </p:cNvPr>
          <p:cNvSpPr>
            <a:spLocks noGrp="1"/>
          </p:cNvSpPr>
          <p:nvPr>
            <p:ph type="ctrTitle"/>
          </p:nvPr>
        </p:nvSpPr>
        <p:spPr>
          <a:xfrm>
            <a:off x="4654296" y="228600"/>
            <a:ext cx="6293104" cy="742950"/>
          </a:xfrm>
        </p:spPr>
        <p:txBody>
          <a:bodyPr anchor="b">
            <a:normAutofit/>
          </a:bodyPr>
          <a:lstStyle/>
          <a:p>
            <a:r>
              <a:rPr lang="en-US" sz="4400" dirty="0"/>
              <a:t>Conclusion</a:t>
            </a:r>
          </a:p>
        </p:txBody>
      </p:sp>
      <p:sp>
        <p:nvSpPr>
          <p:cNvPr id="3" name="Subtitle 2">
            <a:extLst>
              <a:ext uri="{FF2B5EF4-FFF2-40B4-BE49-F238E27FC236}">
                <a16:creationId xmlns:a16="http://schemas.microsoft.com/office/drawing/2014/main" id="{9A06471F-EE5E-2707-3D76-64A8EF775D65}"/>
              </a:ext>
            </a:extLst>
          </p:cNvPr>
          <p:cNvSpPr>
            <a:spLocks noGrp="1"/>
          </p:cNvSpPr>
          <p:nvPr>
            <p:ph type="subTitle" idx="1"/>
          </p:nvPr>
        </p:nvSpPr>
        <p:spPr>
          <a:xfrm>
            <a:off x="4654296" y="1400176"/>
            <a:ext cx="6293104" cy="4619624"/>
          </a:xfrm>
          <a:noFill/>
        </p:spPr>
        <p:txBody>
          <a:bodyPr anchor="t">
            <a:normAutofit/>
          </a:bodyPr>
          <a:lstStyle/>
          <a:p>
            <a:pPr marL="342900" indent="-342900">
              <a:buClr>
                <a:schemeClr val="tx1"/>
              </a:buClr>
              <a:buFont typeface="Wingdings" panose="05000000000000000000" pitchFamily="2" charset="2"/>
              <a:buChar char="q"/>
            </a:pPr>
            <a:r>
              <a:rPr lang="en-US" sz="2000" dirty="0">
                <a:solidFill>
                  <a:schemeClr val="tx1"/>
                </a:solidFill>
              </a:rPr>
              <a:t>Considering the business objective, an ideal model should prioritize predicting low false negatives and high true positives. This is crucial as a high number of false negatives may lead to missing churn cases, resulting in potential customer loss.</a:t>
            </a:r>
          </a:p>
          <a:p>
            <a:pPr marL="342900" indent="-342900">
              <a:buClr>
                <a:schemeClr val="tx1"/>
              </a:buClr>
              <a:buFont typeface="Wingdings" panose="05000000000000000000" pitchFamily="2" charset="2"/>
              <a:buChar char="q"/>
            </a:pPr>
            <a:endParaRPr lang="en-US" sz="2000" dirty="0">
              <a:solidFill>
                <a:schemeClr val="tx1"/>
              </a:solidFill>
            </a:endParaRPr>
          </a:p>
          <a:p>
            <a:pPr marL="342900" indent="-342900">
              <a:buClr>
                <a:schemeClr val="tx1"/>
              </a:buClr>
              <a:buFont typeface="Wingdings" panose="05000000000000000000" pitchFamily="2" charset="2"/>
              <a:buChar char="q"/>
            </a:pPr>
            <a:r>
              <a:rPr lang="en-US" sz="2000" dirty="0">
                <a:solidFill>
                  <a:schemeClr val="tx1"/>
                </a:solidFill>
              </a:rPr>
              <a:t>Despite having a higher count of false positive predictions compared to logistic regression, the associated cost in this context is deemed lower than the potential cost of handling false negatives. Consequently, the Naive Bayes model is selected as the optimal choice.</a:t>
            </a:r>
          </a:p>
        </p:txBody>
      </p:sp>
      <p:pic>
        <p:nvPicPr>
          <p:cNvPr id="7" name="Picture 6" descr="A group of black cubes&#10;&#10;Description automatically generated">
            <a:extLst>
              <a:ext uri="{FF2B5EF4-FFF2-40B4-BE49-F238E27FC236}">
                <a16:creationId xmlns:a16="http://schemas.microsoft.com/office/drawing/2014/main" id="{4342BB8E-AC20-E5F9-E6BF-734DA6C1F37E}"/>
              </a:ext>
            </a:extLst>
          </p:cNvPr>
          <p:cNvPicPr>
            <a:picLocks noChangeAspect="1"/>
          </p:cNvPicPr>
          <p:nvPr/>
        </p:nvPicPr>
        <p:blipFill rotWithShape="1">
          <a:blip r:embed="rId2"/>
          <a:srcRect l="43020" r="15104" b="-1"/>
          <a:stretch/>
        </p:blipFill>
        <p:spPr>
          <a:xfrm>
            <a:off x="20" y="10"/>
            <a:ext cx="4059059" cy="6857990"/>
          </a:xfrm>
          <a:prstGeom prst="rect">
            <a:avLst/>
          </a:prstGeom>
        </p:spPr>
      </p:pic>
      <p:pic>
        <p:nvPicPr>
          <p:cNvPr id="8" name="Picture 7" descr="A black and orange logo&#10;&#10;Description automatically generated">
            <a:extLst>
              <a:ext uri="{FF2B5EF4-FFF2-40B4-BE49-F238E27FC236}">
                <a16:creationId xmlns:a16="http://schemas.microsoft.com/office/drawing/2014/main" id="{0A152B1A-E1E4-7818-FC3B-638A76032892}"/>
              </a:ext>
            </a:extLst>
          </p:cNvPr>
          <p:cNvPicPr>
            <a:picLocks noChangeAspect="1"/>
          </p:cNvPicPr>
          <p:nvPr/>
        </p:nvPicPr>
        <p:blipFill>
          <a:blip r:embed="rId3"/>
          <a:stretch>
            <a:fillRect/>
          </a:stretch>
        </p:blipFill>
        <p:spPr>
          <a:xfrm>
            <a:off x="0" y="-34455"/>
            <a:ext cx="1261872" cy="480391"/>
          </a:xfrm>
          <a:prstGeom prst="rect">
            <a:avLst/>
          </a:prstGeom>
        </p:spPr>
      </p:pic>
    </p:spTree>
    <p:extLst>
      <p:ext uri="{BB962C8B-B14F-4D97-AF65-F5344CB8AC3E}">
        <p14:creationId xmlns:p14="http://schemas.microsoft.com/office/powerpoint/2010/main" val="451445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F575D68-1B79-46A3-8676-195856BA3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1489"/>
            <a:ext cx="11292840" cy="26065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0C637EC-EC14-B580-57BA-014DAE9DC3E7}"/>
              </a:ext>
            </a:extLst>
          </p:cNvPr>
          <p:cNvSpPr>
            <a:spLocks noGrp="1"/>
          </p:cNvSpPr>
          <p:nvPr>
            <p:ph type="ctrTitle"/>
          </p:nvPr>
        </p:nvSpPr>
        <p:spPr>
          <a:xfrm>
            <a:off x="914400" y="5553074"/>
            <a:ext cx="9777603" cy="1076325"/>
          </a:xfrm>
        </p:spPr>
        <p:txBody>
          <a:bodyPr>
            <a:normAutofit/>
          </a:bodyPr>
          <a:lstStyle/>
          <a:p>
            <a:r>
              <a:rPr lang="en-US" sz="4800" dirty="0"/>
              <a:t>   			 THANK YOU!</a:t>
            </a:r>
          </a:p>
        </p:txBody>
      </p:sp>
      <p:sp>
        <p:nvSpPr>
          <p:cNvPr id="16" name="Rectangle 15">
            <a:extLst>
              <a:ext uri="{FF2B5EF4-FFF2-40B4-BE49-F238E27FC236}">
                <a16:creationId xmlns:a16="http://schemas.microsoft.com/office/drawing/2014/main" id="{28E0418F-EF32-49B5-A0CF-7CE8D1664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Picture 3" descr="A white ball on a black and white striped surface&#10;&#10;Description automatically generated">
            <a:extLst>
              <a:ext uri="{FF2B5EF4-FFF2-40B4-BE49-F238E27FC236}">
                <a16:creationId xmlns:a16="http://schemas.microsoft.com/office/drawing/2014/main" id="{ADF5689A-06E7-C368-8F7B-A559ADC482B8}"/>
              </a:ext>
            </a:extLst>
          </p:cNvPr>
          <p:cNvPicPr>
            <a:picLocks noChangeAspect="1"/>
          </p:cNvPicPr>
          <p:nvPr/>
        </p:nvPicPr>
        <p:blipFill rotWithShape="1">
          <a:blip r:embed="rId2"/>
          <a:srcRect t="40999"/>
          <a:stretch/>
        </p:blipFill>
        <p:spPr>
          <a:xfrm>
            <a:off x="457200" y="0"/>
            <a:ext cx="11734800" cy="5553075"/>
          </a:xfrm>
          <a:prstGeom prst="rect">
            <a:avLst/>
          </a:prstGeom>
        </p:spPr>
      </p:pic>
      <p:pic>
        <p:nvPicPr>
          <p:cNvPr id="5" name="Picture 4" descr="A black and orange logo&#10;&#10;Description automatically generated">
            <a:extLst>
              <a:ext uri="{FF2B5EF4-FFF2-40B4-BE49-F238E27FC236}">
                <a16:creationId xmlns:a16="http://schemas.microsoft.com/office/drawing/2014/main" id="{09A77472-9D14-E264-9193-D87AC8E578CE}"/>
              </a:ext>
            </a:extLst>
          </p:cNvPr>
          <p:cNvPicPr>
            <a:picLocks noChangeAspect="1"/>
          </p:cNvPicPr>
          <p:nvPr/>
        </p:nvPicPr>
        <p:blipFill>
          <a:blip r:embed="rId3"/>
          <a:stretch>
            <a:fillRect/>
          </a:stretch>
        </p:blipFill>
        <p:spPr>
          <a:xfrm>
            <a:off x="0" y="-34455"/>
            <a:ext cx="1261872" cy="480391"/>
          </a:xfrm>
          <a:prstGeom prst="rect">
            <a:avLst/>
          </a:prstGeom>
        </p:spPr>
      </p:pic>
    </p:spTree>
    <p:extLst>
      <p:ext uri="{BB962C8B-B14F-4D97-AF65-F5344CB8AC3E}">
        <p14:creationId xmlns:p14="http://schemas.microsoft.com/office/powerpoint/2010/main" val="1115301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66C88B-B170-4C69-85D3-FD6AD975F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0FE256-DF37-4639-8CB7-2E2F1897A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39C571F-F95B-B573-A915-C11816DDC55A}"/>
              </a:ext>
            </a:extLst>
          </p:cNvPr>
          <p:cNvSpPr>
            <a:spLocks noGrp="1"/>
          </p:cNvSpPr>
          <p:nvPr>
            <p:ph type="ctrTitle"/>
          </p:nvPr>
        </p:nvSpPr>
        <p:spPr>
          <a:xfrm>
            <a:off x="5522600" y="822960"/>
            <a:ext cx="5157591" cy="1719072"/>
          </a:xfrm>
        </p:spPr>
        <p:txBody>
          <a:bodyPr>
            <a:normAutofit/>
          </a:bodyPr>
          <a:lstStyle/>
          <a:p>
            <a:r>
              <a:rPr lang="en-US" sz="6000" dirty="0">
                <a:solidFill>
                  <a:srgbClr val="FFFFFF"/>
                </a:solidFill>
              </a:rPr>
              <a:t>Business objectives</a:t>
            </a:r>
          </a:p>
        </p:txBody>
      </p:sp>
      <p:sp>
        <p:nvSpPr>
          <p:cNvPr id="3" name="Subtitle 2">
            <a:extLst>
              <a:ext uri="{FF2B5EF4-FFF2-40B4-BE49-F238E27FC236}">
                <a16:creationId xmlns:a16="http://schemas.microsoft.com/office/drawing/2014/main" id="{E8E9DA60-2A09-804E-104B-F6A355C2CE30}"/>
              </a:ext>
            </a:extLst>
          </p:cNvPr>
          <p:cNvSpPr>
            <a:spLocks noGrp="1"/>
          </p:cNvSpPr>
          <p:nvPr>
            <p:ph type="subTitle" idx="1"/>
          </p:nvPr>
        </p:nvSpPr>
        <p:spPr>
          <a:xfrm>
            <a:off x="5522600" y="3114676"/>
            <a:ext cx="5157592" cy="1962150"/>
          </a:xfrm>
        </p:spPr>
        <p:txBody>
          <a:bodyPr>
            <a:normAutofit/>
          </a:bodyPr>
          <a:lstStyle/>
          <a:p>
            <a:pPr marL="342900" indent="-342900">
              <a:buClr>
                <a:schemeClr val="bg1"/>
              </a:buClr>
              <a:buFont typeface="Wingdings" panose="05000000000000000000" pitchFamily="2" charset="2"/>
              <a:buChar char="q"/>
            </a:pPr>
            <a:r>
              <a:rPr lang="en-US" sz="2000" dirty="0">
                <a:solidFill>
                  <a:schemeClr val="bg1"/>
                </a:solidFill>
              </a:rPr>
              <a:t>To create a customer churn prediction system, aiming to minimize customer attrition, strengthen customer loyalty, and sustain a competitive advantage in the industry.</a:t>
            </a:r>
          </a:p>
        </p:txBody>
      </p:sp>
      <p:sp useBgFill="1">
        <p:nvSpPr>
          <p:cNvPr id="14" name="Rectangle 13">
            <a:extLst>
              <a:ext uri="{FF2B5EF4-FFF2-40B4-BE49-F238E27FC236}">
                <a16:creationId xmlns:a16="http://schemas.microsoft.com/office/drawing/2014/main" id="{FDD1039A-772C-4213-A092-0D8A9EF4A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4" y="0"/>
            <a:ext cx="46199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ullseye">
            <a:extLst>
              <a:ext uri="{FF2B5EF4-FFF2-40B4-BE49-F238E27FC236}">
                <a16:creationId xmlns:a16="http://schemas.microsoft.com/office/drawing/2014/main" id="{A98BFE2A-48D5-C522-7D3F-3ED51B2318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160" y="1569718"/>
            <a:ext cx="3718563" cy="3718563"/>
          </a:xfrm>
          <a:prstGeom prst="rect">
            <a:avLst/>
          </a:prstGeom>
        </p:spPr>
      </p:pic>
      <p:sp>
        <p:nvSpPr>
          <p:cNvPr id="16" name="Rectangle 15">
            <a:extLst>
              <a:ext uri="{FF2B5EF4-FFF2-40B4-BE49-F238E27FC236}">
                <a16:creationId xmlns:a16="http://schemas.microsoft.com/office/drawing/2014/main" id="{0B39728D-66CA-4175-956D-FE26F3225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and orange logo&#10;&#10;Description automatically generated">
            <a:extLst>
              <a:ext uri="{FF2B5EF4-FFF2-40B4-BE49-F238E27FC236}">
                <a16:creationId xmlns:a16="http://schemas.microsoft.com/office/drawing/2014/main" id="{D97B79CD-1E20-7820-D98D-D01ADFCE9F49}"/>
              </a:ext>
            </a:extLst>
          </p:cNvPr>
          <p:cNvPicPr>
            <a:picLocks noChangeAspect="1"/>
          </p:cNvPicPr>
          <p:nvPr/>
        </p:nvPicPr>
        <p:blipFill>
          <a:blip r:embed="rId4"/>
          <a:stretch>
            <a:fillRect/>
          </a:stretch>
        </p:blipFill>
        <p:spPr>
          <a:xfrm>
            <a:off x="0" y="-34455"/>
            <a:ext cx="1261872" cy="480391"/>
          </a:xfrm>
          <a:prstGeom prst="rect">
            <a:avLst/>
          </a:prstGeom>
        </p:spPr>
      </p:pic>
    </p:spTree>
    <p:extLst>
      <p:ext uri="{BB962C8B-B14F-4D97-AF65-F5344CB8AC3E}">
        <p14:creationId xmlns:p14="http://schemas.microsoft.com/office/powerpoint/2010/main" val="52945301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diamond on a spiral&#10;&#10;Description automatically generated">
            <a:extLst>
              <a:ext uri="{FF2B5EF4-FFF2-40B4-BE49-F238E27FC236}">
                <a16:creationId xmlns:a16="http://schemas.microsoft.com/office/drawing/2014/main" id="{C053E861-0A4D-353F-7C24-FE13A6103813}"/>
              </a:ext>
            </a:extLst>
          </p:cNvPr>
          <p:cNvPicPr>
            <a:picLocks noChangeAspect="1"/>
          </p:cNvPicPr>
          <p:nvPr/>
        </p:nvPicPr>
        <p:blipFill rotWithShape="1">
          <a:blip r:embed="rId3">
            <a:alphaModFix amt="40000"/>
          </a:blip>
          <a:srcRect t="15413"/>
          <a:stretch/>
        </p:blipFill>
        <p:spPr>
          <a:xfrm>
            <a:off x="20" y="-2"/>
            <a:ext cx="12191980" cy="6858000"/>
          </a:xfrm>
          <a:prstGeom prst="rect">
            <a:avLst/>
          </a:prstGeom>
        </p:spPr>
      </p:pic>
      <p:sp>
        <p:nvSpPr>
          <p:cNvPr id="2" name="Title 1">
            <a:extLst>
              <a:ext uri="{FF2B5EF4-FFF2-40B4-BE49-F238E27FC236}">
                <a16:creationId xmlns:a16="http://schemas.microsoft.com/office/drawing/2014/main" id="{7F3711A5-7F5D-05D7-D943-DE247FC34438}"/>
              </a:ext>
            </a:extLst>
          </p:cNvPr>
          <p:cNvSpPr>
            <a:spLocks noGrp="1"/>
          </p:cNvSpPr>
          <p:nvPr>
            <p:ph type="ctrTitle"/>
          </p:nvPr>
        </p:nvSpPr>
        <p:spPr>
          <a:xfrm>
            <a:off x="1261872" y="365760"/>
            <a:ext cx="9418320" cy="634365"/>
          </a:xfrm>
        </p:spPr>
        <p:txBody>
          <a:bodyPr>
            <a:normAutofit/>
          </a:bodyPr>
          <a:lstStyle/>
          <a:p>
            <a:r>
              <a:rPr lang="en-US" sz="3200" dirty="0"/>
              <a:t>Benefits of a customer churn prediction system</a:t>
            </a:r>
          </a:p>
        </p:txBody>
      </p:sp>
      <p:sp>
        <p:nvSpPr>
          <p:cNvPr id="3" name="Subtitle 2">
            <a:extLst>
              <a:ext uri="{FF2B5EF4-FFF2-40B4-BE49-F238E27FC236}">
                <a16:creationId xmlns:a16="http://schemas.microsoft.com/office/drawing/2014/main" id="{1094B92C-EFDC-8DBD-079B-5FAA08C754EE}"/>
              </a:ext>
            </a:extLst>
          </p:cNvPr>
          <p:cNvSpPr>
            <a:spLocks noGrp="1"/>
          </p:cNvSpPr>
          <p:nvPr>
            <p:ph type="subTitle" idx="1"/>
          </p:nvPr>
        </p:nvSpPr>
        <p:spPr>
          <a:xfrm>
            <a:off x="1261872" y="1514475"/>
            <a:ext cx="9418320" cy="4977765"/>
          </a:xfrm>
        </p:spPr>
        <p:txBody>
          <a:bodyPr>
            <a:normAutofit/>
          </a:bodyPr>
          <a:lstStyle/>
          <a:p>
            <a:pPr marL="342900" indent="-342900">
              <a:buClr>
                <a:schemeClr val="tx1"/>
              </a:buClr>
              <a:buFont typeface="Wingdings" panose="05000000000000000000" pitchFamily="2" charset="2"/>
              <a:buChar char="q"/>
            </a:pPr>
            <a:r>
              <a:rPr lang="en-US" sz="2400" dirty="0">
                <a:solidFill>
                  <a:schemeClr val="tx1"/>
                </a:solidFill>
              </a:rPr>
              <a:t>Customer </a:t>
            </a:r>
            <a:r>
              <a:rPr lang="en-US" sz="2400" i="0" dirty="0">
                <a:solidFill>
                  <a:schemeClr val="tx1"/>
                </a:solidFill>
                <a:effectLst/>
                <a:latin typeface="Söhne"/>
              </a:rPr>
              <a:t>Retention Strategy Improvement</a:t>
            </a:r>
          </a:p>
          <a:p>
            <a:pPr marL="342900" indent="-342900">
              <a:buClr>
                <a:schemeClr val="tx1"/>
              </a:buClr>
              <a:buFont typeface="Wingdings" panose="05000000000000000000" pitchFamily="2" charset="2"/>
              <a:buChar char="q"/>
            </a:pPr>
            <a:r>
              <a:rPr lang="en-US" sz="2400" i="0" dirty="0">
                <a:solidFill>
                  <a:schemeClr val="tx1"/>
                </a:solidFill>
                <a:effectLst/>
                <a:latin typeface="Söhne"/>
              </a:rPr>
              <a:t>Enhanced Customer Loyalty</a:t>
            </a:r>
          </a:p>
          <a:p>
            <a:pPr marL="342900" indent="-342900">
              <a:buClr>
                <a:schemeClr val="tx1"/>
              </a:buClr>
              <a:buFont typeface="Wingdings" panose="05000000000000000000" pitchFamily="2" charset="2"/>
              <a:buChar char="q"/>
            </a:pPr>
            <a:r>
              <a:rPr lang="en-US" sz="2400" i="0" dirty="0">
                <a:solidFill>
                  <a:schemeClr val="tx1"/>
                </a:solidFill>
                <a:effectLst/>
                <a:latin typeface="Söhne"/>
              </a:rPr>
              <a:t>Resource Optimization</a:t>
            </a:r>
          </a:p>
          <a:p>
            <a:pPr marL="342900" indent="-342900">
              <a:buClr>
                <a:schemeClr val="tx1"/>
              </a:buClr>
              <a:buFont typeface="Wingdings" panose="05000000000000000000" pitchFamily="2" charset="2"/>
              <a:buChar char="q"/>
            </a:pPr>
            <a:r>
              <a:rPr lang="en-US" sz="2400" i="0" dirty="0">
                <a:solidFill>
                  <a:schemeClr val="tx1"/>
                </a:solidFill>
                <a:effectLst/>
                <a:latin typeface="Söhne"/>
              </a:rPr>
              <a:t>Competitive Advantage</a:t>
            </a:r>
            <a:endParaRPr lang="en-US" sz="2400" dirty="0">
              <a:solidFill>
                <a:schemeClr val="tx1"/>
              </a:solidFill>
            </a:endParaRPr>
          </a:p>
        </p:txBody>
      </p:sp>
      <p:pic>
        <p:nvPicPr>
          <p:cNvPr id="24" name="Picture 23" descr="A black and orange logo&#10;&#10;Description automatically generated">
            <a:extLst>
              <a:ext uri="{FF2B5EF4-FFF2-40B4-BE49-F238E27FC236}">
                <a16:creationId xmlns:a16="http://schemas.microsoft.com/office/drawing/2014/main" id="{C6CED9D0-AA5E-AD34-D575-CB68C00AB0FD}"/>
              </a:ext>
            </a:extLst>
          </p:cNvPr>
          <p:cNvPicPr>
            <a:picLocks noChangeAspect="1"/>
          </p:cNvPicPr>
          <p:nvPr/>
        </p:nvPicPr>
        <p:blipFill>
          <a:blip r:embed="rId4"/>
          <a:stretch>
            <a:fillRect/>
          </a:stretch>
        </p:blipFill>
        <p:spPr>
          <a:xfrm>
            <a:off x="0" y="-34455"/>
            <a:ext cx="1261872" cy="480391"/>
          </a:xfrm>
          <a:prstGeom prst="rect">
            <a:avLst/>
          </a:prstGeom>
        </p:spPr>
      </p:pic>
    </p:spTree>
    <p:extLst>
      <p:ext uri="{BB962C8B-B14F-4D97-AF65-F5344CB8AC3E}">
        <p14:creationId xmlns:p14="http://schemas.microsoft.com/office/powerpoint/2010/main" val="2030342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294F8-E10D-4A94-566A-01CE781E57C9}"/>
              </a:ext>
            </a:extLst>
          </p:cNvPr>
          <p:cNvSpPr>
            <a:spLocks noGrp="1"/>
          </p:cNvSpPr>
          <p:nvPr>
            <p:ph type="ctrTitle"/>
          </p:nvPr>
        </p:nvSpPr>
        <p:spPr>
          <a:xfrm>
            <a:off x="1261872" y="247650"/>
            <a:ext cx="9418320" cy="523875"/>
          </a:xfrm>
        </p:spPr>
        <p:txBody>
          <a:bodyPr>
            <a:normAutofit/>
          </a:bodyPr>
          <a:lstStyle/>
          <a:p>
            <a:r>
              <a:rPr lang="en-US" sz="3200" dirty="0"/>
              <a:t>Exploratory Data Analysis (Univariate Analysis)</a:t>
            </a:r>
          </a:p>
        </p:txBody>
      </p:sp>
      <p:sp>
        <p:nvSpPr>
          <p:cNvPr id="3" name="Subtitle 2">
            <a:extLst>
              <a:ext uri="{FF2B5EF4-FFF2-40B4-BE49-F238E27FC236}">
                <a16:creationId xmlns:a16="http://schemas.microsoft.com/office/drawing/2014/main" id="{3024495E-0A99-4ACC-6883-890C235984FB}"/>
              </a:ext>
            </a:extLst>
          </p:cNvPr>
          <p:cNvSpPr>
            <a:spLocks noGrp="1"/>
          </p:cNvSpPr>
          <p:nvPr>
            <p:ph type="subTitle" idx="1"/>
          </p:nvPr>
        </p:nvSpPr>
        <p:spPr>
          <a:xfrm>
            <a:off x="1261872" y="1537056"/>
            <a:ext cx="4834128" cy="5000300"/>
          </a:xfrm>
        </p:spPr>
        <p:txBody>
          <a:bodyPr/>
          <a:lstStyle/>
          <a:p>
            <a:r>
              <a:rPr lang="en-US" b="1" dirty="0">
                <a:solidFill>
                  <a:schemeClr val="tx1"/>
                </a:solidFill>
              </a:rPr>
              <a:t>Monthly charges Analysis</a:t>
            </a:r>
          </a:p>
          <a:p>
            <a:endParaRPr lang="en-US" b="1" dirty="0">
              <a:solidFill>
                <a:schemeClr val="tx1"/>
              </a:solidFill>
            </a:endParaRPr>
          </a:p>
          <a:p>
            <a:pPr marL="342900" indent="-342900">
              <a:buClr>
                <a:schemeClr val="tx1"/>
              </a:buClr>
              <a:buFont typeface="Wingdings" panose="05000000000000000000" pitchFamily="2" charset="2"/>
              <a:buChar char="q"/>
            </a:pPr>
            <a:r>
              <a:rPr lang="en-US" dirty="0">
                <a:solidFill>
                  <a:schemeClr val="tx1"/>
                </a:solidFill>
              </a:rPr>
              <a:t>The Monthly Charges feature shows no outliers, with 50% of its data distributed between 35.5 and 89.9. It has a median of 70.4 and exhibits a left-skewed distribution.</a:t>
            </a:r>
          </a:p>
          <a:p>
            <a:endParaRPr lang="en-US" dirty="0">
              <a:solidFill>
                <a:schemeClr val="tx1"/>
              </a:solidFill>
            </a:endParaRPr>
          </a:p>
          <a:p>
            <a:endParaRPr lang="en-US" dirty="0">
              <a:solidFill>
                <a:schemeClr val="tx1"/>
              </a:solidFill>
            </a:endParaRPr>
          </a:p>
        </p:txBody>
      </p:sp>
      <p:pic>
        <p:nvPicPr>
          <p:cNvPr id="5" name="Picture 4" descr="A diagram of a distribution of charge&#10;&#10;Description automatically generated">
            <a:extLst>
              <a:ext uri="{FF2B5EF4-FFF2-40B4-BE49-F238E27FC236}">
                <a16:creationId xmlns:a16="http://schemas.microsoft.com/office/drawing/2014/main" id="{4F39C0AA-BBE5-A76E-FF60-5E1ED82E525A}"/>
              </a:ext>
            </a:extLst>
          </p:cNvPr>
          <p:cNvPicPr>
            <a:picLocks noChangeAspect="1"/>
          </p:cNvPicPr>
          <p:nvPr/>
        </p:nvPicPr>
        <p:blipFill>
          <a:blip r:embed="rId2"/>
          <a:stretch>
            <a:fillRect/>
          </a:stretch>
        </p:blipFill>
        <p:spPr>
          <a:xfrm>
            <a:off x="6452558" y="981076"/>
            <a:ext cx="5606092" cy="5876924"/>
          </a:xfrm>
          <a:prstGeom prst="rect">
            <a:avLst/>
          </a:prstGeom>
        </p:spPr>
      </p:pic>
      <p:pic>
        <p:nvPicPr>
          <p:cNvPr id="4" name="Picture 3" descr="A black and orange logo&#10;&#10;Description automatically generated">
            <a:extLst>
              <a:ext uri="{FF2B5EF4-FFF2-40B4-BE49-F238E27FC236}">
                <a16:creationId xmlns:a16="http://schemas.microsoft.com/office/drawing/2014/main" id="{DD1B2130-9DF5-40DF-27BC-FE74CE05073F}"/>
              </a:ext>
            </a:extLst>
          </p:cNvPr>
          <p:cNvPicPr>
            <a:picLocks noChangeAspect="1"/>
          </p:cNvPicPr>
          <p:nvPr/>
        </p:nvPicPr>
        <p:blipFill>
          <a:blip r:embed="rId3"/>
          <a:stretch>
            <a:fillRect/>
          </a:stretch>
        </p:blipFill>
        <p:spPr>
          <a:xfrm>
            <a:off x="0" y="-34455"/>
            <a:ext cx="1261872" cy="480391"/>
          </a:xfrm>
          <a:prstGeom prst="rect">
            <a:avLst/>
          </a:prstGeom>
        </p:spPr>
      </p:pic>
    </p:spTree>
    <p:extLst>
      <p:ext uri="{BB962C8B-B14F-4D97-AF65-F5344CB8AC3E}">
        <p14:creationId xmlns:p14="http://schemas.microsoft.com/office/powerpoint/2010/main" val="3049178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7CB5D-1B35-9860-7065-CABB1F4CC08A}"/>
              </a:ext>
            </a:extLst>
          </p:cNvPr>
          <p:cNvSpPr>
            <a:spLocks noGrp="1"/>
          </p:cNvSpPr>
          <p:nvPr>
            <p:ph type="ctrTitle"/>
          </p:nvPr>
        </p:nvSpPr>
        <p:spPr>
          <a:xfrm>
            <a:off x="1261872" y="182880"/>
            <a:ext cx="9418320" cy="603504"/>
          </a:xfrm>
        </p:spPr>
        <p:txBody>
          <a:bodyPr>
            <a:normAutofit/>
          </a:bodyPr>
          <a:lstStyle/>
          <a:p>
            <a:r>
              <a:rPr lang="en-US" sz="3200" dirty="0"/>
              <a:t>Exploratory Data Analysis (Univariate Analysis)</a:t>
            </a:r>
          </a:p>
        </p:txBody>
      </p:sp>
      <p:sp>
        <p:nvSpPr>
          <p:cNvPr id="3" name="Subtitle 2">
            <a:extLst>
              <a:ext uri="{FF2B5EF4-FFF2-40B4-BE49-F238E27FC236}">
                <a16:creationId xmlns:a16="http://schemas.microsoft.com/office/drawing/2014/main" id="{FDBA7848-6989-843C-6170-A3E07369F972}"/>
              </a:ext>
            </a:extLst>
          </p:cNvPr>
          <p:cNvSpPr>
            <a:spLocks noGrp="1"/>
          </p:cNvSpPr>
          <p:nvPr>
            <p:ph type="subTitle" idx="1"/>
          </p:nvPr>
        </p:nvSpPr>
        <p:spPr>
          <a:xfrm>
            <a:off x="1261872" y="1645920"/>
            <a:ext cx="4901184" cy="4846320"/>
          </a:xfrm>
        </p:spPr>
        <p:txBody>
          <a:bodyPr/>
          <a:lstStyle/>
          <a:p>
            <a:r>
              <a:rPr lang="en-US" b="1" dirty="0">
                <a:solidFill>
                  <a:schemeClr val="tx1"/>
                </a:solidFill>
              </a:rPr>
              <a:t>Citizen Feature Analysis.</a:t>
            </a:r>
          </a:p>
          <a:p>
            <a:endParaRPr lang="en-US" b="1" dirty="0">
              <a:solidFill>
                <a:schemeClr val="tx1"/>
              </a:solidFill>
            </a:endParaRPr>
          </a:p>
          <a:p>
            <a:pPr marL="342900" indent="-342900">
              <a:buClr>
                <a:schemeClr val="tx1"/>
              </a:buClr>
              <a:buFont typeface="Wingdings" panose="05000000000000000000" pitchFamily="2" charset="2"/>
              <a:buChar char="q"/>
            </a:pPr>
            <a:r>
              <a:rPr lang="en-US" dirty="0">
                <a:solidFill>
                  <a:schemeClr val="tx1"/>
                </a:solidFill>
              </a:rPr>
              <a:t>The data shows that the majority of the customers are junior citizens and just a few are senior citizens.</a:t>
            </a:r>
          </a:p>
        </p:txBody>
      </p:sp>
      <p:pic>
        <p:nvPicPr>
          <p:cNvPr id="7" name="Picture 6">
            <a:extLst>
              <a:ext uri="{FF2B5EF4-FFF2-40B4-BE49-F238E27FC236}">
                <a16:creationId xmlns:a16="http://schemas.microsoft.com/office/drawing/2014/main" id="{2B598139-2EB9-90AB-30B0-2336B2DF5717}"/>
              </a:ext>
            </a:extLst>
          </p:cNvPr>
          <p:cNvPicPr>
            <a:picLocks noChangeAspect="1"/>
          </p:cNvPicPr>
          <p:nvPr/>
        </p:nvPicPr>
        <p:blipFill>
          <a:blip r:embed="rId2"/>
          <a:stretch>
            <a:fillRect/>
          </a:stretch>
        </p:blipFill>
        <p:spPr>
          <a:xfrm>
            <a:off x="6428232" y="960120"/>
            <a:ext cx="5669280" cy="5897880"/>
          </a:xfrm>
          <a:prstGeom prst="rect">
            <a:avLst/>
          </a:prstGeom>
        </p:spPr>
      </p:pic>
      <p:pic>
        <p:nvPicPr>
          <p:cNvPr id="4" name="Picture 3" descr="A black and orange logo&#10;&#10;Description automatically generated">
            <a:extLst>
              <a:ext uri="{FF2B5EF4-FFF2-40B4-BE49-F238E27FC236}">
                <a16:creationId xmlns:a16="http://schemas.microsoft.com/office/drawing/2014/main" id="{6A177605-87F7-AE4F-7E8C-55D07FAD8234}"/>
              </a:ext>
            </a:extLst>
          </p:cNvPr>
          <p:cNvPicPr>
            <a:picLocks noChangeAspect="1"/>
          </p:cNvPicPr>
          <p:nvPr/>
        </p:nvPicPr>
        <p:blipFill>
          <a:blip r:embed="rId3"/>
          <a:stretch>
            <a:fillRect/>
          </a:stretch>
        </p:blipFill>
        <p:spPr>
          <a:xfrm>
            <a:off x="0" y="-34455"/>
            <a:ext cx="1261872" cy="480391"/>
          </a:xfrm>
          <a:prstGeom prst="rect">
            <a:avLst/>
          </a:prstGeom>
        </p:spPr>
      </p:pic>
    </p:spTree>
    <p:extLst>
      <p:ext uri="{BB962C8B-B14F-4D97-AF65-F5344CB8AC3E}">
        <p14:creationId xmlns:p14="http://schemas.microsoft.com/office/powerpoint/2010/main" val="3876608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D322-5C57-C48D-5ECA-9CE5303AF771}"/>
              </a:ext>
            </a:extLst>
          </p:cNvPr>
          <p:cNvSpPr>
            <a:spLocks noGrp="1"/>
          </p:cNvSpPr>
          <p:nvPr>
            <p:ph type="ctrTitle"/>
          </p:nvPr>
        </p:nvSpPr>
        <p:spPr>
          <a:xfrm>
            <a:off x="1261872" y="190501"/>
            <a:ext cx="9418320" cy="623315"/>
          </a:xfrm>
        </p:spPr>
        <p:txBody>
          <a:bodyPr>
            <a:normAutofit/>
          </a:bodyPr>
          <a:lstStyle/>
          <a:p>
            <a:r>
              <a:rPr lang="en-US" sz="3200" dirty="0"/>
              <a:t>Exploratory Data Analysis (Bivariate Analysis)</a:t>
            </a:r>
          </a:p>
        </p:txBody>
      </p:sp>
      <p:sp>
        <p:nvSpPr>
          <p:cNvPr id="3" name="Subtitle 2">
            <a:extLst>
              <a:ext uri="{FF2B5EF4-FFF2-40B4-BE49-F238E27FC236}">
                <a16:creationId xmlns:a16="http://schemas.microsoft.com/office/drawing/2014/main" id="{DFF446BA-DB30-85EA-FB71-865FFAFAFDDF}"/>
              </a:ext>
            </a:extLst>
          </p:cNvPr>
          <p:cNvSpPr>
            <a:spLocks noGrp="1"/>
          </p:cNvSpPr>
          <p:nvPr>
            <p:ph type="subTitle" idx="1"/>
          </p:nvPr>
        </p:nvSpPr>
        <p:spPr>
          <a:xfrm>
            <a:off x="1261872" y="1311215"/>
            <a:ext cx="4834128" cy="5181025"/>
          </a:xfrm>
        </p:spPr>
        <p:txBody>
          <a:bodyPr>
            <a:normAutofit/>
          </a:bodyPr>
          <a:lstStyle/>
          <a:p>
            <a:r>
              <a:rPr lang="en-US" b="1" dirty="0">
                <a:solidFill>
                  <a:schemeClr val="tx1"/>
                </a:solidFill>
              </a:rPr>
              <a:t> </a:t>
            </a:r>
            <a:r>
              <a:rPr lang="en-US" sz="2000" b="1" dirty="0">
                <a:solidFill>
                  <a:schemeClr val="tx1"/>
                </a:solidFill>
              </a:rPr>
              <a:t>Analysis of Churn by the Citizen feature.</a:t>
            </a:r>
          </a:p>
          <a:p>
            <a:pPr marL="342900" indent="-342900">
              <a:buClr>
                <a:schemeClr val="tx1"/>
              </a:buClr>
              <a:buFont typeface="Wingdings" panose="05000000000000000000" pitchFamily="2" charset="2"/>
              <a:buChar char="q"/>
            </a:pPr>
            <a:r>
              <a:rPr lang="en-US" dirty="0">
                <a:solidFill>
                  <a:schemeClr val="tx1"/>
                </a:solidFill>
              </a:rPr>
              <a:t>The junior citizen class has about 25% of its population churning while the churn rate is even higher in the senior citizen class with about 80% churn rate.</a:t>
            </a:r>
          </a:p>
        </p:txBody>
      </p:sp>
      <p:pic>
        <p:nvPicPr>
          <p:cNvPr id="7" name="Picture 6">
            <a:extLst>
              <a:ext uri="{FF2B5EF4-FFF2-40B4-BE49-F238E27FC236}">
                <a16:creationId xmlns:a16="http://schemas.microsoft.com/office/drawing/2014/main" id="{7958F77C-4546-F10D-6F75-DD50E41A9F9A}"/>
              </a:ext>
            </a:extLst>
          </p:cNvPr>
          <p:cNvPicPr>
            <a:picLocks noChangeAspect="1"/>
          </p:cNvPicPr>
          <p:nvPr/>
        </p:nvPicPr>
        <p:blipFill>
          <a:blip r:embed="rId2"/>
          <a:stretch>
            <a:fillRect/>
          </a:stretch>
        </p:blipFill>
        <p:spPr>
          <a:xfrm>
            <a:off x="6428232" y="987552"/>
            <a:ext cx="5650992" cy="5870447"/>
          </a:xfrm>
          <a:prstGeom prst="rect">
            <a:avLst/>
          </a:prstGeom>
        </p:spPr>
      </p:pic>
      <p:pic>
        <p:nvPicPr>
          <p:cNvPr id="4" name="Picture 3" descr="A black and orange logo&#10;&#10;Description automatically generated">
            <a:extLst>
              <a:ext uri="{FF2B5EF4-FFF2-40B4-BE49-F238E27FC236}">
                <a16:creationId xmlns:a16="http://schemas.microsoft.com/office/drawing/2014/main" id="{1E0DC5C5-282E-8796-395A-FF490207D517}"/>
              </a:ext>
            </a:extLst>
          </p:cNvPr>
          <p:cNvPicPr>
            <a:picLocks noChangeAspect="1"/>
          </p:cNvPicPr>
          <p:nvPr/>
        </p:nvPicPr>
        <p:blipFill>
          <a:blip r:embed="rId3"/>
          <a:stretch>
            <a:fillRect/>
          </a:stretch>
        </p:blipFill>
        <p:spPr>
          <a:xfrm>
            <a:off x="0" y="-34455"/>
            <a:ext cx="1261872" cy="480391"/>
          </a:xfrm>
          <a:prstGeom prst="rect">
            <a:avLst/>
          </a:prstGeom>
        </p:spPr>
      </p:pic>
    </p:spTree>
    <p:extLst>
      <p:ext uri="{BB962C8B-B14F-4D97-AF65-F5344CB8AC3E}">
        <p14:creationId xmlns:p14="http://schemas.microsoft.com/office/powerpoint/2010/main" val="3671407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ED683-EFFA-CDBC-1A4B-0F874B1C4E6B}"/>
              </a:ext>
            </a:extLst>
          </p:cNvPr>
          <p:cNvSpPr>
            <a:spLocks noGrp="1"/>
          </p:cNvSpPr>
          <p:nvPr>
            <p:ph type="ctrTitle"/>
          </p:nvPr>
        </p:nvSpPr>
        <p:spPr>
          <a:xfrm>
            <a:off x="1289304" y="59436"/>
            <a:ext cx="9418320" cy="612648"/>
          </a:xfrm>
        </p:spPr>
        <p:txBody>
          <a:bodyPr>
            <a:normAutofit/>
          </a:bodyPr>
          <a:lstStyle/>
          <a:p>
            <a:r>
              <a:rPr lang="en-US" sz="3200" dirty="0"/>
              <a:t>			Correlation Matrix</a:t>
            </a:r>
          </a:p>
        </p:txBody>
      </p:sp>
      <p:sp>
        <p:nvSpPr>
          <p:cNvPr id="3" name="Subtitle 2">
            <a:extLst>
              <a:ext uri="{FF2B5EF4-FFF2-40B4-BE49-F238E27FC236}">
                <a16:creationId xmlns:a16="http://schemas.microsoft.com/office/drawing/2014/main" id="{6E5DEEE4-3B1F-7F49-84F4-4CF89F29EAC7}"/>
              </a:ext>
            </a:extLst>
          </p:cNvPr>
          <p:cNvSpPr>
            <a:spLocks noGrp="1"/>
          </p:cNvSpPr>
          <p:nvPr>
            <p:ph type="subTitle" idx="1"/>
          </p:nvPr>
        </p:nvSpPr>
        <p:spPr>
          <a:xfrm>
            <a:off x="1143000" y="1086928"/>
            <a:ext cx="3703320" cy="5405312"/>
          </a:xfrm>
        </p:spPr>
        <p:txBody>
          <a:bodyPr>
            <a:normAutofit/>
          </a:bodyPr>
          <a:lstStyle/>
          <a:p>
            <a:r>
              <a:rPr lang="en-US" b="1" dirty="0">
                <a:solidFill>
                  <a:schemeClr val="tx1"/>
                </a:solidFill>
              </a:rPr>
              <a:t>Negative correlations</a:t>
            </a:r>
          </a:p>
          <a:p>
            <a:pPr marL="457200" indent="-457200">
              <a:buClr>
                <a:schemeClr val="tx1"/>
              </a:buClr>
              <a:buAutoNum type="arabicPeriod"/>
            </a:pPr>
            <a:r>
              <a:rPr lang="en-US" sz="2000" dirty="0">
                <a:solidFill>
                  <a:schemeClr val="tx1"/>
                </a:solidFill>
              </a:rPr>
              <a:t>Payment method and churn.</a:t>
            </a:r>
          </a:p>
          <a:p>
            <a:pPr marL="457200" indent="-457200">
              <a:buClr>
                <a:schemeClr val="tx1"/>
              </a:buClr>
              <a:buAutoNum type="arabicPeriod"/>
            </a:pPr>
            <a:r>
              <a:rPr lang="en-US" sz="2000" dirty="0">
                <a:solidFill>
                  <a:schemeClr val="tx1"/>
                </a:solidFill>
              </a:rPr>
              <a:t>Contract and churn.</a:t>
            </a:r>
          </a:p>
          <a:p>
            <a:pPr marL="457200" indent="-457200">
              <a:buClr>
                <a:schemeClr val="tx1"/>
              </a:buClr>
              <a:buAutoNum type="arabicPeriod"/>
            </a:pPr>
            <a:r>
              <a:rPr lang="en-US" sz="2000" dirty="0">
                <a:solidFill>
                  <a:schemeClr val="tx1"/>
                </a:solidFill>
              </a:rPr>
              <a:t>Tenure and churn.</a:t>
            </a:r>
          </a:p>
          <a:p>
            <a:endParaRPr lang="en-US" sz="2000" dirty="0">
              <a:solidFill>
                <a:schemeClr val="tx1"/>
              </a:solidFill>
            </a:endParaRPr>
          </a:p>
          <a:p>
            <a:r>
              <a:rPr lang="en-US" b="1" dirty="0">
                <a:solidFill>
                  <a:schemeClr val="tx1"/>
                </a:solidFill>
              </a:rPr>
              <a:t>Positive correlations</a:t>
            </a:r>
          </a:p>
          <a:p>
            <a:pPr marL="457200" indent="-457200">
              <a:buClr>
                <a:schemeClr val="tx1"/>
              </a:buClr>
              <a:buFont typeface="+mj-lt"/>
              <a:buAutoNum type="arabicPeriod"/>
            </a:pPr>
            <a:r>
              <a:rPr lang="en-US" sz="2000" dirty="0">
                <a:solidFill>
                  <a:schemeClr val="tx1"/>
                </a:solidFill>
              </a:rPr>
              <a:t>Internet service and Churn</a:t>
            </a:r>
          </a:p>
          <a:p>
            <a:endParaRPr lang="en-US" sz="2000" dirty="0">
              <a:solidFill>
                <a:schemeClr val="tx1"/>
              </a:solidFill>
            </a:endParaRPr>
          </a:p>
        </p:txBody>
      </p:sp>
      <p:pic>
        <p:nvPicPr>
          <p:cNvPr id="5" name="Picture 4" descr="A screen shot of a graph&#10;&#10;Description automatically generated">
            <a:extLst>
              <a:ext uri="{FF2B5EF4-FFF2-40B4-BE49-F238E27FC236}">
                <a16:creationId xmlns:a16="http://schemas.microsoft.com/office/drawing/2014/main" id="{E99F95A7-0823-30E1-F579-2116E5D00B10}"/>
              </a:ext>
            </a:extLst>
          </p:cNvPr>
          <p:cNvPicPr>
            <a:picLocks noChangeAspect="1"/>
          </p:cNvPicPr>
          <p:nvPr/>
        </p:nvPicPr>
        <p:blipFill>
          <a:blip r:embed="rId2"/>
          <a:stretch>
            <a:fillRect/>
          </a:stretch>
        </p:blipFill>
        <p:spPr>
          <a:xfrm>
            <a:off x="6400801" y="996697"/>
            <a:ext cx="5696712" cy="5861304"/>
          </a:xfrm>
          <a:prstGeom prst="rect">
            <a:avLst/>
          </a:prstGeom>
        </p:spPr>
      </p:pic>
      <p:pic>
        <p:nvPicPr>
          <p:cNvPr id="4" name="Picture 3" descr="A black and orange logo&#10;&#10;Description automatically generated">
            <a:extLst>
              <a:ext uri="{FF2B5EF4-FFF2-40B4-BE49-F238E27FC236}">
                <a16:creationId xmlns:a16="http://schemas.microsoft.com/office/drawing/2014/main" id="{01855FD7-3BF8-593C-64CD-14997D796DBA}"/>
              </a:ext>
            </a:extLst>
          </p:cNvPr>
          <p:cNvPicPr>
            <a:picLocks noChangeAspect="1"/>
          </p:cNvPicPr>
          <p:nvPr/>
        </p:nvPicPr>
        <p:blipFill>
          <a:blip r:embed="rId3"/>
          <a:stretch>
            <a:fillRect/>
          </a:stretch>
        </p:blipFill>
        <p:spPr>
          <a:xfrm>
            <a:off x="0" y="-34455"/>
            <a:ext cx="1261872" cy="480391"/>
          </a:xfrm>
          <a:prstGeom prst="rect">
            <a:avLst/>
          </a:prstGeom>
        </p:spPr>
      </p:pic>
    </p:spTree>
    <p:extLst>
      <p:ext uri="{BB962C8B-B14F-4D97-AF65-F5344CB8AC3E}">
        <p14:creationId xmlns:p14="http://schemas.microsoft.com/office/powerpoint/2010/main" val="4004269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6D324E-2D03-4162-AF1E-D5E32234E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descr="A close up of a watch&#10;&#10;Description automatically generated">
            <a:extLst>
              <a:ext uri="{FF2B5EF4-FFF2-40B4-BE49-F238E27FC236}">
                <a16:creationId xmlns:a16="http://schemas.microsoft.com/office/drawing/2014/main" id="{03428A08-E0BA-7243-EB60-37DCFC20E44C}"/>
              </a:ext>
            </a:extLst>
          </p:cNvPr>
          <p:cNvPicPr>
            <a:picLocks noChangeAspect="1"/>
          </p:cNvPicPr>
          <p:nvPr/>
        </p:nvPicPr>
        <p:blipFill rotWithShape="1">
          <a:blip r:embed="rId2">
            <a:duotone>
              <a:prstClr val="black"/>
              <a:schemeClr val="tx2">
                <a:tint val="45000"/>
                <a:satMod val="400000"/>
              </a:schemeClr>
            </a:duotone>
          </a:blip>
          <a:srcRect l="3093" r="4693"/>
          <a:stretch/>
        </p:blipFill>
        <p:spPr>
          <a:xfrm>
            <a:off x="20" y="0"/>
            <a:ext cx="11292820" cy="6857990"/>
          </a:xfrm>
          <a:prstGeom prst="rect">
            <a:avLst/>
          </a:prstGeom>
        </p:spPr>
      </p:pic>
      <p:sp>
        <p:nvSpPr>
          <p:cNvPr id="12" name="Rectangle 11">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37169" cy="6858000"/>
          </a:xfrm>
          <a:prstGeom prst="rect">
            <a:avLst/>
          </a:prstGeom>
          <a:solidFill>
            <a:schemeClr val="tx1">
              <a:lumMod val="95000"/>
              <a:lumOff val="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5CF7540A-96AA-5C97-2445-A5E87DB57178}"/>
              </a:ext>
            </a:extLst>
          </p:cNvPr>
          <p:cNvSpPr>
            <a:spLocks noGrp="1"/>
          </p:cNvSpPr>
          <p:nvPr>
            <p:ph type="ctrTitle"/>
          </p:nvPr>
        </p:nvSpPr>
        <p:spPr>
          <a:xfrm>
            <a:off x="4050889" y="180976"/>
            <a:ext cx="6784259" cy="742950"/>
          </a:xfrm>
        </p:spPr>
        <p:txBody>
          <a:bodyPr vert="horz" lIns="91440" tIns="45720" rIns="91440" bIns="45720" rtlCol="0" anchor="b">
            <a:normAutofit/>
          </a:bodyPr>
          <a:lstStyle/>
          <a:p>
            <a:pPr>
              <a:lnSpc>
                <a:spcPct val="90000"/>
              </a:lnSpc>
            </a:pPr>
            <a:r>
              <a:rPr lang="en-US" sz="3200" dirty="0">
                <a:solidFill>
                  <a:schemeClr val="bg1"/>
                </a:solidFill>
              </a:rPr>
              <a:t>Data Preprocessing steps</a:t>
            </a:r>
          </a:p>
        </p:txBody>
      </p:sp>
      <p:sp>
        <p:nvSpPr>
          <p:cNvPr id="3" name="Subtitle 2">
            <a:extLst>
              <a:ext uri="{FF2B5EF4-FFF2-40B4-BE49-F238E27FC236}">
                <a16:creationId xmlns:a16="http://schemas.microsoft.com/office/drawing/2014/main" id="{48D4175E-ED93-0961-4300-213883F457D4}"/>
              </a:ext>
            </a:extLst>
          </p:cNvPr>
          <p:cNvSpPr>
            <a:spLocks noGrp="1"/>
          </p:cNvSpPr>
          <p:nvPr>
            <p:ph type="subTitle" idx="1"/>
          </p:nvPr>
        </p:nvSpPr>
        <p:spPr>
          <a:xfrm>
            <a:off x="4050889" y="1581150"/>
            <a:ext cx="6784259" cy="4618037"/>
          </a:xfrm>
        </p:spPr>
        <p:txBody>
          <a:bodyPr vert="horz" lIns="91440" tIns="45720" rIns="91440" bIns="45720" rtlCol="0">
            <a:normAutofit/>
          </a:bodyPr>
          <a:lstStyle/>
          <a:p>
            <a:pPr indent="-182880"/>
            <a:r>
              <a:rPr lang="en-US" sz="2000" b="1" dirty="0">
                <a:solidFill>
                  <a:schemeClr val="bg1"/>
                </a:solidFill>
              </a:rPr>
              <a:t>Feature Engineering</a:t>
            </a:r>
            <a:r>
              <a:rPr lang="en-US" sz="2000" dirty="0">
                <a:solidFill>
                  <a:schemeClr val="bg1"/>
                </a:solidFill>
              </a:rPr>
              <a:t>: The target label was separated, and the redundant variables were dropped. Also, columns with wrong data types were changed.</a:t>
            </a:r>
          </a:p>
          <a:p>
            <a:pPr indent="-182880"/>
            <a:endParaRPr lang="en-US" sz="2000" dirty="0">
              <a:solidFill>
                <a:schemeClr val="bg1"/>
              </a:solidFill>
            </a:endParaRPr>
          </a:p>
          <a:p>
            <a:pPr indent="-182880"/>
            <a:r>
              <a:rPr lang="en-US" sz="2000" b="1" dirty="0">
                <a:solidFill>
                  <a:schemeClr val="bg1"/>
                </a:solidFill>
              </a:rPr>
              <a:t>Label Encoding: </a:t>
            </a:r>
            <a:r>
              <a:rPr lang="en-US" sz="2000" dirty="0">
                <a:solidFill>
                  <a:schemeClr val="bg1"/>
                </a:solidFill>
              </a:rPr>
              <a:t>Each category was assigned a unique numerical label.</a:t>
            </a:r>
          </a:p>
          <a:p>
            <a:pPr indent="-182880"/>
            <a:endParaRPr lang="en-US" sz="2000" dirty="0">
              <a:solidFill>
                <a:schemeClr val="bg1"/>
              </a:solidFill>
            </a:endParaRPr>
          </a:p>
          <a:p>
            <a:pPr indent="-182880"/>
            <a:r>
              <a:rPr lang="en-US" sz="2000" b="1" dirty="0">
                <a:solidFill>
                  <a:schemeClr val="bg1"/>
                </a:solidFill>
              </a:rPr>
              <a:t>Scaling</a:t>
            </a:r>
            <a:r>
              <a:rPr lang="en-US" sz="2000" dirty="0">
                <a:solidFill>
                  <a:schemeClr val="bg1"/>
                </a:solidFill>
              </a:rPr>
              <a:t>: The Standard scaler was used to scale the dataset.</a:t>
            </a:r>
          </a:p>
        </p:txBody>
      </p:sp>
      <p:pic>
        <p:nvPicPr>
          <p:cNvPr id="6" name="Picture 5" descr="A black and orange logo&#10;&#10;Description automatically generated">
            <a:extLst>
              <a:ext uri="{FF2B5EF4-FFF2-40B4-BE49-F238E27FC236}">
                <a16:creationId xmlns:a16="http://schemas.microsoft.com/office/drawing/2014/main" id="{6D69CAD4-C4BE-41E1-26A6-52C5CE494591}"/>
              </a:ext>
            </a:extLst>
          </p:cNvPr>
          <p:cNvPicPr>
            <a:picLocks noChangeAspect="1"/>
          </p:cNvPicPr>
          <p:nvPr/>
        </p:nvPicPr>
        <p:blipFill>
          <a:blip r:embed="rId3"/>
          <a:stretch>
            <a:fillRect/>
          </a:stretch>
        </p:blipFill>
        <p:spPr>
          <a:xfrm>
            <a:off x="0" y="-34455"/>
            <a:ext cx="1261872" cy="480391"/>
          </a:xfrm>
          <a:prstGeom prst="rect">
            <a:avLst/>
          </a:prstGeom>
        </p:spPr>
      </p:pic>
    </p:spTree>
    <p:extLst>
      <p:ext uri="{BB962C8B-B14F-4D97-AF65-F5344CB8AC3E}">
        <p14:creationId xmlns:p14="http://schemas.microsoft.com/office/powerpoint/2010/main" val="285348648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B6D324E-2D03-4162-AF1E-D5E32234E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8" name="Picture 17" descr="A rectangular black and white tunnel with a rectangular box&#10;&#10;Description automatically generated">
            <a:extLst>
              <a:ext uri="{FF2B5EF4-FFF2-40B4-BE49-F238E27FC236}">
                <a16:creationId xmlns:a16="http://schemas.microsoft.com/office/drawing/2014/main" id="{06CE07DB-7815-6459-5008-17A2F3BAB28B}"/>
              </a:ext>
            </a:extLst>
          </p:cNvPr>
          <p:cNvPicPr>
            <a:picLocks noChangeAspect="1"/>
          </p:cNvPicPr>
          <p:nvPr/>
        </p:nvPicPr>
        <p:blipFill rotWithShape="1">
          <a:blip r:embed="rId3">
            <a:duotone>
              <a:prstClr val="black"/>
              <a:schemeClr val="tx2">
                <a:tint val="45000"/>
                <a:satMod val="400000"/>
              </a:schemeClr>
            </a:duotone>
          </a:blip>
          <a:srcRect b="8678"/>
          <a:stretch/>
        </p:blipFill>
        <p:spPr>
          <a:xfrm>
            <a:off x="20" y="10"/>
            <a:ext cx="11292820" cy="6857990"/>
          </a:xfrm>
          <a:prstGeom prst="rect">
            <a:avLst/>
          </a:prstGeom>
        </p:spPr>
      </p:pic>
      <p:sp>
        <p:nvSpPr>
          <p:cNvPr id="25" name="Rectangle 24">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37169" cy="6858000"/>
          </a:xfrm>
          <a:prstGeom prst="rect">
            <a:avLst/>
          </a:prstGeom>
          <a:solidFill>
            <a:schemeClr val="tx1">
              <a:lumMod val="95000"/>
              <a:lumOff val="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7A467BB4-AAB6-A904-B526-D28CA29052C4}"/>
              </a:ext>
            </a:extLst>
          </p:cNvPr>
          <p:cNvSpPr>
            <a:spLocks noGrp="1"/>
          </p:cNvSpPr>
          <p:nvPr>
            <p:ph type="ctrTitle"/>
          </p:nvPr>
        </p:nvSpPr>
        <p:spPr>
          <a:xfrm>
            <a:off x="4050889" y="180975"/>
            <a:ext cx="6784259" cy="643973"/>
          </a:xfrm>
        </p:spPr>
        <p:txBody>
          <a:bodyPr vert="horz" lIns="91440" tIns="45720" rIns="91440" bIns="45720" rtlCol="0" anchor="b">
            <a:normAutofit/>
          </a:bodyPr>
          <a:lstStyle/>
          <a:p>
            <a:pPr>
              <a:lnSpc>
                <a:spcPct val="90000"/>
              </a:lnSpc>
            </a:pPr>
            <a:r>
              <a:rPr lang="en-US" sz="3200" dirty="0">
                <a:solidFill>
                  <a:schemeClr val="bg1"/>
                </a:solidFill>
              </a:rPr>
              <a:t>Model Building and Evaluation</a:t>
            </a:r>
          </a:p>
        </p:txBody>
      </p:sp>
      <p:sp>
        <p:nvSpPr>
          <p:cNvPr id="3" name="Subtitle 2">
            <a:extLst>
              <a:ext uri="{FF2B5EF4-FFF2-40B4-BE49-F238E27FC236}">
                <a16:creationId xmlns:a16="http://schemas.microsoft.com/office/drawing/2014/main" id="{60B802CB-6034-93BA-BA6E-52DC534AF3F4}"/>
              </a:ext>
            </a:extLst>
          </p:cNvPr>
          <p:cNvSpPr>
            <a:spLocks noGrp="1"/>
          </p:cNvSpPr>
          <p:nvPr>
            <p:ph type="subTitle" idx="1"/>
          </p:nvPr>
        </p:nvSpPr>
        <p:spPr>
          <a:xfrm>
            <a:off x="4050889" y="1431236"/>
            <a:ext cx="6784259" cy="4767952"/>
          </a:xfrm>
        </p:spPr>
        <p:txBody>
          <a:bodyPr vert="horz" lIns="91440" tIns="45720" rIns="91440" bIns="45720" rtlCol="0">
            <a:normAutofit/>
          </a:bodyPr>
          <a:lstStyle/>
          <a:p>
            <a:pPr indent="-182880"/>
            <a:r>
              <a:rPr lang="en-US" sz="1800" dirty="0">
                <a:solidFill>
                  <a:schemeClr val="bg1"/>
                </a:solidFill>
              </a:rPr>
              <a:t>The data was split into 70% train and 30% test</a:t>
            </a:r>
          </a:p>
          <a:p>
            <a:pPr indent="-182880"/>
            <a:r>
              <a:rPr lang="en-US" sz="1800" dirty="0">
                <a:solidFill>
                  <a:schemeClr val="bg1"/>
                </a:solidFill>
              </a:rPr>
              <a:t>The top 3 models based on Recall are:</a:t>
            </a:r>
          </a:p>
          <a:p>
            <a:pPr marL="457200" indent="-182880">
              <a:buClr>
                <a:schemeClr val="bg1"/>
              </a:buClr>
              <a:buFont typeface="+mj-lt"/>
              <a:buAutoNum type="arabicPeriod"/>
            </a:pPr>
            <a:r>
              <a:rPr lang="en-US" sz="1800" dirty="0">
                <a:solidFill>
                  <a:schemeClr val="bg1"/>
                </a:solidFill>
              </a:rPr>
              <a:t>Naive Bayes(optimized) – 81.1%</a:t>
            </a:r>
          </a:p>
          <a:p>
            <a:pPr marL="457200" indent="-182880">
              <a:buClr>
                <a:schemeClr val="bg1"/>
              </a:buClr>
              <a:buFont typeface="+mj-lt"/>
              <a:buAutoNum type="arabicPeriod"/>
            </a:pPr>
            <a:r>
              <a:rPr lang="en-US" sz="1800" dirty="0">
                <a:solidFill>
                  <a:schemeClr val="bg1"/>
                </a:solidFill>
              </a:rPr>
              <a:t>Logistic Regression – 54.8%</a:t>
            </a:r>
          </a:p>
          <a:p>
            <a:pPr marL="457200" indent="-182880">
              <a:buClr>
                <a:schemeClr val="bg1"/>
              </a:buClr>
              <a:buFont typeface="+mj-lt"/>
              <a:buAutoNum type="arabicPeriod"/>
            </a:pPr>
            <a:r>
              <a:rPr lang="en-US" sz="1800" dirty="0">
                <a:solidFill>
                  <a:schemeClr val="bg1"/>
                </a:solidFill>
              </a:rPr>
              <a:t>Decision Tree classifier – 52.4%</a:t>
            </a:r>
          </a:p>
          <a:p>
            <a:pPr indent="-182880"/>
            <a:endParaRPr lang="en-US" sz="1800" dirty="0">
              <a:solidFill>
                <a:schemeClr val="bg1"/>
              </a:solidFill>
            </a:endParaRPr>
          </a:p>
          <a:p>
            <a:pPr indent="-182880"/>
            <a:r>
              <a:rPr lang="en-US" sz="1800" dirty="0">
                <a:solidFill>
                  <a:schemeClr val="bg1"/>
                </a:solidFill>
              </a:rPr>
              <a:t>Model determining metric: Recall Score</a:t>
            </a:r>
          </a:p>
          <a:p>
            <a:pPr indent="-182880"/>
            <a:r>
              <a:rPr lang="en-US" sz="1800" dirty="0">
                <a:solidFill>
                  <a:schemeClr val="bg1"/>
                </a:solidFill>
              </a:rPr>
              <a:t>A model with a high recall score means it is good at identifying all instances of churn while minimizing false negatives, as missing churn cases could lead to customer loss.</a:t>
            </a:r>
          </a:p>
        </p:txBody>
      </p:sp>
      <p:pic>
        <p:nvPicPr>
          <p:cNvPr id="20" name="Picture 19" descr="A black and orange logo&#10;&#10;Description automatically generated">
            <a:extLst>
              <a:ext uri="{FF2B5EF4-FFF2-40B4-BE49-F238E27FC236}">
                <a16:creationId xmlns:a16="http://schemas.microsoft.com/office/drawing/2014/main" id="{C7011595-5EB1-3CCC-3549-C01BA80334DD}"/>
              </a:ext>
            </a:extLst>
          </p:cNvPr>
          <p:cNvPicPr>
            <a:picLocks noChangeAspect="1"/>
          </p:cNvPicPr>
          <p:nvPr/>
        </p:nvPicPr>
        <p:blipFill>
          <a:blip r:embed="rId4"/>
          <a:stretch>
            <a:fillRect/>
          </a:stretch>
        </p:blipFill>
        <p:spPr>
          <a:xfrm>
            <a:off x="0" y="-34455"/>
            <a:ext cx="1261872" cy="480391"/>
          </a:xfrm>
          <a:prstGeom prst="rect">
            <a:avLst/>
          </a:prstGeom>
        </p:spPr>
      </p:pic>
    </p:spTree>
    <p:extLst>
      <p:ext uri="{BB962C8B-B14F-4D97-AF65-F5344CB8AC3E}">
        <p14:creationId xmlns:p14="http://schemas.microsoft.com/office/powerpoint/2010/main" val="132809675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1922</TotalTime>
  <Words>493</Words>
  <Application>Microsoft Office PowerPoint</Application>
  <PresentationFormat>Widescreen</PresentationFormat>
  <Paragraphs>59</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Schoolbook</vt:lpstr>
      <vt:lpstr>Söhne</vt:lpstr>
      <vt:lpstr>Wingdings</vt:lpstr>
      <vt:lpstr>Wingdings 2</vt:lpstr>
      <vt:lpstr>View</vt:lpstr>
      <vt:lpstr>CONNECTTEL CUSTOMER CHURN PREDICTION</vt:lpstr>
      <vt:lpstr>Business objectives</vt:lpstr>
      <vt:lpstr>Benefits of a customer churn prediction system</vt:lpstr>
      <vt:lpstr>Exploratory Data Analysis (Univariate Analysis)</vt:lpstr>
      <vt:lpstr>Exploratory Data Analysis (Univariate Analysis)</vt:lpstr>
      <vt:lpstr>Exploratory Data Analysis (Bivariate Analysis)</vt:lpstr>
      <vt:lpstr>   Correlation Matrix</vt:lpstr>
      <vt:lpstr>Data Preprocessing steps</vt:lpstr>
      <vt:lpstr>Model Building and Evaluation</vt:lpstr>
      <vt:lpstr>   Model Evaluation (Confusion Matrix)</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CONNECTTEL CUSTOMER CHURN PREDICTION</dc:title>
  <dc:creator>Bolaji Falugba</dc:creator>
  <cp:lastModifiedBy>Bolaji Falugba</cp:lastModifiedBy>
  <cp:revision>8</cp:revision>
  <dcterms:created xsi:type="dcterms:W3CDTF">2023-11-13T13:18:23Z</dcterms:created>
  <dcterms:modified xsi:type="dcterms:W3CDTF">2023-11-15T23:10:00Z</dcterms:modified>
</cp:coreProperties>
</file>