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4"/>
  </p:notesMasterIdLst>
  <p:sldIdLst>
    <p:sldId id="256" r:id="rId2"/>
    <p:sldId id="259" r:id="rId3"/>
    <p:sldId id="261" r:id="rId4"/>
    <p:sldId id="263" r:id="rId5"/>
    <p:sldId id="264" r:id="rId6"/>
    <p:sldId id="265" r:id="rId7"/>
    <p:sldId id="266" r:id="rId8"/>
    <p:sldId id="267" r:id="rId9"/>
    <p:sldId id="268" r:id="rId10"/>
    <p:sldId id="269" r:id="rId11"/>
    <p:sldId id="271"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sorterViewPr>
    <p:cViewPr>
      <p:scale>
        <a:sx n="100" d="100"/>
        <a:sy n="100" d="100"/>
      </p:scale>
      <p:origin x="0" y="-3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FF0DF-E8C6-433E-B9BA-801DD7C53AD2}"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2C74D-F6D2-493C-981F-99CEDFE23262}" type="slidenum">
              <a:rPr lang="en-US" smtClean="0"/>
              <a:t>‹#›</a:t>
            </a:fld>
            <a:endParaRPr lang="en-US"/>
          </a:p>
        </p:txBody>
      </p:sp>
    </p:spTree>
    <p:extLst>
      <p:ext uri="{BB962C8B-B14F-4D97-AF65-F5344CB8AC3E}">
        <p14:creationId xmlns:p14="http://schemas.microsoft.com/office/powerpoint/2010/main" val="369307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2C74D-F6D2-493C-981F-99CEDFE23262}" type="slidenum">
              <a:rPr lang="en-US" smtClean="0"/>
              <a:t>3</a:t>
            </a:fld>
            <a:endParaRPr lang="en-US"/>
          </a:p>
        </p:txBody>
      </p:sp>
    </p:spTree>
    <p:extLst>
      <p:ext uri="{BB962C8B-B14F-4D97-AF65-F5344CB8AC3E}">
        <p14:creationId xmlns:p14="http://schemas.microsoft.com/office/powerpoint/2010/main" val="4030372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2C74D-F6D2-493C-981F-99CEDFE23262}" type="slidenum">
              <a:rPr lang="en-US" smtClean="0"/>
              <a:t>9</a:t>
            </a:fld>
            <a:endParaRPr lang="en-US"/>
          </a:p>
        </p:txBody>
      </p:sp>
    </p:spTree>
    <p:extLst>
      <p:ext uri="{BB962C8B-B14F-4D97-AF65-F5344CB8AC3E}">
        <p14:creationId xmlns:p14="http://schemas.microsoft.com/office/powerpoint/2010/main" val="349967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8957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17544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255966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82578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31219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853663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3711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9481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395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822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6268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24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7375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0122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9002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701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59FD0C-5451-4CA0-86AF-E70AE3279989}" type="datetimeFigureOut">
              <a:rPr lang="en-US" smtClean="0"/>
              <a:t>12/14/2023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5253241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6FC2E7F-A894-7EB0-38D9-F3B783CC2963}"/>
              </a:ext>
            </a:extLst>
          </p:cNvPr>
          <p:cNvSpPr>
            <a:spLocks noGrp="1"/>
          </p:cNvSpPr>
          <p:nvPr>
            <p:ph type="ctrTitle"/>
          </p:nvPr>
        </p:nvSpPr>
        <p:spPr>
          <a:xfrm>
            <a:off x="781050" y="411480"/>
            <a:ext cx="5010150" cy="3798570"/>
          </a:xfrm>
        </p:spPr>
        <p:txBody>
          <a:bodyPr>
            <a:normAutofit/>
          </a:bodyPr>
          <a:lstStyle/>
          <a:p>
            <a:r>
              <a:rPr lang="en-US" sz="6000" dirty="0">
                <a:latin typeface="Bernard MT Condensed" panose="02050806060905020404" pitchFamily="18" charset="0"/>
              </a:rPr>
              <a:t>Flight delay Prediction</a:t>
            </a:r>
          </a:p>
        </p:txBody>
      </p:sp>
      <p:pic>
        <p:nvPicPr>
          <p:cNvPr id="7" name="Picture 6" descr="A black and orange logo&#10;&#10;Description automatically generated">
            <a:extLst>
              <a:ext uri="{FF2B5EF4-FFF2-40B4-BE49-F238E27FC236}">
                <a16:creationId xmlns:a16="http://schemas.microsoft.com/office/drawing/2014/main" id="{775715F2-E1A9-218F-BD6E-6A31ABE30CF1}"/>
              </a:ext>
            </a:extLst>
          </p:cNvPr>
          <p:cNvPicPr>
            <a:picLocks noChangeAspect="1"/>
          </p:cNvPicPr>
          <p:nvPr/>
        </p:nvPicPr>
        <p:blipFill>
          <a:blip r:embed="rId2"/>
          <a:stretch>
            <a:fillRect/>
          </a:stretch>
        </p:blipFill>
        <p:spPr>
          <a:xfrm>
            <a:off x="0" y="-34455"/>
            <a:ext cx="1261872" cy="480391"/>
          </a:xfrm>
          <a:prstGeom prst="rect">
            <a:avLst/>
          </a:prstGeom>
        </p:spPr>
      </p:pic>
      <p:pic>
        <p:nvPicPr>
          <p:cNvPr id="3" name="Picture 2" descr="A person standing in front of a board with a sign&#10;&#10;Description automatically generated">
            <a:extLst>
              <a:ext uri="{FF2B5EF4-FFF2-40B4-BE49-F238E27FC236}">
                <a16:creationId xmlns:a16="http://schemas.microsoft.com/office/drawing/2014/main" id="{C8CA8ACC-82DC-753B-EFE8-06474F3FC7C8}"/>
              </a:ext>
            </a:extLst>
          </p:cNvPr>
          <p:cNvPicPr>
            <a:picLocks noChangeAspect="1"/>
          </p:cNvPicPr>
          <p:nvPr/>
        </p:nvPicPr>
        <p:blipFill>
          <a:blip r:embed="rId3"/>
          <a:stretch>
            <a:fillRect/>
          </a:stretch>
        </p:blipFill>
        <p:spPr>
          <a:xfrm>
            <a:off x="5886450" y="1"/>
            <a:ext cx="6305550" cy="6858000"/>
          </a:xfrm>
          <a:prstGeom prst="rect">
            <a:avLst/>
          </a:prstGeom>
        </p:spPr>
      </p:pic>
    </p:spTree>
    <p:extLst>
      <p:ext uri="{BB962C8B-B14F-4D97-AF65-F5344CB8AC3E}">
        <p14:creationId xmlns:p14="http://schemas.microsoft.com/office/powerpoint/2010/main" val="1703741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356E-2038-24DB-5618-27D2D1FCD80A}"/>
              </a:ext>
            </a:extLst>
          </p:cNvPr>
          <p:cNvSpPr>
            <a:spLocks noGrp="1"/>
          </p:cNvSpPr>
          <p:nvPr>
            <p:ph type="ctrTitle"/>
          </p:nvPr>
        </p:nvSpPr>
        <p:spPr>
          <a:xfrm>
            <a:off x="1261872" y="219457"/>
            <a:ext cx="9418320" cy="566928"/>
          </a:xfrm>
        </p:spPr>
        <p:txBody>
          <a:bodyPr>
            <a:normAutofit fontScale="90000"/>
          </a:bodyPr>
          <a:lstStyle/>
          <a:p>
            <a:pPr algn="l"/>
            <a:r>
              <a:rPr lang="en-US" sz="3200" b="1" dirty="0"/>
              <a:t>	  Model Evaluation (Confusion Matrix)</a:t>
            </a:r>
          </a:p>
        </p:txBody>
      </p:sp>
      <p:sp>
        <p:nvSpPr>
          <p:cNvPr id="3" name="Subtitle 2">
            <a:extLst>
              <a:ext uri="{FF2B5EF4-FFF2-40B4-BE49-F238E27FC236}">
                <a16:creationId xmlns:a16="http://schemas.microsoft.com/office/drawing/2014/main" id="{AFE576AF-2D7B-6687-8F5C-827AB46E3A7F}"/>
              </a:ext>
            </a:extLst>
          </p:cNvPr>
          <p:cNvSpPr>
            <a:spLocks noGrp="1"/>
          </p:cNvSpPr>
          <p:nvPr>
            <p:ph type="subTitle" idx="1"/>
          </p:nvPr>
        </p:nvSpPr>
        <p:spPr>
          <a:xfrm>
            <a:off x="1261872" y="786385"/>
            <a:ext cx="10652760" cy="5705855"/>
          </a:xfrm>
        </p:spPr>
        <p:txBody>
          <a:bodyPr/>
          <a:lstStyle/>
          <a:p>
            <a:pPr algn="ctr"/>
            <a:r>
              <a:rPr lang="en-US" dirty="0">
                <a:solidFill>
                  <a:schemeClr val="tx1"/>
                </a:solidFill>
              </a:rPr>
              <a:t>                                             </a:t>
            </a:r>
            <a:r>
              <a:rPr lang="en-US" b="1" u="sng" dirty="0">
                <a:solidFill>
                  <a:schemeClr val="tx1"/>
                </a:solidFill>
              </a:rPr>
              <a:t>Naive Bayes  </a:t>
            </a:r>
          </a:p>
          <a:p>
            <a:pPr algn="ctr"/>
            <a:r>
              <a:rPr lang="en-US" b="1" dirty="0">
                <a:solidFill>
                  <a:schemeClr val="tx1"/>
                </a:solidFill>
              </a:rPr>
              <a:t>			          True Positives: 5352</a:t>
            </a:r>
          </a:p>
          <a:p>
            <a:pPr algn="ctr"/>
            <a:r>
              <a:rPr lang="en-US" b="1" dirty="0">
                <a:solidFill>
                  <a:schemeClr val="tx1"/>
                </a:solidFill>
              </a:rPr>
              <a:t>			          False Negatives: 1549</a:t>
            </a:r>
          </a:p>
          <a:p>
            <a:pPr algn="ctr"/>
            <a:r>
              <a:rPr lang="en-US" b="1" dirty="0">
                <a:solidFill>
                  <a:schemeClr val="tx1"/>
                </a:solidFill>
              </a:rPr>
              <a:t>	</a:t>
            </a:r>
          </a:p>
          <a:p>
            <a:pPr algn="ctr"/>
            <a:endParaRPr lang="en-US" b="1" dirty="0">
              <a:solidFill>
                <a:schemeClr val="tx1"/>
              </a:solidFill>
            </a:endParaRPr>
          </a:p>
          <a:p>
            <a:pPr algn="ctr"/>
            <a:r>
              <a:rPr lang="en-US" b="1" dirty="0">
                <a:solidFill>
                  <a:schemeClr val="tx1"/>
                </a:solidFill>
              </a:rPr>
              <a:t>				</a:t>
            </a:r>
          </a:p>
          <a:p>
            <a:pPr algn="ctr"/>
            <a:r>
              <a:rPr lang="en-US" b="1" dirty="0">
                <a:solidFill>
                  <a:schemeClr val="tx1"/>
                </a:solidFill>
              </a:rPr>
              <a:t>				</a:t>
            </a:r>
            <a:r>
              <a:rPr lang="en-US" b="1" u="sng" dirty="0">
                <a:solidFill>
                  <a:schemeClr val="tx1"/>
                </a:solidFill>
              </a:rPr>
              <a:t>Logistic Regression</a:t>
            </a:r>
            <a:r>
              <a:rPr lang="en-US" b="1" dirty="0">
                <a:solidFill>
                  <a:schemeClr val="tx1"/>
                </a:solidFill>
              </a:rPr>
              <a:t>			      		                          </a:t>
            </a:r>
          </a:p>
          <a:p>
            <a:pPr algn="ctr"/>
            <a:r>
              <a:rPr lang="en-US" b="1" dirty="0">
                <a:solidFill>
                  <a:schemeClr val="tx1"/>
                </a:solidFill>
              </a:rPr>
              <a:t>				True Positives: 4863 </a:t>
            </a:r>
          </a:p>
          <a:p>
            <a:pPr algn="ctr"/>
            <a:r>
              <a:rPr lang="en-US" b="1" dirty="0">
                <a:solidFill>
                  <a:schemeClr val="tx1"/>
                </a:solidFill>
              </a:rPr>
              <a:t>				False Negatives: 2038</a:t>
            </a:r>
          </a:p>
        </p:txBody>
      </p:sp>
      <p:pic>
        <p:nvPicPr>
          <p:cNvPr id="4" name="Picture 3" descr="A black and orange logo&#10;&#10;Description automatically generated">
            <a:extLst>
              <a:ext uri="{FF2B5EF4-FFF2-40B4-BE49-F238E27FC236}">
                <a16:creationId xmlns:a16="http://schemas.microsoft.com/office/drawing/2014/main" id="{A7D7B6B6-C43C-837E-926F-EE34DADA981B}"/>
              </a:ext>
            </a:extLst>
          </p:cNvPr>
          <p:cNvPicPr>
            <a:picLocks noChangeAspect="1"/>
          </p:cNvPicPr>
          <p:nvPr/>
        </p:nvPicPr>
        <p:blipFill>
          <a:blip r:embed="rId2"/>
          <a:stretch>
            <a:fillRect/>
          </a:stretch>
        </p:blipFill>
        <p:spPr>
          <a:xfrm>
            <a:off x="0" y="-34455"/>
            <a:ext cx="1261872" cy="480391"/>
          </a:xfrm>
          <a:prstGeom prst="rect">
            <a:avLst/>
          </a:prstGeom>
        </p:spPr>
      </p:pic>
      <p:pic>
        <p:nvPicPr>
          <p:cNvPr id="10" name="Picture 9" descr="A graph of a logistic regression&#10;&#10;Description automatically generated">
            <a:extLst>
              <a:ext uri="{FF2B5EF4-FFF2-40B4-BE49-F238E27FC236}">
                <a16:creationId xmlns:a16="http://schemas.microsoft.com/office/drawing/2014/main" id="{2F584D29-9ECF-87A6-A118-8D305F1196ED}"/>
              </a:ext>
            </a:extLst>
          </p:cNvPr>
          <p:cNvPicPr>
            <a:picLocks noChangeAspect="1"/>
          </p:cNvPicPr>
          <p:nvPr/>
        </p:nvPicPr>
        <p:blipFill>
          <a:blip r:embed="rId3"/>
          <a:stretch>
            <a:fillRect/>
          </a:stretch>
        </p:blipFill>
        <p:spPr>
          <a:xfrm>
            <a:off x="8667751" y="3355315"/>
            <a:ext cx="3246882" cy="3136925"/>
          </a:xfrm>
          <a:prstGeom prst="rect">
            <a:avLst/>
          </a:prstGeom>
        </p:spPr>
      </p:pic>
      <p:pic>
        <p:nvPicPr>
          <p:cNvPr id="12" name="Picture 11" descr="A blue squares with numbers and a number on them&#10;&#10;Description automatically generated with medium confidence">
            <a:extLst>
              <a:ext uri="{FF2B5EF4-FFF2-40B4-BE49-F238E27FC236}">
                <a16:creationId xmlns:a16="http://schemas.microsoft.com/office/drawing/2014/main" id="{587648DC-853E-6A2C-6277-E2847842DDAB}"/>
              </a:ext>
            </a:extLst>
          </p:cNvPr>
          <p:cNvPicPr>
            <a:picLocks noChangeAspect="1"/>
          </p:cNvPicPr>
          <p:nvPr/>
        </p:nvPicPr>
        <p:blipFill>
          <a:blip r:embed="rId4"/>
          <a:stretch>
            <a:fillRect/>
          </a:stretch>
        </p:blipFill>
        <p:spPr>
          <a:xfrm>
            <a:off x="1261871" y="786385"/>
            <a:ext cx="2961132" cy="3136925"/>
          </a:xfrm>
          <a:prstGeom prst="rect">
            <a:avLst/>
          </a:prstGeom>
        </p:spPr>
      </p:pic>
    </p:spTree>
    <p:extLst>
      <p:ext uri="{BB962C8B-B14F-4D97-AF65-F5344CB8AC3E}">
        <p14:creationId xmlns:p14="http://schemas.microsoft.com/office/powerpoint/2010/main" val="38126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64D3-1DB2-E7DE-AD0A-B8282620AD92}"/>
              </a:ext>
            </a:extLst>
          </p:cNvPr>
          <p:cNvSpPr>
            <a:spLocks noGrp="1"/>
          </p:cNvSpPr>
          <p:nvPr>
            <p:ph type="ctrTitle"/>
          </p:nvPr>
        </p:nvSpPr>
        <p:spPr>
          <a:xfrm>
            <a:off x="4654296" y="228600"/>
            <a:ext cx="6293104" cy="742950"/>
          </a:xfrm>
        </p:spPr>
        <p:txBody>
          <a:bodyPr anchor="b">
            <a:normAutofit fontScale="90000"/>
          </a:bodyPr>
          <a:lstStyle/>
          <a:p>
            <a:r>
              <a:rPr lang="en-US" sz="4400" dirty="0"/>
              <a:t>Conclusion</a:t>
            </a:r>
          </a:p>
        </p:txBody>
      </p:sp>
      <p:sp>
        <p:nvSpPr>
          <p:cNvPr id="3" name="Subtitle 2">
            <a:extLst>
              <a:ext uri="{FF2B5EF4-FFF2-40B4-BE49-F238E27FC236}">
                <a16:creationId xmlns:a16="http://schemas.microsoft.com/office/drawing/2014/main" id="{9A06471F-EE5E-2707-3D76-64A8EF775D65}"/>
              </a:ext>
            </a:extLst>
          </p:cNvPr>
          <p:cNvSpPr>
            <a:spLocks noGrp="1"/>
          </p:cNvSpPr>
          <p:nvPr>
            <p:ph type="subTitle" idx="1"/>
          </p:nvPr>
        </p:nvSpPr>
        <p:spPr>
          <a:xfrm>
            <a:off x="4654296" y="1400176"/>
            <a:ext cx="6293104" cy="4619624"/>
          </a:xfrm>
          <a:noFill/>
        </p:spPr>
        <p:txBody>
          <a:bodyPr anchor="t">
            <a:normAutofit/>
          </a:bodyPr>
          <a:lstStyle/>
          <a:p>
            <a:pPr marL="342900" indent="-342900" algn="l">
              <a:buClr>
                <a:schemeClr val="tx1"/>
              </a:buClr>
              <a:buFont typeface="Wingdings" panose="05000000000000000000" pitchFamily="2" charset="2"/>
              <a:buChar char="q"/>
            </a:pPr>
            <a:r>
              <a:rPr lang="en-US" sz="2000" dirty="0">
                <a:solidFill>
                  <a:schemeClr val="tx1"/>
                </a:solidFill>
              </a:rPr>
              <a:t>Considering the business objective, an ideal model should prioritize predicting low false negatives and high true positives. This is crucial as a high number of false negatives will hinder airport operational efficiencies.</a:t>
            </a:r>
          </a:p>
          <a:p>
            <a:pPr marL="342900" indent="-342900" algn="l">
              <a:buClr>
                <a:schemeClr val="tx1"/>
              </a:buClr>
              <a:buFont typeface="Wingdings" panose="05000000000000000000" pitchFamily="2" charset="2"/>
              <a:buChar char="q"/>
            </a:pPr>
            <a:endParaRPr lang="en-US" sz="2000" dirty="0">
              <a:solidFill>
                <a:schemeClr val="tx1"/>
              </a:solidFill>
            </a:endParaRPr>
          </a:p>
          <a:p>
            <a:pPr marL="342900" indent="-342900" algn="l">
              <a:buClr>
                <a:schemeClr val="tx1"/>
              </a:buClr>
              <a:buFont typeface="Wingdings" panose="05000000000000000000" pitchFamily="2" charset="2"/>
              <a:buChar char="q"/>
            </a:pPr>
            <a:r>
              <a:rPr lang="en-US" sz="2000" dirty="0">
                <a:solidFill>
                  <a:schemeClr val="tx1"/>
                </a:solidFill>
              </a:rPr>
              <a:t>Despite the Naïve Bayes model having a higher count of false positive predictions compared to logistic regression, the associated cost in this context is deemed lower than the potential cost of handling false negatives by the airport authorities. Consequently, the Naive Bayes model is selected as the optimal choice.</a:t>
            </a:r>
          </a:p>
        </p:txBody>
      </p:sp>
      <p:pic>
        <p:nvPicPr>
          <p:cNvPr id="7" name="Picture 6" descr="A group of black cubes&#10;&#10;Description automatically generated">
            <a:extLst>
              <a:ext uri="{FF2B5EF4-FFF2-40B4-BE49-F238E27FC236}">
                <a16:creationId xmlns:a16="http://schemas.microsoft.com/office/drawing/2014/main" id="{4342BB8E-AC20-E5F9-E6BF-734DA6C1F37E}"/>
              </a:ext>
            </a:extLst>
          </p:cNvPr>
          <p:cNvPicPr>
            <a:picLocks noChangeAspect="1"/>
          </p:cNvPicPr>
          <p:nvPr/>
        </p:nvPicPr>
        <p:blipFill rotWithShape="1">
          <a:blip r:embed="rId2"/>
          <a:srcRect l="43020" r="15104" b="-1"/>
          <a:stretch/>
        </p:blipFill>
        <p:spPr>
          <a:xfrm>
            <a:off x="20" y="10"/>
            <a:ext cx="4059059" cy="6857990"/>
          </a:xfrm>
          <a:prstGeom prst="rect">
            <a:avLst/>
          </a:prstGeom>
        </p:spPr>
      </p:pic>
      <p:pic>
        <p:nvPicPr>
          <p:cNvPr id="8" name="Picture 7" descr="A black and orange logo&#10;&#10;Description automatically generated">
            <a:extLst>
              <a:ext uri="{FF2B5EF4-FFF2-40B4-BE49-F238E27FC236}">
                <a16:creationId xmlns:a16="http://schemas.microsoft.com/office/drawing/2014/main" id="{0A152B1A-E1E4-7818-FC3B-638A76032892}"/>
              </a:ext>
            </a:extLst>
          </p:cNvPr>
          <p:cNvPicPr>
            <a:picLocks noChangeAspect="1"/>
          </p:cNvPicPr>
          <p:nvPr/>
        </p:nvPicPr>
        <p:blipFill>
          <a:blip r:embed="rId3"/>
          <a:stretch>
            <a:fillRect/>
          </a:stretch>
        </p:blipFill>
        <p:spPr>
          <a:xfrm>
            <a:off x="0" y="-34455"/>
            <a:ext cx="1261872" cy="480391"/>
          </a:xfrm>
          <a:prstGeom prst="rect">
            <a:avLst/>
          </a:prstGeom>
        </p:spPr>
      </p:pic>
    </p:spTree>
    <p:extLst>
      <p:ext uri="{BB962C8B-B14F-4D97-AF65-F5344CB8AC3E}">
        <p14:creationId xmlns:p14="http://schemas.microsoft.com/office/powerpoint/2010/main" val="45144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37EC-EC14-B580-57BA-014DAE9DC3E7}"/>
              </a:ext>
            </a:extLst>
          </p:cNvPr>
          <p:cNvSpPr>
            <a:spLocks noGrp="1"/>
          </p:cNvSpPr>
          <p:nvPr>
            <p:ph type="ctrTitle"/>
          </p:nvPr>
        </p:nvSpPr>
        <p:spPr>
          <a:xfrm>
            <a:off x="914400" y="5553074"/>
            <a:ext cx="9777603" cy="1076325"/>
          </a:xfrm>
        </p:spPr>
        <p:txBody>
          <a:bodyPr>
            <a:normAutofit/>
          </a:bodyPr>
          <a:lstStyle/>
          <a:p>
            <a:r>
              <a:rPr lang="en-US" sz="4800" dirty="0"/>
              <a:t>   			 THANK YOU!</a:t>
            </a:r>
          </a:p>
        </p:txBody>
      </p:sp>
      <p:pic>
        <p:nvPicPr>
          <p:cNvPr id="4" name="Picture 3" descr="A white ball on a black and white striped surface&#10;&#10;Description automatically generated">
            <a:extLst>
              <a:ext uri="{FF2B5EF4-FFF2-40B4-BE49-F238E27FC236}">
                <a16:creationId xmlns:a16="http://schemas.microsoft.com/office/drawing/2014/main" id="{ADF5689A-06E7-C368-8F7B-A559ADC482B8}"/>
              </a:ext>
            </a:extLst>
          </p:cNvPr>
          <p:cNvPicPr>
            <a:picLocks noChangeAspect="1"/>
          </p:cNvPicPr>
          <p:nvPr/>
        </p:nvPicPr>
        <p:blipFill rotWithShape="1">
          <a:blip r:embed="rId2"/>
          <a:srcRect t="40999"/>
          <a:stretch/>
        </p:blipFill>
        <p:spPr>
          <a:xfrm>
            <a:off x="457200" y="0"/>
            <a:ext cx="11734800" cy="5553075"/>
          </a:xfrm>
          <a:prstGeom prst="rect">
            <a:avLst/>
          </a:prstGeom>
        </p:spPr>
      </p:pic>
      <p:pic>
        <p:nvPicPr>
          <p:cNvPr id="5" name="Picture 4" descr="A black and orange logo&#10;&#10;Description automatically generated">
            <a:extLst>
              <a:ext uri="{FF2B5EF4-FFF2-40B4-BE49-F238E27FC236}">
                <a16:creationId xmlns:a16="http://schemas.microsoft.com/office/drawing/2014/main" id="{09A77472-9D14-E264-9193-D87AC8E578CE}"/>
              </a:ext>
            </a:extLst>
          </p:cNvPr>
          <p:cNvPicPr>
            <a:picLocks noChangeAspect="1"/>
          </p:cNvPicPr>
          <p:nvPr/>
        </p:nvPicPr>
        <p:blipFill>
          <a:blip r:embed="rId3"/>
          <a:stretch>
            <a:fillRect/>
          </a:stretch>
        </p:blipFill>
        <p:spPr>
          <a:xfrm>
            <a:off x="0" y="-34455"/>
            <a:ext cx="1261872" cy="480391"/>
          </a:xfrm>
          <a:prstGeom prst="rect">
            <a:avLst/>
          </a:prstGeom>
        </p:spPr>
      </p:pic>
    </p:spTree>
    <p:extLst>
      <p:ext uri="{BB962C8B-B14F-4D97-AF65-F5344CB8AC3E}">
        <p14:creationId xmlns:p14="http://schemas.microsoft.com/office/powerpoint/2010/main" val="111530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571F-F95B-B573-A915-C11816DDC55A}"/>
              </a:ext>
            </a:extLst>
          </p:cNvPr>
          <p:cNvSpPr>
            <a:spLocks noGrp="1"/>
          </p:cNvSpPr>
          <p:nvPr>
            <p:ph type="ctrTitle"/>
          </p:nvPr>
        </p:nvSpPr>
        <p:spPr>
          <a:xfrm>
            <a:off x="890422" y="647701"/>
            <a:ext cx="5300827" cy="1733550"/>
          </a:xfrm>
        </p:spPr>
        <p:txBody>
          <a:bodyPr>
            <a:normAutofit fontScale="90000"/>
          </a:bodyPr>
          <a:lstStyle/>
          <a:p>
            <a:pPr algn="l"/>
            <a:r>
              <a:rPr lang="en-US" b="1" dirty="0"/>
              <a:t>PROBLEM STATEMENT</a:t>
            </a:r>
          </a:p>
        </p:txBody>
      </p:sp>
      <p:sp>
        <p:nvSpPr>
          <p:cNvPr id="3" name="Subtitle 2">
            <a:extLst>
              <a:ext uri="{FF2B5EF4-FFF2-40B4-BE49-F238E27FC236}">
                <a16:creationId xmlns:a16="http://schemas.microsoft.com/office/drawing/2014/main" id="{E8E9DA60-2A09-804E-104B-F6A355C2CE30}"/>
              </a:ext>
            </a:extLst>
          </p:cNvPr>
          <p:cNvSpPr>
            <a:spLocks noGrp="1"/>
          </p:cNvSpPr>
          <p:nvPr>
            <p:ph type="subTitle" idx="1"/>
          </p:nvPr>
        </p:nvSpPr>
        <p:spPr>
          <a:xfrm>
            <a:off x="890421" y="3051274"/>
            <a:ext cx="7310603" cy="2990087"/>
          </a:xfrm>
        </p:spPr>
        <p:txBody>
          <a:bodyPr>
            <a:normAutofit/>
          </a:bodyPr>
          <a:lstStyle/>
          <a:p>
            <a:pPr algn="l">
              <a:buClr>
                <a:schemeClr val="bg1"/>
              </a:buClr>
            </a:pPr>
            <a:r>
              <a:rPr lang="en-US" dirty="0"/>
              <a:t>Flight delays lead to inconvenience for passengers, financial losses for airlines, and operational challenges for airports.</a:t>
            </a:r>
          </a:p>
          <a:p>
            <a:pPr algn="l">
              <a:buClr>
                <a:schemeClr val="bg1"/>
              </a:buClr>
            </a:pPr>
            <a:r>
              <a:rPr lang="en-US" dirty="0"/>
              <a:t>This project addresses these limitations by employing advanced machine learning techniques to create a more reliable and precise flight delay prediction system.</a:t>
            </a:r>
          </a:p>
        </p:txBody>
      </p:sp>
      <p:pic>
        <p:nvPicPr>
          <p:cNvPr id="4" name="Picture 3" descr="A black and orange logo&#10;&#10;Description automatically generated">
            <a:extLst>
              <a:ext uri="{FF2B5EF4-FFF2-40B4-BE49-F238E27FC236}">
                <a16:creationId xmlns:a16="http://schemas.microsoft.com/office/drawing/2014/main" id="{D97B79CD-1E20-7820-D98D-D01ADFCE9F49}"/>
              </a:ext>
            </a:extLst>
          </p:cNvPr>
          <p:cNvPicPr>
            <a:picLocks noChangeAspect="1"/>
          </p:cNvPicPr>
          <p:nvPr/>
        </p:nvPicPr>
        <p:blipFill>
          <a:blip r:embed="rId2"/>
          <a:stretch>
            <a:fillRect/>
          </a:stretch>
        </p:blipFill>
        <p:spPr>
          <a:xfrm>
            <a:off x="0" y="0"/>
            <a:ext cx="1426133" cy="542925"/>
          </a:xfrm>
          <a:prstGeom prst="rect">
            <a:avLst/>
          </a:prstGeom>
        </p:spPr>
      </p:pic>
      <p:pic>
        <p:nvPicPr>
          <p:cNvPr id="5" name="Graphic 4" descr="Target outline">
            <a:extLst>
              <a:ext uri="{FF2B5EF4-FFF2-40B4-BE49-F238E27FC236}">
                <a16:creationId xmlns:a16="http://schemas.microsoft.com/office/drawing/2014/main" id="{59DA75B5-53B5-D5BF-29BB-E32905DF8D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7451" y="1018304"/>
            <a:ext cx="2543175" cy="2543175"/>
          </a:xfrm>
          <a:prstGeom prst="rect">
            <a:avLst/>
          </a:prstGeom>
        </p:spPr>
      </p:pic>
    </p:spTree>
    <p:extLst>
      <p:ext uri="{BB962C8B-B14F-4D97-AF65-F5344CB8AC3E}">
        <p14:creationId xmlns:p14="http://schemas.microsoft.com/office/powerpoint/2010/main" val="52945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11A5-7F5D-05D7-D943-DE247FC34438}"/>
              </a:ext>
            </a:extLst>
          </p:cNvPr>
          <p:cNvSpPr>
            <a:spLocks noGrp="1"/>
          </p:cNvSpPr>
          <p:nvPr>
            <p:ph type="ctrTitle"/>
          </p:nvPr>
        </p:nvSpPr>
        <p:spPr>
          <a:xfrm>
            <a:off x="996696" y="365760"/>
            <a:ext cx="8101584" cy="634365"/>
          </a:xfrm>
        </p:spPr>
        <p:txBody>
          <a:bodyPr>
            <a:normAutofit fontScale="90000"/>
          </a:bodyPr>
          <a:lstStyle/>
          <a:p>
            <a:r>
              <a:rPr lang="en-US" sz="3200" b="1" dirty="0"/>
              <a:t>Benefits of a Flight delay prediction system</a:t>
            </a:r>
          </a:p>
        </p:txBody>
      </p:sp>
      <p:sp>
        <p:nvSpPr>
          <p:cNvPr id="3" name="Subtitle 2">
            <a:extLst>
              <a:ext uri="{FF2B5EF4-FFF2-40B4-BE49-F238E27FC236}">
                <a16:creationId xmlns:a16="http://schemas.microsoft.com/office/drawing/2014/main" id="{1094B92C-EFDC-8DBD-079B-5FAA08C754EE}"/>
              </a:ext>
            </a:extLst>
          </p:cNvPr>
          <p:cNvSpPr>
            <a:spLocks noGrp="1"/>
          </p:cNvSpPr>
          <p:nvPr>
            <p:ph type="subTitle" idx="1"/>
          </p:nvPr>
        </p:nvSpPr>
        <p:spPr>
          <a:xfrm>
            <a:off x="1261872" y="1514475"/>
            <a:ext cx="9418320" cy="4977765"/>
          </a:xfrm>
        </p:spPr>
        <p:txBody>
          <a:bodyPr>
            <a:normAutofit/>
          </a:bodyPr>
          <a:lstStyle/>
          <a:p>
            <a:pPr marL="342900" indent="-342900" algn="l">
              <a:buClr>
                <a:schemeClr val="tx1"/>
              </a:buClr>
              <a:buFont typeface="Wingdings" panose="05000000000000000000" pitchFamily="2" charset="2"/>
              <a:buChar char="q"/>
            </a:pPr>
            <a:r>
              <a:rPr lang="en-US" sz="2400" dirty="0">
                <a:solidFill>
                  <a:schemeClr val="tx1"/>
                </a:solidFill>
              </a:rPr>
              <a:t>Enhance Operational Efficiency</a:t>
            </a:r>
          </a:p>
          <a:p>
            <a:pPr marL="342900" indent="-342900" algn="l">
              <a:buClr>
                <a:schemeClr val="tx1"/>
              </a:buClr>
              <a:buFont typeface="Wingdings" panose="05000000000000000000" pitchFamily="2" charset="2"/>
              <a:buChar char="q"/>
            </a:pPr>
            <a:endParaRPr lang="en-US" sz="2400" i="0" dirty="0">
              <a:solidFill>
                <a:schemeClr val="tx1"/>
              </a:solidFill>
              <a:effectLst/>
              <a:latin typeface="Söhne"/>
            </a:endParaRPr>
          </a:p>
          <a:p>
            <a:pPr marL="342900" indent="-342900" algn="l">
              <a:buClr>
                <a:schemeClr val="tx1"/>
              </a:buClr>
              <a:buFont typeface="Wingdings" panose="05000000000000000000" pitchFamily="2" charset="2"/>
              <a:buChar char="q"/>
            </a:pPr>
            <a:r>
              <a:rPr lang="en-US" sz="2400" dirty="0">
                <a:solidFill>
                  <a:schemeClr val="tx1"/>
                </a:solidFill>
              </a:rPr>
              <a:t>Improve Passenger Experience</a:t>
            </a:r>
          </a:p>
          <a:p>
            <a:pPr marL="342900" indent="-342900" algn="l">
              <a:buClr>
                <a:schemeClr val="tx1"/>
              </a:buClr>
              <a:buFont typeface="Wingdings" panose="05000000000000000000" pitchFamily="2" charset="2"/>
              <a:buChar char="q"/>
            </a:pPr>
            <a:endParaRPr lang="en-US" sz="2400" dirty="0">
              <a:solidFill>
                <a:schemeClr val="tx1"/>
              </a:solidFill>
            </a:endParaRPr>
          </a:p>
          <a:p>
            <a:pPr marL="342900" indent="-342900" algn="l">
              <a:buClr>
                <a:schemeClr val="tx1"/>
              </a:buClr>
              <a:buFont typeface="Wingdings" panose="05000000000000000000" pitchFamily="2" charset="2"/>
              <a:buChar char="q"/>
            </a:pPr>
            <a:r>
              <a:rPr lang="en-US" sz="2400" dirty="0">
                <a:solidFill>
                  <a:schemeClr val="tx1"/>
                </a:solidFill>
              </a:rPr>
              <a:t>Improved technological innovation for the betterment of the aviation industry.</a:t>
            </a:r>
          </a:p>
          <a:p>
            <a:pPr marL="342900" indent="-342900" algn="l">
              <a:buClr>
                <a:schemeClr val="tx1"/>
              </a:buClr>
              <a:buFont typeface="Wingdings" panose="05000000000000000000" pitchFamily="2" charset="2"/>
              <a:buChar char="q"/>
            </a:pPr>
            <a:endParaRPr lang="en-US" sz="2400" i="0" dirty="0">
              <a:solidFill>
                <a:schemeClr val="tx1"/>
              </a:solidFill>
              <a:effectLst/>
              <a:latin typeface="Söhne"/>
            </a:endParaRPr>
          </a:p>
          <a:p>
            <a:pPr algn="l">
              <a:buClr>
                <a:schemeClr val="tx1"/>
              </a:buClr>
            </a:pPr>
            <a:endParaRPr lang="en-US" sz="2400" i="0" dirty="0">
              <a:solidFill>
                <a:schemeClr val="tx1"/>
              </a:solidFill>
              <a:effectLst/>
              <a:latin typeface="Söhne"/>
            </a:endParaRPr>
          </a:p>
        </p:txBody>
      </p:sp>
      <p:pic>
        <p:nvPicPr>
          <p:cNvPr id="24" name="Picture 23" descr="A black and orange logo&#10;&#10;Description automatically generated">
            <a:extLst>
              <a:ext uri="{FF2B5EF4-FFF2-40B4-BE49-F238E27FC236}">
                <a16:creationId xmlns:a16="http://schemas.microsoft.com/office/drawing/2014/main" id="{C6CED9D0-AA5E-AD34-D575-CB68C00AB0FD}"/>
              </a:ext>
            </a:extLst>
          </p:cNvPr>
          <p:cNvPicPr>
            <a:picLocks noChangeAspect="1"/>
          </p:cNvPicPr>
          <p:nvPr/>
        </p:nvPicPr>
        <p:blipFill>
          <a:blip r:embed="rId3"/>
          <a:stretch>
            <a:fillRect/>
          </a:stretch>
        </p:blipFill>
        <p:spPr>
          <a:xfrm>
            <a:off x="0" y="-34455"/>
            <a:ext cx="1261872" cy="480391"/>
          </a:xfrm>
          <a:prstGeom prst="rect">
            <a:avLst/>
          </a:prstGeom>
        </p:spPr>
      </p:pic>
    </p:spTree>
    <p:extLst>
      <p:ext uri="{BB962C8B-B14F-4D97-AF65-F5344CB8AC3E}">
        <p14:creationId xmlns:p14="http://schemas.microsoft.com/office/powerpoint/2010/main" val="203034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94F8-E10D-4A94-566A-01CE781E57C9}"/>
              </a:ext>
            </a:extLst>
          </p:cNvPr>
          <p:cNvSpPr>
            <a:spLocks noGrp="1"/>
          </p:cNvSpPr>
          <p:nvPr>
            <p:ph type="ctrTitle"/>
          </p:nvPr>
        </p:nvSpPr>
        <p:spPr>
          <a:xfrm>
            <a:off x="904876" y="247650"/>
            <a:ext cx="8515350" cy="619125"/>
          </a:xfrm>
        </p:spPr>
        <p:txBody>
          <a:bodyPr>
            <a:normAutofit fontScale="90000"/>
          </a:bodyPr>
          <a:lstStyle/>
          <a:p>
            <a:pPr algn="l"/>
            <a:r>
              <a:rPr lang="en-US" sz="3200" b="1" dirty="0"/>
              <a:t>Exploratory Data Analysis (Univariate Analysis)</a:t>
            </a:r>
          </a:p>
        </p:txBody>
      </p:sp>
      <p:sp>
        <p:nvSpPr>
          <p:cNvPr id="3" name="Subtitle 2">
            <a:extLst>
              <a:ext uri="{FF2B5EF4-FFF2-40B4-BE49-F238E27FC236}">
                <a16:creationId xmlns:a16="http://schemas.microsoft.com/office/drawing/2014/main" id="{3024495E-0A99-4ACC-6883-890C235984FB}"/>
              </a:ext>
            </a:extLst>
          </p:cNvPr>
          <p:cNvSpPr>
            <a:spLocks noGrp="1"/>
          </p:cNvSpPr>
          <p:nvPr>
            <p:ph type="subTitle" idx="1"/>
          </p:nvPr>
        </p:nvSpPr>
        <p:spPr>
          <a:xfrm>
            <a:off x="1261871" y="1038226"/>
            <a:ext cx="7986903" cy="2552699"/>
          </a:xfrm>
        </p:spPr>
        <p:txBody>
          <a:bodyPr/>
          <a:lstStyle/>
          <a:p>
            <a:pPr algn="l"/>
            <a:r>
              <a:rPr lang="en-US" b="1" dirty="0">
                <a:solidFill>
                  <a:schemeClr val="tx1"/>
                </a:solidFill>
              </a:rPr>
              <a:t>Analysis of Arrival and Departure Delays</a:t>
            </a:r>
          </a:p>
          <a:p>
            <a:pPr marL="285750" indent="-285750" algn="l">
              <a:buFont typeface="Wingdings" panose="05000000000000000000" pitchFamily="2" charset="2"/>
              <a:buChar char="ü"/>
            </a:pPr>
            <a:r>
              <a:rPr lang="en-US" i="0" dirty="0">
                <a:solidFill>
                  <a:srgbClr val="000000"/>
                </a:solidFill>
                <a:effectLst/>
                <a:latin typeface="Helvetica Neue"/>
              </a:rPr>
              <a:t>Departure delay is right skewed with a minimum delay of 1 minute and a maximum delay of 112 mins. The mean delay is 19.86mins.</a:t>
            </a:r>
          </a:p>
          <a:p>
            <a:pPr marL="285750" indent="-285750" algn="l">
              <a:buFont typeface="Wingdings" panose="05000000000000000000" pitchFamily="2" charset="2"/>
              <a:buChar char="ü"/>
            </a:pPr>
            <a:endParaRPr lang="en-US" i="0" dirty="0">
              <a:solidFill>
                <a:srgbClr val="000000"/>
              </a:solidFill>
              <a:effectLst/>
              <a:latin typeface="Helvetica Neue"/>
            </a:endParaRPr>
          </a:p>
          <a:p>
            <a:pPr marL="285750" indent="-285750" algn="l">
              <a:buFont typeface="Wingdings" panose="05000000000000000000" pitchFamily="2" charset="2"/>
              <a:buChar char="ü"/>
            </a:pPr>
            <a:r>
              <a:rPr lang="en-US" dirty="0">
                <a:solidFill>
                  <a:schemeClr val="tx1"/>
                </a:solidFill>
              </a:rPr>
              <a:t>Arrival delay is right skewed with a minimum delay of 1 minute and a maximum delay of 243mins. The mean delay is 19.62 mins</a:t>
            </a:r>
          </a:p>
          <a:p>
            <a:pPr algn="l"/>
            <a:endParaRPr lang="en-US" dirty="0">
              <a:solidFill>
                <a:schemeClr val="tx1"/>
              </a:solidFill>
            </a:endParaRPr>
          </a:p>
        </p:txBody>
      </p:sp>
      <p:pic>
        <p:nvPicPr>
          <p:cNvPr id="4" name="Picture 3" descr="A black and orange logo&#10;&#10;Description automatically generated">
            <a:extLst>
              <a:ext uri="{FF2B5EF4-FFF2-40B4-BE49-F238E27FC236}">
                <a16:creationId xmlns:a16="http://schemas.microsoft.com/office/drawing/2014/main" id="{DD1B2130-9DF5-40DF-27BC-FE74CE05073F}"/>
              </a:ext>
            </a:extLst>
          </p:cNvPr>
          <p:cNvPicPr>
            <a:picLocks noChangeAspect="1"/>
          </p:cNvPicPr>
          <p:nvPr/>
        </p:nvPicPr>
        <p:blipFill>
          <a:blip r:embed="rId2"/>
          <a:stretch>
            <a:fillRect/>
          </a:stretch>
        </p:blipFill>
        <p:spPr>
          <a:xfrm>
            <a:off x="0" y="-34455"/>
            <a:ext cx="1261872" cy="480391"/>
          </a:xfrm>
          <a:prstGeom prst="rect">
            <a:avLst/>
          </a:prstGeom>
        </p:spPr>
      </p:pic>
      <p:pic>
        <p:nvPicPr>
          <p:cNvPr id="7" name="Picture 6">
            <a:extLst>
              <a:ext uri="{FF2B5EF4-FFF2-40B4-BE49-F238E27FC236}">
                <a16:creationId xmlns:a16="http://schemas.microsoft.com/office/drawing/2014/main" id="{0AA48086-558E-47BB-88BB-42C4C737547D}"/>
              </a:ext>
            </a:extLst>
          </p:cNvPr>
          <p:cNvPicPr>
            <a:picLocks noChangeAspect="1"/>
          </p:cNvPicPr>
          <p:nvPr/>
        </p:nvPicPr>
        <p:blipFill>
          <a:blip r:embed="rId3"/>
          <a:stretch>
            <a:fillRect/>
          </a:stretch>
        </p:blipFill>
        <p:spPr>
          <a:xfrm>
            <a:off x="503194" y="4133850"/>
            <a:ext cx="9875246" cy="2724150"/>
          </a:xfrm>
          <a:prstGeom prst="rect">
            <a:avLst/>
          </a:prstGeom>
        </p:spPr>
      </p:pic>
    </p:spTree>
    <p:extLst>
      <p:ext uri="{BB962C8B-B14F-4D97-AF65-F5344CB8AC3E}">
        <p14:creationId xmlns:p14="http://schemas.microsoft.com/office/powerpoint/2010/main" val="304917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CB5D-1B35-9860-7065-CABB1F4CC08A}"/>
              </a:ext>
            </a:extLst>
          </p:cNvPr>
          <p:cNvSpPr>
            <a:spLocks noGrp="1"/>
          </p:cNvSpPr>
          <p:nvPr>
            <p:ph type="ctrTitle"/>
          </p:nvPr>
        </p:nvSpPr>
        <p:spPr>
          <a:xfrm>
            <a:off x="1261872" y="173736"/>
            <a:ext cx="8193024" cy="583097"/>
          </a:xfrm>
        </p:spPr>
        <p:txBody>
          <a:bodyPr>
            <a:normAutofit fontScale="90000"/>
          </a:bodyPr>
          <a:lstStyle/>
          <a:p>
            <a:pPr algn="l"/>
            <a:r>
              <a:rPr lang="en-US" sz="3200" b="1" dirty="0"/>
              <a:t>Exploratory Data Analysis (Univariate Analysis)</a:t>
            </a:r>
          </a:p>
        </p:txBody>
      </p:sp>
      <p:sp>
        <p:nvSpPr>
          <p:cNvPr id="3" name="Subtitle 2">
            <a:extLst>
              <a:ext uri="{FF2B5EF4-FFF2-40B4-BE49-F238E27FC236}">
                <a16:creationId xmlns:a16="http://schemas.microsoft.com/office/drawing/2014/main" id="{FDBA7848-6989-843C-6170-A3E07369F972}"/>
              </a:ext>
            </a:extLst>
          </p:cNvPr>
          <p:cNvSpPr>
            <a:spLocks noGrp="1"/>
          </p:cNvSpPr>
          <p:nvPr>
            <p:ph type="subTitle" idx="1"/>
          </p:nvPr>
        </p:nvSpPr>
        <p:spPr>
          <a:xfrm>
            <a:off x="1261872" y="886968"/>
            <a:ext cx="9180576" cy="2386584"/>
          </a:xfrm>
        </p:spPr>
        <p:txBody>
          <a:bodyPr/>
          <a:lstStyle/>
          <a:p>
            <a:pPr algn="l"/>
            <a:r>
              <a:rPr lang="en-US" b="1" dirty="0">
                <a:solidFill>
                  <a:schemeClr val="tx1"/>
                </a:solidFill>
              </a:rPr>
              <a:t>Analysis of flights per airline</a:t>
            </a:r>
          </a:p>
          <a:p>
            <a:pPr algn="l"/>
            <a:r>
              <a:rPr lang="en-US" i="1" dirty="0">
                <a:solidFill>
                  <a:srgbClr val="000000"/>
                </a:solidFill>
                <a:effectLst/>
                <a:latin typeface="Helvetica Neue"/>
              </a:rPr>
              <a:t>Top 3 Airlines with the highest number of flights</a:t>
            </a:r>
            <a:r>
              <a:rPr lang="en-US" i="0" dirty="0">
                <a:solidFill>
                  <a:srgbClr val="000000"/>
                </a:solidFill>
                <a:effectLst/>
                <a:latin typeface="Helvetica Neue"/>
              </a:rPr>
              <a:t>:</a:t>
            </a:r>
            <a:endParaRPr lang="en-US" dirty="0">
              <a:solidFill>
                <a:srgbClr val="000000"/>
              </a:solidFill>
              <a:latin typeface="Helvetica Neue"/>
            </a:endParaRPr>
          </a:p>
          <a:p>
            <a:pPr marL="285750" indent="-285750" algn="l">
              <a:buFont typeface="Wingdings" panose="05000000000000000000" pitchFamily="2" charset="2"/>
              <a:buChar char="ü"/>
            </a:pPr>
            <a:r>
              <a:rPr lang="en-US" b="0" i="0" dirty="0">
                <a:solidFill>
                  <a:srgbClr val="000000"/>
                </a:solidFill>
                <a:effectLst/>
                <a:latin typeface="Helvetica Neue"/>
              </a:rPr>
              <a:t>Southwest Airlines Co.(WN) - 201,529</a:t>
            </a:r>
          </a:p>
          <a:p>
            <a:pPr marL="285750" indent="-285750" algn="l">
              <a:buFont typeface="Wingdings" panose="05000000000000000000" pitchFamily="2" charset="2"/>
              <a:buChar char="ü"/>
            </a:pPr>
            <a:r>
              <a:rPr lang="en-US" b="0" i="0" dirty="0">
                <a:solidFill>
                  <a:srgbClr val="000000"/>
                </a:solidFill>
                <a:effectLst/>
                <a:latin typeface="Helvetica Neue"/>
              </a:rPr>
              <a:t>Delta Air Lines Inc (DL) - 135,745</a:t>
            </a:r>
          </a:p>
          <a:p>
            <a:pPr marL="285750" indent="-285750" algn="l">
              <a:buFont typeface="Wingdings" panose="05000000000000000000" pitchFamily="2" charset="2"/>
              <a:buChar char="ü"/>
            </a:pPr>
            <a:r>
              <a:rPr lang="en-US" b="0" i="0" dirty="0">
                <a:solidFill>
                  <a:srgbClr val="000000"/>
                </a:solidFill>
                <a:effectLst/>
                <a:latin typeface="Helvetica Neue"/>
              </a:rPr>
              <a:t>Atlantic Southeast Airlines (EV) - 94,749</a:t>
            </a:r>
          </a:p>
          <a:p>
            <a:pPr marL="285750" indent="-285750" algn="l">
              <a:buFont typeface="Wingdings" panose="05000000000000000000" pitchFamily="2" charset="2"/>
              <a:buChar char="ü"/>
            </a:pPr>
            <a:endParaRPr lang="en-US" dirty="0">
              <a:solidFill>
                <a:schemeClr val="tx1"/>
              </a:solidFill>
            </a:endParaRPr>
          </a:p>
        </p:txBody>
      </p:sp>
      <p:pic>
        <p:nvPicPr>
          <p:cNvPr id="4" name="Picture 3" descr="A black and orange logo&#10;&#10;Description automatically generated">
            <a:extLst>
              <a:ext uri="{FF2B5EF4-FFF2-40B4-BE49-F238E27FC236}">
                <a16:creationId xmlns:a16="http://schemas.microsoft.com/office/drawing/2014/main" id="{6A177605-87F7-AE4F-7E8C-55D07FAD8234}"/>
              </a:ext>
            </a:extLst>
          </p:cNvPr>
          <p:cNvPicPr>
            <a:picLocks noChangeAspect="1"/>
          </p:cNvPicPr>
          <p:nvPr/>
        </p:nvPicPr>
        <p:blipFill>
          <a:blip r:embed="rId2"/>
          <a:stretch>
            <a:fillRect/>
          </a:stretch>
        </p:blipFill>
        <p:spPr>
          <a:xfrm>
            <a:off x="0" y="-34455"/>
            <a:ext cx="1261872" cy="480391"/>
          </a:xfrm>
          <a:prstGeom prst="rect">
            <a:avLst/>
          </a:prstGeom>
        </p:spPr>
      </p:pic>
      <p:pic>
        <p:nvPicPr>
          <p:cNvPr id="6" name="Picture 5">
            <a:extLst>
              <a:ext uri="{FF2B5EF4-FFF2-40B4-BE49-F238E27FC236}">
                <a16:creationId xmlns:a16="http://schemas.microsoft.com/office/drawing/2014/main" id="{47504B3A-5043-6FDB-FF4D-F29CB97DF727}"/>
              </a:ext>
            </a:extLst>
          </p:cNvPr>
          <p:cNvPicPr>
            <a:picLocks noChangeAspect="1"/>
          </p:cNvPicPr>
          <p:nvPr/>
        </p:nvPicPr>
        <p:blipFill>
          <a:blip r:embed="rId3"/>
          <a:stretch>
            <a:fillRect/>
          </a:stretch>
        </p:blipFill>
        <p:spPr>
          <a:xfrm>
            <a:off x="630936" y="3584449"/>
            <a:ext cx="8357616" cy="2935224"/>
          </a:xfrm>
          <a:prstGeom prst="rect">
            <a:avLst/>
          </a:prstGeom>
        </p:spPr>
      </p:pic>
    </p:spTree>
    <p:extLst>
      <p:ext uri="{BB962C8B-B14F-4D97-AF65-F5344CB8AC3E}">
        <p14:creationId xmlns:p14="http://schemas.microsoft.com/office/powerpoint/2010/main" val="387660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D322-5C57-C48D-5ECA-9CE5303AF771}"/>
              </a:ext>
            </a:extLst>
          </p:cNvPr>
          <p:cNvSpPr>
            <a:spLocks noGrp="1"/>
          </p:cNvSpPr>
          <p:nvPr>
            <p:ph type="ctrTitle"/>
          </p:nvPr>
        </p:nvSpPr>
        <p:spPr>
          <a:xfrm>
            <a:off x="1261872" y="190501"/>
            <a:ext cx="8147304" cy="623315"/>
          </a:xfrm>
        </p:spPr>
        <p:txBody>
          <a:bodyPr>
            <a:normAutofit fontScale="90000"/>
          </a:bodyPr>
          <a:lstStyle/>
          <a:p>
            <a:pPr algn="l"/>
            <a:r>
              <a:rPr lang="en-US" sz="3200" b="1" dirty="0"/>
              <a:t>Exploratory Data Analysis (Bivariate Analysis)</a:t>
            </a:r>
          </a:p>
        </p:txBody>
      </p:sp>
      <p:sp>
        <p:nvSpPr>
          <p:cNvPr id="3" name="Subtitle 2">
            <a:extLst>
              <a:ext uri="{FF2B5EF4-FFF2-40B4-BE49-F238E27FC236}">
                <a16:creationId xmlns:a16="http://schemas.microsoft.com/office/drawing/2014/main" id="{DFF446BA-DB30-85EA-FB71-865FFAFAFDDF}"/>
              </a:ext>
            </a:extLst>
          </p:cNvPr>
          <p:cNvSpPr>
            <a:spLocks noGrp="1"/>
          </p:cNvSpPr>
          <p:nvPr>
            <p:ph type="subTitle" idx="1"/>
          </p:nvPr>
        </p:nvSpPr>
        <p:spPr>
          <a:xfrm>
            <a:off x="1261872" y="960121"/>
            <a:ext cx="8321040" cy="2039111"/>
          </a:xfrm>
        </p:spPr>
        <p:txBody>
          <a:bodyPr>
            <a:normAutofit/>
          </a:bodyPr>
          <a:lstStyle/>
          <a:p>
            <a:pPr algn="l"/>
            <a:r>
              <a:rPr lang="en-US" b="1" dirty="0">
                <a:solidFill>
                  <a:schemeClr val="tx1"/>
                </a:solidFill>
              </a:rPr>
              <a:t>Analysis of Departure Delay by Airlines</a:t>
            </a:r>
          </a:p>
          <a:p>
            <a:pPr algn="l"/>
            <a:r>
              <a:rPr lang="en-US" i="1" dirty="0">
                <a:solidFill>
                  <a:srgbClr val="000000"/>
                </a:solidFill>
                <a:effectLst/>
                <a:latin typeface="Helvetica Neue"/>
              </a:rPr>
              <a:t>Top 3 Airlines with the lowest delay rates for Departure Flights</a:t>
            </a:r>
          </a:p>
          <a:p>
            <a:pPr marL="285750" indent="-285750" algn="l">
              <a:buFont typeface="Wingdings" panose="05000000000000000000" pitchFamily="2" charset="2"/>
              <a:buChar char="ü"/>
            </a:pPr>
            <a:r>
              <a:rPr lang="en-US" b="0" i="0" dirty="0">
                <a:solidFill>
                  <a:srgbClr val="000000"/>
                </a:solidFill>
                <a:effectLst/>
                <a:latin typeface="Helvetica Neue"/>
              </a:rPr>
              <a:t>Hawaiian Airlines Inc.(HA) - 10.33 mins</a:t>
            </a:r>
          </a:p>
          <a:p>
            <a:pPr marL="285750" indent="-285750" algn="l">
              <a:buFont typeface="Wingdings" panose="05000000000000000000" pitchFamily="2" charset="2"/>
              <a:buChar char="ü"/>
            </a:pPr>
            <a:r>
              <a:rPr lang="en-US" b="0" i="0" dirty="0">
                <a:solidFill>
                  <a:srgbClr val="000000"/>
                </a:solidFill>
                <a:effectLst/>
                <a:latin typeface="Helvetica Neue"/>
              </a:rPr>
              <a:t>Alaska Airlines Inc.(AS)- 13.98 mins</a:t>
            </a:r>
          </a:p>
          <a:p>
            <a:pPr marL="285750" indent="-285750" algn="l">
              <a:buFont typeface="Wingdings" panose="05000000000000000000" pitchFamily="2" charset="2"/>
              <a:buChar char="ü"/>
            </a:pPr>
            <a:r>
              <a:rPr lang="en-US" b="0" i="0" dirty="0">
                <a:solidFill>
                  <a:srgbClr val="000000"/>
                </a:solidFill>
                <a:effectLst/>
                <a:latin typeface="Helvetica Neue"/>
              </a:rPr>
              <a:t>Delta Air Lines Inc.(DL)- 14.28 mins</a:t>
            </a:r>
          </a:p>
        </p:txBody>
      </p:sp>
      <p:pic>
        <p:nvPicPr>
          <p:cNvPr id="4" name="Picture 3" descr="A black and orange logo&#10;&#10;Description automatically generated">
            <a:extLst>
              <a:ext uri="{FF2B5EF4-FFF2-40B4-BE49-F238E27FC236}">
                <a16:creationId xmlns:a16="http://schemas.microsoft.com/office/drawing/2014/main" id="{1E0DC5C5-282E-8796-395A-FF490207D517}"/>
              </a:ext>
            </a:extLst>
          </p:cNvPr>
          <p:cNvPicPr>
            <a:picLocks noChangeAspect="1"/>
          </p:cNvPicPr>
          <p:nvPr/>
        </p:nvPicPr>
        <p:blipFill>
          <a:blip r:embed="rId2"/>
          <a:stretch>
            <a:fillRect/>
          </a:stretch>
        </p:blipFill>
        <p:spPr>
          <a:xfrm>
            <a:off x="0" y="-34455"/>
            <a:ext cx="1261872" cy="480391"/>
          </a:xfrm>
          <a:prstGeom prst="rect">
            <a:avLst/>
          </a:prstGeom>
        </p:spPr>
      </p:pic>
      <p:pic>
        <p:nvPicPr>
          <p:cNvPr id="9" name="Picture 8">
            <a:extLst>
              <a:ext uri="{FF2B5EF4-FFF2-40B4-BE49-F238E27FC236}">
                <a16:creationId xmlns:a16="http://schemas.microsoft.com/office/drawing/2014/main" id="{0FC195E9-5EB0-D919-DE11-AF9A9780A714}"/>
              </a:ext>
            </a:extLst>
          </p:cNvPr>
          <p:cNvPicPr>
            <a:picLocks noChangeAspect="1"/>
          </p:cNvPicPr>
          <p:nvPr/>
        </p:nvPicPr>
        <p:blipFill>
          <a:blip r:embed="rId3"/>
          <a:stretch>
            <a:fillRect/>
          </a:stretch>
        </p:blipFill>
        <p:spPr>
          <a:xfrm>
            <a:off x="822960" y="3858768"/>
            <a:ext cx="8586216" cy="2999232"/>
          </a:xfrm>
          <a:prstGeom prst="rect">
            <a:avLst/>
          </a:prstGeom>
        </p:spPr>
      </p:pic>
    </p:spTree>
    <p:extLst>
      <p:ext uri="{BB962C8B-B14F-4D97-AF65-F5344CB8AC3E}">
        <p14:creationId xmlns:p14="http://schemas.microsoft.com/office/powerpoint/2010/main" val="367140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D683-EFFA-CDBC-1A4B-0F874B1C4E6B}"/>
              </a:ext>
            </a:extLst>
          </p:cNvPr>
          <p:cNvSpPr>
            <a:spLocks noGrp="1"/>
          </p:cNvSpPr>
          <p:nvPr>
            <p:ph type="ctrTitle"/>
          </p:nvPr>
        </p:nvSpPr>
        <p:spPr>
          <a:xfrm>
            <a:off x="1289304" y="59436"/>
            <a:ext cx="9418320" cy="612648"/>
          </a:xfrm>
        </p:spPr>
        <p:txBody>
          <a:bodyPr>
            <a:normAutofit/>
          </a:bodyPr>
          <a:lstStyle/>
          <a:p>
            <a:pPr algn="l"/>
            <a:r>
              <a:rPr lang="en-US" sz="3200" b="1" dirty="0"/>
              <a:t>Multivariate Analysis (Correlation matrix)</a:t>
            </a:r>
          </a:p>
        </p:txBody>
      </p:sp>
      <p:sp>
        <p:nvSpPr>
          <p:cNvPr id="3" name="Subtitle 2">
            <a:extLst>
              <a:ext uri="{FF2B5EF4-FFF2-40B4-BE49-F238E27FC236}">
                <a16:creationId xmlns:a16="http://schemas.microsoft.com/office/drawing/2014/main" id="{6E5DEEE4-3B1F-7F49-84F4-4CF89F29EAC7}"/>
              </a:ext>
            </a:extLst>
          </p:cNvPr>
          <p:cNvSpPr>
            <a:spLocks noGrp="1"/>
          </p:cNvSpPr>
          <p:nvPr>
            <p:ph type="subTitle" idx="1"/>
          </p:nvPr>
        </p:nvSpPr>
        <p:spPr>
          <a:xfrm>
            <a:off x="1143000" y="1086928"/>
            <a:ext cx="7104888" cy="2342072"/>
          </a:xfrm>
        </p:spPr>
        <p:txBody>
          <a:bodyPr>
            <a:normAutofit/>
          </a:bodyPr>
          <a:lstStyle/>
          <a:p>
            <a:pPr algn="l"/>
            <a:r>
              <a:rPr lang="en-US" i="1" dirty="0">
                <a:solidFill>
                  <a:srgbClr val="000000"/>
                </a:solidFill>
                <a:effectLst/>
                <a:latin typeface="Helvetica Neue"/>
              </a:rPr>
              <a:t>Top 3 busiest airports(airports with the highest number of flights)</a:t>
            </a:r>
            <a:endParaRPr lang="en-US" i="1" dirty="0">
              <a:solidFill>
                <a:schemeClr val="tx1"/>
              </a:solidFill>
            </a:endParaRPr>
          </a:p>
          <a:p>
            <a:pPr marL="457200" indent="-457200" algn="l">
              <a:buClr>
                <a:schemeClr val="tx1"/>
              </a:buClr>
              <a:buAutoNum type="arabicPeriod"/>
            </a:pPr>
            <a:r>
              <a:rPr lang="en-US" dirty="0">
                <a:solidFill>
                  <a:schemeClr val="tx1"/>
                </a:solidFill>
              </a:rPr>
              <a:t>Hartsfield-Jackson Atlanta International Airport Atlanta Georgia - ATL</a:t>
            </a:r>
          </a:p>
          <a:p>
            <a:pPr marL="457200" indent="-457200" algn="l">
              <a:buClr>
                <a:schemeClr val="tx1"/>
              </a:buClr>
              <a:buAutoNum type="arabicPeriod"/>
            </a:pPr>
            <a:r>
              <a:rPr lang="en-US" dirty="0">
                <a:solidFill>
                  <a:schemeClr val="tx1"/>
                </a:solidFill>
              </a:rPr>
              <a:t>Dallas/Fort Worth International Airport Dallas-Fort Worth – DFW</a:t>
            </a:r>
          </a:p>
          <a:p>
            <a:pPr marL="457200" indent="-457200" algn="l">
              <a:buClr>
                <a:schemeClr val="tx1"/>
              </a:buClr>
              <a:buFont typeface="Wingdings 3" charset="2"/>
              <a:buAutoNum type="arabicPeriod"/>
            </a:pPr>
            <a:r>
              <a:rPr lang="en-US" b="0" i="0" dirty="0">
                <a:solidFill>
                  <a:srgbClr val="000000"/>
                </a:solidFill>
                <a:effectLst/>
                <a:latin typeface="Helvetica Neue"/>
              </a:rPr>
              <a:t>Chicago O'Hare International Airport Chicago </a:t>
            </a:r>
            <a:r>
              <a:rPr lang="en-US" b="0" i="0" dirty="0" err="1">
                <a:solidFill>
                  <a:srgbClr val="000000"/>
                </a:solidFill>
                <a:effectLst/>
                <a:latin typeface="Helvetica Neue"/>
              </a:rPr>
              <a:t>Ilinois</a:t>
            </a:r>
            <a:r>
              <a:rPr lang="en-US" b="0" i="0" dirty="0">
                <a:solidFill>
                  <a:srgbClr val="000000"/>
                </a:solidFill>
                <a:effectLst/>
                <a:latin typeface="Helvetica Neue"/>
              </a:rPr>
              <a:t> - ORD</a:t>
            </a:r>
          </a:p>
        </p:txBody>
      </p:sp>
      <p:pic>
        <p:nvPicPr>
          <p:cNvPr id="4" name="Picture 3" descr="A black and orange logo&#10;&#10;Description automatically generated">
            <a:extLst>
              <a:ext uri="{FF2B5EF4-FFF2-40B4-BE49-F238E27FC236}">
                <a16:creationId xmlns:a16="http://schemas.microsoft.com/office/drawing/2014/main" id="{01855FD7-3BF8-593C-64CD-14997D796DBA}"/>
              </a:ext>
            </a:extLst>
          </p:cNvPr>
          <p:cNvPicPr>
            <a:picLocks noChangeAspect="1"/>
          </p:cNvPicPr>
          <p:nvPr/>
        </p:nvPicPr>
        <p:blipFill>
          <a:blip r:embed="rId2"/>
          <a:stretch>
            <a:fillRect/>
          </a:stretch>
        </p:blipFill>
        <p:spPr>
          <a:xfrm>
            <a:off x="0" y="-34455"/>
            <a:ext cx="1261872" cy="480391"/>
          </a:xfrm>
          <a:prstGeom prst="rect">
            <a:avLst/>
          </a:prstGeom>
        </p:spPr>
      </p:pic>
      <p:pic>
        <p:nvPicPr>
          <p:cNvPr id="7" name="Picture 6" descr="A blue squares with white text&#10;&#10;Description automatically generated">
            <a:extLst>
              <a:ext uri="{FF2B5EF4-FFF2-40B4-BE49-F238E27FC236}">
                <a16:creationId xmlns:a16="http://schemas.microsoft.com/office/drawing/2014/main" id="{B3BCC2A4-68C7-E2CB-795F-4AA00B20B1BF}"/>
              </a:ext>
            </a:extLst>
          </p:cNvPr>
          <p:cNvPicPr>
            <a:picLocks noChangeAspect="1"/>
          </p:cNvPicPr>
          <p:nvPr/>
        </p:nvPicPr>
        <p:blipFill>
          <a:blip r:embed="rId3"/>
          <a:stretch>
            <a:fillRect/>
          </a:stretch>
        </p:blipFill>
        <p:spPr>
          <a:xfrm>
            <a:off x="1828801" y="3591772"/>
            <a:ext cx="7104888" cy="3305506"/>
          </a:xfrm>
          <a:prstGeom prst="rect">
            <a:avLst/>
          </a:prstGeom>
        </p:spPr>
      </p:pic>
    </p:spTree>
    <p:extLst>
      <p:ext uri="{BB962C8B-B14F-4D97-AF65-F5344CB8AC3E}">
        <p14:creationId xmlns:p14="http://schemas.microsoft.com/office/powerpoint/2010/main" val="400426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540A-96AA-5C97-2445-A5E87DB57178}"/>
              </a:ext>
            </a:extLst>
          </p:cNvPr>
          <p:cNvSpPr>
            <a:spLocks noGrp="1"/>
          </p:cNvSpPr>
          <p:nvPr>
            <p:ph type="ctrTitle"/>
          </p:nvPr>
        </p:nvSpPr>
        <p:spPr>
          <a:xfrm>
            <a:off x="1417321" y="180976"/>
            <a:ext cx="6519671" cy="742950"/>
          </a:xfrm>
        </p:spPr>
        <p:txBody>
          <a:bodyPr vert="horz" lIns="91440" tIns="45720" rIns="91440" bIns="45720" rtlCol="0" anchor="b">
            <a:normAutofit/>
          </a:bodyPr>
          <a:lstStyle/>
          <a:p>
            <a:pPr algn="l">
              <a:lnSpc>
                <a:spcPct val="90000"/>
              </a:lnSpc>
            </a:pPr>
            <a:r>
              <a:rPr lang="en-US" sz="3200" dirty="0">
                <a:solidFill>
                  <a:schemeClr val="tx1"/>
                </a:solidFill>
              </a:rPr>
              <a:t>Data Preprocessing steps</a:t>
            </a:r>
          </a:p>
        </p:txBody>
      </p:sp>
      <p:sp>
        <p:nvSpPr>
          <p:cNvPr id="3" name="Subtitle 2">
            <a:extLst>
              <a:ext uri="{FF2B5EF4-FFF2-40B4-BE49-F238E27FC236}">
                <a16:creationId xmlns:a16="http://schemas.microsoft.com/office/drawing/2014/main" id="{48D4175E-ED93-0961-4300-213883F457D4}"/>
              </a:ext>
            </a:extLst>
          </p:cNvPr>
          <p:cNvSpPr>
            <a:spLocks noGrp="1"/>
          </p:cNvSpPr>
          <p:nvPr>
            <p:ph type="subTitle" idx="1"/>
          </p:nvPr>
        </p:nvSpPr>
        <p:spPr>
          <a:xfrm>
            <a:off x="274321" y="1581150"/>
            <a:ext cx="7936991" cy="4618037"/>
          </a:xfrm>
        </p:spPr>
        <p:txBody>
          <a:bodyPr vert="horz" lIns="91440" tIns="45720" rIns="91440" bIns="45720" rtlCol="0">
            <a:normAutofit/>
          </a:bodyPr>
          <a:lstStyle/>
          <a:p>
            <a:pPr indent="-182880" algn="l"/>
            <a:r>
              <a:rPr lang="en-US" sz="2000" b="1" dirty="0">
                <a:solidFill>
                  <a:schemeClr val="tx1"/>
                </a:solidFill>
              </a:rPr>
              <a:t>Feature Engineering</a:t>
            </a:r>
            <a:r>
              <a:rPr lang="en-US" sz="2000" dirty="0">
                <a:solidFill>
                  <a:schemeClr val="tx1"/>
                </a:solidFill>
              </a:rPr>
              <a:t>: The target label was separated, and the redundant variables were dropped.</a:t>
            </a:r>
          </a:p>
          <a:p>
            <a:pPr indent="-182880" algn="l"/>
            <a:endParaRPr lang="en-US" sz="2000" dirty="0">
              <a:solidFill>
                <a:schemeClr val="tx1"/>
              </a:solidFill>
            </a:endParaRPr>
          </a:p>
          <a:p>
            <a:pPr indent="-182880" algn="l"/>
            <a:r>
              <a:rPr lang="en-US" sz="2000" b="1" dirty="0">
                <a:solidFill>
                  <a:schemeClr val="tx1"/>
                </a:solidFill>
              </a:rPr>
              <a:t>Label Encoding: </a:t>
            </a:r>
            <a:r>
              <a:rPr lang="en-US" sz="2000" dirty="0">
                <a:solidFill>
                  <a:schemeClr val="tx1"/>
                </a:solidFill>
              </a:rPr>
              <a:t>The arrival and departure delay columns were assigned a unique numerical label.</a:t>
            </a:r>
          </a:p>
          <a:p>
            <a:pPr indent="-182880" algn="l"/>
            <a:endParaRPr lang="en-US" sz="2000" dirty="0">
              <a:solidFill>
                <a:schemeClr val="tx1"/>
              </a:solidFill>
            </a:endParaRPr>
          </a:p>
          <a:p>
            <a:pPr indent="-182880" algn="l"/>
            <a:r>
              <a:rPr lang="en-US" sz="2000" b="1" dirty="0">
                <a:solidFill>
                  <a:schemeClr val="tx1"/>
                </a:solidFill>
              </a:rPr>
              <a:t>Scaling</a:t>
            </a:r>
            <a:r>
              <a:rPr lang="en-US" sz="2000" dirty="0">
                <a:solidFill>
                  <a:schemeClr val="tx1"/>
                </a:solidFill>
              </a:rPr>
              <a:t>: The Standard scaler was used to scale the dataset.</a:t>
            </a:r>
          </a:p>
        </p:txBody>
      </p:sp>
      <p:pic>
        <p:nvPicPr>
          <p:cNvPr id="6" name="Picture 5" descr="A black and orange logo&#10;&#10;Description automatically generated">
            <a:extLst>
              <a:ext uri="{FF2B5EF4-FFF2-40B4-BE49-F238E27FC236}">
                <a16:creationId xmlns:a16="http://schemas.microsoft.com/office/drawing/2014/main" id="{6D69CAD4-C4BE-41E1-26A6-52C5CE494591}"/>
              </a:ext>
            </a:extLst>
          </p:cNvPr>
          <p:cNvPicPr>
            <a:picLocks noChangeAspect="1"/>
          </p:cNvPicPr>
          <p:nvPr/>
        </p:nvPicPr>
        <p:blipFill>
          <a:blip r:embed="rId2"/>
          <a:stretch>
            <a:fillRect/>
          </a:stretch>
        </p:blipFill>
        <p:spPr>
          <a:xfrm>
            <a:off x="0" y="-34455"/>
            <a:ext cx="1261872" cy="480391"/>
          </a:xfrm>
          <a:prstGeom prst="rect">
            <a:avLst/>
          </a:prstGeom>
        </p:spPr>
      </p:pic>
      <p:pic>
        <p:nvPicPr>
          <p:cNvPr id="7" name="Picture 6" descr="A plane on the runway&#10;&#10;Description automatically generated">
            <a:extLst>
              <a:ext uri="{FF2B5EF4-FFF2-40B4-BE49-F238E27FC236}">
                <a16:creationId xmlns:a16="http://schemas.microsoft.com/office/drawing/2014/main" id="{53163EDC-7B65-DAF2-A316-BF0C3D8C0961}"/>
              </a:ext>
            </a:extLst>
          </p:cNvPr>
          <p:cNvPicPr>
            <a:picLocks noChangeAspect="1"/>
          </p:cNvPicPr>
          <p:nvPr/>
        </p:nvPicPr>
        <p:blipFill>
          <a:blip r:embed="rId3"/>
          <a:stretch>
            <a:fillRect/>
          </a:stretch>
        </p:blipFill>
        <p:spPr>
          <a:xfrm>
            <a:off x="8211312" y="0"/>
            <a:ext cx="3904488" cy="6858000"/>
          </a:xfrm>
          <a:prstGeom prst="rect">
            <a:avLst/>
          </a:prstGeom>
        </p:spPr>
      </p:pic>
    </p:spTree>
    <p:extLst>
      <p:ext uri="{BB962C8B-B14F-4D97-AF65-F5344CB8AC3E}">
        <p14:creationId xmlns:p14="http://schemas.microsoft.com/office/powerpoint/2010/main" val="285348648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7BB4-AAB6-A904-B526-D28CA29052C4}"/>
              </a:ext>
            </a:extLst>
          </p:cNvPr>
          <p:cNvSpPr>
            <a:spLocks noGrp="1"/>
          </p:cNvSpPr>
          <p:nvPr>
            <p:ph type="ctrTitle"/>
          </p:nvPr>
        </p:nvSpPr>
        <p:spPr>
          <a:xfrm>
            <a:off x="1453897" y="180975"/>
            <a:ext cx="6931151" cy="643973"/>
          </a:xfrm>
        </p:spPr>
        <p:txBody>
          <a:bodyPr vert="horz" lIns="91440" tIns="45720" rIns="91440" bIns="45720" rtlCol="0" anchor="b">
            <a:normAutofit/>
          </a:bodyPr>
          <a:lstStyle/>
          <a:p>
            <a:pPr algn="l">
              <a:lnSpc>
                <a:spcPct val="90000"/>
              </a:lnSpc>
            </a:pPr>
            <a:r>
              <a:rPr lang="en-US" sz="3200" dirty="0">
                <a:solidFill>
                  <a:schemeClr val="tx1"/>
                </a:solidFill>
              </a:rPr>
              <a:t>Model Building and Evaluation</a:t>
            </a:r>
          </a:p>
        </p:txBody>
      </p:sp>
      <p:sp>
        <p:nvSpPr>
          <p:cNvPr id="3" name="Subtitle 2">
            <a:extLst>
              <a:ext uri="{FF2B5EF4-FFF2-40B4-BE49-F238E27FC236}">
                <a16:creationId xmlns:a16="http://schemas.microsoft.com/office/drawing/2014/main" id="{60B802CB-6034-93BA-BA6E-52DC534AF3F4}"/>
              </a:ext>
            </a:extLst>
          </p:cNvPr>
          <p:cNvSpPr>
            <a:spLocks noGrp="1"/>
          </p:cNvSpPr>
          <p:nvPr>
            <p:ph type="subTitle" idx="1"/>
          </p:nvPr>
        </p:nvSpPr>
        <p:spPr>
          <a:xfrm>
            <a:off x="347473" y="1431236"/>
            <a:ext cx="8321039" cy="4767952"/>
          </a:xfrm>
        </p:spPr>
        <p:txBody>
          <a:bodyPr vert="horz" lIns="91440" tIns="45720" rIns="91440" bIns="45720" rtlCol="0">
            <a:normAutofit/>
          </a:bodyPr>
          <a:lstStyle/>
          <a:p>
            <a:pPr indent="-182880" algn="l"/>
            <a:r>
              <a:rPr lang="en-US" sz="1800" dirty="0">
                <a:solidFill>
                  <a:schemeClr val="tx1"/>
                </a:solidFill>
              </a:rPr>
              <a:t>The data was split into 70% train and 30% test</a:t>
            </a:r>
          </a:p>
          <a:p>
            <a:pPr indent="-182880" algn="l"/>
            <a:r>
              <a:rPr lang="en-US" sz="1800" dirty="0">
                <a:solidFill>
                  <a:schemeClr val="tx1"/>
                </a:solidFill>
              </a:rPr>
              <a:t>The top 2 models based on </a:t>
            </a:r>
            <a:r>
              <a:rPr lang="en-US" sz="1800" b="1" dirty="0">
                <a:solidFill>
                  <a:schemeClr val="tx1"/>
                </a:solidFill>
              </a:rPr>
              <a:t>Recall score </a:t>
            </a:r>
            <a:r>
              <a:rPr lang="en-US" sz="1800" dirty="0">
                <a:solidFill>
                  <a:schemeClr val="tx1"/>
                </a:solidFill>
              </a:rPr>
              <a:t>are:</a:t>
            </a:r>
          </a:p>
          <a:p>
            <a:pPr marL="457200" indent="-182880" algn="l">
              <a:buClr>
                <a:schemeClr val="bg1"/>
              </a:buClr>
              <a:buFont typeface="+mj-lt"/>
              <a:buAutoNum type="arabicPeriod"/>
            </a:pPr>
            <a:r>
              <a:rPr lang="en-US" sz="1800" dirty="0">
                <a:solidFill>
                  <a:schemeClr val="tx1"/>
                </a:solidFill>
              </a:rPr>
              <a:t>Naive Bayes(optimized) – </a:t>
            </a:r>
            <a:r>
              <a:rPr lang="en-US" dirty="0">
                <a:solidFill>
                  <a:schemeClr val="tx1"/>
                </a:solidFill>
              </a:rPr>
              <a:t>78</a:t>
            </a:r>
            <a:r>
              <a:rPr lang="en-US" sz="1800" dirty="0">
                <a:solidFill>
                  <a:schemeClr val="tx1"/>
                </a:solidFill>
              </a:rPr>
              <a:t>%</a:t>
            </a:r>
          </a:p>
          <a:p>
            <a:pPr marL="457200" indent="-182880" algn="l">
              <a:buClr>
                <a:schemeClr val="bg1"/>
              </a:buClr>
              <a:buFont typeface="+mj-lt"/>
              <a:buAutoNum type="arabicPeriod"/>
            </a:pPr>
            <a:r>
              <a:rPr lang="en-US" sz="1800" dirty="0">
                <a:solidFill>
                  <a:schemeClr val="tx1"/>
                </a:solidFill>
              </a:rPr>
              <a:t>Logistic Regression – </a:t>
            </a:r>
            <a:r>
              <a:rPr lang="en-US" dirty="0">
                <a:solidFill>
                  <a:schemeClr val="tx1"/>
                </a:solidFill>
              </a:rPr>
              <a:t>70%</a:t>
            </a:r>
            <a:endParaRPr lang="en-US" sz="1800" dirty="0">
              <a:solidFill>
                <a:schemeClr val="tx1"/>
              </a:solidFill>
            </a:endParaRPr>
          </a:p>
          <a:p>
            <a:pPr indent="-182880" algn="l"/>
            <a:endParaRPr lang="en-US" sz="1800" dirty="0">
              <a:solidFill>
                <a:schemeClr val="tx1"/>
              </a:solidFill>
            </a:endParaRPr>
          </a:p>
          <a:p>
            <a:pPr indent="-182880" algn="l"/>
            <a:r>
              <a:rPr lang="en-US" sz="1800" b="1" dirty="0">
                <a:solidFill>
                  <a:schemeClr val="tx1"/>
                </a:solidFill>
              </a:rPr>
              <a:t>Model determining metric</a:t>
            </a:r>
            <a:r>
              <a:rPr lang="en-US" sz="1800" dirty="0">
                <a:solidFill>
                  <a:schemeClr val="tx1"/>
                </a:solidFill>
              </a:rPr>
              <a:t>: Recall Score</a:t>
            </a:r>
          </a:p>
          <a:p>
            <a:pPr indent="-182880" algn="l"/>
            <a:r>
              <a:rPr lang="en-US" sz="1800" dirty="0">
                <a:solidFill>
                  <a:schemeClr val="tx1"/>
                </a:solidFill>
              </a:rPr>
              <a:t>A model with a high recall score means it is good at identifying all instances of delay while minimizing false negatives, as high false negatives can hinder airport operational efficiencies.</a:t>
            </a:r>
          </a:p>
        </p:txBody>
      </p:sp>
      <p:pic>
        <p:nvPicPr>
          <p:cNvPr id="20" name="Picture 19" descr="A black and orange logo&#10;&#10;Description automatically generated">
            <a:extLst>
              <a:ext uri="{FF2B5EF4-FFF2-40B4-BE49-F238E27FC236}">
                <a16:creationId xmlns:a16="http://schemas.microsoft.com/office/drawing/2014/main" id="{C7011595-5EB1-3CCC-3549-C01BA80334DD}"/>
              </a:ext>
            </a:extLst>
          </p:cNvPr>
          <p:cNvPicPr>
            <a:picLocks noChangeAspect="1"/>
          </p:cNvPicPr>
          <p:nvPr/>
        </p:nvPicPr>
        <p:blipFill>
          <a:blip r:embed="rId3"/>
          <a:stretch>
            <a:fillRect/>
          </a:stretch>
        </p:blipFill>
        <p:spPr>
          <a:xfrm>
            <a:off x="0" y="-34455"/>
            <a:ext cx="1261872" cy="480391"/>
          </a:xfrm>
          <a:prstGeom prst="rect">
            <a:avLst/>
          </a:prstGeom>
        </p:spPr>
      </p:pic>
    </p:spTree>
    <p:extLst>
      <p:ext uri="{BB962C8B-B14F-4D97-AF65-F5344CB8AC3E}">
        <p14:creationId xmlns:p14="http://schemas.microsoft.com/office/powerpoint/2010/main" val="132809675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2140</TotalTime>
  <Words>561</Words>
  <Application>Microsoft Office PowerPoint</Application>
  <PresentationFormat>Widescreen</PresentationFormat>
  <Paragraphs>63</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Bernard MT Condensed</vt:lpstr>
      <vt:lpstr>Calibri</vt:lpstr>
      <vt:lpstr>Helvetica Neue</vt:lpstr>
      <vt:lpstr>Söhne</vt:lpstr>
      <vt:lpstr>Trebuchet MS</vt:lpstr>
      <vt:lpstr>Wingdings</vt:lpstr>
      <vt:lpstr>Wingdings 3</vt:lpstr>
      <vt:lpstr>Facet</vt:lpstr>
      <vt:lpstr>Flight delay Prediction</vt:lpstr>
      <vt:lpstr>PROBLEM STATEMENT</vt:lpstr>
      <vt:lpstr>Benefits of a Flight delay prediction system</vt:lpstr>
      <vt:lpstr>Exploratory Data Analysis (Univariate Analysis)</vt:lpstr>
      <vt:lpstr>Exploratory Data Analysis (Univariate Analysis)</vt:lpstr>
      <vt:lpstr>Exploratory Data Analysis (Bivariate Analysis)</vt:lpstr>
      <vt:lpstr>Multivariate Analysis (Correlation matrix)</vt:lpstr>
      <vt:lpstr>Data Preprocessing steps</vt:lpstr>
      <vt:lpstr>Model Building and Evaluation</vt:lpstr>
      <vt:lpstr>   Model Evaluation (Confusion Matrix)</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CONNECTTEL CUSTOMER CHURN PREDICTION</dc:title>
  <dc:creator>Bolaji Falugba</dc:creator>
  <cp:lastModifiedBy>Bolaji Falugba</cp:lastModifiedBy>
  <cp:revision>12</cp:revision>
  <dcterms:created xsi:type="dcterms:W3CDTF">2023-11-13T13:18:23Z</dcterms:created>
  <dcterms:modified xsi:type="dcterms:W3CDTF">2023-12-14T23:07:35Z</dcterms:modified>
</cp:coreProperties>
</file>