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873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554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807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362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71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5194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0658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7329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062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5582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9/14/2023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383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9/14/2023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0883574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4FFEA-C3BD-8115-F9D5-3AF19EB93B15}"/>
              </a:ext>
            </a:extLst>
          </p:cNvPr>
          <p:cNvSpPr>
            <a:spLocks noGrp="1"/>
          </p:cNvSpPr>
          <p:nvPr>
            <p:ph type="ctrTitle"/>
          </p:nvPr>
        </p:nvSpPr>
        <p:spPr>
          <a:xfrm>
            <a:off x="762000" y="1524000"/>
            <a:ext cx="3018325" cy="4984286"/>
          </a:xfrm>
        </p:spPr>
        <p:txBody>
          <a:bodyPr vert="horz" lIns="91440" tIns="45720" rIns="91440" bIns="45720" rtlCol="0" anchor="t">
            <a:normAutofit/>
          </a:bodyPr>
          <a:lstStyle/>
          <a:p>
            <a:pPr algn="l"/>
            <a:r>
              <a:rPr lang="en-US" sz="3200" dirty="0">
                <a:latin typeface="Georgia" panose="02040502050405020303" pitchFamily="18" charset="0"/>
              </a:rPr>
              <a:t>DELUR SERVICES RETURN ANALYSIS</a:t>
            </a:r>
          </a:p>
        </p:txBody>
      </p:sp>
      <p:sp>
        <p:nvSpPr>
          <p:cNvPr id="17" name="Freeform: Shape 16">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pic>
        <p:nvPicPr>
          <p:cNvPr id="4" name="Picture 3" descr="A colorful smoke in a white background&#10;&#10;Description automatically generated with medium confidence">
            <a:extLst>
              <a:ext uri="{FF2B5EF4-FFF2-40B4-BE49-F238E27FC236}">
                <a16:creationId xmlns:a16="http://schemas.microsoft.com/office/drawing/2014/main" id="{FABCE5B3-867D-1E76-02ED-FAB344FF3633}"/>
              </a:ext>
            </a:extLst>
          </p:cNvPr>
          <p:cNvPicPr>
            <a:picLocks noChangeAspect="1"/>
          </p:cNvPicPr>
          <p:nvPr/>
        </p:nvPicPr>
        <p:blipFill rotWithShape="1">
          <a:blip r:embed="rId2"/>
          <a:srcRect l="26327" r="23903" b="-1"/>
          <a:stretch/>
        </p:blipFill>
        <p:spPr>
          <a:xfrm>
            <a:off x="7859090" y="1040564"/>
            <a:ext cx="4337540" cy="5817436"/>
          </a:xfrm>
          <a:custGeom>
            <a:avLst/>
            <a:gdLst/>
            <a:ahLst/>
            <a:cxnLst/>
            <a:rect l="l" t="t" r="r" b="b"/>
            <a:pathLst>
              <a:path w="4337540" h="5817436">
                <a:moveTo>
                  <a:pt x="3175347" y="710"/>
                </a:moveTo>
                <a:cubicBezTo>
                  <a:pt x="3421493" y="-5064"/>
                  <a:pt x="3686120" y="24227"/>
                  <a:pt x="3972229" y="94304"/>
                </a:cubicBezTo>
                <a:lnTo>
                  <a:pt x="4337540" y="181400"/>
                </a:lnTo>
                <a:lnTo>
                  <a:pt x="433754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p:spPr>
      </p:pic>
      <p:sp>
        <p:nvSpPr>
          <p:cNvPr id="19" name="Freeform: Shape 18">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82642" flipH="1">
            <a:off x="7133961"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 name="Subtitle 2">
            <a:extLst>
              <a:ext uri="{FF2B5EF4-FFF2-40B4-BE49-F238E27FC236}">
                <a16:creationId xmlns:a16="http://schemas.microsoft.com/office/drawing/2014/main" id="{11AFDBB1-0690-5FD3-F5DA-0C6FBEC1E49C}"/>
              </a:ext>
            </a:extLst>
          </p:cNvPr>
          <p:cNvSpPr>
            <a:spLocks noGrp="1"/>
          </p:cNvSpPr>
          <p:nvPr>
            <p:ph type="subTitle" idx="1"/>
          </p:nvPr>
        </p:nvSpPr>
        <p:spPr>
          <a:xfrm>
            <a:off x="693801" y="1388853"/>
            <a:ext cx="3645286" cy="5119433"/>
          </a:xfrm>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algn="l"/>
            <a:endParaRPr lang="en-US" dirty="0"/>
          </a:p>
          <a:p>
            <a:pPr algn="l"/>
            <a:endParaRPr lang="en-US" b="1" dirty="0">
              <a:latin typeface="Georgia" panose="02040502050405020303" pitchFamily="18" charset="0"/>
            </a:endParaRPr>
          </a:p>
          <a:p>
            <a:pPr algn="l"/>
            <a:r>
              <a:rPr lang="en-US" b="1" dirty="0">
                <a:latin typeface="Georgia" panose="02040502050405020303" pitchFamily="18" charset="0"/>
              </a:rPr>
              <a:t>By: Mobolaji Falugba</a:t>
            </a:r>
          </a:p>
          <a:p>
            <a:pPr algn="l"/>
            <a:r>
              <a:rPr lang="en-US" b="1" dirty="0">
                <a:latin typeface="Georgia" panose="02040502050405020303" pitchFamily="18" charset="0"/>
              </a:rPr>
              <a:t>19/08/2023</a:t>
            </a:r>
          </a:p>
        </p:txBody>
      </p:sp>
      <p:pic>
        <p:nvPicPr>
          <p:cNvPr id="8" name="Picture 7">
            <a:extLst>
              <a:ext uri="{FF2B5EF4-FFF2-40B4-BE49-F238E27FC236}">
                <a16:creationId xmlns:a16="http://schemas.microsoft.com/office/drawing/2014/main" id="{2B63EE4C-5DE6-D070-C9B9-3878B2782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78050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BED-B3AF-F21D-FE37-987C9FB06BC4}"/>
              </a:ext>
            </a:extLst>
          </p:cNvPr>
          <p:cNvSpPr>
            <a:spLocks noGrp="1"/>
          </p:cNvSpPr>
          <p:nvPr>
            <p:ph type="title"/>
          </p:nvPr>
        </p:nvSpPr>
        <p:spPr/>
        <p:txBody>
          <a:bodyPr>
            <a:normAutofit/>
          </a:bodyPr>
          <a:lstStyle/>
          <a:p>
            <a:r>
              <a:rPr lang="en-US" sz="3200" dirty="0">
                <a:latin typeface="Georgia" panose="02040502050405020303" pitchFamily="18" charset="0"/>
              </a:rPr>
              <a:t>Recommendations from Product Analysis</a:t>
            </a:r>
            <a:endParaRPr lang="en-US" sz="3200" dirty="0"/>
          </a:p>
        </p:txBody>
      </p:sp>
      <p:sp>
        <p:nvSpPr>
          <p:cNvPr id="3" name="Content Placeholder 2">
            <a:extLst>
              <a:ext uri="{FF2B5EF4-FFF2-40B4-BE49-F238E27FC236}">
                <a16:creationId xmlns:a16="http://schemas.microsoft.com/office/drawing/2014/main" id="{6BDAF192-2EF5-5F22-1A85-90BFA7DA9E60}"/>
              </a:ext>
            </a:extLst>
          </p:cNvPr>
          <p:cNvSpPr>
            <a:spLocks noGrp="1"/>
          </p:cNvSpPr>
          <p:nvPr>
            <p:ph idx="1"/>
          </p:nvPr>
        </p:nvSpPr>
        <p:spPr/>
        <p:txBody>
          <a:bodyPr>
            <a:normAutofit fontScale="92500" lnSpcReduction="10000"/>
          </a:bodyPr>
          <a:lstStyle/>
          <a:p>
            <a:r>
              <a:rPr lang="en-US" sz="2200" b="1" i="0" dirty="0">
                <a:effectLst/>
              </a:rPr>
              <a:t>Product Quality and Customer Satisfaction:</a:t>
            </a:r>
            <a:r>
              <a:rPr lang="en-US" sz="2200" b="0" i="0" dirty="0">
                <a:solidFill>
                  <a:srgbClr val="D1D5DB"/>
                </a:solidFill>
                <a:effectLst/>
              </a:rPr>
              <a:t> The high return rate for products 1 and 3 suggests that there might be issues with the quality, functionality, or performance of these products. The company should Investigate whether there are consistent complaints or feedback from customers regarding these products</a:t>
            </a:r>
            <a:r>
              <a:rPr lang="en-US" sz="2200" dirty="0">
                <a:solidFill>
                  <a:srgbClr val="D1D5DB"/>
                </a:solidFill>
              </a:rPr>
              <a:t> and also f</a:t>
            </a:r>
            <a:r>
              <a:rPr lang="en-US" sz="2200" b="0" i="0" dirty="0">
                <a:solidFill>
                  <a:srgbClr val="D1D5DB"/>
                </a:solidFill>
                <a:effectLst/>
              </a:rPr>
              <a:t>ocus on improving the overall quality and ensuring that these products meet customer expectations.</a:t>
            </a:r>
          </a:p>
          <a:p>
            <a:r>
              <a:rPr lang="en-US" sz="2200" b="1" i="0" dirty="0">
                <a:effectLst/>
              </a:rPr>
              <a:t>Price-Performance Ratio:</a:t>
            </a:r>
            <a:r>
              <a:rPr lang="en-US" sz="2200" b="0" i="0" dirty="0">
                <a:solidFill>
                  <a:srgbClr val="D1D5DB"/>
                </a:solidFill>
                <a:effectLst/>
              </a:rPr>
              <a:t> The </a:t>
            </a:r>
            <a:r>
              <a:rPr lang="en-US" sz="2200" dirty="0">
                <a:solidFill>
                  <a:srgbClr val="D1D5DB"/>
                </a:solidFill>
              </a:rPr>
              <a:t>company should e</a:t>
            </a:r>
            <a:r>
              <a:rPr lang="en-US" sz="2200" b="0" i="0" dirty="0">
                <a:solidFill>
                  <a:srgbClr val="D1D5DB"/>
                </a:solidFill>
                <a:effectLst/>
              </a:rPr>
              <a:t>valuate whether the unit price of products 1 and 3 is justified by their quality and features. If customers perceive that these products do not offer good value for their price, they might be more likely to return them. Consider adjusting pricing strategies if necessary.</a:t>
            </a:r>
          </a:p>
          <a:p>
            <a:endParaRPr lang="en-US" sz="2200" dirty="0"/>
          </a:p>
        </p:txBody>
      </p:sp>
      <p:pic>
        <p:nvPicPr>
          <p:cNvPr id="4" name="Picture 3">
            <a:extLst>
              <a:ext uri="{FF2B5EF4-FFF2-40B4-BE49-F238E27FC236}">
                <a16:creationId xmlns:a16="http://schemas.microsoft.com/office/drawing/2014/main" id="{7A7C33D3-BF4F-B40D-CE5B-AC2BAE195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56259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78A2-9A62-9931-0E20-27BC9D6E63B5}"/>
              </a:ext>
            </a:extLst>
          </p:cNvPr>
          <p:cNvSpPr>
            <a:spLocks noGrp="1"/>
          </p:cNvSpPr>
          <p:nvPr>
            <p:ph type="title"/>
          </p:nvPr>
        </p:nvSpPr>
        <p:spPr/>
        <p:txBody>
          <a:bodyPr>
            <a:normAutofit/>
          </a:bodyPr>
          <a:lstStyle/>
          <a:p>
            <a:r>
              <a:rPr lang="en-US" sz="3200" dirty="0">
                <a:latin typeface="Georgia" panose="02040502050405020303" pitchFamily="18" charset="0"/>
              </a:rPr>
              <a:t>Recommendations by Returns per State</a:t>
            </a:r>
            <a:endParaRPr lang="en-US" sz="3200" dirty="0"/>
          </a:p>
        </p:txBody>
      </p:sp>
      <p:sp>
        <p:nvSpPr>
          <p:cNvPr id="3" name="Content Placeholder 2">
            <a:extLst>
              <a:ext uri="{FF2B5EF4-FFF2-40B4-BE49-F238E27FC236}">
                <a16:creationId xmlns:a16="http://schemas.microsoft.com/office/drawing/2014/main" id="{BC69B95F-44A1-2969-5D4C-35F04C7A5B0C}"/>
              </a:ext>
            </a:extLst>
          </p:cNvPr>
          <p:cNvSpPr>
            <a:spLocks noGrp="1"/>
          </p:cNvSpPr>
          <p:nvPr>
            <p:ph idx="1"/>
          </p:nvPr>
        </p:nvSpPr>
        <p:spPr/>
        <p:txBody>
          <a:bodyPr>
            <a:normAutofit/>
          </a:bodyPr>
          <a:lstStyle/>
          <a:p>
            <a:pPr lvl="1"/>
            <a:r>
              <a:rPr lang="en-US" sz="2200" b="1" dirty="0"/>
              <a:t>Optimization of Delivery performance</a:t>
            </a:r>
            <a:r>
              <a:rPr lang="en-US" sz="2200" dirty="0"/>
              <a:t>: South Carolina SC, Alabama AL, Mississippi MI, and Georgia GA were states with the highest return rates of 15%. Analysis of returned products to these states showed a high delay in the delivery of the products with SC having a 45% delay, AL 42%, MI 36%, and GA 33% while the average delay rate for other states was only 29%. The company should consider optimizing delivery performance in these states.</a:t>
            </a:r>
          </a:p>
        </p:txBody>
      </p:sp>
      <p:pic>
        <p:nvPicPr>
          <p:cNvPr id="4" name="Picture 3">
            <a:extLst>
              <a:ext uri="{FF2B5EF4-FFF2-40B4-BE49-F238E27FC236}">
                <a16:creationId xmlns:a16="http://schemas.microsoft.com/office/drawing/2014/main" id="{E7B71872-686C-A498-E162-A9E3CB82D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268811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0523-9225-FACD-2CB4-02EC1D79BF6C}"/>
              </a:ext>
            </a:extLst>
          </p:cNvPr>
          <p:cNvSpPr>
            <a:spLocks noGrp="1"/>
          </p:cNvSpPr>
          <p:nvPr>
            <p:ph type="title"/>
          </p:nvPr>
        </p:nvSpPr>
        <p:spPr/>
        <p:txBody>
          <a:bodyPr>
            <a:normAutofit/>
          </a:bodyPr>
          <a:lstStyle/>
          <a:p>
            <a:r>
              <a:rPr lang="en-US" sz="3200" dirty="0">
                <a:latin typeface="Georgia" panose="02040502050405020303" pitchFamily="18" charset="0"/>
              </a:rPr>
              <a:t>Recommendations by Support Agent</a:t>
            </a:r>
            <a:endParaRPr lang="en-US" sz="3200" dirty="0"/>
          </a:p>
        </p:txBody>
      </p:sp>
      <p:sp>
        <p:nvSpPr>
          <p:cNvPr id="3" name="Content Placeholder 2">
            <a:extLst>
              <a:ext uri="{FF2B5EF4-FFF2-40B4-BE49-F238E27FC236}">
                <a16:creationId xmlns:a16="http://schemas.microsoft.com/office/drawing/2014/main" id="{8BCBDC3F-55A1-4D06-B074-C5B7F8AB827D}"/>
              </a:ext>
            </a:extLst>
          </p:cNvPr>
          <p:cNvSpPr>
            <a:spLocks noGrp="1"/>
          </p:cNvSpPr>
          <p:nvPr>
            <p:ph idx="1"/>
          </p:nvPr>
        </p:nvSpPr>
        <p:spPr/>
        <p:txBody>
          <a:bodyPr>
            <a:normAutofit/>
          </a:bodyPr>
          <a:lstStyle/>
          <a:p>
            <a:r>
              <a:rPr lang="en-US" sz="2200" dirty="0"/>
              <a:t>This showed that there was no definite pattern in the returns per support agent. Agents who had low returns in the previous year had significantly high returns in the later years. I suggest a Re-Orientation of the entire support agents on how to be more customer-centric</a:t>
            </a:r>
          </a:p>
        </p:txBody>
      </p:sp>
      <p:pic>
        <p:nvPicPr>
          <p:cNvPr id="4" name="Picture 3">
            <a:extLst>
              <a:ext uri="{FF2B5EF4-FFF2-40B4-BE49-F238E27FC236}">
                <a16:creationId xmlns:a16="http://schemas.microsoft.com/office/drawing/2014/main" id="{C2DDB7FC-185F-47F6-59B9-75BBA20DB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298583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1D81-1564-E305-CE28-25A4F8986CBE}"/>
              </a:ext>
            </a:extLst>
          </p:cNvPr>
          <p:cNvSpPr>
            <a:spLocks noGrp="1"/>
          </p:cNvSpPr>
          <p:nvPr>
            <p:ph type="title"/>
          </p:nvPr>
        </p:nvSpPr>
        <p:spPr/>
        <p:txBody>
          <a:bodyPr>
            <a:normAutofit/>
          </a:bodyPr>
          <a:lstStyle/>
          <a:p>
            <a:r>
              <a:rPr lang="en-US" sz="3200" dirty="0">
                <a:latin typeface="Georgia" panose="02040502050405020303" pitchFamily="18" charset="0"/>
              </a:rPr>
              <a:t>Recommendations by Return Trend (yearly)</a:t>
            </a:r>
            <a:endParaRPr lang="en-US" sz="3200" dirty="0"/>
          </a:p>
        </p:txBody>
      </p:sp>
      <p:sp>
        <p:nvSpPr>
          <p:cNvPr id="3" name="Content Placeholder 2">
            <a:extLst>
              <a:ext uri="{FF2B5EF4-FFF2-40B4-BE49-F238E27FC236}">
                <a16:creationId xmlns:a16="http://schemas.microsoft.com/office/drawing/2014/main" id="{2A71A39B-4173-3A80-A870-AC38E727D070}"/>
              </a:ext>
            </a:extLst>
          </p:cNvPr>
          <p:cNvSpPr>
            <a:spLocks noGrp="1"/>
          </p:cNvSpPr>
          <p:nvPr>
            <p:ph idx="1"/>
          </p:nvPr>
        </p:nvSpPr>
        <p:spPr/>
        <p:txBody>
          <a:bodyPr/>
          <a:lstStyle/>
          <a:p>
            <a:r>
              <a:rPr lang="en-US" sz="2200" dirty="0"/>
              <a:t>Analysis of the return trend showed that product 1 had the highest return rate in 2018 and 2019 with 11% and 13%  return rate, respectively. While the average return rate for other products in 2018 and 2019 was 8.5 and 11 returns, respectively.</a:t>
            </a:r>
          </a:p>
          <a:p>
            <a:r>
              <a:rPr lang="en-US" sz="2200" dirty="0"/>
              <a:t>The company should </a:t>
            </a:r>
            <a:r>
              <a:rPr lang="en-US" sz="2200" b="0" i="0" dirty="0">
                <a:solidFill>
                  <a:srgbClr val="D1D5DB"/>
                </a:solidFill>
                <a:effectLst/>
              </a:rPr>
              <a:t>ensure that the product is of high quality and product descriptions are accurate and comprehensive, providing customers with clear expectations about what they are purchasing thus minimizing customer dissatisfaction.</a:t>
            </a:r>
            <a:endParaRPr lang="en-US" sz="2200" dirty="0"/>
          </a:p>
        </p:txBody>
      </p:sp>
      <p:pic>
        <p:nvPicPr>
          <p:cNvPr id="4" name="Picture 3">
            <a:extLst>
              <a:ext uri="{FF2B5EF4-FFF2-40B4-BE49-F238E27FC236}">
                <a16:creationId xmlns:a16="http://schemas.microsoft.com/office/drawing/2014/main" id="{DB27E2D2-828C-6DDC-0764-AF7A6C280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256656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6F835-7456-3DD2-A6AA-CE0F13172A55}"/>
              </a:ext>
            </a:extLst>
          </p:cNvPr>
          <p:cNvSpPr>
            <a:spLocks noGrp="1"/>
          </p:cNvSpPr>
          <p:nvPr>
            <p:ph idx="1"/>
          </p:nvPr>
        </p:nvSpPr>
        <p:spPr/>
        <p:txBody>
          <a:bodyPr anchor="ctr">
            <a:normAutofit/>
          </a:bodyPr>
          <a:lstStyle/>
          <a:p>
            <a:pPr marL="0" indent="0" algn="ctr">
              <a:buNone/>
            </a:pPr>
            <a:r>
              <a:rPr lang="en-US" sz="4800" dirty="0">
                <a:latin typeface="Georgia" panose="02040502050405020303" pitchFamily="18" charset="0"/>
              </a:rPr>
              <a:t>THANKS FOR LISTENING.</a:t>
            </a:r>
          </a:p>
        </p:txBody>
      </p:sp>
      <p:pic>
        <p:nvPicPr>
          <p:cNvPr id="4" name="Picture 3">
            <a:extLst>
              <a:ext uri="{FF2B5EF4-FFF2-40B4-BE49-F238E27FC236}">
                <a16:creationId xmlns:a16="http://schemas.microsoft.com/office/drawing/2014/main" id="{7DD4AD79-870B-08CC-F7DB-748F9CC5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21573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D0B4-C5D9-81A2-77D5-68496B290BE6}"/>
              </a:ext>
            </a:extLst>
          </p:cNvPr>
          <p:cNvSpPr>
            <a:spLocks noGrp="1"/>
          </p:cNvSpPr>
          <p:nvPr>
            <p:ph type="title"/>
          </p:nvPr>
        </p:nvSpPr>
        <p:spPr/>
        <p:txBody>
          <a:bodyPr/>
          <a:lstStyle/>
          <a:p>
            <a:r>
              <a:rPr lang="en-US" dirty="0">
                <a:latin typeface="Georgia" panose="02040502050405020303" pitchFamily="18" charset="0"/>
              </a:rPr>
              <a:t>Business Objective.</a:t>
            </a:r>
          </a:p>
        </p:txBody>
      </p:sp>
      <p:sp>
        <p:nvSpPr>
          <p:cNvPr id="3" name="Content Placeholder 2">
            <a:extLst>
              <a:ext uri="{FF2B5EF4-FFF2-40B4-BE49-F238E27FC236}">
                <a16:creationId xmlns:a16="http://schemas.microsoft.com/office/drawing/2014/main" id="{95310D22-6BA1-081A-7F26-6863BB17BFAE}"/>
              </a:ext>
            </a:extLst>
          </p:cNvPr>
          <p:cNvSpPr>
            <a:spLocks noGrp="1"/>
          </p:cNvSpPr>
          <p:nvPr>
            <p:ph idx="1"/>
          </p:nvPr>
        </p:nvSpPr>
        <p:spPr/>
        <p:txBody>
          <a:bodyPr>
            <a:normAutofit/>
          </a:bodyPr>
          <a:lstStyle/>
          <a:p>
            <a:r>
              <a:rPr lang="en-US" sz="2200" b="1" dirty="0"/>
              <a:t>Delur Services </a:t>
            </a:r>
            <a:r>
              <a:rPr lang="en-US" sz="2200" dirty="0"/>
              <a:t>is a customer-centric company that provides a wide range of products to customers across different states. They take pride in delivering products on time and ensuring a seamless delivery performance to meet customers' expectations.</a:t>
            </a:r>
          </a:p>
          <a:p>
            <a:endParaRPr lang="en-US" sz="2200" dirty="0"/>
          </a:p>
          <a:p>
            <a:r>
              <a:rPr lang="en-US" sz="2200" dirty="0"/>
              <a:t>They want to obtain an overview of their data. They noticed discrepancies in their return rate and are looking towards achieving a target return rate of 5% for the coming year.</a:t>
            </a:r>
          </a:p>
        </p:txBody>
      </p:sp>
      <p:pic>
        <p:nvPicPr>
          <p:cNvPr id="4" name="Picture 3">
            <a:extLst>
              <a:ext uri="{FF2B5EF4-FFF2-40B4-BE49-F238E27FC236}">
                <a16:creationId xmlns:a16="http://schemas.microsoft.com/office/drawing/2014/main" id="{343AC2A9-365B-8CA4-7CFD-DB3FFC9F0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234744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2BE4FB-6533-E2C3-8AB2-6B5CD510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87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60B6-6546-83AC-F669-15892A82FFC9}"/>
              </a:ext>
            </a:extLst>
          </p:cNvPr>
          <p:cNvSpPr>
            <a:spLocks noGrp="1"/>
          </p:cNvSpPr>
          <p:nvPr>
            <p:ph type="title"/>
          </p:nvPr>
        </p:nvSpPr>
        <p:spPr/>
        <p:txBody>
          <a:bodyPr>
            <a:normAutofit/>
          </a:bodyPr>
          <a:lstStyle/>
          <a:p>
            <a:r>
              <a:rPr lang="en-US" sz="3200" dirty="0">
                <a:latin typeface="Georgia" panose="02040502050405020303" pitchFamily="18" charset="0"/>
              </a:rPr>
              <a:t>Analysis of Returns by the customer acquisition type.</a:t>
            </a:r>
          </a:p>
        </p:txBody>
      </p:sp>
      <p:sp>
        <p:nvSpPr>
          <p:cNvPr id="3" name="Content Placeholder 2">
            <a:extLst>
              <a:ext uri="{FF2B5EF4-FFF2-40B4-BE49-F238E27FC236}">
                <a16:creationId xmlns:a16="http://schemas.microsoft.com/office/drawing/2014/main" id="{A7473DEE-5D7E-1889-F538-5ADFACD671C4}"/>
              </a:ext>
            </a:extLst>
          </p:cNvPr>
          <p:cNvSpPr>
            <a:spLocks noGrp="1"/>
          </p:cNvSpPr>
          <p:nvPr>
            <p:ph idx="1"/>
          </p:nvPr>
        </p:nvSpPr>
        <p:spPr/>
        <p:txBody>
          <a:bodyPr>
            <a:normAutofit/>
          </a:bodyPr>
          <a:lstStyle/>
          <a:p>
            <a:r>
              <a:rPr lang="en-US" sz="2200" dirty="0"/>
              <a:t>This showed that the highest return was from customers acquired through Advertisement and this was a yearly pattern.</a:t>
            </a:r>
          </a:p>
        </p:txBody>
      </p:sp>
      <p:pic>
        <p:nvPicPr>
          <p:cNvPr id="6" name="Picture 5">
            <a:extLst>
              <a:ext uri="{FF2B5EF4-FFF2-40B4-BE49-F238E27FC236}">
                <a16:creationId xmlns:a16="http://schemas.microsoft.com/office/drawing/2014/main" id="{073CDA93-6A99-63A3-40CC-C09E811E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pic>
        <p:nvPicPr>
          <p:cNvPr id="8" name="Picture 7" descr="A graph of a customer acquisition type&#10;&#10;Description automatically generated">
            <a:extLst>
              <a:ext uri="{FF2B5EF4-FFF2-40B4-BE49-F238E27FC236}">
                <a16:creationId xmlns:a16="http://schemas.microsoft.com/office/drawing/2014/main" id="{BFB93826-F01E-4306-1629-DA77BC113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925" y="4467224"/>
            <a:ext cx="2746073" cy="2390775"/>
          </a:xfrm>
          <a:prstGeom prst="rect">
            <a:avLst/>
          </a:prstGeom>
        </p:spPr>
      </p:pic>
      <p:pic>
        <p:nvPicPr>
          <p:cNvPr id="10" name="Picture 9" descr="A graph of a customer acquisition type&#10;&#10;Description automatically generated">
            <a:extLst>
              <a:ext uri="{FF2B5EF4-FFF2-40B4-BE49-F238E27FC236}">
                <a16:creationId xmlns:a16="http://schemas.microsoft.com/office/drawing/2014/main" id="{CE99790E-4E23-BB44-CC07-7B14AFAFB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176" y="4467225"/>
            <a:ext cx="2834749" cy="2390775"/>
          </a:xfrm>
          <a:prstGeom prst="rect">
            <a:avLst/>
          </a:prstGeom>
        </p:spPr>
      </p:pic>
      <p:pic>
        <p:nvPicPr>
          <p:cNvPr id="11" name="Picture 10" descr="A date with yellow text&#10;&#10;Description automatically generated with medium confidence">
            <a:extLst>
              <a:ext uri="{FF2B5EF4-FFF2-40B4-BE49-F238E27FC236}">
                <a16:creationId xmlns:a16="http://schemas.microsoft.com/office/drawing/2014/main" id="{17B20675-2D74-F830-0872-F349E03FE7F5}"/>
              </a:ext>
            </a:extLst>
          </p:cNvPr>
          <p:cNvPicPr>
            <a:picLocks noChangeAspect="1"/>
          </p:cNvPicPr>
          <p:nvPr/>
        </p:nvPicPr>
        <p:blipFill rotWithShape="1">
          <a:blip r:embed="rId5">
            <a:extLst>
              <a:ext uri="{28A0092B-C50C-407E-A947-70E740481C1C}">
                <a14:useLocalDpi xmlns:a14="http://schemas.microsoft.com/office/drawing/2010/main" val="0"/>
              </a:ext>
            </a:extLst>
          </a:blip>
          <a:srcRect l="8022" t="44862" r="12743" b="15144"/>
          <a:stretch/>
        </p:blipFill>
        <p:spPr>
          <a:xfrm>
            <a:off x="10401369" y="4257675"/>
            <a:ext cx="1790629" cy="209548"/>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9E917E3B-AB88-59BF-A349-FF1FEE719A72}"/>
              </a:ext>
            </a:extLst>
          </p:cNvPr>
          <p:cNvPicPr>
            <a:picLocks noChangeAspect="1"/>
          </p:cNvPicPr>
          <p:nvPr/>
        </p:nvPicPr>
        <p:blipFill rotWithShape="1">
          <a:blip r:embed="rId6">
            <a:extLst>
              <a:ext uri="{28A0092B-C50C-407E-A947-70E740481C1C}">
                <a14:useLocalDpi xmlns:a14="http://schemas.microsoft.com/office/drawing/2010/main" val="0"/>
              </a:ext>
            </a:extLst>
          </a:blip>
          <a:srcRect l="12265" t="38833" r="6614" b="-2191"/>
          <a:stretch/>
        </p:blipFill>
        <p:spPr>
          <a:xfrm>
            <a:off x="7636151" y="4171950"/>
            <a:ext cx="1638300" cy="295273"/>
          </a:xfrm>
          <a:prstGeom prst="rect">
            <a:avLst/>
          </a:prstGeom>
        </p:spPr>
      </p:pic>
    </p:spTree>
    <p:extLst>
      <p:ext uri="{BB962C8B-B14F-4D97-AF65-F5344CB8AC3E}">
        <p14:creationId xmlns:p14="http://schemas.microsoft.com/office/powerpoint/2010/main" val="321824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9B0-30E3-6302-7C06-7EE700DEDE1B}"/>
              </a:ext>
            </a:extLst>
          </p:cNvPr>
          <p:cNvSpPr>
            <a:spLocks noGrp="1"/>
          </p:cNvSpPr>
          <p:nvPr>
            <p:ph type="title"/>
          </p:nvPr>
        </p:nvSpPr>
        <p:spPr/>
        <p:txBody>
          <a:bodyPr>
            <a:normAutofit/>
          </a:bodyPr>
          <a:lstStyle/>
          <a:p>
            <a:r>
              <a:rPr lang="en-US" sz="3200" dirty="0">
                <a:latin typeface="Georgia" panose="02040502050405020303" pitchFamily="18" charset="0"/>
              </a:rPr>
              <a:t>Analysis of Returns Per Product.</a:t>
            </a:r>
          </a:p>
        </p:txBody>
      </p:sp>
      <p:sp>
        <p:nvSpPr>
          <p:cNvPr id="3" name="Content Placeholder 2">
            <a:extLst>
              <a:ext uri="{FF2B5EF4-FFF2-40B4-BE49-F238E27FC236}">
                <a16:creationId xmlns:a16="http://schemas.microsoft.com/office/drawing/2014/main" id="{4F5DF94A-AB40-2A4A-5E35-BC2C8E7067DC}"/>
              </a:ext>
            </a:extLst>
          </p:cNvPr>
          <p:cNvSpPr>
            <a:spLocks noGrp="1"/>
          </p:cNvSpPr>
          <p:nvPr>
            <p:ph idx="1"/>
          </p:nvPr>
        </p:nvSpPr>
        <p:spPr/>
        <p:txBody>
          <a:bodyPr>
            <a:normAutofit/>
          </a:bodyPr>
          <a:lstStyle/>
          <a:p>
            <a:r>
              <a:rPr lang="en-US" sz="2200" dirty="0"/>
              <a:t>Products 1 and 3 have the highest return rate of 11% while others are 10%.</a:t>
            </a:r>
          </a:p>
        </p:txBody>
      </p:sp>
      <p:pic>
        <p:nvPicPr>
          <p:cNvPr id="7" name="Picture 6">
            <a:extLst>
              <a:ext uri="{FF2B5EF4-FFF2-40B4-BE49-F238E27FC236}">
                <a16:creationId xmlns:a16="http://schemas.microsoft.com/office/drawing/2014/main" id="{818A90AF-2D2D-63CA-6928-A4C155CBF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721" y="4685128"/>
            <a:ext cx="3140278" cy="2163823"/>
          </a:xfrm>
          <a:prstGeom prst="rect">
            <a:avLst/>
          </a:prstGeom>
        </p:spPr>
      </p:pic>
      <p:pic>
        <p:nvPicPr>
          <p:cNvPr id="13" name="Picture 12">
            <a:extLst>
              <a:ext uri="{FF2B5EF4-FFF2-40B4-BE49-F238E27FC236}">
                <a16:creationId xmlns:a16="http://schemas.microsoft.com/office/drawing/2014/main" id="{4D472743-C98D-9319-7511-7791C0AEB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329" y="4665917"/>
            <a:ext cx="2955392" cy="2172872"/>
          </a:xfrm>
          <a:prstGeom prst="rect">
            <a:avLst/>
          </a:prstGeom>
        </p:spPr>
      </p:pic>
      <p:pic>
        <p:nvPicPr>
          <p:cNvPr id="14" name="Picture 13">
            <a:extLst>
              <a:ext uri="{FF2B5EF4-FFF2-40B4-BE49-F238E27FC236}">
                <a16:creationId xmlns:a16="http://schemas.microsoft.com/office/drawing/2014/main" id="{1D16C50C-780B-2DDD-5837-E426B1D61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pic>
        <p:nvPicPr>
          <p:cNvPr id="16" name="Picture 15" descr="A blue and yellow pie chart&#10;&#10;Description automatically generated">
            <a:extLst>
              <a:ext uri="{FF2B5EF4-FFF2-40B4-BE49-F238E27FC236}">
                <a16:creationId xmlns:a16="http://schemas.microsoft.com/office/drawing/2014/main" id="{776AD11F-2CFF-C16F-98B3-D5FCF288C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0194" y="4675337"/>
            <a:ext cx="2705478" cy="2163452"/>
          </a:xfrm>
          <a:prstGeom prst="rect">
            <a:avLst/>
          </a:prstGeom>
        </p:spPr>
      </p:pic>
    </p:spTree>
    <p:extLst>
      <p:ext uri="{BB962C8B-B14F-4D97-AF65-F5344CB8AC3E}">
        <p14:creationId xmlns:p14="http://schemas.microsoft.com/office/powerpoint/2010/main" val="250116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198B-8D2D-15DE-9A6D-F9609C3D3BD6}"/>
              </a:ext>
            </a:extLst>
          </p:cNvPr>
          <p:cNvSpPr>
            <a:spLocks noGrp="1"/>
          </p:cNvSpPr>
          <p:nvPr>
            <p:ph type="title"/>
          </p:nvPr>
        </p:nvSpPr>
        <p:spPr/>
        <p:txBody>
          <a:bodyPr>
            <a:normAutofit/>
          </a:bodyPr>
          <a:lstStyle/>
          <a:p>
            <a:r>
              <a:rPr lang="en-US" sz="3200" dirty="0">
                <a:latin typeface="Georgia" panose="02040502050405020303" pitchFamily="18" charset="0"/>
              </a:rPr>
              <a:t>Analysis of Returns by State.</a:t>
            </a:r>
          </a:p>
        </p:txBody>
      </p:sp>
      <p:sp>
        <p:nvSpPr>
          <p:cNvPr id="3" name="Content Placeholder 2">
            <a:extLst>
              <a:ext uri="{FF2B5EF4-FFF2-40B4-BE49-F238E27FC236}">
                <a16:creationId xmlns:a16="http://schemas.microsoft.com/office/drawing/2014/main" id="{0504EC41-5BE7-7A83-B83D-3592A71AAD1B}"/>
              </a:ext>
            </a:extLst>
          </p:cNvPr>
          <p:cNvSpPr>
            <a:spLocks noGrp="1"/>
          </p:cNvSpPr>
          <p:nvPr>
            <p:ph idx="1"/>
          </p:nvPr>
        </p:nvSpPr>
        <p:spPr/>
        <p:txBody>
          <a:bodyPr>
            <a:normAutofit/>
          </a:bodyPr>
          <a:lstStyle/>
          <a:p>
            <a:r>
              <a:rPr lang="en-US" sz="2200" dirty="0"/>
              <a:t>This showed that Mississippi, Alabama, Georgia, and South Carolina had the highest return rate of 15%.</a:t>
            </a:r>
          </a:p>
        </p:txBody>
      </p:sp>
      <p:pic>
        <p:nvPicPr>
          <p:cNvPr id="5" name="Picture 4" descr="A map of the united states&#10;&#10;Description automatically generated">
            <a:extLst>
              <a:ext uri="{FF2B5EF4-FFF2-40B4-BE49-F238E27FC236}">
                <a16:creationId xmlns:a16="http://schemas.microsoft.com/office/drawing/2014/main" id="{D597A498-91CD-48D4-1604-A546A380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624" y="3733364"/>
            <a:ext cx="5563376" cy="3124636"/>
          </a:xfrm>
          <a:prstGeom prst="rect">
            <a:avLst/>
          </a:prstGeom>
        </p:spPr>
      </p:pic>
      <p:pic>
        <p:nvPicPr>
          <p:cNvPr id="6" name="Picture 5">
            <a:extLst>
              <a:ext uri="{FF2B5EF4-FFF2-40B4-BE49-F238E27FC236}">
                <a16:creationId xmlns:a16="http://schemas.microsoft.com/office/drawing/2014/main" id="{F7580F64-20C4-59DF-162F-1EE5D541D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346137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DD72-5986-C78E-2864-2E4B6E94D095}"/>
              </a:ext>
            </a:extLst>
          </p:cNvPr>
          <p:cNvSpPr>
            <a:spLocks noGrp="1"/>
          </p:cNvSpPr>
          <p:nvPr>
            <p:ph type="title"/>
          </p:nvPr>
        </p:nvSpPr>
        <p:spPr/>
        <p:txBody>
          <a:bodyPr>
            <a:normAutofit/>
          </a:bodyPr>
          <a:lstStyle/>
          <a:p>
            <a:r>
              <a:rPr lang="en-US" sz="3200" dirty="0">
                <a:latin typeface="Georgia" panose="02040502050405020303" pitchFamily="18" charset="0"/>
              </a:rPr>
              <a:t>Analysis of  Returns Per Support Agent.</a:t>
            </a:r>
          </a:p>
        </p:txBody>
      </p:sp>
      <p:sp>
        <p:nvSpPr>
          <p:cNvPr id="3" name="Content Placeholder 2">
            <a:extLst>
              <a:ext uri="{FF2B5EF4-FFF2-40B4-BE49-F238E27FC236}">
                <a16:creationId xmlns:a16="http://schemas.microsoft.com/office/drawing/2014/main" id="{8C9D046B-CFC9-885A-99FF-26A450AAD2C5}"/>
              </a:ext>
            </a:extLst>
          </p:cNvPr>
          <p:cNvSpPr>
            <a:spLocks noGrp="1"/>
          </p:cNvSpPr>
          <p:nvPr>
            <p:ph idx="1"/>
          </p:nvPr>
        </p:nvSpPr>
        <p:spPr>
          <a:xfrm>
            <a:off x="762000" y="2286000"/>
            <a:ext cx="10668000" cy="4349692"/>
          </a:xfrm>
        </p:spPr>
        <p:txBody>
          <a:bodyPr>
            <a:normAutofit/>
          </a:bodyPr>
          <a:lstStyle/>
          <a:p>
            <a:r>
              <a:rPr lang="en-US" sz="2200" dirty="0">
                <a:latin typeface="Söhne"/>
              </a:rPr>
              <a:t>This showed that there was no definite pattern in the returns per support agent. Agents who had low returns in the previous year had significantly high returns in the later years.</a:t>
            </a:r>
          </a:p>
        </p:txBody>
      </p:sp>
      <p:pic>
        <p:nvPicPr>
          <p:cNvPr id="5" name="Picture 4" descr="A screenshot of a computer&#10;&#10;Description automatically generated">
            <a:extLst>
              <a:ext uri="{FF2B5EF4-FFF2-40B4-BE49-F238E27FC236}">
                <a16:creationId xmlns:a16="http://schemas.microsoft.com/office/drawing/2014/main" id="{EC404303-4F44-03C2-AA5C-8AD6AC4F5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312" y="4533899"/>
            <a:ext cx="2781688" cy="2324101"/>
          </a:xfrm>
          <a:prstGeom prst="rect">
            <a:avLst/>
          </a:prstGeom>
        </p:spPr>
      </p:pic>
      <p:pic>
        <p:nvPicPr>
          <p:cNvPr id="9" name="Picture 8" descr="A screenshot of a graph&#10;&#10;Description automatically generated">
            <a:extLst>
              <a:ext uri="{FF2B5EF4-FFF2-40B4-BE49-F238E27FC236}">
                <a16:creationId xmlns:a16="http://schemas.microsoft.com/office/drawing/2014/main" id="{A944357D-4329-3929-2056-B04B5C4E0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729" y="4533898"/>
            <a:ext cx="2743583" cy="2324102"/>
          </a:xfrm>
          <a:prstGeom prst="rect">
            <a:avLst/>
          </a:prstGeom>
        </p:spPr>
      </p:pic>
      <p:pic>
        <p:nvPicPr>
          <p:cNvPr id="11" name="Picture 10" descr="A date with yellow text&#10;&#10;Description automatically generated with medium confidence">
            <a:extLst>
              <a:ext uri="{FF2B5EF4-FFF2-40B4-BE49-F238E27FC236}">
                <a16:creationId xmlns:a16="http://schemas.microsoft.com/office/drawing/2014/main" id="{C91B50B0-C7A1-2636-8F6E-41C9FE882A82}"/>
              </a:ext>
            </a:extLst>
          </p:cNvPr>
          <p:cNvPicPr>
            <a:picLocks noChangeAspect="1"/>
          </p:cNvPicPr>
          <p:nvPr/>
        </p:nvPicPr>
        <p:blipFill rotWithShape="1">
          <a:blip r:embed="rId4">
            <a:extLst>
              <a:ext uri="{28A0092B-C50C-407E-A947-70E740481C1C}">
                <a14:useLocalDpi xmlns:a14="http://schemas.microsoft.com/office/drawing/2010/main" val="0"/>
              </a:ext>
            </a:extLst>
          </a:blip>
          <a:srcRect l="8022" t="47881" r="12743" b="15144"/>
          <a:stretch/>
        </p:blipFill>
        <p:spPr>
          <a:xfrm>
            <a:off x="7619683" y="4311590"/>
            <a:ext cx="1790629" cy="193732"/>
          </a:xfrm>
          <a:prstGeom prst="rect">
            <a:avLst/>
          </a:prstGeom>
        </p:spPr>
      </p:pic>
      <p:pic>
        <p:nvPicPr>
          <p:cNvPr id="13" name="Picture 12" descr="A black and yellow text&#10;&#10;Description automatically generated">
            <a:extLst>
              <a:ext uri="{FF2B5EF4-FFF2-40B4-BE49-F238E27FC236}">
                <a16:creationId xmlns:a16="http://schemas.microsoft.com/office/drawing/2014/main" id="{673915B7-190E-5C9D-9D53-BF3B41474C6F}"/>
              </a:ext>
            </a:extLst>
          </p:cNvPr>
          <p:cNvPicPr>
            <a:picLocks noChangeAspect="1"/>
          </p:cNvPicPr>
          <p:nvPr/>
        </p:nvPicPr>
        <p:blipFill rotWithShape="1">
          <a:blip r:embed="rId5">
            <a:extLst>
              <a:ext uri="{28A0092B-C50C-407E-A947-70E740481C1C}">
                <a14:useLocalDpi xmlns:a14="http://schemas.microsoft.com/office/drawing/2010/main" val="0"/>
              </a:ext>
            </a:extLst>
          </a:blip>
          <a:srcRect l="11337" t="42001"/>
          <a:stretch/>
        </p:blipFill>
        <p:spPr>
          <a:xfrm>
            <a:off x="10401370" y="4229100"/>
            <a:ext cx="1790630" cy="276222"/>
          </a:xfrm>
          <a:prstGeom prst="rect">
            <a:avLst/>
          </a:prstGeom>
        </p:spPr>
      </p:pic>
      <p:pic>
        <p:nvPicPr>
          <p:cNvPr id="14" name="Picture 13">
            <a:extLst>
              <a:ext uri="{FF2B5EF4-FFF2-40B4-BE49-F238E27FC236}">
                <a16:creationId xmlns:a16="http://schemas.microsoft.com/office/drawing/2014/main" id="{2F74E144-9654-1E43-579E-783649D273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181700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1955-E3F9-6C9D-4C20-D54A03E81A93}"/>
              </a:ext>
            </a:extLst>
          </p:cNvPr>
          <p:cNvSpPr>
            <a:spLocks noGrp="1"/>
          </p:cNvSpPr>
          <p:nvPr>
            <p:ph type="title"/>
          </p:nvPr>
        </p:nvSpPr>
        <p:spPr/>
        <p:txBody>
          <a:bodyPr>
            <a:normAutofit/>
          </a:bodyPr>
          <a:lstStyle/>
          <a:p>
            <a:r>
              <a:rPr lang="en-US" sz="3200" dirty="0">
                <a:latin typeface="Georgia" panose="02040502050405020303" pitchFamily="18" charset="0"/>
              </a:rPr>
              <a:t>Analysis of Return Trend.</a:t>
            </a:r>
          </a:p>
        </p:txBody>
      </p:sp>
      <p:sp>
        <p:nvSpPr>
          <p:cNvPr id="3" name="Content Placeholder 2">
            <a:extLst>
              <a:ext uri="{FF2B5EF4-FFF2-40B4-BE49-F238E27FC236}">
                <a16:creationId xmlns:a16="http://schemas.microsoft.com/office/drawing/2014/main" id="{0BCB9085-7B7F-D950-EC8F-7E56033B6003}"/>
              </a:ext>
            </a:extLst>
          </p:cNvPr>
          <p:cNvSpPr>
            <a:spLocks noGrp="1"/>
          </p:cNvSpPr>
          <p:nvPr>
            <p:ph idx="1"/>
          </p:nvPr>
        </p:nvSpPr>
        <p:spPr>
          <a:xfrm>
            <a:off x="762000" y="2286000"/>
            <a:ext cx="10668000" cy="4391025"/>
          </a:xfrm>
        </p:spPr>
        <p:txBody>
          <a:bodyPr>
            <a:normAutofit/>
          </a:bodyPr>
          <a:lstStyle/>
          <a:p>
            <a:r>
              <a:rPr lang="en-US" sz="2200" dirty="0">
                <a:latin typeface="Söhne"/>
              </a:rPr>
              <a:t>This showed that we had the highest return rate in 2017 with 30 returns which was followed by a sharp decline in 2018 with 19 returns and a slight rise in 2019 with 24 returns.</a:t>
            </a:r>
          </a:p>
        </p:txBody>
      </p:sp>
      <p:pic>
        <p:nvPicPr>
          <p:cNvPr id="5" name="Picture 4">
            <a:extLst>
              <a:ext uri="{FF2B5EF4-FFF2-40B4-BE49-F238E27FC236}">
                <a16:creationId xmlns:a16="http://schemas.microsoft.com/office/drawing/2014/main" id="{A102977C-1F11-D6DE-CDCD-82FC74240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886" y="4143375"/>
            <a:ext cx="5649113" cy="2714625"/>
          </a:xfrm>
          <a:prstGeom prst="rect">
            <a:avLst/>
          </a:prstGeom>
        </p:spPr>
      </p:pic>
      <p:pic>
        <p:nvPicPr>
          <p:cNvPr id="6" name="Picture 5">
            <a:extLst>
              <a:ext uri="{FF2B5EF4-FFF2-40B4-BE49-F238E27FC236}">
                <a16:creationId xmlns:a16="http://schemas.microsoft.com/office/drawing/2014/main" id="{EBC71EAD-772B-1739-5491-E6B9298A0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339062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DAAA-A008-C515-D3A1-1E5737BDC9D0}"/>
              </a:ext>
            </a:extLst>
          </p:cNvPr>
          <p:cNvSpPr>
            <a:spLocks noGrp="1"/>
          </p:cNvSpPr>
          <p:nvPr>
            <p:ph type="title"/>
          </p:nvPr>
        </p:nvSpPr>
        <p:spPr/>
        <p:txBody>
          <a:bodyPr>
            <a:normAutofit/>
          </a:bodyPr>
          <a:lstStyle/>
          <a:p>
            <a:r>
              <a:rPr lang="en-US" sz="3200" dirty="0">
                <a:latin typeface="Georgia" panose="02040502050405020303" pitchFamily="18" charset="0"/>
              </a:rPr>
              <a:t>Recommendations by Customer Acquisition type</a:t>
            </a:r>
          </a:p>
        </p:txBody>
      </p:sp>
      <p:sp>
        <p:nvSpPr>
          <p:cNvPr id="3" name="Content Placeholder 2">
            <a:extLst>
              <a:ext uri="{FF2B5EF4-FFF2-40B4-BE49-F238E27FC236}">
                <a16:creationId xmlns:a16="http://schemas.microsoft.com/office/drawing/2014/main" id="{7E04509D-38AE-1E9F-8F03-75C1BB91D4F2}"/>
              </a:ext>
            </a:extLst>
          </p:cNvPr>
          <p:cNvSpPr>
            <a:spLocks noGrp="1"/>
          </p:cNvSpPr>
          <p:nvPr>
            <p:ph idx="1"/>
          </p:nvPr>
        </p:nvSpPr>
        <p:spPr/>
        <p:txBody>
          <a:bodyPr>
            <a:noAutofit/>
          </a:bodyPr>
          <a:lstStyle/>
          <a:p>
            <a:r>
              <a:rPr lang="en-US" sz="2200" b="1" i="0" dirty="0">
                <a:effectLst/>
              </a:rPr>
              <a:t>Targeted Product Information:</a:t>
            </a:r>
            <a:r>
              <a:rPr lang="en-US" sz="2200" b="0" i="0" dirty="0">
                <a:solidFill>
                  <a:srgbClr val="D1D5DB"/>
                </a:solidFill>
                <a:effectLst/>
              </a:rPr>
              <a:t> </a:t>
            </a:r>
            <a:r>
              <a:rPr lang="en-US" sz="2200" dirty="0">
                <a:solidFill>
                  <a:srgbClr val="D1D5DB"/>
                </a:solidFill>
              </a:rPr>
              <a:t>S</a:t>
            </a:r>
            <a:r>
              <a:rPr lang="en-US" sz="2200" b="0" i="0" dirty="0">
                <a:solidFill>
                  <a:srgbClr val="D1D5DB"/>
                </a:solidFill>
                <a:effectLst/>
              </a:rPr>
              <a:t>ince </a:t>
            </a:r>
            <a:r>
              <a:rPr lang="en-US" sz="2400" dirty="0"/>
              <a:t>the highest return rate was from customers acquired through Advertisements, the company should </a:t>
            </a:r>
            <a:r>
              <a:rPr lang="en-US" sz="2200" dirty="0">
                <a:solidFill>
                  <a:srgbClr val="D1D5DB"/>
                </a:solidFill>
              </a:rPr>
              <a:t>e</a:t>
            </a:r>
            <a:r>
              <a:rPr lang="en-US" sz="2200" b="0" i="0" dirty="0">
                <a:solidFill>
                  <a:srgbClr val="D1D5DB"/>
                </a:solidFill>
                <a:effectLst/>
              </a:rPr>
              <a:t>nsure that the product information provided through advertisements is accurate, comprehensive, and representative of the actual product. Misleading or incomplete information can lead to dissatisfaction upon receiving the product.</a:t>
            </a:r>
          </a:p>
          <a:p>
            <a:r>
              <a:rPr lang="en-US" sz="2200" b="1" i="0" dirty="0">
                <a:effectLst/>
              </a:rPr>
              <a:t>Clear Product Images:</a:t>
            </a:r>
            <a:r>
              <a:rPr lang="en-US" sz="2200" b="0" i="0" dirty="0">
                <a:solidFill>
                  <a:srgbClr val="D1D5DB"/>
                </a:solidFill>
                <a:effectLst/>
              </a:rPr>
              <a:t> Include high-quality images of the product in advertisements. Clear and detailed images give customers a better understanding of what they are purchasing, reducing the likelihood of receiving a product that doesn't meet their expectations.</a:t>
            </a:r>
            <a:endParaRPr lang="en-US" sz="2200" dirty="0"/>
          </a:p>
        </p:txBody>
      </p:sp>
      <p:pic>
        <p:nvPicPr>
          <p:cNvPr id="4" name="Picture 3">
            <a:extLst>
              <a:ext uri="{FF2B5EF4-FFF2-40B4-BE49-F238E27FC236}">
                <a16:creationId xmlns:a16="http://schemas.microsoft.com/office/drawing/2014/main" id="{0B63AE48-D021-E957-9037-3385FBB59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92" y="-70698"/>
            <a:ext cx="1602107" cy="617144"/>
          </a:xfrm>
          <a:prstGeom prst="rect">
            <a:avLst/>
          </a:prstGeom>
        </p:spPr>
      </p:pic>
    </p:spTree>
    <p:extLst>
      <p:ext uri="{BB962C8B-B14F-4D97-AF65-F5344CB8AC3E}">
        <p14:creationId xmlns:p14="http://schemas.microsoft.com/office/powerpoint/2010/main" val="3366864422"/>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2268</TotalTime>
  <Words>703</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 Next LT Pro Light</vt:lpstr>
      <vt:lpstr>Georgia</vt:lpstr>
      <vt:lpstr>Sitka Subheading</vt:lpstr>
      <vt:lpstr>Söhne</vt:lpstr>
      <vt:lpstr>PebbleVTI</vt:lpstr>
      <vt:lpstr>DELUR SERVICES RETURN ANALYSIS</vt:lpstr>
      <vt:lpstr>Business Objective.</vt:lpstr>
      <vt:lpstr>PowerPoint Presentation</vt:lpstr>
      <vt:lpstr>Analysis of Returns by the customer acquisition type.</vt:lpstr>
      <vt:lpstr>Analysis of Returns Per Product.</vt:lpstr>
      <vt:lpstr>Analysis of Returns by State.</vt:lpstr>
      <vt:lpstr>Analysis of  Returns Per Support Agent.</vt:lpstr>
      <vt:lpstr>Analysis of Return Trend.</vt:lpstr>
      <vt:lpstr>Recommendations by Customer Acquisition type</vt:lpstr>
      <vt:lpstr>Recommendations from Product Analysis</vt:lpstr>
      <vt:lpstr>Recommendations by Returns per State</vt:lpstr>
      <vt:lpstr>Recommendations by Support Agent</vt:lpstr>
      <vt:lpstr>Recommendations by Return Trend (yearly)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DELUR SERVICES RETURN ANALYSIS</dc:title>
  <dc:creator>Akanni Falugba</dc:creator>
  <cp:lastModifiedBy>Akanni Falugba</cp:lastModifiedBy>
  <cp:revision>8</cp:revision>
  <dcterms:created xsi:type="dcterms:W3CDTF">2023-08-18T05:42:07Z</dcterms:created>
  <dcterms:modified xsi:type="dcterms:W3CDTF">2023-09-14T20:53:20Z</dcterms:modified>
</cp:coreProperties>
</file>