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5" r:id="rId3"/>
    <p:sldId id="259" r:id="rId4"/>
    <p:sldId id="268" r:id="rId5"/>
    <p:sldId id="264" r:id="rId6"/>
    <p:sldId id="258" r:id="rId7"/>
    <p:sldId id="266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2996" autoAdjust="0"/>
  </p:normalViewPr>
  <p:slideViewPr>
    <p:cSldViewPr snapToGrid="0">
      <p:cViewPr varScale="1">
        <p:scale>
          <a:sx n="75" d="100"/>
          <a:sy n="75" d="100"/>
        </p:scale>
        <p:origin x="88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4400-5F0D-4610-BC90-487B7818672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925C7-18A0-4DB3-A4B1-8706D830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Kaggle  --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 Hockey Database -- https://www.kaggle.com/open-source-sports/professional-hockey-database</a:t>
            </a:r>
          </a:p>
          <a:p>
            <a:r>
              <a:rPr lang="en-US" dirty="0"/>
              <a:t>Hockey Abstract -- http://www.hockeyabstract.com/testimonials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925C7-18A0-4DB3-A4B1-8706D830CC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Defensemen on always plotted as having the fewer goals between the pairing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925C7-18A0-4DB3-A4B1-8706D830CC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8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059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E0E089-0B63-4D5F-B8B1-B9A4FA63CA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0021-D020-49A3-84A4-F647FC3A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6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298E-F813-4383-9F52-67336DAF2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4229"/>
            <a:ext cx="7507705" cy="2431224"/>
          </a:xfrm>
        </p:spPr>
        <p:txBody>
          <a:bodyPr/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Offense vs. Defense: </a:t>
            </a:r>
            <a:r>
              <a:rPr lang="en-US" sz="4800" dirty="0"/>
              <a:t>Finding that Winning Combination.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4D342-2E1C-43FB-BE1D-8E05CBD1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737" y="4494499"/>
            <a:ext cx="6620968" cy="1226378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accent3"/>
                </a:solidFill>
              </a:rPr>
              <a:t>Matthew </a:t>
            </a:r>
            <a:r>
              <a:rPr lang="en-US" sz="1800" dirty="0" err="1">
                <a:solidFill>
                  <a:schemeClr val="accent3"/>
                </a:solidFill>
              </a:rPr>
              <a:t>Oborski</a:t>
            </a:r>
            <a:endParaRPr lang="en-US" sz="1800" dirty="0">
              <a:solidFill>
                <a:schemeClr val="accent3"/>
              </a:solidFill>
            </a:endParaRPr>
          </a:p>
          <a:p>
            <a:pPr algn="ctr"/>
            <a:r>
              <a:rPr lang="en-US" sz="1800" dirty="0">
                <a:solidFill>
                  <a:schemeClr val="accent3"/>
                </a:solidFill>
              </a:rPr>
              <a:t>PhD Candidate, Dept. Bioengineering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</a:rPr>
              <a:t>University of Pittsburgh</a:t>
            </a:r>
          </a:p>
        </p:txBody>
      </p:sp>
    </p:spTree>
    <p:extLst>
      <p:ext uri="{BB962C8B-B14F-4D97-AF65-F5344CB8AC3E}">
        <p14:creationId xmlns:p14="http://schemas.microsoft.com/office/powerpoint/2010/main" val="290676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8"/>
    </mc:Choice>
    <mc:Fallback>
      <p:transition spd="slow" advTm="48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0" y="977077"/>
            <a:ext cx="9144000" cy="1075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1E2DA13-D990-47E6-8E6A-B116FC684077}"/>
              </a:ext>
            </a:extLst>
          </p:cNvPr>
          <p:cNvSpPr txBox="1">
            <a:spLocks/>
          </p:cNvSpPr>
          <p:nvPr/>
        </p:nvSpPr>
        <p:spPr>
          <a:xfrm>
            <a:off x="0" y="129123"/>
            <a:ext cx="7736305" cy="817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Project Overview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44246"/>
            <a:ext cx="9144000" cy="53147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Goal:</a:t>
            </a:r>
          </a:p>
          <a:p>
            <a:pPr lvl="1"/>
            <a:r>
              <a:rPr lang="en-US" dirty="0"/>
              <a:t>Determine how best to combine all 5 skaters (3 forwards + 2 defensemen) of an NHL hockey team to maximize goals for while minimizing goals against.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Motivations:	</a:t>
            </a:r>
          </a:p>
          <a:p>
            <a:pPr lvl="1"/>
            <a:r>
              <a:rPr lang="en-US" dirty="0"/>
              <a:t>More wins = happy fans = ticket sales = team revenue</a:t>
            </a:r>
            <a:endParaRPr lang="en-US" sz="600" dirty="0"/>
          </a:p>
          <a:p>
            <a:pPr lvl="1"/>
            <a:r>
              <a:rPr lang="en-US" dirty="0"/>
              <a:t>Top 16 teams  advance to the Stanley Cup Playoffs:</a:t>
            </a:r>
          </a:p>
          <a:p>
            <a:pPr lvl="2"/>
            <a:r>
              <a:rPr lang="en-US" dirty="0"/>
              <a:t>More tickets sold</a:t>
            </a:r>
          </a:p>
          <a:p>
            <a:pPr lvl="2"/>
            <a:r>
              <a:rPr lang="en-US" dirty="0"/>
              <a:t>More team merchandise purchased by supporting fans</a:t>
            </a:r>
          </a:p>
          <a:p>
            <a:pPr lvl="2"/>
            <a:endParaRPr lang="en-US" dirty="0"/>
          </a:p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Kaggle ~ 6MB </a:t>
            </a:r>
            <a:r>
              <a:rPr lang="en-US" sz="1400" dirty="0"/>
              <a:t>(https://www.kaggle.com/open-source-sports/professional-hockey-database)</a:t>
            </a:r>
          </a:p>
          <a:p>
            <a:pPr lvl="1"/>
            <a:r>
              <a:rPr lang="en-US" dirty="0"/>
              <a:t>Hockey Abstract ~ 98 MB </a:t>
            </a:r>
            <a:r>
              <a:rPr lang="en-US" sz="1400" dirty="0"/>
              <a:t>(http://www.hockeyabstract.com/)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70"/>
    </mc:Choice>
    <mc:Fallback>
      <p:transition spd="slow" advTm="394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804" t="34853" r="17467" b="30889"/>
          <a:stretch/>
        </p:blipFill>
        <p:spPr>
          <a:xfrm>
            <a:off x="1330818" y="1925195"/>
            <a:ext cx="5985543" cy="33573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1E2DA13-D990-47E6-8E6A-B116FC68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495"/>
            <a:ext cx="7724274" cy="817582"/>
          </a:xfrm>
        </p:spPr>
        <p:txBody>
          <a:bodyPr/>
          <a:lstStyle/>
          <a:p>
            <a:r>
              <a:rPr lang="en-US" dirty="0"/>
              <a:t>Overview of Player Positions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977077"/>
            <a:ext cx="9144000" cy="1075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4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76"/>
    </mc:Choice>
    <mc:Fallback>
      <p:transition spd="slow" advTm="231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B1F4F8-AA56-4082-BDF4-ECC01F318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" t="3178" r="6472" b="1552"/>
          <a:stretch/>
        </p:blipFill>
        <p:spPr>
          <a:xfrm>
            <a:off x="47300" y="1630992"/>
            <a:ext cx="4403889" cy="36899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1DAFA-DC00-4086-A82D-A4DAECC79779}"/>
              </a:ext>
            </a:extLst>
          </p:cNvPr>
          <p:cNvCxnSpPr/>
          <p:nvPr/>
        </p:nvCxnSpPr>
        <p:spPr>
          <a:xfrm flipV="1">
            <a:off x="0" y="977077"/>
            <a:ext cx="9144000" cy="1075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E717A12-FBD2-4A68-A77D-B4F769904F39}"/>
              </a:ext>
            </a:extLst>
          </p:cNvPr>
          <p:cNvSpPr txBox="1">
            <a:spLocks/>
          </p:cNvSpPr>
          <p:nvPr/>
        </p:nvSpPr>
        <p:spPr>
          <a:xfrm>
            <a:off x="0" y="107885"/>
            <a:ext cx="7724274" cy="8691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Player Shot Attempts Correlate with Goals &amp; Assists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3C08E-3AD0-45F0-B52D-71C693D5D67D}"/>
              </a:ext>
            </a:extLst>
          </p:cNvPr>
          <p:cNvSpPr txBox="1"/>
          <p:nvPr/>
        </p:nvSpPr>
        <p:spPr>
          <a:xfrm>
            <a:off x="114300" y="5396253"/>
            <a:ext cx="865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Player Data from the 2016-2017 NHL Regular Season.</a:t>
            </a:r>
          </a:p>
          <a:p>
            <a:r>
              <a:rPr lang="en-US" sz="1400" dirty="0"/>
              <a:t>* Minimum 40 Games Played.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86E45-78DC-42F3-8CC6-BA6DEBA49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3252" r="7252" b="1409"/>
          <a:stretch/>
        </p:blipFill>
        <p:spPr>
          <a:xfrm>
            <a:off x="4490133" y="1637710"/>
            <a:ext cx="4596802" cy="36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55"/>
    </mc:Choice>
    <mc:Fallback>
      <p:transition spd="slow" advTm="328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2C7781-CCD8-4387-8A60-5B2B12BB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139"/>
            <a:ext cx="7724274" cy="742629"/>
          </a:xfrm>
        </p:spPr>
        <p:txBody>
          <a:bodyPr/>
          <a:lstStyle/>
          <a:p>
            <a:r>
              <a:rPr lang="en-US" sz="3600" dirty="0"/>
              <a:t>Optimizing Forward Combinations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9CB20-5061-428C-A658-98806AAEF7BC}"/>
              </a:ext>
            </a:extLst>
          </p:cNvPr>
          <p:cNvCxnSpPr/>
          <p:nvPr/>
        </p:nvCxnSpPr>
        <p:spPr>
          <a:xfrm flipV="1">
            <a:off x="0" y="976009"/>
            <a:ext cx="9144000" cy="1075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2874C8-EE3C-4796-A15C-1235C049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13654"/>
              </p:ext>
            </p:extLst>
          </p:nvPr>
        </p:nvGraphicFramePr>
        <p:xfrm>
          <a:off x="261479" y="2344442"/>
          <a:ext cx="8650704" cy="370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18">
                  <a:extLst>
                    <a:ext uri="{9D8B030D-6E8A-4147-A177-3AD203B41FA5}">
                      <a16:colId xmlns:a16="http://schemas.microsoft.com/office/drawing/2014/main" val="2048498838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3537180646"/>
                    </a:ext>
                  </a:extLst>
                </a:gridCol>
                <a:gridCol w="1209491">
                  <a:extLst>
                    <a:ext uri="{9D8B030D-6E8A-4147-A177-3AD203B41FA5}">
                      <a16:colId xmlns:a16="http://schemas.microsoft.com/office/drawing/2014/main" val="4125965109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15075909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35151867"/>
                    </a:ext>
                  </a:extLst>
                </a:gridCol>
                <a:gridCol w="1238308">
                  <a:extLst>
                    <a:ext uri="{9D8B030D-6E8A-4147-A177-3AD203B41FA5}">
                      <a16:colId xmlns:a16="http://schemas.microsoft.com/office/drawing/2014/main" val="33984570"/>
                    </a:ext>
                  </a:extLst>
                </a:gridCol>
                <a:gridCol w="1335505">
                  <a:extLst>
                    <a:ext uri="{9D8B030D-6E8A-4147-A177-3AD203B41FA5}">
                      <a16:colId xmlns:a16="http://schemas.microsoft.com/office/drawing/2014/main" val="1856645572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1259962860"/>
                    </a:ext>
                  </a:extLst>
                </a:gridCol>
              </a:tblGrid>
              <a:tr h="37529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Optimized Combinations of Forwards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Predicted Goals for/against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25035"/>
                  </a:ext>
                </a:extLst>
              </a:tr>
              <a:tr h="3897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568919"/>
                  </a:ext>
                </a:extLst>
              </a:tr>
              <a:tr h="3791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Ovechkin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Bergeron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Tarasenko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42.4/81.2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/77.4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35.5/69.1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500588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Pacioretty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Matthews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Kucherov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33.7/68.5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31.9/76.8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31.1/62.8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06257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Voracek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29.4/62.4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31.4/76.1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32.2/64.3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828306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Arvidsson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Tavares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Kessel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27.4/59.5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31.7/76.5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27.1/56.9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533412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Marchand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Eichel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Atkinson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27.2/59.1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28.8/71.9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26.6/56.2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081543"/>
                  </a:ext>
                </a:extLst>
              </a:tr>
              <a:tr h="3875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Kadri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Vrbata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24.5/55.3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28.9/72.1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27.2/57.1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09871"/>
                  </a:ext>
                </a:extLst>
              </a:tr>
              <a:tr h="368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Crosby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24.1/54.7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27.5/69.9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25.5/54.7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6783"/>
                  </a:ext>
                </a:extLst>
              </a:tr>
              <a:tr h="346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Ehlers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McDavid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Wheeler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24.7/55.5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28.2/71.0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27.5/57.6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784830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C8638BB-6E30-4E87-9E08-7DEF74C2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32" y="1244528"/>
            <a:ext cx="8665535" cy="948219"/>
          </a:xfrm>
        </p:spPr>
        <p:txBody>
          <a:bodyPr>
            <a:normAutofit/>
          </a:bodyPr>
          <a:lstStyle/>
          <a:p>
            <a:r>
              <a:rPr lang="en-US" dirty="0"/>
              <a:t>Choose combinations of forwards that combine to give the biggest difference in: (Shots Attempted – Goals Allowed)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45D36-7B2C-4142-80BE-495227B8AD20}"/>
              </a:ext>
            </a:extLst>
          </p:cNvPr>
          <p:cNvSpPr txBox="1"/>
          <p:nvPr/>
        </p:nvSpPr>
        <p:spPr>
          <a:xfrm>
            <a:off x="261479" y="6048799"/>
            <a:ext cx="865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Player Data from the 2016-2017 NHL Regular Season.</a:t>
            </a:r>
          </a:p>
          <a:p>
            <a:r>
              <a:rPr lang="en-US" sz="1400" dirty="0"/>
              <a:t>* Minimum 40 Games Played.</a:t>
            </a:r>
          </a:p>
        </p:txBody>
      </p:sp>
    </p:spTree>
    <p:extLst>
      <p:ext uri="{BB962C8B-B14F-4D97-AF65-F5344CB8AC3E}">
        <p14:creationId xmlns:p14="http://schemas.microsoft.com/office/powerpoint/2010/main" val="175792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73"/>
    </mc:Choice>
    <mc:Fallback>
      <p:transition spd="slow" advTm="472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362A-3FC6-4A71-8E1C-780E97B0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608"/>
            <a:ext cx="7719237" cy="769401"/>
          </a:xfrm>
        </p:spPr>
        <p:txBody>
          <a:bodyPr/>
          <a:lstStyle/>
          <a:p>
            <a:r>
              <a:rPr lang="en-US" sz="3800" dirty="0"/>
              <a:t>Optimizing Defensive Pairings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E5A97-EB12-41A5-B438-BCF3705C1223}"/>
              </a:ext>
            </a:extLst>
          </p:cNvPr>
          <p:cNvGrpSpPr/>
          <p:nvPr/>
        </p:nvGrpSpPr>
        <p:grpSpPr>
          <a:xfrm>
            <a:off x="1018111" y="1991598"/>
            <a:ext cx="6100011" cy="4417401"/>
            <a:chOff x="1780673" y="2346158"/>
            <a:chExt cx="5816009" cy="42505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E698E5-4CBC-4A10-ABE8-B4996F3DC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5" t="3129" r="1501" b="3455"/>
            <a:stretch/>
          </p:blipFill>
          <p:spPr>
            <a:xfrm>
              <a:off x="1780673" y="2346158"/>
              <a:ext cx="5816009" cy="425053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5313026" y="3575639"/>
              <a:ext cx="2193660" cy="2194979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8AA55F-BBE5-4D88-987D-71BE2FF2FA34}"/>
              </a:ext>
            </a:extLst>
          </p:cNvPr>
          <p:cNvCxnSpPr/>
          <p:nvPr/>
        </p:nvCxnSpPr>
        <p:spPr>
          <a:xfrm flipV="1">
            <a:off x="0" y="976009"/>
            <a:ext cx="9144000" cy="1075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43A22B-9423-42B1-B7BE-FB563B6D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7546"/>
            <a:ext cx="9143999" cy="854052"/>
          </a:xfrm>
        </p:spPr>
        <p:txBody>
          <a:bodyPr>
            <a:normAutofit/>
          </a:bodyPr>
          <a:lstStyle/>
          <a:p>
            <a:r>
              <a:rPr lang="en-US" dirty="0"/>
              <a:t>“Plus/Minus” = (goals player on ice for – goals player on ice against)</a:t>
            </a:r>
          </a:p>
          <a:p>
            <a:pPr lvl="1"/>
            <a:r>
              <a:rPr lang="en-US" dirty="0"/>
              <a:t>the higher a player’s ‘plus/minus’ the better.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2651B-51D7-499F-AB20-B41DD12BCE83}"/>
              </a:ext>
            </a:extLst>
          </p:cNvPr>
          <p:cNvSpPr txBox="1"/>
          <p:nvPr/>
        </p:nvSpPr>
        <p:spPr>
          <a:xfrm>
            <a:off x="877333" y="6408999"/>
            <a:ext cx="865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Player Data from the 2006-2007 thru 2010-2011 NHL Regular Seasons.</a:t>
            </a:r>
          </a:p>
        </p:txBody>
      </p:sp>
    </p:spTree>
    <p:extLst>
      <p:ext uri="{BB962C8B-B14F-4D97-AF65-F5344CB8AC3E}">
        <p14:creationId xmlns:p14="http://schemas.microsoft.com/office/powerpoint/2010/main" val="322155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96"/>
    </mc:Choice>
    <mc:Fallback>
      <p:transition spd="slow" advTm="98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32" y="1275907"/>
            <a:ext cx="8665535" cy="3848986"/>
          </a:xfrm>
        </p:spPr>
        <p:txBody>
          <a:bodyPr>
            <a:normAutofit/>
          </a:bodyPr>
          <a:lstStyle/>
          <a:p>
            <a:r>
              <a:rPr lang="en-US" dirty="0"/>
              <a:t>Strong correlation 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dirty="0"/>
              <a:t> = 0.841) between the number of attempted shots by a player and number of goals scored.</a:t>
            </a:r>
          </a:p>
          <a:p>
            <a:endParaRPr lang="en-US" dirty="0"/>
          </a:p>
          <a:p>
            <a:r>
              <a:rPr lang="en-US" dirty="0"/>
              <a:t>Highest scoring players can be your biggest defensive liabilities.</a:t>
            </a:r>
          </a:p>
          <a:p>
            <a:pPr lvl="1"/>
            <a:r>
              <a:rPr lang="en-US" dirty="0"/>
              <a:t>centers may be the worst offenders.</a:t>
            </a:r>
          </a:p>
          <a:p>
            <a:pPr lvl="1"/>
            <a:endParaRPr lang="en-US" dirty="0"/>
          </a:p>
          <a:p>
            <a:r>
              <a:rPr lang="en-US" dirty="0"/>
              <a:t>Combining 2 “Offensive” Defensemen generally leads to more minuses than pluses.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975271"/>
            <a:ext cx="9144000" cy="1075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1E2DA13-D990-47E6-8E6A-B116FC684077}"/>
              </a:ext>
            </a:extLst>
          </p:cNvPr>
          <p:cNvSpPr txBox="1">
            <a:spLocks/>
          </p:cNvSpPr>
          <p:nvPr/>
        </p:nvSpPr>
        <p:spPr>
          <a:xfrm>
            <a:off x="0" y="157689"/>
            <a:ext cx="9144000" cy="817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Take-aways:</a:t>
            </a:r>
          </a:p>
        </p:txBody>
      </p:sp>
    </p:spTree>
    <p:extLst>
      <p:ext uri="{BB962C8B-B14F-4D97-AF65-F5344CB8AC3E}">
        <p14:creationId xmlns:p14="http://schemas.microsoft.com/office/powerpoint/2010/main" val="154198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756A-DEC6-4A46-86F3-1E2DF4E5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5D0B-9001-4351-853A-8B93CB38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DD28F-F501-4FC7-980A-B83D0DA0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3178" r="7094" b="1552"/>
          <a:stretch/>
        </p:blipFill>
        <p:spPr>
          <a:xfrm>
            <a:off x="1689100" y="774676"/>
            <a:ext cx="5045528" cy="4278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0FACF-C1B5-4FB3-8831-39547D4BE6DC}"/>
              </a:ext>
            </a:extLst>
          </p:cNvPr>
          <p:cNvSpPr txBox="1"/>
          <p:nvPr/>
        </p:nvSpPr>
        <p:spPr>
          <a:xfrm>
            <a:off x="1538152" y="5053353"/>
            <a:ext cx="504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Player Data from the 2016-2017 NHL Regular Season.</a:t>
            </a:r>
          </a:p>
          <a:p>
            <a:r>
              <a:rPr lang="en-US" sz="1400" dirty="0"/>
              <a:t>* Minimum 40 Games Played</a:t>
            </a:r>
          </a:p>
        </p:txBody>
      </p:sp>
    </p:spTree>
    <p:extLst>
      <p:ext uri="{BB962C8B-B14F-4D97-AF65-F5344CB8AC3E}">
        <p14:creationId xmlns:p14="http://schemas.microsoft.com/office/powerpoint/2010/main" val="424627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671</TotalTime>
  <Words>363</Words>
  <Application>Microsoft Office PowerPoint</Application>
  <PresentationFormat>On-screen Show (4:3)</PresentationFormat>
  <Paragraphs>110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Offense vs. Defense: Finding that Winning Combination.</vt:lpstr>
      <vt:lpstr>PowerPoint Presentation</vt:lpstr>
      <vt:lpstr>Overview of Player Positions</vt:lpstr>
      <vt:lpstr>PowerPoint Presentation</vt:lpstr>
      <vt:lpstr>Optimizing Forward Combinations</vt:lpstr>
      <vt:lpstr>Optimizing Defensive Pairings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moborski</dc:creator>
  <cp:lastModifiedBy>moborski</cp:lastModifiedBy>
  <cp:revision>34</cp:revision>
  <dcterms:created xsi:type="dcterms:W3CDTF">2017-11-14T04:59:37Z</dcterms:created>
  <dcterms:modified xsi:type="dcterms:W3CDTF">2017-11-15T19:48:00Z</dcterms:modified>
</cp:coreProperties>
</file>