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 Mono SemiBold"/>
      <p:regular r:id="rId28"/>
      <p:bold r:id="rId29"/>
      <p:italic r:id="rId30"/>
      <p:boldItalic r:id="rId31"/>
    </p:embeddedFont>
    <p:embeddedFont>
      <p:font typeface="Average"/>
      <p:regular r:id="rId32"/>
    </p:embeddedFont>
    <p:embeddedFont>
      <p:font typeface="Oswald"/>
      <p:regular r:id="rId33"/>
      <p:bold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is21z7HA81axXG4nUIfHglYZY4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8B4DD1-4287-46CE-920E-99963E4431E1}">
  <a:tblStyle styleId="{B48B4DD1-4287-46CE-920E-99963E4431E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MonoSemiBold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SemiBold-boldItalic.fntdata"/><Relationship Id="rId30" Type="http://schemas.openxmlformats.org/officeDocument/2006/relationships/font" Target="fonts/RobotoMonoSemiBold-italic.fntdata"/><Relationship Id="rId11" Type="http://schemas.openxmlformats.org/officeDocument/2006/relationships/slide" Target="slides/slide5.xml"/><Relationship Id="rId33" Type="http://schemas.openxmlformats.org/officeDocument/2006/relationships/font" Target="fonts/Oswald-regular.fntdata"/><Relationship Id="rId10" Type="http://schemas.openxmlformats.org/officeDocument/2006/relationships/slide" Target="slides/slide4.xml"/><Relationship Id="rId32" Type="http://schemas.openxmlformats.org/officeDocument/2006/relationships/font" Target="fonts/Average-regular.fntdata"/><Relationship Id="rId13" Type="http://schemas.openxmlformats.org/officeDocument/2006/relationships/slide" Target="slides/slide7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6.xml"/><Relationship Id="rId34" Type="http://schemas.openxmlformats.org/officeDocument/2006/relationships/font" Target="fonts/Oswald-bold.fntdata"/><Relationship Id="rId15" Type="http://schemas.openxmlformats.org/officeDocument/2006/relationships/slide" Target="slides/slide9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8.xml"/><Relationship Id="rId36" Type="http://schemas.openxmlformats.org/officeDocument/2006/relationships/font" Target="fonts/RobotoMono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f360579c2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ff360579c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4070c6da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e4070c6da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41d5c45b9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e41d5c45b9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41d5c45b9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e41d5c45b9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454f5f7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5454f5f7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41d5c45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e41d5c45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41e1d6ce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41e1d6ce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4070c6da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e4070c6da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4070c6da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e4070c6da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4070c6da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e4070c6da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41e1d6ce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41e1d6ce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41e1d6cee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e41e1d6cee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ae25f25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ae25f25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1a5cda0f2_2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41a5cda0f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4070c6da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e4070c6d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d738484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dd738484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41e1d6c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e41e1d6c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fe497f63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dfe497f6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Fazer link web2 -&gt; web3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fee1602c2_0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dfee1602c2_0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41d5c45b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e41d5c45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4070c6da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e4070c6da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ff360579c2_0_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f360579c2_0_8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gff360579c2_0_8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f360579c2_0_89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gff360579c2_0_89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gff360579c2_0_8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ff360579c2_0_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" name="Google Shape;13;gff360579c2_0_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gff360579c2_0_6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ff360579c2_0_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gff360579c2_0_6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gff360579c2_0_6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gff360579c2_0_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gff360579c2_0_49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22" name="Google Shape;22;gff360579c2_0_49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ff360579c2_0_49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ff360579c2_0_49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gff360579c2_0_4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gff360579c2_0_49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gff360579c2_0_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ff360579c2_0_5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gff360579c2_0_5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ff360579c2_0_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gff360579c2_0_6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ff360579c2_0_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gff360579c2_0_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gff360579c2_0_7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f360579c2_0_7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gff360579c2_0_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f360579c2_0_7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gff360579c2_0_7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gff360579c2_0_7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gff360579c2_0_7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gff360579c2_0_7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ff360579c2_0_7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ff360579c2_0_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ff360579c2_0_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gff360579c2_0_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forms/d/e/1FAIpQLSfFXPOiH41HJMTpaK6qE906rQbh3ZHWVeH99pOsUxkTQ1hnxA/viewform?usp=pp_url" TargetMode="External"/><Relationship Id="rId4" Type="http://schemas.openxmlformats.org/officeDocument/2006/relationships/hyperlink" Target="https://docs.google.com/forms/d/e/1FAIpQLSdc6twdciTH9hF-dKiNsv5oCWoIZwbyqwuFqKNB5sPq_AA6ww/viewform?usp=pp_ur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pp.mural.co/t/mobrsys8246/m/mobrsys8246/1687177222066/0657ff82c759a1e630298bfe0bef6f839249ced7?sender=uaffae0538327c8810b801518" TargetMode="External"/><Relationship Id="rId4" Type="http://schemas.openxmlformats.org/officeDocument/2006/relationships/hyperlink" Target="https://app.mural.co/t/mobrsys8246/m/mobrsys8246/1687177222066/0657ff82c759a1e630298bfe0bef6f839249ced7?sender=uaffae0538327c8810b801518" TargetMode="External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mobr-ai/POnto/raw/main/deliverables/milestone1/TR%20-%20Systematic%20literature%20review.pdf" TargetMode="External"/><Relationship Id="rId4" Type="http://schemas.openxmlformats.org/officeDocument/2006/relationships/hyperlink" Target="https://github.com/mobr-ai/POnto/raw/main/deliverables/milestone1/TR%20-%20Blockchain%20ontology%20fundamentals%20and%20related%20work.pdf" TargetMode="External"/><Relationship Id="rId5" Type="http://schemas.openxmlformats.org/officeDocument/2006/relationships/hyperlink" Target="https://github.com/mobr-ai/POnto/raw/main/deliverables/milestone1/TR%20-%20Blockchain%20ontology%20fundamentals%20and%20related%20work.pdf" TargetMode="External"/><Relationship Id="rId6" Type="http://schemas.openxmlformats.org/officeDocument/2006/relationships/hyperlink" Target="https://www.mobr.ai/ponto" TargetMode="External"/><Relationship Id="rId7" Type="http://schemas.openxmlformats.org/officeDocument/2006/relationships/hyperlink" Target="https://github.com/mobr-ai/POnto/raw/main/deliverables/milestone2/Article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f360579c2_0_131"/>
          <p:cNvSpPr/>
          <p:nvPr/>
        </p:nvSpPr>
        <p:spPr>
          <a:xfrm>
            <a:off x="6730225" y="3978150"/>
            <a:ext cx="1844400" cy="45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ff360579c2_0_131"/>
          <p:cNvSpPr txBox="1"/>
          <p:nvPr>
            <p:ph idx="4294967295" type="subTitle"/>
          </p:nvPr>
        </p:nvSpPr>
        <p:spPr>
          <a:xfrm>
            <a:off x="466500" y="731000"/>
            <a:ext cx="82110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37"/>
              <a:buFont typeface="Maven Pro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POnto: An ontology for the Polkadot multichain ecosystem </a:t>
            </a:r>
            <a:endParaRPr b="0" i="0" sz="44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1" name="Google Shape;61;gff360579c2_0_131"/>
          <p:cNvSpPr txBox="1"/>
          <p:nvPr/>
        </p:nvSpPr>
        <p:spPr>
          <a:xfrm>
            <a:off x="6808225" y="4044675"/>
            <a:ext cx="690600" cy="32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 O B R</a:t>
            </a:r>
            <a:endParaRPr b="1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" name="Google Shape;62;gff360579c2_0_131"/>
          <p:cNvSpPr txBox="1"/>
          <p:nvPr/>
        </p:nvSpPr>
        <p:spPr>
          <a:xfrm>
            <a:off x="7498825" y="4044675"/>
            <a:ext cx="1122600" cy="323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S Y S T E M S</a:t>
            </a:r>
            <a:endParaRPr b="0" i="0" sz="900" u="none" cap="none" strike="noStrike">
              <a:solidFill>
                <a:schemeClr val="dk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graphicFrame>
        <p:nvGraphicFramePr>
          <p:cNvPr id="63" name="Google Shape;63;gff360579c2_0_131"/>
          <p:cNvGraphicFramePr/>
          <p:nvPr/>
        </p:nvGraphicFramePr>
        <p:xfrm>
          <a:off x="466500" y="385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{B48B4DD1-4287-46CE-920E-99963E4431E1}</a:tableStyleId>
              </a:tblPr>
              <a:tblGrid>
                <a:gridCol w="2242350"/>
                <a:gridCol w="2242350"/>
              </a:tblGrid>
              <a:tr h="53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737"/>
                        <a:buFont typeface="Maven Pro"/>
                        <a:buNone/>
                      </a:pPr>
                      <a:r>
                        <a:rPr lang="en" sz="1750" u="none" cap="none" strike="noStrike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Marcio Moreno, PhD</a:t>
                      </a:r>
                      <a:endParaRPr sz="1750" u="none" cap="none" strike="noStrike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737"/>
                        <a:buFont typeface="Maven Pro"/>
                        <a:buNone/>
                      </a:pPr>
                      <a:r>
                        <a:rPr lang="en" sz="1281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marcio@mobr.ai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737"/>
                        <a:buFont typeface="Maven Pro"/>
                        <a:buNone/>
                      </a:pPr>
                      <a:r>
                        <a:rPr lang="en" sz="1750" u="none" cap="none" strike="noStrike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Rafael Brandão, PhD</a:t>
                      </a:r>
                      <a:endParaRPr sz="1750" u="none" cap="none" strike="noStrike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81"/>
                        <a:buFont typeface="Arial"/>
                        <a:buNone/>
                      </a:pPr>
                      <a:r>
                        <a:rPr lang="en" sz="1281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rafael@mobr.ai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9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81"/>
                        <a:buFont typeface="Arial"/>
                        <a:buNone/>
                      </a:pPr>
                      <a:r>
                        <a:rPr lang="en" sz="1281" u="none" cap="none" strike="noStrike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Co-founders</a:t>
                      </a:r>
                      <a:endParaRPr sz="1750" u="none" cap="none" strike="noStrike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64" name="Google Shape;64;gff360579c2_0_131"/>
          <p:cNvSpPr txBox="1"/>
          <p:nvPr>
            <p:ph idx="4294967295" type="subTitle"/>
          </p:nvPr>
        </p:nvSpPr>
        <p:spPr>
          <a:xfrm>
            <a:off x="466500" y="2097800"/>
            <a:ext cx="62436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37"/>
              <a:buFont typeface="Maven Pro"/>
              <a:buNone/>
            </a:pPr>
            <a:r>
              <a:rPr lang="en" sz="2200">
                <a:solidFill>
                  <a:schemeClr val="dk1"/>
                </a:solidFill>
              </a:rPr>
              <a:t>A</a:t>
            </a:r>
            <a:r>
              <a:rPr b="0" i="0" lang="en" sz="2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pproach proposal an</a:t>
            </a:r>
            <a:r>
              <a:rPr lang="en" sz="2200">
                <a:solidFill>
                  <a:schemeClr val="dk1"/>
                </a:solidFill>
              </a:rPr>
              <a:t>d roadmap</a:t>
            </a:r>
            <a:endParaRPr b="0" i="0" sz="22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4070c6da6_1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POnto</a:t>
            </a:r>
            <a:endParaRPr/>
          </a:p>
        </p:txBody>
      </p:sp>
      <p:sp>
        <p:nvSpPr>
          <p:cNvPr id="162" name="Google Shape;162;g1e4070c6da6_1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Metrics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10 Modules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449 Triples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50 Classes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25 Individuals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58 Properties</a:t>
            </a:r>
            <a:endParaRPr/>
          </a:p>
        </p:txBody>
      </p:sp>
      <p:pic>
        <p:nvPicPr>
          <p:cNvPr id="163" name="Google Shape;163;g1e4070c6da6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675" y="919163"/>
            <a:ext cx="4095875" cy="36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41d5c45b9_0_6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POnto</a:t>
            </a:r>
            <a:endParaRPr/>
          </a:p>
        </p:txBody>
      </p:sp>
      <p:sp>
        <p:nvSpPr>
          <p:cNvPr id="169" name="Google Shape;169;g1e41d5c45b9_0_6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Core Module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0" name="Google Shape;170;g1e41d5c45b9_0_6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38" y="2011351"/>
            <a:ext cx="8485526" cy="1854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41d5c45b9_0_7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Governance Module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6" name="Google Shape;176;g1e41d5c45b9_0_708"/>
          <p:cNvSpPr/>
          <p:nvPr/>
        </p:nvSpPr>
        <p:spPr>
          <a:xfrm>
            <a:off x="2824175" y="1908125"/>
            <a:ext cx="3431400" cy="198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e41d5c45b9_0_7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POnto</a:t>
            </a:r>
            <a:endParaRPr/>
          </a:p>
        </p:txBody>
      </p:sp>
      <p:pic>
        <p:nvPicPr>
          <p:cNvPr id="178" name="Google Shape;178;g1e41d5c45b9_0_708"/>
          <p:cNvPicPr preferRelativeResize="0"/>
          <p:nvPr/>
        </p:nvPicPr>
        <p:blipFill rotWithShape="1">
          <a:blip r:embed="rId3">
            <a:alphaModFix/>
          </a:blip>
          <a:srcRect b="0" l="0" r="2931" t="0"/>
          <a:stretch/>
        </p:blipFill>
        <p:spPr>
          <a:xfrm>
            <a:off x="3159900" y="1983550"/>
            <a:ext cx="2729875" cy="18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454f5f76b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Browsing the ontology using Protégé and Ontospy documentation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4" name="Google Shape;184;g25454f5f76b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POnto</a:t>
            </a:r>
            <a:endParaRPr/>
          </a:p>
        </p:txBody>
      </p:sp>
      <p:pic>
        <p:nvPicPr>
          <p:cNvPr id="185" name="Google Shape;185;g25454f5f76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26" y="1882700"/>
            <a:ext cx="3688650" cy="2364525"/>
          </a:xfrm>
          <a:prstGeom prst="rect">
            <a:avLst/>
          </a:prstGeom>
          <a:noFill/>
          <a:ln>
            <a:noFill/>
          </a:ln>
          <a:effectLst>
            <a:reflection blurRad="0" dir="5400000" dist="95250" endA="0" endPos="15000" fadeDir="5400012" kx="0" rotWithShape="0" algn="bl" stA="49000" stPos="0" sy="-100000" ky="0"/>
          </a:effectLst>
        </p:spPr>
      </p:pic>
      <p:pic>
        <p:nvPicPr>
          <p:cNvPr id="186" name="Google Shape;186;g25454f5f76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060" y="1882700"/>
            <a:ext cx="4464841" cy="2364526"/>
          </a:xfrm>
          <a:prstGeom prst="rect">
            <a:avLst/>
          </a:prstGeom>
          <a:noFill/>
          <a:ln>
            <a:noFill/>
          </a:ln>
          <a:effectLst>
            <a:reflection blurRad="0" dir="5400000" dist="95250" endA="0" endPos="15000" fadeDir="5400012" kx="0" rotWithShape="0" algn="bl" stA="49000" stPos="0" sy="-100000" ky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41d5c45b9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POnto</a:t>
            </a:r>
            <a:endParaRPr/>
          </a:p>
        </p:txBody>
      </p:sp>
      <p:sp>
        <p:nvSpPr>
          <p:cNvPr id="192" name="Google Shape;192;g1e41d5c45b9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Continuous </a:t>
            </a:r>
            <a:r>
              <a:rPr lang="en"/>
              <a:t>Evolution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Community contributions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Scientific paper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Roadmap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41e1d6cee_1_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Questionnaire discussion</a:t>
            </a:r>
            <a:endParaRPr/>
          </a:p>
        </p:txBody>
      </p:sp>
      <p:sp>
        <p:nvSpPr>
          <p:cNvPr id="198" name="Google Shape;198;g1e41e1d6cee_1_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is to </a:t>
            </a:r>
            <a:r>
              <a:rPr lang="en"/>
              <a:t>assess</a:t>
            </a:r>
            <a:r>
              <a:rPr lang="en"/>
              <a:t> the perceived value and effectiveness of a query service by the </a:t>
            </a:r>
            <a:r>
              <a:rPr lang="en"/>
              <a:t>community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for building a CNL to support querying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of the proposed approach</a:t>
            </a:r>
            <a:endParaRPr/>
          </a:p>
        </p:txBody>
      </p:sp>
      <p:sp>
        <p:nvSpPr>
          <p:cNvPr id="199" name="Google Shape;199;g1e41e1d6cee_1_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EFEFE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General</a:t>
            </a:r>
            <a:r>
              <a:rPr lang="en"/>
              <a:t> and/or </a:t>
            </a:r>
            <a:r>
              <a:rPr lang="en" u="sng">
                <a:solidFill>
                  <a:srgbClr val="EFEFE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Polkadot-specific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strategy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Deadline target definition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4070c6da6_1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205" name="Google Shape;205;g1e4070c6da6_1_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of the conceptual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base construction: script to extract data from the Polkadot ecosystem and align the data as individuals of the POnto ontology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of a controlled natural language (CNL) that will use the POnto ontology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engine creation that supports users specifying queries using the CNL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4070c6da6_1_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211" name="Google Shape;211;g1e4070c6da6_1_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/>
              <a:t>Polkadot Analytics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CNL Engine parses input queries and assists query completion supported by a Knowledge Base with the POnto Ontology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are processed to a structured format by the Query Engine component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Informative Artifacts Engine manages creation of multimodal artifacts, for visualizing query results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</a:t>
            </a:r>
            <a:r>
              <a:rPr lang="en"/>
              <a:t>for </a:t>
            </a:r>
            <a:r>
              <a:rPr lang="en"/>
              <a:t>composition on user dashboards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through web UI frontend and API offering</a:t>
            </a:r>
            <a:endParaRPr/>
          </a:p>
        </p:txBody>
      </p:sp>
      <p:pic>
        <p:nvPicPr>
          <p:cNvPr id="212" name="Google Shape;212;g1e4070c6da6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875" y="1472700"/>
            <a:ext cx="3255500" cy="2335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3" name="Google Shape;213;g1e4070c6da6_1_25"/>
          <p:cNvSpPr txBox="1"/>
          <p:nvPr/>
        </p:nvSpPr>
        <p:spPr>
          <a:xfrm>
            <a:off x="5410225" y="3925563"/>
            <a:ext cx="309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Proposed architecture for the Polkadot Analytics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4070c6da6_1_3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Polkadot Analytics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</a:t>
            </a:r>
            <a:r>
              <a:rPr lang="en"/>
              <a:t>upport for broad range of queries and data visualization strategies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results structured as artifacts with multimodal content, </a:t>
            </a:r>
            <a:r>
              <a:rPr lang="en"/>
              <a:t>representing </a:t>
            </a:r>
            <a:r>
              <a:rPr lang="en"/>
              <a:t>data </a:t>
            </a:r>
            <a:r>
              <a:rPr lang="en"/>
              <a:t>results </a:t>
            </a:r>
            <a:r>
              <a:rPr lang="en"/>
              <a:t>and summarization aspects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Composability and integration of informative artifacts to create user dashboards</a:t>
            </a:r>
            <a:endParaRPr/>
          </a:p>
        </p:txBody>
      </p:sp>
      <p:sp>
        <p:nvSpPr>
          <p:cNvPr id="219" name="Google Shape;219;g1e4070c6da6_1_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Roadmap</a:t>
            </a:r>
            <a:endParaRPr/>
          </a:p>
        </p:txBody>
      </p:sp>
      <p:grpSp>
        <p:nvGrpSpPr>
          <p:cNvPr id="220" name="Google Shape;220;g1e4070c6da6_1_30"/>
          <p:cNvGrpSpPr/>
          <p:nvPr/>
        </p:nvGrpSpPr>
        <p:grpSpPr>
          <a:xfrm>
            <a:off x="5032750" y="1887675"/>
            <a:ext cx="3776600" cy="1646341"/>
            <a:chOff x="3788966" y="1156006"/>
            <a:chExt cx="5202645" cy="2268000"/>
          </a:xfrm>
        </p:grpSpPr>
        <p:sp>
          <p:nvSpPr>
            <p:cNvPr id="221" name="Google Shape;221;g1e4070c6da6_1_30"/>
            <p:cNvSpPr/>
            <p:nvPr/>
          </p:nvSpPr>
          <p:spPr>
            <a:xfrm>
              <a:off x="3788966" y="1156006"/>
              <a:ext cx="5195700" cy="226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2" name="Google Shape;222;g1e4070c6da6_1_30"/>
            <p:cNvPicPr preferRelativeResize="0"/>
            <p:nvPr/>
          </p:nvPicPr>
          <p:blipFill rotWithShape="1">
            <a:blip r:embed="rId3">
              <a:alphaModFix/>
            </a:blip>
            <a:srcRect b="12253" l="2458" r="0" t="12246"/>
            <a:stretch/>
          </p:blipFill>
          <p:spPr>
            <a:xfrm>
              <a:off x="3839351" y="1170126"/>
              <a:ext cx="5152259" cy="2246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3" name="Google Shape;223;g1e4070c6da6_1_30"/>
          <p:cNvSpPr txBox="1"/>
          <p:nvPr/>
        </p:nvSpPr>
        <p:spPr>
          <a:xfrm>
            <a:off x="5373643" y="3594532"/>
            <a:ext cx="309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Envisioned query processing in Polkadot Analytics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41e1d6cee_1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Mural activity</a:t>
            </a:r>
            <a:endParaRPr/>
          </a:p>
        </p:txBody>
      </p:sp>
      <p:sp>
        <p:nvSpPr>
          <p:cNvPr id="229" name="Google Shape;229;g1e41e1d6cee_1_1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Mural </a:t>
            </a:r>
            <a:r>
              <a:rPr lang="en" u="sng">
                <a:solidFill>
                  <a:schemeClr val="hlink"/>
                </a:solidFill>
                <a:hlinkClick r:id="rId3"/>
              </a:rPr>
              <a:t>session</a:t>
            </a:r>
            <a:r>
              <a:rPr lang="en"/>
              <a:t> to support brainstorming and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</a:t>
            </a:r>
            <a:r>
              <a:rPr lang="en"/>
              <a:t> concept mapping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 tool requirements prioritization</a:t>
            </a:r>
            <a:endParaRPr/>
          </a:p>
        </p:txBody>
      </p:sp>
      <p:pic>
        <p:nvPicPr>
          <p:cNvPr id="230" name="Google Shape;230;g1e41e1d6cee_1_1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9475" y="1676888"/>
            <a:ext cx="3655998" cy="178972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18000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41e1d6cee_0_7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70" name="Google Shape;70;g1e41e1d6cee_0_7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Research overview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POnto discussion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ae25f25b4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 and action items</a:t>
            </a:r>
            <a:endParaRPr/>
          </a:p>
        </p:txBody>
      </p:sp>
      <p:sp>
        <p:nvSpPr>
          <p:cNvPr id="236" name="Google Shape;236;g25ae25f25b4_0_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Engagement with domain experts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Approach validation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Questionnaire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Should be focused on Polkadot ecosystem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Pilot-tested with domain experts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Ready to be deployed in the wild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7" name="Google Shape;237;g25ae25f25b4_0_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Action items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➤ Support for new concepts referred in suggested queries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➤ Improvements over the POnto modeling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Modules: Network, Pallet, Account, and others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➤ Considerations for the envisioned query engine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g141a5cda0f2_2_1"/>
          <p:cNvGrpSpPr/>
          <p:nvPr/>
        </p:nvGrpSpPr>
        <p:grpSpPr>
          <a:xfrm>
            <a:off x="2459062" y="1834525"/>
            <a:ext cx="4225876" cy="971100"/>
            <a:chOff x="2459062" y="1834525"/>
            <a:chExt cx="4225876" cy="971100"/>
          </a:xfrm>
        </p:grpSpPr>
        <p:sp>
          <p:nvSpPr>
            <p:cNvPr id="243" name="Google Shape;243;g141a5cda0f2_2_1"/>
            <p:cNvSpPr/>
            <p:nvPr/>
          </p:nvSpPr>
          <p:spPr>
            <a:xfrm>
              <a:off x="2459062" y="1834525"/>
              <a:ext cx="4225800" cy="9711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141a5cda0f2_2_1"/>
            <p:cNvSpPr txBox="1"/>
            <p:nvPr/>
          </p:nvSpPr>
          <p:spPr>
            <a:xfrm>
              <a:off x="2757313" y="2051700"/>
              <a:ext cx="1404900" cy="523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" sz="2200" u="none" cap="none" strike="noStrike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M O B R</a:t>
              </a:r>
              <a:endParaRPr b="1" i="0" sz="2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45" name="Google Shape;245;g141a5cda0f2_2_1"/>
            <p:cNvSpPr txBox="1"/>
            <p:nvPr/>
          </p:nvSpPr>
          <p:spPr>
            <a:xfrm>
              <a:off x="4162238" y="2051700"/>
              <a:ext cx="25227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" sz="2200" u="none" cap="none" strike="noStrike">
                  <a:solidFill>
                    <a:schemeClr val="dk1"/>
                  </a:solidFill>
                  <a:latin typeface="Roboto Mono SemiBold"/>
                  <a:ea typeface="Roboto Mono SemiBold"/>
                  <a:cs typeface="Roboto Mono SemiBold"/>
                  <a:sym typeface="Roboto Mono SemiBold"/>
                </a:rPr>
                <a:t>S Y S T E M S</a:t>
              </a:r>
              <a:endParaRPr b="0" i="0" sz="2200" u="none" cap="none" strike="noStrike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endParaRPr>
            </a:p>
          </p:txBody>
        </p:sp>
      </p:grpSp>
      <p:sp>
        <p:nvSpPr>
          <p:cNvPr id="246" name="Google Shape;246;g141a5cda0f2_2_1"/>
          <p:cNvSpPr txBox="1"/>
          <p:nvPr/>
        </p:nvSpPr>
        <p:spPr>
          <a:xfrm>
            <a:off x="3536700" y="3533875"/>
            <a:ext cx="2070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Thank you!</a:t>
            </a:r>
            <a:endParaRPr sz="2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4070c6da6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Research overview</a:t>
            </a:r>
            <a:endParaRPr/>
          </a:p>
        </p:txBody>
      </p:sp>
      <p:sp>
        <p:nvSpPr>
          <p:cNvPr id="76" name="Google Shape;76;g1e4070c6da6_1_0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</a:t>
            </a:r>
            <a:r>
              <a:rPr lang="en"/>
              <a:t>nitiative towards enhancing integration and communicability in the Polkadot ecosystem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First step: mapping, structuring and formalizing concepts and relationships in an ontology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</a:t>
            </a:r>
            <a:r>
              <a:rPr lang="en"/>
              <a:t>ong term</a:t>
            </a:r>
            <a:r>
              <a:rPr lang="en"/>
              <a:t> goal: to build a CNL and querying engine to support relevant analytics use cases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d738484ef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Research questions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2" name="Google Shape;82;g1dd738484ef_0_5"/>
          <p:cNvSpPr txBox="1"/>
          <p:nvPr>
            <p:ph idx="1" type="body"/>
          </p:nvPr>
        </p:nvSpPr>
        <p:spPr>
          <a:xfrm>
            <a:off x="311575" y="1525375"/>
            <a:ext cx="85206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General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a knowledge-oriented approach may benefit the communicability, integration, usage and development of blockchains?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Specific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ontology-supported development impacts design and building of Polkadot’s parachains and cross-chain communication?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Long-term research questions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41e1d6cee_0_0"/>
          <p:cNvSpPr/>
          <p:nvPr/>
        </p:nvSpPr>
        <p:spPr>
          <a:xfrm>
            <a:off x="117075" y="2026650"/>
            <a:ext cx="8955300" cy="1785300"/>
          </a:xfrm>
          <a:prstGeom prst="rect">
            <a:avLst/>
          </a:prstGeom>
          <a:solidFill>
            <a:srgbClr val="5A6F79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Research grant scope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8" name="Google Shape;88;g1e41e1d6cee_0_0"/>
          <p:cNvSpPr/>
          <p:nvPr/>
        </p:nvSpPr>
        <p:spPr>
          <a:xfrm>
            <a:off x="6108593" y="2392425"/>
            <a:ext cx="2820600" cy="101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M3</a:t>
            </a:r>
            <a:endParaRPr/>
          </a:p>
        </p:txBody>
      </p:sp>
      <p:sp>
        <p:nvSpPr>
          <p:cNvPr id="89" name="Google Shape;89;g1e41e1d6cee_0_0"/>
          <p:cNvSpPr/>
          <p:nvPr/>
        </p:nvSpPr>
        <p:spPr>
          <a:xfrm>
            <a:off x="4605833" y="2392425"/>
            <a:ext cx="1471200" cy="101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</a:t>
            </a:r>
            <a:endParaRPr/>
          </a:p>
        </p:txBody>
      </p:sp>
      <p:sp>
        <p:nvSpPr>
          <p:cNvPr id="90" name="Google Shape;90;g1e41e1d6cee_0_0"/>
          <p:cNvSpPr/>
          <p:nvPr/>
        </p:nvSpPr>
        <p:spPr>
          <a:xfrm>
            <a:off x="228150" y="2392425"/>
            <a:ext cx="4346100" cy="101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</a:t>
            </a:r>
            <a:endParaRPr/>
          </a:p>
        </p:txBody>
      </p:sp>
      <p:sp>
        <p:nvSpPr>
          <p:cNvPr id="91" name="Google Shape;91;g1e41e1d6cee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2" name="Google Shape;92;g1e41e1d6cee_0_0"/>
          <p:cNvSpPr/>
          <p:nvPr/>
        </p:nvSpPr>
        <p:spPr>
          <a:xfrm>
            <a:off x="291000" y="2781975"/>
            <a:ext cx="1353600" cy="519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Research questions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3" name="Google Shape;93;g1e41e1d6cee_0_0"/>
          <p:cNvSpPr/>
          <p:nvPr/>
        </p:nvSpPr>
        <p:spPr>
          <a:xfrm>
            <a:off x="1724400" y="2781975"/>
            <a:ext cx="1353600" cy="519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Systematic literature review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4" name="Google Shape;94;g1e41e1d6cee_0_0"/>
          <p:cNvSpPr/>
          <p:nvPr/>
        </p:nvSpPr>
        <p:spPr>
          <a:xfrm>
            <a:off x="3157800" y="2781975"/>
            <a:ext cx="1353600" cy="519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Blockchain ontology study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5" name="Google Shape;95;g1e41e1d6cee_0_0"/>
          <p:cNvSpPr/>
          <p:nvPr/>
        </p:nvSpPr>
        <p:spPr>
          <a:xfrm>
            <a:off x="4653332" y="2781975"/>
            <a:ext cx="1353600" cy="519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Ontology application study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6" name="Google Shape;96;g1e41e1d6cee_0_0"/>
          <p:cNvSpPr/>
          <p:nvPr/>
        </p:nvSpPr>
        <p:spPr>
          <a:xfrm>
            <a:off x="6142200" y="2781975"/>
            <a:ext cx="1353600" cy="519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Validation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7" name="Google Shape;97;g1e41e1d6cee_0_0"/>
          <p:cNvSpPr/>
          <p:nvPr/>
        </p:nvSpPr>
        <p:spPr>
          <a:xfrm>
            <a:off x="7528666" y="2781975"/>
            <a:ext cx="1353600" cy="519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Scientific report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8" name="Google Shape;98;g1e41e1d6cee_0_0"/>
          <p:cNvSpPr txBox="1"/>
          <p:nvPr/>
        </p:nvSpPr>
        <p:spPr>
          <a:xfrm>
            <a:off x="1428160" y="4170368"/>
            <a:ext cx="19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TR - Systematic review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9" name="Google Shape;99;g1e41e1d6cee_0_0"/>
          <p:cNvCxnSpPr>
            <a:stCxn id="93" idx="2"/>
          </p:cNvCxnSpPr>
          <p:nvPr/>
        </p:nvCxnSpPr>
        <p:spPr>
          <a:xfrm>
            <a:off x="2401200" y="3301575"/>
            <a:ext cx="0" cy="86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g1e41e1d6cee_0_0"/>
          <p:cNvCxnSpPr>
            <a:stCxn id="101" idx="2"/>
          </p:cNvCxnSpPr>
          <p:nvPr/>
        </p:nvCxnSpPr>
        <p:spPr>
          <a:xfrm>
            <a:off x="3301210" y="1465418"/>
            <a:ext cx="0" cy="131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g1e41e1d6cee_0_0"/>
          <p:cNvSpPr txBox="1"/>
          <p:nvPr/>
        </p:nvSpPr>
        <p:spPr>
          <a:xfrm>
            <a:off x="2328160" y="849817"/>
            <a:ext cx="194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TR - </a:t>
            </a:r>
            <a:r>
              <a:rPr lang="en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5"/>
              </a:rPr>
              <a:t>Blockchain ontology fundamentals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2" name="Google Shape;102;g1e41e1d6cee_0_0"/>
          <p:cNvCxnSpPr/>
          <p:nvPr/>
        </p:nvCxnSpPr>
        <p:spPr>
          <a:xfrm>
            <a:off x="4315700" y="3301575"/>
            <a:ext cx="0" cy="114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g1e41e1d6cee_0_0"/>
          <p:cNvSpPr txBox="1"/>
          <p:nvPr/>
        </p:nvSpPr>
        <p:spPr>
          <a:xfrm>
            <a:off x="3342660" y="4443968"/>
            <a:ext cx="19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6"/>
              </a:rPr>
              <a:t>Draft - POnto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4" name="Google Shape;104;g1e41e1d6cee_0_0"/>
          <p:cNvCxnSpPr/>
          <p:nvPr/>
        </p:nvCxnSpPr>
        <p:spPr>
          <a:xfrm>
            <a:off x="5509475" y="1913175"/>
            <a:ext cx="0" cy="86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g1e41e1d6cee_0_0"/>
          <p:cNvSpPr txBox="1"/>
          <p:nvPr/>
        </p:nvSpPr>
        <p:spPr>
          <a:xfrm>
            <a:off x="4079075" y="1344950"/>
            <a:ext cx="286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7"/>
              </a:rPr>
              <a:t>Article - Polkadot Analytics prospective query service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g1e41e1d6cee_0_0"/>
          <p:cNvSpPr txBox="1"/>
          <p:nvPr/>
        </p:nvSpPr>
        <p:spPr>
          <a:xfrm>
            <a:off x="4942035" y="4170368"/>
            <a:ext cx="19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Questionnaire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7" name="Google Shape;107;g1e41e1d6cee_0_0"/>
          <p:cNvCxnSpPr/>
          <p:nvPr/>
        </p:nvCxnSpPr>
        <p:spPr>
          <a:xfrm>
            <a:off x="5915075" y="3301575"/>
            <a:ext cx="0" cy="86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fe497f639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Fundamentals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3" name="Google Shape;113;g1dfe497f639_0_11"/>
          <p:cNvSpPr txBox="1"/>
          <p:nvPr>
            <p:ph idx="1" type="body"/>
          </p:nvPr>
        </p:nvSpPr>
        <p:spPr>
          <a:xfrm>
            <a:off x="311700" y="1152475"/>
            <a:ext cx="42603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9597"/>
              <a:buNone/>
            </a:pPr>
            <a:r>
              <a:rPr b="1" lang="en" sz="1942"/>
              <a:t>Ontologies</a:t>
            </a:r>
            <a:r>
              <a:rPr lang="en" sz="1942"/>
              <a:t> are essential in Web2's semantic technologies stack </a:t>
            </a:r>
            <a:endParaRPr sz="194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9597"/>
              <a:buNone/>
            </a:pPr>
            <a:r>
              <a:t/>
            </a:r>
            <a:endParaRPr sz="194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9597"/>
              <a:buNone/>
            </a:pPr>
            <a:r>
              <a:rPr lang="en" sz="1942"/>
              <a:t>Conceptual framework for describing, sharing and reusing data in different applications and domains</a:t>
            </a:r>
            <a:endParaRPr sz="194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9597"/>
              <a:buNone/>
            </a:pPr>
            <a:r>
              <a:t/>
            </a:r>
            <a:endParaRPr sz="194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9597"/>
              <a:buNone/>
            </a:pPr>
            <a:r>
              <a:rPr lang="en" sz="1942"/>
              <a:t>Enhance </a:t>
            </a:r>
            <a:r>
              <a:rPr b="1" lang="en" sz="1942"/>
              <a:t>communicability</a:t>
            </a:r>
            <a:r>
              <a:rPr lang="en" sz="1942"/>
              <a:t> among stakeholders, support for </a:t>
            </a:r>
            <a:r>
              <a:rPr b="1" lang="en" sz="1942"/>
              <a:t>reasoning</a:t>
            </a:r>
            <a:r>
              <a:rPr lang="en" sz="1942"/>
              <a:t> and data </a:t>
            </a:r>
            <a:r>
              <a:rPr b="1" lang="en" sz="1942"/>
              <a:t>integration</a:t>
            </a:r>
            <a:endParaRPr b="1" sz="194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9597"/>
              <a:buNone/>
            </a:pPr>
            <a:r>
              <a:t/>
            </a:r>
            <a:endParaRPr sz="194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9597"/>
              <a:buNone/>
            </a:pPr>
            <a:r>
              <a:rPr lang="en" sz="1942"/>
              <a:t>Support for representing and defining domain categories (TBox) and instances (ABox)</a:t>
            </a:r>
            <a:endParaRPr sz="1942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9597"/>
              <a:buNone/>
            </a:pPr>
            <a:r>
              <a:rPr lang="en" sz="1942"/>
              <a:t>Properties, relationships between concepts, data and entities</a:t>
            </a:r>
            <a:endParaRPr sz="194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9597"/>
              <a:buNone/>
            </a:pPr>
            <a:r>
              <a:t/>
            </a:r>
            <a:endParaRPr sz="1942"/>
          </a:p>
        </p:txBody>
      </p:sp>
      <p:grpSp>
        <p:nvGrpSpPr>
          <p:cNvPr id="114" name="Google Shape;114;g1dfe497f639_0_11"/>
          <p:cNvGrpSpPr/>
          <p:nvPr/>
        </p:nvGrpSpPr>
        <p:grpSpPr>
          <a:xfrm>
            <a:off x="5192100" y="1090400"/>
            <a:ext cx="3640200" cy="2962700"/>
            <a:chOff x="5192100" y="1090400"/>
            <a:chExt cx="3640200" cy="2962700"/>
          </a:xfrm>
        </p:grpSpPr>
        <p:sp>
          <p:nvSpPr>
            <p:cNvPr id="115" name="Google Shape;115;g1dfe497f639_0_11"/>
            <p:cNvSpPr/>
            <p:nvPr/>
          </p:nvSpPr>
          <p:spPr>
            <a:xfrm>
              <a:off x="5192100" y="1807650"/>
              <a:ext cx="3640200" cy="7221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dfe497f639_0_11"/>
            <p:cNvSpPr/>
            <p:nvPr/>
          </p:nvSpPr>
          <p:spPr>
            <a:xfrm>
              <a:off x="5192100" y="3331000"/>
              <a:ext cx="3640200" cy="7221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dfe497f639_0_11"/>
            <p:cNvSpPr txBox="1"/>
            <p:nvPr/>
          </p:nvSpPr>
          <p:spPr>
            <a:xfrm>
              <a:off x="5655975" y="1968600"/>
              <a:ext cx="2505300" cy="400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Rules 		Logic</a:t>
              </a:r>
              <a:endParaRPr b="0" i="0" sz="14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18" name="Google Shape;118;g1dfe497f639_0_11"/>
            <p:cNvSpPr txBox="1"/>
            <p:nvPr/>
          </p:nvSpPr>
          <p:spPr>
            <a:xfrm>
              <a:off x="5655975" y="3491950"/>
              <a:ext cx="2505300" cy="400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		Ontologies</a:t>
              </a:r>
              <a:endParaRPr b="0" i="0" sz="14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19" name="Google Shape;119;g1dfe497f639_0_11"/>
            <p:cNvSpPr/>
            <p:nvPr/>
          </p:nvSpPr>
          <p:spPr>
            <a:xfrm>
              <a:off x="6002300" y="1090400"/>
              <a:ext cx="574800" cy="5748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dfe497f639_0_11"/>
            <p:cNvSpPr txBox="1"/>
            <p:nvPr/>
          </p:nvSpPr>
          <p:spPr>
            <a:xfrm>
              <a:off x="5921300" y="1177700"/>
              <a:ext cx="736800" cy="369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verage"/>
                  <a:ea typeface="Average"/>
                  <a:cs typeface="Average"/>
                  <a:sym typeface="Average"/>
                </a:rPr>
                <a:t>Search</a:t>
              </a:r>
              <a:endParaRPr b="0" i="0" sz="12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21" name="Google Shape;121;g1dfe497f639_0_11"/>
            <p:cNvSpPr/>
            <p:nvPr/>
          </p:nvSpPr>
          <p:spPr>
            <a:xfrm>
              <a:off x="7350875" y="1108768"/>
              <a:ext cx="1127400" cy="5748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verage"/>
                  <a:ea typeface="Average"/>
                  <a:cs typeface="Average"/>
                  <a:sym typeface="Average"/>
                </a:rPr>
                <a:t>Heuristic engine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dfe497f639_0_11"/>
            <p:cNvSpPr/>
            <p:nvPr/>
          </p:nvSpPr>
          <p:spPr>
            <a:xfrm>
              <a:off x="5655975" y="2642975"/>
              <a:ext cx="574800" cy="5748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dfe497f639_0_11"/>
            <p:cNvSpPr/>
            <p:nvPr/>
          </p:nvSpPr>
          <p:spPr>
            <a:xfrm>
              <a:off x="6297000" y="2642975"/>
              <a:ext cx="574800" cy="5748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dfe497f639_0_11"/>
            <p:cNvSpPr/>
            <p:nvPr/>
          </p:nvSpPr>
          <p:spPr>
            <a:xfrm>
              <a:off x="6938025" y="2642975"/>
              <a:ext cx="574800" cy="5748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" name="Google Shape;125;g1dfe497f639_0_11"/>
            <p:cNvCxnSpPr>
              <a:stCxn id="122" idx="4"/>
            </p:cNvCxnSpPr>
            <p:nvPr/>
          </p:nvCxnSpPr>
          <p:spPr>
            <a:xfrm>
              <a:off x="5943375" y="3217775"/>
              <a:ext cx="0" cy="304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cxnSp>
          <p:nvCxnSpPr>
            <p:cNvPr id="126" name="Google Shape;126;g1dfe497f639_0_11"/>
            <p:cNvCxnSpPr/>
            <p:nvPr/>
          </p:nvCxnSpPr>
          <p:spPr>
            <a:xfrm>
              <a:off x="6584400" y="3217775"/>
              <a:ext cx="0" cy="304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cxnSp>
          <p:nvCxnSpPr>
            <p:cNvPr id="127" name="Google Shape;127;g1dfe497f639_0_11"/>
            <p:cNvCxnSpPr/>
            <p:nvPr/>
          </p:nvCxnSpPr>
          <p:spPr>
            <a:xfrm>
              <a:off x="7225425" y="3217775"/>
              <a:ext cx="0" cy="304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cxnSp>
          <p:nvCxnSpPr>
            <p:cNvPr id="128" name="Google Shape;128;g1dfe497f639_0_11"/>
            <p:cNvCxnSpPr/>
            <p:nvPr/>
          </p:nvCxnSpPr>
          <p:spPr>
            <a:xfrm>
              <a:off x="6289700" y="1665200"/>
              <a:ext cx="0" cy="304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cxnSp>
          <p:nvCxnSpPr>
            <p:cNvPr id="129" name="Google Shape;129;g1dfe497f639_0_11"/>
            <p:cNvCxnSpPr/>
            <p:nvPr/>
          </p:nvCxnSpPr>
          <p:spPr>
            <a:xfrm>
              <a:off x="7685975" y="1683568"/>
              <a:ext cx="0" cy="304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cxnSp>
          <p:nvCxnSpPr>
            <p:cNvPr id="130" name="Google Shape;130;g1dfe497f639_0_11"/>
            <p:cNvCxnSpPr>
              <a:stCxn id="121" idx="5"/>
            </p:cNvCxnSpPr>
            <p:nvPr/>
          </p:nvCxnSpPr>
          <p:spPr>
            <a:xfrm flipH="1">
              <a:off x="8293971" y="1599390"/>
              <a:ext cx="19200" cy="192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sp>
          <p:nvSpPr>
            <p:cNvPr id="131" name="Google Shape;131;g1dfe497f639_0_11"/>
            <p:cNvSpPr/>
            <p:nvPr/>
          </p:nvSpPr>
          <p:spPr>
            <a:xfrm>
              <a:off x="7552175" y="2387675"/>
              <a:ext cx="396900" cy="400194"/>
            </a:xfrm>
            <a:prstGeom prst="flowChartDocumen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Rules</a:t>
              </a:r>
              <a:endParaRPr b="1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1dfe497f639_0_11"/>
            <p:cNvSpPr/>
            <p:nvPr/>
          </p:nvSpPr>
          <p:spPr>
            <a:xfrm>
              <a:off x="6950326" y="1547000"/>
              <a:ext cx="396900" cy="400194"/>
            </a:xfrm>
            <a:prstGeom prst="flowChartDocumen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Proof</a:t>
              </a:r>
              <a:endParaRPr b="1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1dfe497f639_0_11"/>
            <p:cNvSpPr/>
            <p:nvPr/>
          </p:nvSpPr>
          <p:spPr>
            <a:xfrm>
              <a:off x="8100300" y="2854600"/>
              <a:ext cx="396900" cy="400194"/>
            </a:xfrm>
            <a:prstGeom prst="flowChartDocumen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b="1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" name="Google Shape;134;g1dfe497f639_0_11"/>
            <p:cNvCxnSpPr>
              <a:stCxn id="124" idx="0"/>
            </p:cNvCxnSpPr>
            <p:nvPr/>
          </p:nvCxnSpPr>
          <p:spPr>
            <a:xfrm rot="10800000">
              <a:off x="7225425" y="2350475"/>
              <a:ext cx="0" cy="292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cxnSp>
        <p:sp>
          <p:nvSpPr>
            <p:cNvPr id="135" name="Google Shape;135;g1dfe497f639_0_11"/>
            <p:cNvSpPr/>
            <p:nvPr/>
          </p:nvSpPr>
          <p:spPr>
            <a:xfrm>
              <a:off x="7529050" y="3091750"/>
              <a:ext cx="396900" cy="400194"/>
            </a:xfrm>
            <a:prstGeom prst="flowChartDocumen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b="1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g1dfe497f639_0_11"/>
          <p:cNvSpPr txBox="1"/>
          <p:nvPr/>
        </p:nvSpPr>
        <p:spPr>
          <a:xfrm>
            <a:off x="5143200" y="4053950"/>
            <a:ext cx="373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The "semantic web bus", as originally envisioned </a:t>
            </a:r>
            <a:endParaRPr b="0" i="0" sz="1100" u="none" cap="none" strike="noStrike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by Berners-Lee </a:t>
            </a:r>
            <a:endParaRPr b="0" i="0" sz="1100" u="none" cap="none" strike="noStrike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g1dfe497f639_0_11"/>
          <p:cNvSpPr txBox="1"/>
          <p:nvPr/>
        </p:nvSpPr>
        <p:spPr>
          <a:xfrm>
            <a:off x="5504575" y="4674775"/>
            <a:ext cx="332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sng" cap="none" strike="noStrike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https://www.w3.org/2000/Talks/1206-xml2k-tbl/slide14-0.html </a:t>
            </a:r>
            <a:endParaRPr b="0" i="0" sz="700" u="sng" cap="none" strike="noStrike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fee1602c2_0_16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</a:t>
            </a:r>
            <a:r>
              <a:rPr lang="en"/>
              <a:t>undamentals</a:t>
            </a:r>
            <a:endParaRPr/>
          </a:p>
        </p:txBody>
      </p:sp>
      <p:sp>
        <p:nvSpPr>
          <p:cNvPr id="143" name="Google Shape;143;g1dfee1602c2_0_16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/>
              <a:t>Why to develop an ontology?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"/>
            </a:br>
            <a:br>
              <a:rPr lang="en"/>
            </a:br>
            <a:r>
              <a:rPr lang="en"/>
              <a:t>Noy and McGuiness, (2001)</a:t>
            </a:r>
            <a:endParaRPr/>
          </a:p>
        </p:txBody>
      </p:sp>
      <p:sp>
        <p:nvSpPr>
          <p:cNvPr id="144" name="Google Shape;144;g1dfee1602c2_0_16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Share common understanding of the information structure among people and/or software agents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Enable reuse of domain knowledge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Make domain assumptions explicit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Analyze domain knowledge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41d5c45b9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POnto</a:t>
            </a:r>
            <a:endParaRPr/>
          </a:p>
        </p:txBody>
      </p:sp>
      <p:sp>
        <p:nvSpPr>
          <p:cNvPr id="150" name="Google Shape;150;g1e41d5c45b9_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Tools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Visual Studio 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Protégé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Jena and Fuseki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http://mobr.ai/ponto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070c6da6_1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POnto</a:t>
            </a:r>
            <a:endParaRPr/>
          </a:p>
        </p:txBody>
      </p:sp>
      <p:sp>
        <p:nvSpPr>
          <p:cNvPr id="156" name="Google Shape;156;g1e4070c6da6_1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Design goal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Modular organization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Main concepts (completeness)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Relationships (formal understanding)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</a:t>
            </a:r>
            <a:r>
              <a:rPr lang="en"/>
              <a:t>a)</a:t>
            </a:r>
            <a:r>
              <a:rPr lang="en"/>
              <a:t>kbc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647F8B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CCCCCC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