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6F4373-E238-46D6-8903-E4ACE7025262}">
  <a:tblStyle styleId="{B86F4373-E238-46D6-8903-E4ACE70252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I’m gonna talk about a paper by our colleagues at Mila, called Broken Neural Scaling Law. In this pape, the authors </a:t>
            </a:r>
            <a:r>
              <a:rPr lang="en"/>
              <a:t>mostly</a:t>
            </a:r>
            <a:r>
              <a:rPr lang="en"/>
              <a:t> discussed the </a:t>
            </a:r>
            <a:r>
              <a:rPr lang="en"/>
              <a:t>advantage</a:t>
            </a:r>
            <a:r>
              <a:rPr lang="en"/>
              <a:t> of modeling the scale behavior using BNSL than other </a:t>
            </a:r>
            <a:r>
              <a:rPr lang="en"/>
              <a:t>neural scaling laws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88954fa8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88954fa8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88954fa8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88954fa8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highlight>
                  <a:srgbClr val="FFFFFF"/>
                </a:highlight>
              </a:rPr>
              <a:t>black points are training data points used for fitting a functional form, </a:t>
            </a:r>
            <a:r>
              <a:rPr lang="en" sz="1000">
                <a:solidFill>
                  <a:srgbClr val="00CD00"/>
                </a:solidFill>
                <a:highlight>
                  <a:srgbClr val="FFFFFF"/>
                </a:highlight>
              </a:rPr>
              <a:t>green</a:t>
            </a:r>
            <a:r>
              <a:rPr lang="en" sz="1000">
                <a:solidFill>
                  <a:schemeClr val="dk1"/>
                </a:solidFill>
                <a:highlight>
                  <a:srgbClr val="FFFFFF"/>
                </a:highlight>
              </a:rPr>
              <a:t> points are held-out testing data points used for evaluating extrapolation of functional form fit to the black points, &amp; a </a:t>
            </a:r>
            <a:r>
              <a:rPr lang="en" sz="1000">
                <a:solidFill>
                  <a:srgbClr val="FF0000"/>
                </a:solidFill>
                <a:highlight>
                  <a:srgbClr val="FFFFFF"/>
                </a:highlight>
              </a:rPr>
              <a:t>red </a:t>
            </a:r>
            <a:r>
              <a:rPr lang="en" sz="1000">
                <a:solidFill>
                  <a:schemeClr val="dk1"/>
                </a:solidFill>
                <a:highlight>
                  <a:srgbClr val="FFFFFF"/>
                </a:highlight>
              </a:rPr>
              <a:t>line is BNSL that has been fit to black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BNSL can also extrapolate the scaling behavior that’s over order of magnitude than the maximum </a:t>
            </a:r>
            <a:r>
              <a:rPr lang="en"/>
              <a:t>scale seen during training. The top is a vision downstream task and bottom is a language downstream task from GPT-3.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notice there is one inflection point in the top plot, point it.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88954fa8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88954fa8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rPr>
              <a:t>BNSL not only models the double </a:t>
            </a:r>
            <a:r>
              <a:rPr lang="en" sz="1000">
                <a:solidFill>
                  <a:schemeClr val="dk1"/>
                </a:solidFill>
                <a:highlight>
                  <a:srgbClr val="FFFFFF"/>
                </a:highlight>
              </a:rPr>
              <a:t>descent behavior and also</a:t>
            </a:r>
            <a:r>
              <a:rPr lang="en" sz="1000">
                <a:solidFill>
                  <a:schemeClr val="dk1"/>
                </a:solidFill>
                <a:highlight>
                  <a:srgbClr val="FFFFFF"/>
                </a:highlight>
              </a:rPr>
              <a:t> </a:t>
            </a:r>
            <a:r>
              <a:rPr lang="en" sz="1000">
                <a:solidFill>
                  <a:schemeClr val="dk1"/>
                </a:solidFill>
              </a:rPr>
              <a:t>extrapolate the scaling behavior accurately. On the left there are two breaks.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strike="sngStrike">
                <a:solidFill>
                  <a:schemeClr val="dk1"/>
                </a:solidFill>
              </a:rPr>
              <a:t>You might wonder, if the double descent is only seen in a linear-linear scale and the scale of double descent is very small, on a log-log plot all these points will probably form a cluster, I think that’s true.  So on a log-log scale, there is probably no double descent. </a:t>
            </a:r>
            <a:endParaRPr sz="1000" strike="sngStrike">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strike="sngStrike">
                <a:solidFill>
                  <a:schemeClr val="dk1"/>
                </a:solidFill>
              </a:rPr>
              <a:t>but still, the first order derivative of M1, M2, M3 and M4 won’t allow them to exhibit non-monotonic even on a linear-linear scale.</a:t>
            </a:r>
            <a:endParaRPr sz="1000" strike="sngStrike">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888954fa8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888954fa8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have seen inflection points in</a:t>
            </a:r>
            <a:r>
              <a:rPr lang="en">
                <a:solidFill>
                  <a:schemeClr val="dk1"/>
                </a:solidFill>
              </a:rPr>
              <a:t> log-log scale, but here is inflection points in linear-linear scale. Seeds means training runs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BNSL </a:t>
            </a:r>
            <a:r>
              <a:rPr lang="en"/>
              <a:t>models</a:t>
            </a:r>
            <a:r>
              <a:rPr lang="en"/>
              <a:t> the inflection points also in a linear-linear </a:t>
            </a:r>
            <a:r>
              <a:rPr lang="en"/>
              <a:t>scale</a:t>
            </a:r>
            <a:r>
              <a:rPr lang="en"/>
              <a:t>, while other functional forms are mathematically </a:t>
            </a:r>
            <a:r>
              <a:rPr lang="en"/>
              <a:t>unable</a:t>
            </a:r>
            <a:r>
              <a:rPr lang="en"/>
              <a:t> to express </a:t>
            </a:r>
            <a:r>
              <a:rPr lang="en"/>
              <a:t>inflection</a:t>
            </a:r>
            <a:r>
              <a:rPr lang="en"/>
              <a:t> points on a </a:t>
            </a:r>
            <a:r>
              <a:rPr lang="en"/>
              <a:t>linear</a:t>
            </a:r>
            <a:r>
              <a:rPr lang="en"/>
              <a:t>-linear plot.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888954fa8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888954fa8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plot, with enough simulations of training run results, you would still need to use all the data points up to the first break, which according to the authors is sharp enough. Otherwise, there is no way one can extrapolates the second break or </a:t>
            </a:r>
            <a:r>
              <a:rPr lang="en"/>
              <a:t>third break.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88954fa8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88954fa8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Still, I’m not sure how sharp is sufficiently sharp and how much </a:t>
            </a:r>
            <a:r>
              <a:rPr lang="en"/>
              <a:t>large</a:t>
            </a:r>
            <a:r>
              <a:rPr lang="en"/>
              <a:t> is sufficiently larger, but from these plots, you can see even when they trained BNSL up to or </a:t>
            </a:r>
            <a:r>
              <a:rPr lang="en"/>
              <a:t>beyond</a:t>
            </a:r>
            <a:r>
              <a:rPr lang="en"/>
              <a:t> the data points where the 2nd  break happens, it didn’t extrapolates well </a:t>
            </a:r>
            <a:r>
              <a:rPr lang="en"/>
              <a:t>enough.</a:t>
            </a:r>
            <a:r>
              <a:rPr lang="e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88954fa8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88954fa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88954fa8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88954fa8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a:t>
            </a:r>
            <a:r>
              <a:rPr lang="en"/>
              <a:t>scaling</a:t>
            </a:r>
            <a:r>
              <a:rPr lang="en"/>
              <a:t> law is not a </a:t>
            </a:r>
            <a:r>
              <a:rPr lang="en"/>
              <a:t>single</a:t>
            </a:r>
            <a:r>
              <a:rPr lang="en"/>
              <a:t> function, but a family of functions. These functions take model size, compute, training data size and etc as x and the test loss, cross entropy, F1 score etc as y. These data come from the experiments conducted </a:t>
            </a:r>
            <a:r>
              <a:rPr lang="en">
                <a:solidFill>
                  <a:schemeClr val="dk1"/>
                </a:solidFill>
              </a:rPr>
              <a:t>on different models</a:t>
            </a:r>
            <a:r>
              <a:rPr lang="en"/>
              <a:t> by different groups.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First one called M1 which is a </a:t>
            </a:r>
            <a:r>
              <a:rPr lang="en"/>
              <a:t>linear</a:t>
            </a:r>
            <a:r>
              <a:rPr lang="en"/>
              <a:t> function for all X </a:t>
            </a:r>
            <a:r>
              <a:rPr lang="en">
                <a:solidFill>
                  <a:schemeClr val="dk1"/>
                </a:solidFill>
              </a:rPr>
              <a:t>on a log-log plot shown here.</a:t>
            </a:r>
            <a:r>
              <a:rPr lang="en"/>
              <a:t> </a:t>
            </a:r>
            <a:r>
              <a:rPr lang="en">
                <a:solidFill>
                  <a:schemeClr val="dk1"/>
                </a:solidFill>
              </a:rPr>
              <a:t>Because we are in a log scale, log(a) is the offset of 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M2 introduced a constant </a:t>
            </a:r>
            <a:r>
              <a:rPr lang="en">
                <a:solidFill>
                  <a:schemeClr val="dk1"/>
                </a:solidFill>
              </a:rPr>
              <a:t>C which is the irreducible error, such that when x goes to infinity there will still be an error. Because we are in a log scale, this is equal to log(c).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M3, there is </a:t>
            </a:r>
            <a:r>
              <a:rPr lang="en"/>
              <a:t>additionally</a:t>
            </a:r>
            <a:r>
              <a:rPr lang="en"/>
              <a:t> a constant d in the base of </a:t>
            </a:r>
            <a:r>
              <a:rPr lang="en"/>
              <a:t>the exponentiation term.</a:t>
            </a:r>
            <a:r>
              <a:rPr lang="en"/>
              <a:t> d represent the </a:t>
            </a:r>
            <a:r>
              <a:rPr lang="en" sz="1000">
                <a:solidFill>
                  <a:schemeClr val="dk1"/>
                </a:solidFill>
              </a:rPr>
              <a:t>scale at which the performance starts to improve beyond the random guess loss, or accuracy &amp; transitions to a power law </a:t>
            </a:r>
            <a:r>
              <a:rPr lang="en" sz="1000">
                <a:solidFill>
                  <a:schemeClr val="dk1"/>
                </a:solidFill>
              </a:rPr>
              <a:t>scale.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strike="sngStrike">
                <a:solidFill>
                  <a:schemeClr val="dk1"/>
                </a:solidFill>
              </a:rPr>
              <a:t>Graphically it represents </a:t>
            </a:r>
            <a:r>
              <a:rPr lang="en" sz="1000" strike="sngStrike">
                <a:solidFill>
                  <a:schemeClr val="dk1"/>
                </a:solidFill>
              </a:rPr>
              <a:t>a shift on the x-axis when x is </a:t>
            </a:r>
            <a:r>
              <a:rPr lang="en" sz="1000" strike="sngStrike">
                <a:solidFill>
                  <a:schemeClr val="dk1"/>
                </a:solidFill>
              </a:rPr>
              <a:t>zero the modal can still achieve non-zero accuracy. </a:t>
            </a:r>
            <a:endParaRPr sz="1000" strike="sngStrike">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These three neural scaling laws are strictly monotonic, meaning that they can only express one direction of scaling behavior.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88954fa8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88954fa8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there is M4 which is Expressed as an inverse function of y. Here epsilon-infinity, equivalent to c in previous slide, is the irreducible error and epsilon_0, equivalent to d in previous slide is random guess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additional alpha parameter is </a:t>
            </a:r>
            <a:r>
              <a:rPr lang="en"/>
              <a:t>learnable and when alpha = 0, this reduce to M2. When alpha&gt;0, this function can handle the case when learning curve does not fall</a:t>
            </a:r>
            <a:endParaRPr/>
          </a:p>
          <a:p>
            <a:pPr indent="0" lvl="0" marL="0" rtl="0" algn="l">
              <a:spcBef>
                <a:spcPts val="0"/>
              </a:spcBef>
              <a:spcAft>
                <a:spcPts val="0"/>
              </a:spcAft>
              <a:buNone/>
            </a:pPr>
            <a:r>
              <a:rPr lang="en"/>
              <a:t>into the power law scale.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this function is still monotomic, but it can model inflection points.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88954fa8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88954fa8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non-monotonic, thus M1 TO M4 can’t model or predict this.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88954fa8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88954fa8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This is where broken neural scaling laws is introduced. Here is the functional </a:t>
            </a:r>
            <a:r>
              <a:rPr lang="en" sz="1000">
                <a:solidFill>
                  <a:schemeClr val="dk1"/>
                </a:solidFill>
              </a:rPr>
              <a:t>form, or can also be written in a different functional form. (Go back)</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c896651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c896651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Constant n represents the number of (smooth) “breaks” (i.e. transitions) between n + 1 consecutive approximately linear segments. when n = 0, equation becomes M2.</a:t>
            </a:r>
            <a:endParaRPr sz="1000">
              <a:solidFill>
                <a:schemeClr val="dk1"/>
              </a:solidFill>
            </a:endParaRPr>
          </a:p>
          <a:p>
            <a:pPr indent="0" lvl="0" marL="0" rtl="0" algn="l">
              <a:spcBef>
                <a:spcPts val="0"/>
              </a:spcBef>
              <a:spcAft>
                <a:spcPts val="0"/>
              </a:spcAft>
              <a:buNone/>
            </a:pPr>
            <a:r>
              <a:rPr lang="en" sz="1000">
                <a:solidFill>
                  <a:schemeClr val="dk1"/>
                </a:solidFill>
              </a:rPr>
              <a:t>The parameters a, b, c</a:t>
            </a:r>
            <a:r>
              <a:rPr lang="en" sz="700">
                <a:solidFill>
                  <a:schemeClr val="dk1"/>
                </a:solidFill>
              </a:rPr>
              <a:t>0</a:t>
            </a:r>
            <a:r>
              <a:rPr lang="en" sz="1000">
                <a:solidFill>
                  <a:schemeClr val="dk1"/>
                </a:solidFill>
              </a:rPr>
              <a:t>, c</a:t>
            </a:r>
            <a:r>
              <a:rPr lang="en" sz="700">
                <a:solidFill>
                  <a:schemeClr val="dk1"/>
                </a:solidFill>
              </a:rPr>
              <a:t>1</a:t>
            </a:r>
            <a:r>
              <a:rPr lang="en" sz="1000">
                <a:solidFill>
                  <a:schemeClr val="dk1"/>
                </a:solidFill>
              </a:rPr>
              <a:t>...c</a:t>
            </a:r>
            <a:r>
              <a:rPr lang="en" sz="700">
                <a:solidFill>
                  <a:schemeClr val="dk1"/>
                </a:solidFill>
              </a:rPr>
              <a:t>n</a:t>
            </a:r>
            <a:r>
              <a:rPr lang="en" sz="1000">
                <a:solidFill>
                  <a:schemeClr val="dk1"/>
                </a:solidFill>
              </a:rPr>
              <a:t>, d</a:t>
            </a:r>
            <a:r>
              <a:rPr lang="en" sz="700">
                <a:solidFill>
                  <a:schemeClr val="dk1"/>
                </a:solidFill>
              </a:rPr>
              <a:t>1</a:t>
            </a:r>
            <a:r>
              <a:rPr lang="en" sz="1000">
                <a:solidFill>
                  <a:schemeClr val="dk1"/>
                </a:solidFill>
              </a:rPr>
              <a:t>...d</a:t>
            </a:r>
            <a:r>
              <a:rPr lang="en" sz="700">
                <a:solidFill>
                  <a:schemeClr val="dk1"/>
                </a:solidFill>
              </a:rPr>
              <a:t>n</a:t>
            </a:r>
            <a:r>
              <a:rPr lang="en" sz="1000">
                <a:solidFill>
                  <a:schemeClr val="dk1"/>
                </a:solidFill>
              </a:rPr>
              <a:t>, f</a:t>
            </a:r>
            <a:r>
              <a:rPr lang="en" sz="700">
                <a:solidFill>
                  <a:schemeClr val="dk1"/>
                </a:solidFill>
              </a:rPr>
              <a:t>1</a:t>
            </a:r>
            <a:r>
              <a:rPr lang="en" sz="1000">
                <a:solidFill>
                  <a:schemeClr val="dk1"/>
                </a:solidFill>
              </a:rPr>
              <a:t>...f</a:t>
            </a:r>
            <a:r>
              <a:rPr lang="en" sz="700">
                <a:solidFill>
                  <a:schemeClr val="dk1"/>
                </a:solidFill>
              </a:rPr>
              <a:t>n </a:t>
            </a:r>
            <a:endParaRPr sz="700">
              <a:solidFill>
                <a:schemeClr val="dk1"/>
              </a:solidFill>
            </a:endParaRPr>
          </a:p>
          <a:p>
            <a:pPr indent="0" lvl="0" marL="0" rtl="0" algn="l">
              <a:spcBef>
                <a:spcPts val="0"/>
              </a:spcBef>
              <a:spcAft>
                <a:spcPts val="0"/>
              </a:spcAft>
              <a:buNone/>
            </a:pPr>
            <a:r>
              <a:rPr lang="en" sz="1000">
                <a:solidFill>
                  <a:schemeClr val="dk1"/>
                </a:solidFill>
              </a:rPr>
              <a:t>Represents the irreducible limit, the offset of y, the slope of each linear segment, where the breaks happen and the sharpness of each break. They are unknown and must be estimated by fitting the above functional form to the (x, y) data points.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strike="sngStrike">
                <a:solidFill>
                  <a:schemeClr val="dk1"/>
                </a:solidFill>
              </a:rPr>
              <a:t>Constant a represents the irreducible limit. Constant b represents the offset of y on a log-log plot. Constant c_0 is the slope of the first power law segment, which is a linear region on log-log plot. C_i repreesents the difference between the slope of the ith linear segment and (i+1)th linear segment. D_i representsw where the breek occurs between ith tan di+1th linear segment. Constant f</a:t>
            </a:r>
            <a:r>
              <a:rPr lang="en" sz="700" strike="sngStrike">
                <a:solidFill>
                  <a:schemeClr val="dk1"/>
                </a:solidFill>
              </a:rPr>
              <a:t>i </a:t>
            </a:r>
            <a:r>
              <a:rPr lang="en" sz="1000" strike="sngStrike">
                <a:solidFill>
                  <a:schemeClr val="dk1"/>
                </a:solidFill>
              </a:rPr>
              <a:t>represents the sharpness of the break between the (i)th and the (i + 1)th approximately linear region on a log-log plot</a:t>
            </a:r>
            <a:endParaRPr sz="1000" strike="sngStrike">
              <a:solidFill>
                <a:schemeClr val="dk1"/>
              </a:solidFill>
            </a:endParaRPr>
          </a:p>
          <a:p>
            <a:pPr indent="0" lvl="0" marL="0" rtl="0" algn="l">
              <a:spcBef>
                <a:spcPts val="0"/>
              </a:spcBef>
              <a:spcAft>
                <a:spcPts val="0"/>
              </a:spcAft>
              <a:buNone/>
            </a:pPr>
            <a:r>
              <a:t/>
            </a:r>
            <a:endParaRPr sz="1000" strike="sngStrike">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strike="sngStrike">
                <a:solidFill>
                  <a:schemeClr val="dk1"/>
                </a:solidFill>
              </a:rPr>
              <a:t>A Broken Neural Scaling Law (BNSL) (dark black solid line) (with 3 breaks where purple dotted lines intersect with dark black solid line) that contains 4 individual power law segments (where the dashed lines that are yellow, blue, red, and green overlap with the dark black solid line). Each slope represents a different exponent of the power. The 1st and 2nd break are very smooth; the 3rd break is very sharp.</a:t>
            </a:r>
            <a:endParaRPr strike="sng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88954fa8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88954fa8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all the scaling laws we saw are in the log-log scale. </a:t>
            </a:r>
            <a:endParaRPr/>
          </a:p>
          <a:p>
            <a:pPr indent="0" lvl="0" marL="0" rtl="0" algn="l">
              <a:spcBef>
                <a:spcPts val="0"/>
              </a:spcBef>
              <a:spcAft>
                <a:spcPts val="0"/>
              </a:spcAft>
              <a:buNone/>
            </a:pPr>
            <a:r>
              <a:rPr lang="en"/>
              <a:t>But the authors also noted M1 to M4’s scaling behaviors on a linear </a:t>
            </a:r>
            <a:r>
              <a:rPr lang="en"/>
              <a:t>scale missed something.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88954fa8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88954fa8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595959"/>
                </a:solidFill>
              </a:rPr>
              <a:t>Here is a comparison </a:t>
            </a:r>
            <a:r>
              <a:rPr lang="en" sz="1000">
                <a:solidFill>
                  <a:srgbClr val="595959"/>
                </a:solidFill>
              </a:rPr>
              <a:t>between</a:t>
            </a:r>
            <a:r>
              <a:rPr lang="en" sz="1000">
                <a:solidFill>
                  <a:srgbClr val="595959"/>
                </a:solidFill>
              </a:rPr>
              <a:t> these different functional forms.</a:t>
            </a:r>
            <a:endParaRPr sz="1000">
              <a:solidFill>
                <a:srgbClr val="595959"/>
              </a:solidFill>
            </a:endParaRPr>
          </a:p>
          <a:p>
            <a:pPr indent="-292100" lvl="0" marL="457200" rtl="0" algn="l">
              <a:spcBef>
                <a:spcPts val="0"/>
              </a:spcBef>
              <a:spcAft>
                <a:spcPts val="0"/>
              </a:spcAft>
              <a:buClr>
                <a:schemeClr val="dk1"/>
              </a:buClr>
              <a:buSzPts val="1000"/>
              <a:buAutoNum type="arabicPeriod"/>
            </a:pPr>
            <a:r>
              <a:rPr lang="en" sz="1000">
                <a:solidFill>
                  <a:srgbClr val="595959"/>
                </a:solidFill>
              </a:rPr>
              <a:t>From M1 to M4, none of them can be non-monotonic. </a:t>
            </a:r>
            <a:r>
              <a:rPr lang="en" sz="1000">
                <a:solidFill>
                  <a:srgbClr val="595959"/>
                </a:solidFill>
              </a:rPr>
              <a:t>Because the</a:t>
            </a:r>
            <a:r>
              <a:rPr lang="en" sz="1800">
                <a:solidFill>
                  <a:srgbClr val="595959"/>
                </a:solidFill>
              </a:rPr>
              <a:t> </a:t>
            </a:r>
            <a:r>
              <a:rPr lang="en" sz="1000">
                <a:solidFill>
                  <a:schemeClr val="dk1"/>
                </a:solidFill>
              </a:rPr>
              <a:t>First-order derivative of </a:t>
            </a:r>
            <a:r>
              <a:rPr lang="en" sz="1000">
                <a:solidFill>
                  <a:srgbClr val="595959"/>
                </a:solidFill>
              </a:rPr>
              <a:t>m1/M2 and M3 </a:t>
            </a:r>
            <a:r>
              <a:rPr lang="en" sz="1000">
                <a:solidFill>
                  <a:schemeClr val="dk1"/>
                </a:solidFill>
              </a:rPr>
              <a:t>does not change its sign for x &gt; 0, they </a:t>
            </a:r>
            <a:r>
              <a:rPr lang="en" sz="1000">
                <a:solidFill>
                  <a:srgbClr val="595959"/>
                </a:solidFill>
              </a:rPr>
              <a:t>are all strictly monotonic, thus can’t model double descent phenomena. Because M4 is an inverse function of y, this imply it can only be monotonic, otherwise, there will be two x values for the same y.</a:t>
            </a:r>
            <a:endParaRPr sz="1000">
              <a:solidFill>
                <a:schemeClr val="dk1"/>
              </a:solidFill>
            </a:endParaRPr>
          </a:p>
          <a:p>
            <a:pPr indent="-292100" lvl="0" marL="457200" rtl="0" algn="l">
              <a:spcBef>
                <a:spcPts val="0"/>
              </a:spcBef>
              <a:spcAft>
                <a:spcPts val="0"/>
              </a:spcAft>
              <a:buClr>
                <a:schemeClr val="dk1"/>
              </a:buClr>
              <a:buSzPts val="1000"/>
              <a:buAutoNum type="arabicPeriod"/>
            </a:pPr>
            <a:r>
              <a:rPr lang="en" sz="1000">
                <a:solidFill>
                  <a:schemeClr val="dk1"/>
                </a:solidFill>
              </a:rPr>
              <a:t>Because Second order derivative can’t be equal to zero for x &gt; 0 and b &lt; 0, M1, </a:t>
            </a:r>
            <a:r>
              <a:rPr lang="en" sz="1000">
                <a:solidFill>
                  <a:srgbClr val="595959"/>
                </a:solidFill>
              </a:rPr>
              <a:t>M2, M3 can’t express inflection points in a linear-linear scale. But M4 can. As the authors claimed here based on wolfram alpha and matplotlib.</a:t>
            </a:r>
            <a:endParaRPr sz="1000">
              <a:solidFill>
                <a:srgbClr val="595959"/>
              </a:solidFill>
            </a:endParaRPr>
          </a:p>
          <a:p>
            <a:pPr indent="-292100" lvl="0" marL="457200" rtl="0" algn="l">
              <a:spcBef>
                <a:spcPts val="0"/>
              </a:spcBef>
              <a:spcAft>
                <a:spcPts val="0"/>
              </a:spcAft>
              <a:buClr>
                <a:schemeClr val="dk1"/>
              </a:buClr>
              <a:buSzPts val="1000"/>
              <a:buAutoNum type="arabicPeriod"/>
            </a:pPr>
            <a:r>
              <a:rPr lang="en" sz="1000">
                <a:solidFill>
                  <a:srgbClr val="595959"/>
                </a:solidFill>
              </a:rPr>
              <a:t>BNSL can be non-monotonic, model inflection points in both linear-linear and log-log scale.</a:t>
            </a:r>
            <a:endParaRPr sz="1000">
              <a:solidFill>
                <a:srgbClr val="595959"/>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88954fa8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88954fa8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before, if one wants to see how a neural scaling law predicts or extrapolates the scaling behavior, one needs to take the x and y from different experiments and fit the neural scaling laws on training x and </a:t>
            </a:r>
            <a:r>
              <a:rPr lang="en"/>
              <a:t>training</a:t>
            </a:r>
            <a:r>
              <a:rPr lang="en"/>
              <a:t> y, then predicts y from the testing x and compare with testing y. Here the authors used </a:t>
            </a:r>
            <a:r>
              <a:rPr lang="en" sz="1000">
                <a:solidFill>
                  <a:schemeClr val="dk1"/>
                </a:solidFill>
              </a:rPr>
              <a:t>RMSLE (Root Mean Squared Logarithmic Error) as the extrapolation evaluation metric.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These TABLEs SHOW THAT BNSL </a:t>
            </a:r>
            <a:r>
              <a:rPr lang="en" sz="1000">
                <a:solidFill>
                  <a:schemeClr val="dk1"/>
                </a:solidFill>
              </a:rPr>
              <a:t>yields extrapolations with the lowest RMSLE (Root Mean Squared Logarithmic Error</a:t>
            </a:r>
            <a:r>
              <a:rPr lang="en"/>
              <a:t> in 50 out of 72 experiments shown left of downstream vision tasks (or transfer learning) and 15 out of 20 experiments of </a:t>
            </a:r>
            <a:r>
              <a:rPr lang="en"/>
              <a:t>language</a:t>
            </a:r>
            <a:r>
              <a:rPr lang="en"/>
              <a:t> downstream and upstream tasks.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Log%E2%80%93log_plot" TargetMode="External"/><Relationship Id="rId4" Type="http://schemas.openxmlformats.org/officeDocument/2006/relationships/hyperlink" Target="https://en.wikipedia.org/wiki/Log%E2%80%93log_plo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xiv.org/abs/2001.08361" TargetMode="External"/><Relationship Id="rId4" Type="http://schemas.openxmlformats.org/officeDocument/2006/relationships/hyperlink" Target="https://arxiv.org/abs/2106.04560" TargetMode="External"/><Relationship Id="rId5" Type="http://schemas.openxmlformats.org/officeDocument/2006/relationships/hyperlink" Target="https://arxiv.org/abs/2202.01994" TargetMode="External"/><Relationship Id="rId6" Type="http://schemas.openxmlformats.org/officeDocument/2006/relationships/image" Target="../media/image12.png"/><Relationship Id="rId7"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100000"/>
              <a:buFont typeface="Arial"/>
              <a:buNone/>
            </a:pPr>
            <a:r>
              <a:rPr lang="en" sz="1100"/>
              <a:t>	 		 		 	 	 		</a:t>
            </a:r>
            <a:endParaRPr sz="1100"/>
          </a:p>
          <a:p>
            <a:pPr indent="0" lvl="0" marL="0" rtl="0" algn="ctr">
              <a:spcBef>
                <a:spcPts val="0"/>
              </a:spcBef>
              <a:spcAft>
                <a:spcPts val="0"/>
              </a:spcAft>
              <a:buClr>
                <a:schemeClr val="dk1"/>
              </a:buClr>
              <a:buSzPct val="100000"/>
              <a:buFont typeface="Arial"/>
              <a:buNone/>
            </a:pPr>
            <a:r>
              <a:rPr lang="en" sz="1100"/>
              <a:t>			</a:t>
            </a:r>
            <a:endParaRPr sz="1100"/>
          </a:p>
          <a:p>
            <a:pPr indent="0" lvl="0" marL="0" rtl="0" algn="ctr">
              <a:spcBef>
                <a:spcPts val="0"/>
              </a:spcBef>
              <a:spcAft>
                <a:spcPts val="0"/>
              </a:spcAft>
              <a:buClr>
                <a:schemeClr val="dk1"/>
              </a:buClr>
              <a:buSzPct val="100000"/>
              <a:buFont typeface="Arial"/>
              <a:buNone/>
            </a:pPr>
            <a:r>
              <a:rPr lang="en" sz="1100"/>
              <a:t>				</a:t>
            </a:r>
            <a:endParaRPr sz="1100"/>
          </a:p>
          <a:p>
            <a:pPr indent="0" lvl="0" marL="0" rtl="0" algn="ctr">
              <a:spcBef>
                <a:spcPts val="0"/>
              </a:spcBef>
              <a:spcAft>
                <a:spcPts val="0"/>
              </a:spcAft>
              <a:buClr>
                <a:schemeClr val="dk1"/>
              </a:buClr>
              <a:buSzPct val="100000"/>
              <a:buFont typeface="Arial"/>
              <a:buNone/>
            </a:pPr>
            <a:r>
              <a:rPr lang="en" sz="1100"/>
              <a:t>					</a:t>
            </a:r>
            <a:endParaRPr sz="1100"/>
          </a:p>
          <a:p>
            <a:pPr indent="0" lvl="0" marL="0" rtl="0" algn="ctr">
              <a:spcBef>
                <a:spcPts val="0"/>
              </a:spcBef>
              <a:spcAft>
                <a:spcPts val="0"/>
              </a:spcAft>
              <a:buClr>
                <a:schemeClr val="dk1"/>
              </a:buClr>
              <a:buSzPct val="100000"/>
              <a:buFont typeface="Arial"/>
              <a:buNone/>
            </a:pPr>
            <a:r>
              <a:rPr lang="en" sz="1100"/>
              <a:t>						</a:t>
            </a:r>
            <a:endParaRPr sz="1100"/>
          </a:p>
          <a:p>
            <a:pPr indent="0" lvl="0" marL="0" rtl="0" algn="ctr">
              <a:lnSpc>
                <a:spcPct val="115000"/>
              </a:lnSpc>
              <a:spcBef>
                <a:spcPts val="1200"/>
              </a:spcBef>
              <a:spcAft>
                <a:spcPts val="0"/>
              </a:spcAft>
              <a:buClr>
                <a:schemeClr val="dk1"/>
              </a:buClr>
              <a:buSzPct val="39130"/>
              <a:buFont typeface="Arial"/>
              <a:buNone/>
            </a:pPr>
            <a:r>
              <a:rPr lang="en" sz="2811"/>
              <a:t>B</a:t>
            </a:r>
            <a:r>
              <a:rPr lang="en" sz="2511"/>
              <a:t>ROKEN </a:t>
            </a:r>
            <a:r>
              <a:rPr lang="en" sz="2811"/>
              <a:t>N</a:t>
            </a:r>
            <a:r>
              <a:rPr lang="en" sz="2511"/>
              <a:t>EURAL </a:t>
            </a:r>
            <a:r>
              <a:rPr lang="en" sz="2811"/>
              <a:t>S</a:t>
            </a:r>
            <a:r>
              <a:rPr lang="en" sz="2511"/>
              <a:t>CALING </a:t>
            </a:r>
            <a:r>
              <a:rPr lang="en" sz="2811"/>
              <a:t>L</a:t>
            </a:r>
            <a:r>
              <a:rPr lang="en" sz="2511"/>
              <a:t>AWS (BNSL)</a:t>
            </a:r>
            <a:endParaRPr sz="2511"/>
          </a:p>
          <a:p>
            <a:pPr indent="0" lvl="0" marL="0" rtl="0" algn="l">
              <a:lnSpc>
                <a:spcPct val="115000"/>
              </a:lnSpc>
              <a:spcBef>
                <a:spcPts val="1200"/>
              </a:spcBef>
              <a:spcAft>
                <a:spcPts val="0"/>
              </a:spcAft>
              <a:buClr>
                <a:schemeClr val="dk1"/>
              </a:buClr>
              <a:buSzPct val="100000"/>
              <a:buFont typeface="Arial"/>
              <a:buNone/>
            </a:pPr>
            <a:r>
              <a:rPr lang="en" sz="1100"/>
              <a:t>					</a:t>
            </a:r>
            <a:endParaRPr sz="1100"/>
          </a:p>
          <a:p>
            <a:pPr indent="0" lvl="0" marL="0" rtl="0" algn="ctr">
              <a:spcBef>
                <a:spcPts val="0"/>
              </a:spcBef>
              <a:spcAft>
                <a:spcPts val="0"/>
              </a:spcAft>
              <a:buClr>
                <a:schemeClr val="dk1"/>
              </a:buClr>
              <a:buSzPct val="100000"/>
              <a:buFont typeface="Arial"/>
              <a:buNone/>
            </a:pPr>
            <a:r>
              <a:rPr lang="en" sz="1100"/>
              <a:t>				</a:t>
            </a:r>
            <a:endParaRPr sz="1100"/>
          </a:p>
          <a:p>
            <a:pPr indent="0" lvl="0" marL="0" rtl="0" algn="ctr">
              <a:spcBef>
                <a:spcPts val="0"/>
              </a:spcBef>
              <a:spcAft>
                <a:spcPts val="0"/>
              </a:spcAft>
              <a:buClr>
                <a:schemeClr val="dk1"/>
              </a:buClr>
              <a:buSzPct val="100000"/>
              <a:buFont typeface="Arial"/>
              <a:buNone/>
            </a:pPr>
            <a:r>
              <a:rPr lang="en" sz="1100"/>
              <a:t>			</a:t>
            </a:r>
            <a:endParaRPr sz="1100"/>
          </a:p>
          <a:p>
            <a:pPr indent="0" lvl="0" marL="0" rtl="0" algn="ctr">
              <a:spcBef>
                <a:spcPts val="0"/>
              </a:spcBef>
              <a:spcAft>
                <a:spcPts val="0"/>
              </a:spcAft>
              <a:buClr>
                <a:schemeClr val="dk1"/>
              </a:buClr>
              <a:buSzPct val="100000"/>
              <a:buFont typeface="Arial"/>
              <a:buNone/>
            </a:pPr>
            <a:r>
              <a:rPr lang="en" sz="1100"/>
              <a:t>		</a:t>
            </a:r>
            <a:endParaRPr sz="1100"/>
          </a:p>
          <a:p>
            <a:pPr indent="0" lvl="0" marL="0" rtl="0" algn="ctr">
              <a:spcBef>
                <a:spcPts val="0"/>
              </a:spcBef>
              <a:spcAft>
                <a:spcPts val="0"/>
              </a:spcAft>
              <a:buNone/>
            </a:pPr>
            <a:r>
              <a:rPr lang="en" sz="1100"/>
              <a:t>	 </a:t>
            </a:r>
            <a:endParaRPr sz="1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Zilong Wang, Bzdok Lab, </a:t>
            </a:r>
            <a:endParaRPr/>
          </a:p>
          <a:p>
            <a:pPr indent="0" lvl="0" marL="0" rtl="0" algn="ctr">
              <a:spcBef>
                <a:spcPts val="0"/>
              </a:spcBef>
              <a:spcAft>
                <a:spcPts val="0"/>
              </a:spcAft>
              <a:buNone/>
            </a:pPr>
            <a:r>
              <a:rPr lang="en"/>
              <a:t>Statsjam </a:t>
            </a:r>
            <a:endParaRPr/>
          </a:p>
          <a:p>
            <a:pPr indent="0" lvl="0" marL="0" rtl="0" algn="ctr">
              <a:spcBef>
                <a:spcPts val="0"/>
              </a:spcBef>
              <a:spcAft>
                <a:spcPts val="0"/>
              </a:spcAft>
              <a:buNone/>
            </a:pPr>
            <a:r>
              <a:rPr lang="en"/>
              <a:t>Oct.10 2023</a:t>
            </a:r>
            <a:endParaRPr/>
          </a:p>
        </p:txBody>
      </p:sp>
      <p:pic>
        <p:nvPicPr>
          <p:cNvPr id="56" name="Google Shape;56;p13"/>
          <p:cNvPicPr preferRelativeResize="0"/>
          <p:nvPr/>
        </p:nvPicPr>
        <p:blipFill>
          <a:blip r:embed="rId3">
            <a:alphaModFix/>
          </a:blip>
          <a:stretch>
            <a:fillRect/>
          </a:stretch>
        </p:blipFill>
        <p:spPr>
          <a:xfrm>
            <a:off x="2007598" y="0"/>
            <a:ext cx="5128805"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Extrapolating Reinforcement L</a:t>
            </a:r>
            <a:r>
              <a:rPr lang="en"/>
              <a:t>earning’s scaling behavior</a:t>
            </a:r>
            <a:endParaRPr/>
          </a:p>
        </p:txBody>
      </p:sp>
      <p:sp>
        <p:nvSpPr>
          <p:cNvPr id="146" name="Google Shape;14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1864448" y="1017725"/>
            <a:ext cx="5415100" cy="4177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Large-scale extrapolation</a:t>
            </a:r>
            <a:endParaRPr/>
          </a:p>
        </p:txBody>
      </p:sp>
      <p:sp>
        <p:nvSpPr>
          <p:cNvPr id="153" name="Google Shape;15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3"/>
          <p:cNvPicPr preferRelativeResize="0"/>
          <p:nvPr/>
        </p:nvPicPr>
        <p:blipFill>
          <a:blip r:embed="rId3">
            <a:alphaModFix/>
          </a:blip>
          <a:stretch>
            <a:fillRect/>
          </a:stretch>
        </p:blipFill>
        <p:spPr>
          <a:xfrm>
            <a:off x="4572005" y="0"/>
            <a:ext cx="455874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4"/>
          <p:cNvPicPr preferRelativeResize="0"/>
          <p:nvPr/>
        </p:nvPicPr>
        <p:blipFill>
          <a:blip r:embed="rId3">
            <a:alphaModFix/>
          </a:blip>
          <a:stretch>
            <a:fillRect/>
          </a:stretch>
        </p:blipFill>
        <p:spPr>
          <a:xfrm>
            <a:off x="0" y="453182"/>
            <a:ext cx="9144003" cy="4237138"/>
          </a:xfrm>
          <a:prstGeom prst="rect">
            <a:avLst/>
          </a:prstGeom>
          <a:noFill/>
          <a:ln>
            <a:noFill/>
          </a:ln>
        </p:spPr>
      </p:pic>
      <p:sp>
        <p:nvSpPr>
          <p:cNvPr id="160" name="Google Shape;160;p24"/>
          <p:cNvSpPr txBox="1"/>
          <p:nvPr>
            <p:ph type="title"/>
          </p:nvPr>
        </p:nvSpPr>
        <p:spPr>
          <a:xfrm>
            <a:off x="92400" y="64025"/>
            <a:ext cx="8945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55"/>
              <a:t>Modeling double descent </a:t>
            </a:r>
            <a:r>
              <a:rPr lang="en" sz="2355"/>
              <a:t>(Non-monotonic behavior) </a:t>
            </a:r>
            <a:r>
              <a:rPr lang="en" sz="2355"/>
              <a:t>in linear-linear </a:t>
            </a:r>
            <a:r>
              <a:rPr lang="en" sz="2355"/>
              <a:t>scale</a:t>
            </a:r>
            <a:r>
              <a:rPr lang="en" sz="2355"/>
              <a:t> </a:t>
            </a:r>
            <a:endParaRPr sz="2355"/>
          </a:p>
        </p:txBody>
      </p:sp>
      <p:sp>
        <p:nvSpPr>
          <p:cNvPr id="161" name="Google Shape;16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4"/>
          <p:cNvPicPr preferRelativeResize="0"/>
          <p:nvPr/>
        </p:nvPicPr>
        <p:blipFill>
          <a:blip r:embed="rId4">
            <a:alphaModFix/>
          </a:blip>
          <a:stretch>
            <a:fillRect/>
          </a:stretch>
        </p:blipFill>
        <p:spPr>
          <a:xfrm>
            <a:off x="1212173" y="1017725"/>
            <a:ext cx="6719663" cy="412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inflection points in linear-linear </a:t>
            </a:r>
            <a:r>
              <a:rPr lang="en"/>
              <a:t>scale</a:t>
            </a:r>
            <a:endParaRPr/>
          </a:p>
        </p:txBody>
      </p:sp>
      <p:sp>
        <p:nvSpPr>
          <p:cNvPr id="168" name="Google Shape;16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5"/>
          <p:cNvPicPr preferRelativeResize="0"/>
          <p:nvPr/>
        </p:nvPicPr>
        <p:blipFill>
          <a:blip r:embed="rId3">
            <a:alphaModFix/>
          </a:blip>
          <a:stretch>
            <a:fillRect/>
          </a:stretch>
        </p:blipFill>
        <p:spPr>
          <a:xfrm>
            <a:off x="948725" y="1148900"/>
            <a:ext cx="7318975" cy="372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a:t>
            </a:r>
            <a:endParaRPr/>
          </a:p>
        </p:txBody>
      </p:sp>
      <p:sp>
        <p:nvSpPr>
          <p:cNvPr id="175" name="Google Shape;17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t</a:t>
            </a:r>
            <a:r>
              <a:rPr lang="en"/>
              <a:t>he scaling behavior has at least 1 sufficiently sharp (?) break, </a:t>
            </a:r>
            <a:r>
              <a:rPr lang="en"/>
              <a:t>BNSL can only extrapolates well if trained up to the </a:t>
            </a:r>
            <a:r>
              <a:rPr lang="en"/>
              <a:t>data points</a:t>
            </a:r>
            <a:r>
              <a:rPr lang="en"/>
              <a:t> where the break happens, even if one has infinitely many </a:t>
            </a:r>
            <a:r>
              <a:rPr lang="en"/>
              <a:t>training</a:t>
            </a:r>
            <a:r>
              <a:rPr lang="en"/>
              <a:t> examples. If one doesn’t have smooth </a:t>
            </a:r>
            <a:r>
              <a:rPr lang="en"/>
              <a:t>enough</a:t>
            </a:r>
            <a:r>
              <a:rPr lang="en"/>
              <a:t> data points, one must go beyond the breaks.</a:t>
            </a:r>
            <a:endParaRPr/>
          </a:p>
        </p:txBody>
      </p:sp>
      <p:pic>
        <p:nvPicPr>
          <p:cNvPr id="176" name="Google Shape;176;p26"/>
          <p:cNvPicPr preferRelativeResize="0"/>
          <p:nvPr/>
        </p:nvPicPr>
        <p:blipFill>
          <a:blip r:embed="rId3">
            <a:alphaModFix/>
          </a:blip>
          <a:stretch>
            <a:fillRect/>
          </a:stretch>
        </p:blipFill>
        <p:spPr>
          <a:xfrm>
            <a:off x="6053750" y="2659450"/>
            <a:ext cx="3083290" cy="2483300"/>
          </a:xfrm>
          <a:prstGeom prst="rect">
            <a:avLst/>
          </a:prstGeom>
          <a:noFill/>
          <a:ln>
            <a:noFill/>
          </a:ln>
        </p:spPr>
      </p:pic>
      <p:cxnSp>
        <p:nvCxnSpPr>
          <p:cNvPr id="177" name="Google Shape;177;p26"/>
          <p:cNvCxnSpPr/>
          <p:nvPr/>
        </p:nvCxnSpPr>
        <p:spPr>
          <a:xfrm>
            <a:off x="7221257" y="2878941"/>
            <a:ext cx="8400" cy="1977300"/>
          </a:xfrm>
          <a:prstGeom prst="straightConnector1">
            <a:avLst/>
          </a:prstGeom>
          <a:noFill/>
          <a:ln cap="flat" cmpd="sng" w="28575">
            <a:solidFill>
              <a:srgbClr val="FF00FF"/>
            </a:solidFill>
            <a:prstDash val="dot"/>
            <a:round/>
            <a:headEnd len="med" w="med" type="none"/>
            <a:tailEnd len="med" w="med" type="none"/>
          </a:ln>
        </p:spPr>
      </p:cxnSp>
      <p:sp>
        <p:nvSpPr>
          <p:cNvPr id="178" name="Google Shape;178;p26"/>
          <p:cNvSpPr txBox="1"/>
          <p:nvPr/>
        </p:nvSpPr>
        <p:spPr>
          <a:xfrm>
            <a:off x="6189391" y="4029827"/>
            <a:ext cx="449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Sufficiently sharp break 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a:t>
            </a:r>
            <a:endParaRPr/>
          </a:p>
        </p:txBody>
      </p:sp>
      <p:sp>
        <p:nvSpPr>
          <p:cNvPr id="184" name="Google Shape;18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t>I</a:t>
            </a:r>
            <a:r>
              <a:rPr lang="en" sz="1100"/>
              <a:t>f an additional break of sufficient sharpness happens at a scale that is sufficiently larger than the maximum (along the x-axis) of the points used for fitting, there does not (currently) exist a way to extrapolate the scaling behavior after that additional break.</a:t>
            </a:r>
            <a:endParaRPr/>
          </a:p>
        </p:txBody>
      </p:sp>
      <p:pic>
        <p:nvPicPr>
          <p:cNvPr id="185" name="Google Shape;185;p27"/>
          <p:cNvPicPr preferRelativeResize="0"/>
          <p:nvPr/>
        </p:nvPicPr>
        <p:blipFill>
          <a:blip r:embed="rId3">
            <a:alphaModFix/>
          </a:blip>
          <a:stretch>
            <a:fillRect/>
          </a:stretch>
        </p:blipFill>
        <p:spPr>
          <a:xfrm>
            <a:off x="2247900" y="3390900"/>
            <a:ext cx="6896100" cy="1752600"/>
          </a:xfrm>
          <a:prstGeom prst="rect">
            <a:avLst/>
          </a:prstGeom>
          <a:noFill/>
          <a:ln>
            <a:noFill/>
          </a:ln>
        </p:spPr>
      </p:pic>
      <p:pic>
        <p:nvPicPr>
          <p:cNvPr id="186" name="Google Shape;186;p27"/>
          <p:cNvPicPr preferRelativeResize="0"/>
          <p:nvPr/>
        </p:nvPicPr>
        <p:blipFill>
          <a:blip r:embed="rId4">
            <a:alphaModFix/>
          </a:blip>
          <a:stretch>
            <a:fillRect/>
          </a:stretch>
        </p:blipFill>
        <p:spPr>
          <a:xfrm>
            <a:off x="4343400" y="1638300"/>
            <a:ext cx="4800600" cy="175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broken?</a:t>
            </a:r>
            <a:endParaRPr/>
          </a:p>
        </p:txBody>
      </p:sp>
      <p:sp>
        <p:nvSpPr>
          <p:cNvPr id="192" name="Google Shape;19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100">
                <a:solidFill>
                  <a:srgbClr val="000000"/>
                </a:solidFill>
              </a:rPr>
              <a:t>On a</a:t>
            </a:r>
            <a:r>
              <a:rPr lang="en" sz="1100">
                <a:solidFill>
                  <a:srgbClr val="000000"/>
                </a:solidFill>
                <a:uFill>
                  <a:noFill/>
                </a:uFill>
                <a:hlinkClick r:id="rId3">
                  <a:extLst>
                    <a:ext uri="{A12FA001-AC4F-418D-AE19-62706E023703}">
                      <ahyp:hlinkClr val="tx"/>
                    </a:ext>
                  </a:extLst>
                </a:hlinkClick>
              </a:rPr>
              <a:t> </a:t>
            </a:r>
            <a:r>
              <a:rPr lang="en" sz="1100" u="sng">
                <a:solidFill>
                  <a:schemeClr val="hlink"/>
                </a:solidFill>
                <a:hlinkClick r:id="rId4"/>
              </a:rPr>
              <a:t>log–log plot</a:t>
            </a:r>
            <a:r>
              <a:rPr lang="en" sz="1100">
                <a:solidFill>
                  <a:srgbClr val="000000"/>
                </a:solidFill>
              </a:rPr>
              <a:t>, when f i is not too large and a is subtracted out from the y-axis, this functional form looks like a series of linear segments connected by arcs; the n transitions between the segments are called "breaks", hence the name </a:t>
            </a:r>
            <a:r>
              <a:rPr i="1" lang="en" sz="1100">
                <a:solidFill>
                  <a:srgbClr val="000000"/>
                </a:solidFill>
              </a:rPr>
              <a:t>Broken Neural Scaling Laws (BNSL)</a:t>
            </a:r>
            <a:r>
              <a:rPr lang="en" sz="1100">
                <a:solidFill>
                  <a:srgbClr val="000000"/>
                </a:solidFill>
              </a:rPr>
              <a:t>. </a:t>
            </a:r>
            <a:endParaRPr sz="1400">
              <a:solidFill>
                <a:srgbClr val="000000"/>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neural scaling laws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M1: </a:t>
            </a:r>
            <a:r>
              <a:rPr lang="en"/>
              <a:t>y = ax</a:t>
            </a:r>
            <a:r>
              <a:rPr baseline="30000" lang="en"/>
              <a:t>b</a:t>
            </a: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M2</a:t>
            </a:r>
            <a:r>
              <a:rPr lang="en"/>
              <a:t>: y = ax</a:t>
            </a:r>
            <a:r>
              <a:rPr baseline="30000" lang="en"/>
              <a:t>b</a:t>
            </a:r>
            <a:r>
              <a:rPr lang="en"/>
              <a:t> + c </a:t>
            </a:r>
            <a:r>
              <a:rPr lang="en" u="sng">
                <a:solidFill>
                  <a:schemeClr val="hlink"/>
                </a:solidFill>
                <a:hlinkClick r:id="rId3"/>
              </a:rPr>
              <a:t>Kaplan et al. (2020)</a:t>
            </a:r>
            <a:endParaRPr sz="10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1200"/>
              </a:spcBef>
              <a:spcAft>
                <a:spcPts val="1200"/>
              </a:spcAft>
              <a:buNone/>
            </a:pPr>
            <a:r>
              <a:rPr lang="en"/>
              <a:t>M3: </a:t>
            </a:r>
            <a:r>
              <a:rPr lang="en"/>
              <a:t>y = a(x+d)</a:t>
            </a:r>
            <a:r>
              <a:rPr baseline="30000" lang="en"/>
              <a:t>b</a:t>
            </a:r>
            <a:r>
              <a:rPr lang="en"/>
              <a:t> + c  </a:t>
            </a:r>
            <a:r>
              <a:rPr lang="en" u="sng">
                <a:solidFill>
                  <a:schemeClr val="hlink"/>
                </a:solidFill>
                <a:hlinkClick r:id="rId4"/>
              </a:rPr>
              <a:t>Zhai et al. (2021)</a:t>
            </a:r>
            <a:r>
              <a:rPr lang="en"/>
              <a:t>, </a:t>
            </a:r>
            <a:r>
              <a:rPr lang="en" u="sng">
                <a:solidFill>
                  <a:schemeClr val="hlink"/>
                </a:solidFill>
                <a:hlinkClick r:id="rId5"/>
              </a:rPr>
              <a:t>Bansal et al. (2022)</a:t>
            </a:r>
            <a:endParaRPr/>
          </a:p>
        </p:txBody>
      </p:sp>
      <p:pic>
        <p:nvPicPr>
          <p:cNvPr id="63" name="Google Shape;63;p14"/>
          <p:cNvPicPr preferRelativeResize="0"/>
          <p:nvPr/>
        </p:nvPicPr>
        <p:blipFill>
          <a:blip r:embed="rId6">
            <a:alphaModFix/>
          </a:blip>
          <a:stretch>
            <a:fillRect/>
          </a:stretch>
        </p:blipFill>
        <p:spPr>
          <a:xfrm>
            <a:off x="4202099" y="1104023"/>
            <a:ext cx="4857752" cy="1467725"/>
          </a:xfrm>
          <a:prstGeom prst="rect">
            <a:avLst/>
          </a:prstGeom>
          <a:noFill/>
          <a:ln>
            <a:noFill/>
          </a:ln>
        </p:spPr>
      </p:pic>
      <p:pic>
        <p:nvPicPr>
          <p:cNvPr id="64" name="Google Shape;64;p14"/>
          <p:cNvPicPr preferRelativeResize="0"/>
          <p:nvPr/>
        </p:nvPicPr>
        <p:blipFill>
          <a:blip r:embed="rId7">
            <a:alphaModFix/>
          </a:blip>
          <a:stretch>
            <a:fillRect/>
          </a:stretch>
        </p:blipFill>
        <p:spPr>
          <a:xfrm>
            <a:off x="4572000" y="2358538"/>
            <a:ext cx="3983076" cy="2784950"/>
          </a:xfrm>
          <a:prstGeom prst="rect">
            <a:avLst/>
          </a:prstGeom>
          <a:noFill/>
          <a:ln>
            <a:noFill/>
          </a:ln>
        </p:spPr>
      </p:pic>
      <p:sp>
        <p:nvSpPr>
          <p:cNvPr id="65" name="Google Shape;65;p14"/>
          <p:cNvSpPr txBox="1"/>
          <p:nvPr/>
        </p:nvSpPr>
        <p:spPr>
          <a:xfrm>
            <a:off x="0" y="3994488"/>
            <a:ext cx="44889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x: </a:t>
            </a:r>
            <a:r>
              <a:rPr lang="en" sz="1000">
                <a:solidFill>
                  <a:schemeClr val="dk1"/>
                </a:solidFill>
              </a:rPr>
              <a:t>number of model parameters, amount of compute used for training (or inference), training dataset size, model input size, number of training steps, or upstream performance</a:t>
            </a:r>
            <a:endParaRPr/>
          </a:p>
          <a:p>
            <a:pPr indent="0" lvl="0" marL="0" rtl="0" algn="l">
              <a:spcBef>
                <a:spcPts val="0"/>
              </a:spcBef>
              <a:spcAft>
                <a:spcPts val="0"/>
              </a:spcAft>
              <a:buNone/>
            </a:pPr>
            <a:r>
              <a:rPr lang="en"/>
              <a:t>y: </a:t>
            </a:r>
            <a:r>
              <a:rPr lang="en" sz="1000">
                <a:solidFill>
                  <a:schemeClr val="dk1"/>
                </a:solidFill>
              </a:rPr>
              <a:t>prediction error, cross entropy, calibration error, AUROC, BLEU score percentage, F1 score, reward, Elo rating, or FID score</a:t>
            </a:r>
            <a:r>
              <a:rPr lang="en"/>
              <a:t>.</a:t>
            </a:r>
            <a:endParaRPr/>
          </a:p>
        </p:txBody>
      </p:sp>
      <p:sp>
        <p:nvSpPr>
          <p:cNvPr id="66" name="Google Shape;66;p14"/>
          <p:cNvSpPr txBox="1"/>
          <p:nvPr/>
        </p:nvSpPr>
        <p:spPr>
          <a:xfrm>
            <a:off x="8555075" y="4568875"/>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log(c)</a:t>
            </a:r>
            <a:endParaRPr/>
          </a:p>
        </p:txBody>
      </p:sp>
      <p:sp>
        <p:nvSpPr>
          <p:cNvPr id="67" name="Google Shape;67;p14"/>
          <p:cNvSpPr/>
          <p:nvPr/>
        </p:nvSpPr>
        <p:spPr>
          <a:xfrm>
            <a:off x="8528450" y="4635250"/>
            <a:ext cx="101700" cy="2745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4"/>
          <p:cNvSpPr/>
          <p:nvPr/>
        </p:nvSpPr>
        <p:spPr>
          <a:xfrm rot="-5400000">
            <a:off x="5285091" y="4345000"/>
            <a:ext cx="172800" cy="9975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4"/>
          <p:cNvSpPr txBox="1"/>
          <p:nvPr/>
        </p:nvSpPr>
        <p:spPr>
          <a:xfrm>
            <a:off x="5198700" y="4433350"/>
            <a:ext cx="3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
            </a:r>
            <a:endParaRPr/>
          </a:p>
        </p:txBody>
      </p:sp>
      <p:sp>
        <p:nvSpPr>
          <p:cNvPr id="70" name="Google Shape;70;p14"/>
          <p:cNvSpPr txBox="1"/>
          <p:nvPr/>
        </p:nvSpPr>
        <p:spPr>
          <a:xfrm>
            <a:off x="4042638" y="2525438"/>
            <a:ext cx="504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log(a)</a:t>
            </a:r>
            <a:endParaRPr/>
          </a:p>
        </p:txBody>
      </p:sp>
      <p:sp>
        <p:nvSpPr>
          <p:cNvPr id="71" name="Google Shape;71;p14"/>
          <p:cNvSpPr/>
          <p:nvPr/>
        </p:nvSpPr>
        <p:spPr>
          <a:xfrm>
            <a:off x="4572000" y="2404075"/>
            <a:ext cx="345600" cy="675900"/>
          </a:xfrm>
          <a:prstGeom prst="leftBrace">
            <a:avLst>
              <a:gd fmla="val 50000" name="adj1"/>
              <a:gd fmla="val 50741"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Previous neural scaling laws</a:t>
            </a:r>
            <a:endParaRPr/>
          </a:p>
        </p:txBody>
      </p:sp>
      <p:sp>
        <p:nvSpPr>
          <p:cNvPr id="77" name="Google Shape;7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M4: </a:t>
            </a:r>
            <a:endParaRPr/>
          </a:p>
        </p:txBody>
      </p:sp>
      <p:pic>
        <p:nvPicPr>
          <p:cNvPr id="78" name="Google Shape;78;p15"/>
          <p:cNvPicPr preferRelativeResize="0"/>
          <p:nvPr/>
        </p:nvPicPr>
        <p:blipFill>
          <a:blip r:embed="rId3">
            <a:alphaModFix/>
          </a:blip>
          <a:stretch>
            <a:fillRect/>
          </a:stretch>
        </p:blipFill>
        <p:spPr>
          <a:xfrm>
            <a:off x="1657350" y="1152475"/>
            <a:ext cx="5829300" cy="1428750"/>
          </a:xfrm>
          <a:prstGeom prst="rect">
            <a:avLst/>
          </a:prstGeom>
          <a:noFill/>
          <a:ln>
            <a:noFill/>
          </a:ln>
        </p:spPr>
      </p:pic>
      <p:pic>
        <p:nvPicPr>
          <p:cNvPr id="79" name="Google Shape;79;p15"/>
          <p:cNvPicPr preferRelativeResize="0"/>
          <p:nvPr/>
        </p:nvPicPr>
        <p:blipFill>
          <a:blip r:embed="rId4">
            <a:alphaModFix/>
          </a:blip>
          <a:stretch>
            <a:fillRect/>
          </a:stretch>
        </p:blipFill>
        <p:spPr>
          <a:xfrm>
            <a:off x="5200250" y="1980150"/>
            <a:ext cx="3943749" cy="31633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about scaling behaviors like this?</a:t>
            </a:r>
            <a:endParaRPr/>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6"/>
          <p:cNvPicPr preferRelativeResize="0"/>
          <p:nvPr/>
        </p:nvPicPr>
        <p:blipFill>
          <a:blip r:embed="rId3">
            <a:alphaModFix/>
          </a:blip>
          <a:stretch>
            <a:fillRect/>
          </a:stretch>
        </p:blipFill>
        <p:spPr>
          <a:xfrm>
            <a:off x="2628900" y="1552575"/>
            <a:ext cx="3886200" cy="340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form of BNSL</a:t>
            </a:r>
            <a:endParaRPr/>
          </a:p>
        </p:txBody>
      </p: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7"/>
          <p:cNvPicPr preferRelativeResize="0"/>
          <p:nvPr/>
        </p:nvPicPr>
        <p:blipFill>
          <a:blip r:embed="rId3">
            <a:alphaModFix/>
          </a:blip>
          <a:stretch>
            <a:fillRect/>
          </a:stretch>
        </p:blipFill>
        <p:spPr>
          <a:xfrm>
            <a:off x="0" y="2003151"/>
            <a:ext cx="9143999" cy="1137198"/>
          </a:xfrm>
          <a:prstGeom prst="rect">
            <a:avLst/>
          </a:prstGeom>
          <a:noFill/>
          <a:ln>
            <a:noFill/>
          </a:ln>
        </p:spPr>
      </p:pic>
      <p:pic>
        <p:nvPicPr>
          <p:cNvPr id="94" name="Google Shape;94;p17"/>
          <p:cNvPicPr preferRelativeResize="0"/>
          <p:nvPr/>
        </p:nvPicPr>
        <p:blipFill>
          <a:blip r:embed="rId4">
            <a:alphaModFix/>
          </a:blip>
          <a:stretch>
            <a:fillRect/>
          </a:stretch>
        </p:blipFill>
        <p:spPr>
          <a:xfrm>
            <a:off x="35525" y="1316350"/>
            <a:ext cx="8970677" cy="3252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1880525" y="4442750"/>
            <a:ext cx="5634602" cy="700750"/>
          </a:xfrm>
          <a:prstGeom prst="rect">
            <a:avLst/>
          </a:prstGeom>
          <a:noFill/>
          <a:ln>
            <a:noFill/>
          </a:ln>
        </p:spPr>
      </p:pic>
      <p:pic>
        <p:nvPicPr>
          <p:cNvPr id="102" name="Google Shape;102;p18"/>
          <p:cNvPicPr preferRelativeResize="0"/>
          <p:nvPr/>
        </p:nvPicPr>
        <p:blipFill>
          <a:blip r:embed="rId4">
            <a:alphaModFix/>
          </a:blip>
          <a:stretch>
            <a:fillRect/>
          </a:stretch>
        </p:blipFill>
        <p:spPr>
          <a:xfrm>
            <a:off x="1031025" y="152400"/>
            <a:ext cx="6988801" cy="4034101"/>
          </a:xfrm>
          <a:prstGeom prst="rect">
            <a:avLst/>
          </a:prstGeom>
          <a:noFill/>
          <a:ln>
            <a:noFill/>
          </a:ln>
        </p:spPr>
      </p:pic>
      <p:sp>
        <p:nvSpPr>
          <p:cNvPr id="103" name="Google Shape;103;p18"/>
          <p:cNvSpPr txBox="1"/>
          <p:nvPr/>
        </p:nvSpPr>
        <p:spPr>
          <a:xfrm>
            <a:off x="3107938" y="1669955"/>
            <a:ext cx="3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
            </a:r>
            <a:r>
              <a:rPr baseline="-25000" lang="en"/>
              <a:t>i</a:t>
            </a:r>
            <a:endParaRPr baseline="-25000"/>
          </a:p>
        </p:txBody>
      </p:sp>
      <p:sp>
        <p:nvSpPr>
          <p:cNvPr id="104" name="Google Shape;104;p18"/>
          <p:cNvSpPr/>
          <p:nvPr/>
        </p:nvSpPr>
        <p:spPr>
          <a:xfrm>
            <a:off x="2998675" y="1530325"/>
            <a:ext cx="168900" cy="700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8"/>
          <p:cNvSpPr txBox="1"/>
          <p:nvPr/>
        </p:nvSpPr>
        <p:spPr>
          <a:xfrm>
            <a:off x="3107938" y="2660555"/>
            <a:ext cx="3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t>
            </a:r>
            <a:r>
              <a:rPr baseline="-25000" lang="en"/>
              <a:t>i</a:t>
            </a:r>
            <a:endParaRPr baseline="-25000"/>
          </a:p>
        </p:txBody>
      </p:sp>
      <p:sp>
        <p:nvSpPr>
          <p:cNvPr id="106" name="Google Shape;106;p18"/>
          <p:cNvSpPr/>
          <p:nvPr/>
        </p:nvSpPr>
        <p:spPr>
          <a:xfrm>
            <a:off x="2998675" y="2520925"/>
            <a:ext cx="168900" cy="700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8"/>
          <p:cNvSpPr txBox="1"/>
          <p:nvPr/>
        </p:nvSpPr>
        <p:spPr>
          <a:xfrm>
            <a:off x="3107950" y="3136825"/>
            <a:ext cx="65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log(a)</a:t>
            </a:r>
            <a:endParaRPr/>
          </a:p>
        </p:txBody>
      </p:sp>
      <p:cxnSp>
        <p:nvCxnSpPr>
          <p:cNvPr id="108" name="Google Shape;108;p18"/>
          <p:cNvCxnSpPr>
            <a:stCxn id="107" idx="1"/>
          </p:cNvCxnSpPr>
          <p:nvPr/>
        </p:nvCxnSpPr>
        <p:spPr>
          <a:xfrm flipH="1">
            <a:off x="2805550" y="3336925"/>
            <a:ext cx="302400" cy="7860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8"/>
          <p:cNvSpPr txBox="1"/>
          <p:nvPr/>
        </p:nvSpPr>
        <p:spPr>
          <a:xfrm>
            <a:off x="5174000" y="975850"/>
            <a:ext cx="399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a:t>
            </a:r>
            <a:r>
              <a:rPr baseline="-25000" lang="en"/>
              <a:t>i</a:t>
            </a:r>
            <a:endParaRPr baseline="-25000"/>
          </a:p>
        </p:txBody>
      </p:sp>
      <p:cxnSp>
        <p:nvCxnSpPr>
          <p:cNvPr id="110" name="Google Shape;110;p18"/>
          <p:cNvCxnSpPr>
            <a:stCxn id="109" idx="1"/>
          </p:cNvCxnSpPr>
          <p:nvPr/>
        </p:nvCxnSpPr>
        <p:spPr>
          <a:xfrm rot="10800000">
            <a:off x="3517100" y="711550"/>
            <a:ext cx="1656900" cy="4644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8"/>
          <p:cNvCxnSpPr>
            <a:stCxn id="109" idx="1"/>
          </p:cNvCxnSpPr>
          <p:nvPr/>
        </p:nvCxnSpPr>
        <p:spPr>
          <a:xfrm flipH="1">
            <a:off x="4930100" y="1175950"/>
            <a:ext cx="243900" cy="12534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8"/>
          <p:cNvCxnSpPr>
            <a:stCxn id="109" idx="1"/>
          </p:cNvCxnSpPr>
          <p:nvPr/>
        </p:nvCxnSpPr>
        <p:spPr>
          <a:xfrm>
            <a:off x="5174000" y="1175950"/>
            <a:ext cx="975900" cy="45060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18"/>
          <p:cNvSpPr txBox="1"/>
          <p:nvPr/>
        </p:nvSpPr>
        <p:spPr>
          <a:xfrm>
            <a:off x="1013900" y="219375"/>
            <a:ext cx="65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log(b)</a:t>
            </a:r>
            <a:endParaRPr/>
          </a:p>
        </p:txBody>
      </p:sp>
      <p:cxnSp>
        <p:nvCxnSpPr>
          <p:cNvPr id="114" name="Google Shape;114;p18"/>
          <p:cNvCxnSpPr>
            <a:stCxn id="113" idx="3"/>
          </p:cNvCxnSpPr>
          <p:nvPr/>
        </p:nvCxnSpPr>
        <p:spPr>
          <a:xfrm>
            <a:off x="1667000" y="419475"/>
            <a:ext cx="213600" cy="48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Differentiating linear-linear scale and log-log scale</a:t>
            </a:r>
            <a:endParaRPr/>
          </a:p>
        </p:txBody>
      </p:sp>
      <p:sp>
        <p:nvSpPr>
          <p:cNvPr id="120" name="Google Shape;12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19"/>
          <p:cNvPicPr preferRelativeResize="0"/>
          <p:nvPr/>
        </p:nvPicPr>
        <p:blipFill>
          <a:blip r:embed="rId3">
            <a:alphaModFix/>
          </a:blip>
          <a:stretch>
            <a:fillRect/>
          </a:stretch>
        </p:blipFill>
        <p:spPr>
          <a:xfrm>
            <a:off x="762000" y="1143000"/>
            <a:ext cx="7620000" cy="285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Monotone and inflection points</a:t>
            </a:r>
            <a:endParaRPr/>
          </a:p>
        </p:txBody>
      </p:sp>
      <p:sp>
        <p:nvSpPr>
          <p:cNvPr id="127" name="Google Shape;12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28" name="Google Shape;128;p20"/>
          <p:cNvGraphicFramePr/>
          <p:nvPr/>
        </p:nvGraphicFramePr>
        <p:xfrm>
          <a:off x="1092175" y="1152463"/>
          <a:ext cx="3000000" cy="3000000"/>
        </p:xfrm>
        <a:graphic>
          <a:graphicData uri="http://schemas.openxmlformats.org/drawingml/2006/table">
            <a:tbl>
              <a:tblPr>
                <a:noFill/>
                <a:tableStyleId>{B86F4373-E238-46D6-8903-E4ACE7025262}</a:tableStyleId>
              </a:tblPr>
              <a:tblGrid>
                <a:gridCol w="1452000"/>
                <a:gridCol w="1452000"/>
                <a:gridCol w="1452000"/>
                <a:gridCol w="1452000"/>
                <a:gridCol w="1452000"/>
              </a:tblGrid>
              <a:tr h="583925">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M1/</a:t>
                      </a:r>
                      <a:r>
                        <a:rPr lang="en"/>
                        <a:t>M2</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M3</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M4</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BNSL</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a:t>Non-monotonic</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No</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1"/>
                          </a:solidFill>
                        </a:rPr>
                        <a:t>No</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chemeClr val="dk1"/>
                          </a:solidFill>
                        </a:rPr>
                        <a:t>No</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Yes</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a:t>Inflection (lin)</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No</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No</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Yes</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Yes</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a:t>Inflection (log)</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No</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Yes</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Yes</a:t>
                      </a:r>
                      <a:endParaRPr/>
                    </a:p>
                  </a:txBody>
                  <a:tcPr marT="91425" marB="91425" marR="91425" marL="91425">
                    <a:solidFill>
                      <a:schemeClr val="lt1"/>
                    </a:solidFill>
                  </a:tcPr>
                </a:tc>
                <a:tc>
                  <a:txBody>
                    <a:bodyPr/>
                    <a:lstStyle/>
                    <a:p>
                      <a:pPr indent="0" lvl="0" marL="0" rtl="0" algn="l">
                        <a:spcBef>
                          <a:spcPts val="0"/>
                        </a:spcBef>
                        <a:spcAft>
                          <a:spcPts val="0"/>
                        </a:spcAft>
                        <a:buNone/>
                      </a:pPr>
                      <a:r>
                        <a:rPr lang="en"/>
                        <a:t>Yes</a:t>
                      </a:r>
                      <a:endParaRPr/>
                    </a:p>
                  </a:txBody>
                  <a:tcPr marT="91425" marB="91425" marR="91425" marL="91425">
                    <a:solidFill>
                      <a:schemeClr val="lt1"/>
                    </a:solidFill>
                  </a:tcPr>
                </a:tc>
              </a:tr>
            </a:tbl>
          </a:graphicData>
        </a:graphic>
      </p:graphicFrame>
      <p:pic>
        <p:nvPicPr>
          <p:cNvPr id="129" name="Google Shape;129;p20"/>
          <p:cNvPicPr preferRelativeResize="0"/>
          <p:nvPr/>
        </p:nvPicPr>
        <p:blipFill>
          <a:blip r:embed="rId3">
            <a:alphaModFix/>
          </a:blip>
          <a:stretch>
            <a:fillRect/>
          </a:stretch>
        </p:blipFill>
        <p:spPr>
          <a:xfrm>
            <a:off x="63465" y="3066175"/>
            <a:ext cx="6870734" cy="1772525"/>
          </a:xfrm>
          <a:prstGeom prst="rect">
            <a:avLst/>
          </a:prstGeom>
          <a:noFill/>
          <a:ln>
            <a:noFill/>
          </a:ln>
        </p:spPr>
      </p:pic>
      <p:pic>
        <p:nvPicPr>
          <p:cNvPr id="130" name="Google Shape;130;p20"/>
          <p:cNvPicPr preferRelativeResize="0"/>
          <p:nvPr/>
        </p:nvPicPr>
        <p:blipFill>
          <a:blip r:embed="rId4">
            <a:alphaModFix/>
          </a:blip>
          <a:stretch>
            <a:fillRect/>
          </a:stretch>
        </p:blipFill>
        <p:spPr>
          <a:xfrm>
            <a:off x="4157275" y="4637425"/>
            <a:ext cx="4986726" cy="50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BNSL is good at extrapolation</a:t>
            </a:r>
            <a:endParaRPr/>
          </a:p>
        </p:txBody>
      </p:sp>
      <p:sp>
        <p:nvSpPr>
          <p:cNvPr id="136" name="Google Shape;13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1"/>
          <p:cNvPicPr preferRelativeResize="0"/>
          <p:nvPr/>
        </p:nvPicPr>
        <p:blipFill>
          <a:blip r:embed="rId3">
            <a:alphaModFix/>
          </a:blip>
          <a:stretch>
            <a:fillRect/>
          </a:stretch>
        </p:blipFill>
        <p:spPr>
          <a:xfrm>
            <a:off x="676275" y="1809750"/>
            <a:ext cx="7791450" cy="1524000"/>
          </a:xfrm>
          <a:prstGeom prst="rect">
            <a:avLst/>
          </a:prstGeom>
          <a:noFill/>
          <a:ln>
            <a:noFill/>
          </a:ln>
        </p:spPr>
      </p:pic>
      <p:pic>
        <p:nvPicPr>
          <p:cNvPr id="138" name="Google Shape;138;p21"/>
          <p:cNvPicPr preferRelativeResize="0"/>
          <p:nvPr/>
        </p:nvPicPr>
        <p:blipFill>
          <a:blip r:embed="rId4">
            <a:alphaModFix/>
          </a:blip>
          <a:stretch>
            <a:fillRect/>
          </a:stretch>
        </p:blipFill>
        <p:spPr>
          <a:xfrm>
            <a:off x="12" y="0"/>
            <a:ext cx="3264375" cy="5143499"/>
          </a:xfrm>
          <a:prstGeom prst="rect">
            <a:avLst/>
          </a:prstGeom>
          <a:noFill/>
          <a:ln>
            <a:noFill/>
          </a:ln>
        </p:spPr>
      </p:pic>
      <p:sp>
        <p:nvSpPr>
          <p:cNvPr id="139" name="Google Shape;139;p21"/>
          <p:cNvSpPr txBox="1"/>
          <p:nvPr/>
        </p:nvSpPr>
        <p:spPr>
          <a:xfrm>
            <a:off x="5341325" y="3696600"/>
            <a:ext cx="30000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x: </a:t>
            </a:r>
            <a:r>
              <a:rPr lang="en" sz="1000">
                <a:solidFill>
                  <a:schemeClr val="dk1"/>
                </a:solidFill>
              </a:rPr>
              <a:t>number of model parameters, amount of compute used for training (or inference), training dataset size, model input size, number of training steps, or upstream performance</a:t>
            </a:r>
            <a:endParaRPr>
              <a:solidFill>
                <a:schemeClr val="dk1"/>
              </a:solidFill>
            </a:endParaRPr>
          </a:p>
          <a:p>
            <a:pPr indent="0" lvl="0" marL="0" rtl="0" algn="l">
              <a:spcBef>
                <a:spcPts val="0"/>
              </a:spcBef>
              <a:spcAft>
                <a:spcPts val="0"/>
              </a:spcAft>
              <a:buNone/>
            </a:pPr>
            <a:r>
              <a:rPr lang="en">
                <a:solidFill>
                  <a:schemeClr val="dk1"/>
                </a:solidFill>
              </a:rPr>
              <a:t>y: </a:t>
            </a:r>
            <a:r>
              <a:rPr lang="en" sz="1000">
                <a:solidFill>
                  <a:schemeClr val="dk1"/>
                </a:solidFill>
              </a:rPr>
              <a:t>prediction error, cross entropy, calibration error, AUROC, BLEU score percentage, F1 score, reward, Elo rating, or FID score</a:t>
            </a:r>
            <a:r>
              <a:rPr lang="en">
                <a:solidFill>
                  <a:schemeClr val="dk1"/>
                </a:solidFill>
              </a:rPr>
              <a:t>.</a:t>
            </a:r>
            <a:endParaRPr>
              <a:solidFill>
                <a:schemeClr val="dk1"/>
              </a:solidFill>
            </a:endParaRPr>
          </a:p>
        </p:txBody>
      </p:sp>
      <p:pic>
        <p:nvPicPr>
          <p:cNvPr id="140" name="Google Shape;140;p21"/>
          <p:cNvPicPr preferRelativeResize="0"/>
          <p:nvPr/>
        </p:nvPicPr>
        <p:blipFill>
          <a:blip r:embed="rId5">
            <a:alphaModFix/>
          </a:blip>
          <a:stretch>
            <a:fillRect/>
          </a:stretch>
        </p:blipFill>
        <p:spPr>
          <a:xfrm>
            <a:off x="3448625" y="1017725"/>
            <a:ext cx="5695376" cy="333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