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4c080bed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4c080bed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second scenario, the authors </a:t>
            </a:r>
            <a:r>
              <a:rPr lang="en"/>
              <a:t>additionally</a:t>
            </a:r>
            <a:r>
              <a:rPr lang="en"/>
              <a:t> multask finetuned the models.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94c080bed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94c080bed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595959"/>
                </a:solidFill>
              </a:rPr>
              <a:t>After multitask finetuning,</a:t>
            </a:r>
            <a:r>
              <a:rPr lang="en"/>
              <a:t> Encoder-decoder models trained with masked language modeling achieve the best zero-shot performance among </a:t>
            </a:r>
            <a:r>
              <a:rPr lang="en"/>
              <a:t>the</a:t>
            </a:r>
            <a:r>
              <a:rPr lang="en"/>
              <a:t> experiment models. The baseline T0 was shown to be zero-shot generalization SOTA in another paper.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strike="sngStrike"/>
              <a:t>I think also </a:t>
            </a:r>
            <a:r>
              <a:rPr lang="en" strike="sngStrike"/>
              <a:t>worth</a:t>
            </a:r>
            <a:r>
              <a:rPr lang="en" strike="sngStrike"/>
              <a:t> noting is that encoder-decoder pretrained with language modeling or decoder </a:t>
            </a:r>
            <a:r>
              <a:rPr lang="en" strike="sngStrike"/>
              <a:t>only</a:t>
            </a:r>
            <a:r>
              <a:rPr lang="en" strike="sngStrike"/>
              <a:t> pretrained with masked language modeling were the worst, so at least these two unintuitive combinations are not worth trying.</a:t>
            </a:r>
            <a:endParaRPr strike="sng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4c080bed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4c080bed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The authors proposed two types of adaptions : the orange one represents pretraining a non-causal decoder model with an MLM objective and then further train the model as a causal decoder with a FLM objective (language modeling adaptation). This is done by </a:t>
            </a:r>
            <a:r>
              <a:rPr lang="en" sz="1400">
                <a:solidFill>
                  <a:srgbClr val="595959"/>
                </a:solidFill>
              </a:rPr>
              <a:t>keeping its parameters, turning its causal attention mask into a non-causal attention mask, giving further MLM data for pretraining. The authors also attempted this adaptation from the decoder portion of an encoder-decoder model, but it performed significantly worse than training from scratch.</a:t>
            </a:r>
            <a:endParaRPr sz="1400">
              <a:solidFill>
                <a:srgbClr val="595959"/>
              </a:solidFill>
            </a:endParaRPr>
          </a:p>
          <a:p>
            <a:pPr indent="0" lvl="0" marL="0" rtl="0" algn="l">
              <a:spcBef>
                <a:spcPts val="0"/>
              </a:spcBef>
              <a:spcAft>
                <a:spcPts val="0"/>
              </a:spcAft>
              <a:buNone/>
            </a:pPr>
            <a:r>
              <a:t/>
            </a:r>
            <a:endParaRPr sz="1400">
              <a:solidFill>
                <a:srgbClr val="595959"/>
              </a:solidFill>
            </a:endParaRPr>
          </a:p>
          <a:p>
            <a:pPr indent="0" lvl="0" marL="0" rtl="0" algn="l">
              <a:spcBef>
                <a:spcPts val="0"/>
              </a:spcBef>
              <a:spcAft>
                <a:spcPts val="0"/>
              </a:spcAft>
              <a:buNone/>
            </a:pPr>
            <a:r>
              <a:rPr lang="en" sz="1400">
                <a:solidFill>
                  <a:srgbClr val="595959"/>
                </a:solidFill>
              </a:rPr>
              <a:t>The purple one </a:t>
            </a:r>
            <a:r>
              <a:rPr lang="en">
                <a:solidFill>
                  <a:schemeClr val="dk1"/>
                </a:solidFill>
              </a:rPr>
              <a:t>represents pretraining a causal decoder model pretrained with FLM as the objective, then continue training the model as a non-causal decoder using an MLM objective. It is similarly converted by swichting the attention mask.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4c080bed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94c080bed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plots the validation loss.the green lines are adapted models, and other lines are original models pretraiend from scratch.  As we </a:t>
            </a:r>
            <a:r>
              <a:rPr lang="en"/>
              <a:t>can see, the adapted models achieves comparable loss with less data.  This enables one to obtain both a zero-shot model and an excellent generative model for only 1.3× the cost of training a single model.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94c080bed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94c080bed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evaluated, the orange one is the best compared to other experimental models.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S</a:t>
            </a:r>
            <a:r>
              <a:rPr lang="en"/>
              <a:t>pecifically, to obtain both a generative and a multitask model with the smallest total compute budget possible, the authors recommend starting with a causal decoder-only</a:t>
            </a:r>
            <a:endParaRPr/>
          </a:p>
          <a:p>
            <a:pPr indent="0" lvl="0" marL="0" rtl="0" algn="l">
              <a:spcBef>
                <a:spcPts val="0"/>
              </a:spcBef>
              <a:spcAft>
                <a:spcPts val="0"/>
              </a:spcAft>
              <a:buClr>
                <a:schemeClr val="dk1"/>
              </a:buClr>
              <a:buSzPts val="1100"/>
              <a:buFont typeface="Arial"/>
              <a:buNone/>
            </a:pPr>
            <a:r>
              <a:rPr lang="en"/>
              <a:t>model, pretraining it with a full language modeling objective, and then using non-causal masked language modeling adaptation before taking it through multitask finetuning.</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94c080bed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94c080bed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93b6b403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93b6b403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4ff86043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4ff86043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seems that their results would predict that if a pretrained model was not trained on facts in both directions, it would not generalize to both directions. Our Experiment 1 tests and confirms a closely related prediction.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4ff860435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4ff860435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4ff86043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4ff86043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4a4a19b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4a4a19b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Typically, specific llm architectures are paired with specific pretraining objectives. Decoder models are pretrained with the objective of causal </a:t>
            </a:r>
            <a:r>
              <a:rPr lang="en">
                <a:solidFill>
                  <a:schemeClr val="dk1"/>
                </a:solidFill>
              </a:rPr>
              <a:t>language modeing</a:t>
            </a:r>
            <a:r>
              <a:rPr lang="en"/>
              <a:t> or some people call it full </a:t>
            </a:r>
            <a:r>
              <a:rPr lang="en">
                <a:solidFill>
                  <a:schemeClr val="dk1"/>
                </a:solidFill>
              </a:rPr>
              <a:t>language modeing</a:t>
            </a:r>
            <a:r>
              <a:rPr lang="en"/>
              <a:t>. Encoder -decoder are pretrained with Masked language modeling or Seq2seq tasks. But these typical models are limited to specific </a:t>
            </a:r>
            <a:r>
              <a:rPr lang="en"/>
              <a:t>usages such as listed here.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4ff860435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4ff860435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595959"/>
                </a:solidFill>
              </a:rPr>
              <a:t>But Decoder only models can further be divided into two subtypes. </a:t>
            </a:r>
            <a:endParaRPr sz="1800">
              <a:solidFill>
                <a:srgbClr val="595959"/>
              </a:solidFill>
            </a:endParaRPr>
          </a:p>
          <a:p>
            <a:pPr indent="0" lvl="0" marL="0" rtl="0" algn="l">
              <a:lnSpc>
                <a:spcPct val="115000"/>
              </a:lnSpc>
              <a:spcBef>
                <a:spcPts val="1200"/>
              </a:spcBef>
              <a:spcAft>
                <a:spcPts val="0"/>
              </a:spcAft>
              <a:buNone/>
            </a:pPr>
            <a:r>
              <a:rPr lang="en" sz="1800">
                <a:solidFill>
                  <a:srgbClr val="595959"/>
                </a:solidFill>
              </a:rPr>
              <a:t>causal decoder (CD): most recent LLMs, autoregressively predict a text sequence. During training, its attention mask doesn’t allow the model output to look at the sequence after the current token. </a:t>
            </a:r>
            <a:endParaRPr sz="1800">
              <a:solidFill>
                <a:srgbClr val="595959"/>
              </a:solidFill>
            </a:endParaRPr>
          </a:p>
          <a:p>
            <a:pPr indent="0" lvl="0" marL="0" rtl="0" algn="l">
              <a:lnSpc>
                <a:spcPct val="115000"/>
              </a:lnSpc>
              <a:spcBef>
                <a:spcPts val="1200"/>
              </a:spcBef>
              <a:spcAft>
                <a:spcPts val="1200"/>
              </a:spcAft>
              <a:buNone/>
            </a:pPr>
            <a:r>
              <a:rPr lang="en" sz="1800">
                <a:solidFill>
                  <a:srgbClr val="595959"/>
                </a:solidFill>
              </a:rPr>
              <a:t>Non-causal decoders (ND): are a variant of casual decoder. Its self-attention masking pattern can be changed so that the region of the input sequence corresponding to conditioning information has a non-causal mask (i.e. attention in this region is not restricted to past tokens)</a:t>
            </a:r>
            <a:endParaRPr sz="1800">
              <a:solidFill>
                <a:srgbClr val="595959"/>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93b6b4039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93b6b4039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the above figure, various attention mask patterns have been shown which are used in the model. A light cell indicates that the self-attention mechanism is not allowed to attend to the corresponding cell. In the left part, the entire input is visible at each output step, which applies to Encoder-decoder, encoder only models. In the middle part (Causal), the output step cannot view any input from the future which applies to the decoder only model. In the right part (Causal with prefix), the self-attention mechanism uses fully-visible masking on the red-squared regions of the input sequence.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The y-axis shows the tokens being generated, and x-axis are the tokens it can attend to. A black square means the token on the y-axis can attend to the tokens on the x-axis. </a:t>
            </a:r>
            <a:r>
              <a:rPr lang="en"/>
              <a:t>In non-causal or casual with prefix mask,.</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93b6b4039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93b6b4039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93b6b4039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93b6b4039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94c080bed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94c080bed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94a4a19b8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94a4a19b8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the left there is the </a:t>
            </a:r>
            <a:r>
              <a:rPr lang="en"/>
              <a:t>encoder part </a:t>
            </a:r>
            <a:r>
              <a:rPr lang="en">
                <a:solidFill>
                  <a:schemeClr val="dk1"/>
                </a:solidFill>
              </a:rPr>
              <a:t>which takes the source input</a:t>
            </a:r>
            <a:r>
              <a:rPr lang="en"/>
              <a:t>, and extract the latent representation. </a:t>
            </a:r>
            <a:r>
              <a:rPr lang="en">
                <a:solidFill>
                  <a:schemeClr val="dk1"/>
                </a:solidFill>
              </a:rPr>
              <a:t>on the right there is the decoder</a:t>
            </a:r>
            <a:r>
              <a:rPr lang="en"/>
              <a:t> part </a:t>
            </a:r>
            <a:r>
              <a:rPr lang="en">
                <a:solidFill>
                  <a:schemeClr val="dk1"/>
                </a:solidFill>
              </a:rPr>
              <a:t>which takes the target output and extract latent representation</a:t>
            </a:r>
            <a:r>
              <a:rPr lang="en"/>
              <a:t>. Between encoder and decoder there is cross attention to link source information and target information.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attention matrix, </a:t>
            </a:r>
            <a:r>
              <a:rPr lang="en">
                <a:solidFill>
                  <a:schemeClr val="dk1"/>
                </a:solidFill>
              </a:rPr>
              <a:t>A light cell indicates that the self-attention mechanism is not allowed to attend to the corresponding cell whereas </a:t>
            </a:r>
            <a:r>
              <a:rPr lang="en"/>
              <a:t>A dark cell allows self-attention. </a:t>
            </a:r>
            <a:r>
              <a:rPr lang="en">
                <a:solidFill>
                  <a:schemeClr val="dk1"/>
                </a:solidFill>
              </a:rPr>
              <a:t>So in fully visible mask, every output token can attend to every input token. In causal mask, every output token can only attend to itself and all positions before it.. Some researchers also created a casual with prefix or simply non-causal mask, which make a regions fully visible such that tokens in this region can attend to all the other tokens in this region, as the red squared regions shows, but this variant is much less adopted and ultimately performs bad…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Here we have a translation seq2seq task, or you can mask some parts of the input and train it to predict the masked part. </a:t>
            </a:r>
            <a:r>
              <a:rPr lang="en" strike="sngStrike">
                <a:solidFill>
                  <a:schemeClr val="dk1"/>
                </a:solidFill>
              </a:rPr>
              <a:t>Or, after pretraining with MLM or Seq2seq objective, you can adapt it for a prefix language modeling objective by feeding it </a:t>
            </a:r>
            <a:endParaRPr strike="sngStrike">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4a4a19b8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4a4a19b8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a:t>
            </a:r>
            <a:r>
              <a:rPr lang="en"/>
              <a:t>decoder</a:t>
            </a:r>
            <a:r>
              <a:rPr lang="en"/>
              <a:t> model, it’s mostly the same as the decoder part, </a:t>
            </a:r>
            <a:r>
              <a:rPr lang="en"/>
              <a:t>except that there is no cross attention, </a:t>
            </a:r>
            <a:r>
              <a:rPr lang="en">
                <a:solidFill>
                  <a:schemeClr val="dk1"/>
                </a:solidFill>
              </a:rPr>
              <a:t>and the source input is concatenated with the target output to allow self-attention to access the information from source input</a:t>
            </a:r>
            <a:r>
              <a:rPr lang="en"/>
              <a:t>. </a:t>
            </a:r>
            <a:endParaRPr/>
          </a:p>
          <a:p>
            <a:pPr indent="0" lvl="0" marL="0" rtl="0" algn="l">
              <a:spcBef>
                <a:spcPts val="0"/>
              </a:spcBef>
              <a:spcAft>
                <a:spcPts val="0"/>
              </a:spcAft>
              <a:buNone/>
            </a:pPr>
            <a:r>
              <a:rPr lang="en" strike="sngStrike"/>
              <a:t>On the right is the non-causal </a:t>
            </a:r>
            <a:r>
              <a:rPr lang="en" strike="sngStrike"/>
              <a:t>decoder</a:t>
            </a:r>
            <a:r>
              <a:rPr lang="en" strike="sngStrike"/>
              <a:t> only model which simply </a:t>
            </a:r>
            <a:r>
              <a:rPr lang="en" strike="sngStrike">
                <a:solidFill>
                  <a:schemeClr val="dk1"/>
                </a:solidFill>
              </a:rPr>
              <a:t>make a regions fully visible such that tokens in this region can attend to all the other tokens in this region, as the red squared region, but this variant is much less adopted,</a:t>
            </a:r>
            <a:endParaRPr strike="sngStrike">
              <a:solidFill>
                <a:schemeClr val="dk1"/>
              </a:solidFill>
            </a:endParaRPr>
          </a:p>
          <a:p>
            <a:pPr indent="0" lvl="0" marL="0" rtl="0" algn="l">
              <a:spcBef>
                <a:spcPts val="0"/>
              </a:spcBef>
              <a:spcAft>
                <a:spcPts val="0"/>
              </a:spcAft>
              <a:buNone/>
            </a:pPr>
            <a:r>
              <a:t/>
            </a:r>
            <a:endParaRPr strike="sngStrike">
              <a:solidFill>
                <a:schemeClr val="dk1"/>
              </a:solidFill>
            </a:endParaRPr>
          </a:p>
          <a:p>
            <a:pPr indent="0" lvl="0" marL="0" rtl="0" algn="l">
              <a:spcBef>
                <a:spcPts val="0"/>
              </a:spcBef>
              <a:spcAft>
                <a:spcPts val="0"/>
              </a:spcAft>
              <a:buNone/>
            </a:pPr>
            <a:r>
              <a:rPr lang="en" strike="sngStrike">
                <a:solidFill>
                  <a:schemeClr val="dk1"/>
                </a:solidFill>
              </a:rPr>
              <a:t>Notice that you can also turn the decoder part of a encoder-decoder model into non-causal.</a:t>
            </a:r>
            <a:endParaRPr strike="sngStrike">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4c080be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94c080be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as </a:t>
            </a:r>
            <a:r>
              <a:rPr lang="en"/>
              <a:t>mentioned, </a:t>
            </a:r>
            <a:r>
              <a:rPr lang="en" sz="1920">
                <a:solidFill>
                  <a:schemeClr val="dk1"/>
                </a:solidFill>
              </a:rPr>
              <a:t>Typical LLM are usually specific to some tasks and might not be enough for zero-shot generalization across multiple tasks. there two ways to improve this. First, Multitask finetuning, compared to transfer learning, this finetune the model with prompts from multiple domains. One model that uses this techinique is T0, which employed Encoder-decoder architecture. </a:t>
            </a:r>
            <a:endParaRPr sz="1920">
              <a:solidFill>
                <a:schemeClr val="dk1"/>
              </a:solidFill>
            </a:endParaRPr>
          </a:p>
          <a:p>
            <a:pPr indent="0" lvl="0" marL="0" rtl="0" algn="l">
              <a:spcBef>
                <a:spcPts val="0"/>
              </a:spcBef>
              <a:spcAft>
                <a:spcPts val="0"/>
              </a:spcAft>
              <a:buNone/>
            </a:pPr>
            <a:r>
              <a:rPr lang="en" sz="1920">
                <a:solidFill>
                  <a:schemeClr val="dk1"/>
                </a:solidFill>
              </a:rPr>
              <a:t>Second, </a:t>
            </a:r>
            <a:r>
              <a:rPr lang="en" sz="1800">
                <a:solidFill>
                  <a:srgbClr val="595959"/>
                </a:solidFill>
              </a:rPr>
              <a:t>Adapt pretrained LLM architecture to a new pretraining objective.</a:t>
            </a:r>
            <a:endParaRPr sz="1920">
              <a:solidFill>
                <a:schemeClr val="dk1"/>
              </a:solidFill>
            </a:endParaRPr>
          </a:p>
          <a:p>
            <a:pPr indent="0" lvl="0" marL="0" rtl="0" algn="l">
              <a:spcBef>
                <a:spcPts val="0"/>
              </a:spcBef>
              <a:spcAft>
                <a:spcPts val="0"/>
              </a:spcAft>
              <a:buNone/>
            </a:pPr>
            <a:r>
              <a:rPr lang="en" sz="1920">
                <a:solidFill>
                  <a:schemeClr val="dk1"/>
                </a:solidFill>
              </a:rPr>
              <a:t> </a:t>
            </a:r>
            <a:r>
              <a:rPr lang="en" sz="1400">
                <a:solidFill>
                  <a:srgbClr val="595959"/>
                </a:solidFill>
              </a:rPr>
              <a:t>E.g., Given a CLM pretrained Decoder-only model, keep its parameters, turn its causal attention mask into a non-causal attention mask, give further MLM data for pretraining.</a:t>
            </a:r>
            <a:endParaRPr sz="1400">
              <a:solidFill>
                <a:srgbClr val="595959"/>
              </a:solidFill>
            </a:endParaRPr>
          </a:p>
          <a:p>
            <a:pPr indent="0" lvl="0" marL="0" rtl="0" algn="l">
              <a:spcBef>
                <a:spcPts val="0"/>
              </a:spcBef>
              <a:spcAft>
                <a:spcPts val="0"/>
              </a:spcAft>
              <a:buNone/>
            </a:pPr>
            <a:r>
              <a:t/>
            </a:r>
            <a:endParaRPr sz="1920">
              <a:solidFill>
                <a:schemeClr val="dk1"/>
              </a:solidFill>
            </a:endParaRPr>
          </a:p>
          <a:p>
            <a:pPr indent="0" lvl="0" marL="0" rtl="0" algn="l">
              <a:spcBef>
                <a:spcPts val="0"/>
              </a:spcBef>
              <a:spcAft>
                <a:spcPts val="0"/>
              </a:spcAft>
              <a:buNone/>
            </a:pPr>
            <a:r>
              <a:t/>
            </a:r>
            <a:endParaRPr sz="1920">
              <a:solidFill>
                <a:schemeClr val="dk1"/>
              </a:solidFill>
            </a:endParaRPr>
          </a:p>
          <a:p>
            <a:pPr indent="0" lvl="0" marL="0" rtl="0" algn="l">
              <a:spcBef>
                <a:spcPts val="0"/>
              </a:spcBef>
              <a:spcAft>
                <a:spcPts val="0"/>
              </a:spcAft>
              <a:buNone/>
            </a:pPr>
            <a:r>
              <a:rPr lang="en" strike="sngStrike"/>
              <a:t>Because there is a higher </a:t>
            </a:r>
            <a:r>
              <a:rPr lang="en" strike="sngStrike"/>
              <a:t>demands for more </a:t>
            </a:r>
            <a:r>
              <a:rPr lang="en" strike="sngStrike"/>
              <a:t>integrated</a:t>
            </a:r>
            <a:r>
              <a:rPr lang="en" strike="sngStrike"/>
              <a:t> tools that are generally suitable for multiple tasks in a few shot or even zero shot setting. So to improve the zero-shot generalization ability, researchers recently proposed two ways.</a:t>
            </a:r>
            <a:endParaRPr strike="sngStrike"/>
          </a:p>
          <a:p>
            <a:pPr indent="0" lvl="0" marL="0" rtl="0" algn="l">
              <a:spcBef>
                <a:spcPts val="0"/>
              </a:spcBef>
              <a:spcAft>
                <a:spcPts val="0"/>
              </a:spcAft>
              <a:buNone/>
            </a:pPr>
            <a:r>
              <a:t/>
            </a:r>
            <a:endParaRPr strike="sngStrike"/>
          </a:p>
          <a:p>
            <a:pPr indent="0" lvl="0" marL="0" rtl="0" algn="l">
              <a:spcBef>
                <a:spcPts val="0"/>
              </a:spcBef>
              <a:spcAft>
                <a:spcPts val="0"/>
              </a:spcAft>
              <a:buClr>
                <a:schemeClr val="dk1"/>
              </a:buClr>
              <a:buSzPts val="1100"/>
              <a:buFont typeface="Arial"/>
              <a:buNone/>
            </a:pPr>
            <a:r>
              <a:rPr lang="en">
                <a:solidFill>
                  <a:schemeClr val="dk1"/>
                </a:solidFill>
              </a:rPr>
              <a:t>Zero-shot generalization: Large language models (LLMs) pretrained on unstructured text data have been shown to be capable of performing a wide variety of text processing tasks without additional training.</a:t>
            </a:r>
            <a:endParaRPr strike="sng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4c080bed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4c080bed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definitely a lot of 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Again, </a:t>
            </a:r>
            <a:r>
              <a:rPr lang="en"/>
              <a:t>the red arrows</a:t>
            </a:r>
            <a:r>
              <a:rPr lang="en"/>
              <a:t> are the typical approach.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4c080bed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4c080bed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prefix </a:t>
            </a:r>
            <a:r>
              <a:rPr lang="en"/>
              <a:t>language</a:t>
            </a:r>
            <a:r>
              <a:rPr lang="en"/>
              <a:t> modeling, one defines the prefix where where the decoder attention mask is allowed to be non-causal. Here may the force would be the prefix.</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3b6b403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93b6b403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a:t>
            </a:r>
            <a:r>
              <a:rPr lang="en"/>
              <a:t>first</a:t>
            </a:r>
            <a:r>
              <a:rPr lang="en"/>
              <a:t> scenario, the authors examined the performance </a:t>
            </a:r>
            <a:r>
              <a:rPr lang="en" sz="1800">
                <a:solidFill>
                  <a:srgbClr val="595959"/>
                </a:solidFill>
              </a:rPr>
              <a:t>After unsupervised pre-training only. They also</a:t>
            </a:r>
            <a:r>
              <a:rPr lang="en"/>
              <a:t> only considered FULL or Prefix language modeling, because masked language modeling on its own does not yield a model appropriate for zero-shot prompted evaluation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4c080bed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4c080bed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595959"/>
                </a:solidFill>
              </a:rPr>
              <a:t>After unsupervised pre-training only, </a:t>
            </a:r>
            <a:r>
              <a:rPr lang="en"/>
              <a:t>Causal decoder models pretrained with a full language modeling objective achieve best zero-shot generalization, WHICH IS in line with current common practices for large language models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7.png"/><Relationship Id="rId10" Type="http://schemas.openxmlformats.org/officeDocument/2006/relationships/image" Target="../media/image16.png"/><Relationship Id="rId9" Type="http://schemas.openxmlformats.org/officeDocument/2006/relationships/image" Target="../media/image3.png"/><Relationship Id="rId5" Type="http://schemas.openxmlformats.org/officeDocument/2006/relationships/hyperlink" Target="https://vaclavkosar.com/ml/cross-attention-in-transformer-architecture" TargetMode="External"/><Relationship Id="rId6" Type="http://schemas.openxmlformats.org/officeDocument/2006/relationships/image" Target="../media/image4.png"/><Relationship Id="rId7" Type="http://schemas.openxmlformats.org/officeDocument/2006/relationships/image" Target="../media/image13.png"/><Relationship Id="rId8"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hyperlink" Target="https://ai.stackexchange.com/questions/40179/how-does-the-decoder-only-transformer-architecture-work" TargetMode="External"/><Relationship Id="rId6" Type="http://schemas.openxmlformats.org/officeDocument/2006/relationships/image" Target="../media/image1.png"/><Relationship Id="rId7"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6.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16.png"/><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990"/>
              <a:buFont typeface="Arial"/>
              <a:buNone/>
            </a:pPr>
            <a:r>
              <a:rPr lang="en" sz="2470"/>
              <a:t>What Language Model Architecture and Pretraining</a:t>
            </a:r>
            <a:endParaRPr sz="2470"/>
          </a:p>
          <a:p>
            <a:pPr indent="0" lvl="0" marL="0" rtl="0" algn="ctr">
              <a:spcBef>
                <a:spcPts val="0"/>
              </a:spcBef>
              <a:spcAft>
                <a:spcPts val="0"/>
              </a:spcAft>
              <a:buSzPts val="990"/>
              <a:buNone/>
            </a:pPr>
            <a:r>
              <a:rPr lang="en" sz="2470"/>
              <a:t>Objective Work Best for Zero-Shot Generalization?</a:t>
            </a:r>
            <a:endParaRPr sz="2470"/>
          </a:p>
        </p:txBody>
      </p:sp>
      <p:sp>
        <p:nvSpPr>
          <p:cNvPr id="55" name="Google Shape;55;p13"/>
          <p:cNvSpPr txBox="1"/>
          <p:nvPr>
            <p:ph idx="1" type="subTitle"/>
          </p:nvPr>
        </p:nvSpPr>
        <p:spPr>
          <a:xfrm>
            <a:off x="311700" y="32913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Zilong Wang, </a:t>
            </a:r>
            <a:endParaRPr/>
          </a:p>
          <a:p>
            <a:pPr indent="0" lvl="0" marL="0" rtl="0" algn="ctr">
              <a:spcBef>
                <a:spcPts val="0"/>
              </a:spcBef>
              <a:spcAft>
                <a:spcPts val="0"/>
              </a:spcAft>
              <a:buNone/>
            </a:pPr>
            <a:r>
              <a:rPr lang="en"/>
              <a:t>Statsjam Bzdok lab, </a:t>
            </a:r>
            <a:endParaRPr/>
          </a:p>
          <a:p>
            <a:pPr indent="0" lvl="0" marL="0" rtl="0" algn="ctr">
              <a:spcBef>
                <a:spcPts val="0"/>
              </a:spcBef>
              <a:spcAft>
                <a:spcPts val="0"/>
              </a:spcAft>
              <a:buNone/>
            </a:pPr>
            <a:r>
              <a:rPr lang="en"/>
              <a:t>Oct 30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2</a:t>
            </a:r>
            <a:endParaRPr/>
          </a:p>
        </p:txBody>
      </p:sp>
      <p:sp>
        <p:nvSpPr>
          <p:cNvPr id="165" name="Google Shape;16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multitask finetuning:</a:t>
            </a:r>
            <a:endParaRPr/>
          </a:p>
        </p:txBody>
      </p:sp>
      <p:pic>
        <p:nvPicPr>
          <p:cNvPr id="166" name="Google Shape;166;p22"/>
          <p:cNvPicPr preferRelativeResize="0"/>
          <p:nvPr/>
        </p:nvPicPr>
        <p:blipFill>
          <a:blip r:embed="rId3">
            <a:alphaModFix/>
          </a:blip>
          <a:stretch>
            <a:fillRect/>
          </a:stretch>
        </p:blipFill>
        <p:spPr>
          <a:xfrm>
            <a:off x="0" y="1724821"/>
            <a:ext cx="9144000" cy="32178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2</a:t>
            </a:r>
            <a:endParaRPr/>
          </a:p>
        </p:txBody>
      </p:sp>
      <p:sp>
        <p:nvSpPr>
          <p:cNvPr id="172" name="Google Shape;17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multitask finetuning:</a:t>
            </a:r>
            <a:endParaRPr/>
          </a:p>
        </p:txBody>
      </p:sp>
      <p:pic>
        <p:nvPicPr>
          <p:cNvPr id="173" name="Google Shape;173;p23"/>
          <p:cNvPicPr preferRelativeResize="0"/>
          <p:nvPr/>
        </p:nvPicPr>
        <p:blipFill>
          <a:blip r:embed="rId3">
            <a:alphaModFix/>
          </a:blip>
          <a:stretch>
            <a:fillRect/>
          </a:stretch>
        </p:blipFill>
        <p:spPr>
          <a:xfrm>
            <a:off x="3477025" y="657900"/>
            <a:ext cx="4919525" cy="3537225"/>
          </a:xfrm>
          <a:prstGeom prst="rect">
            <a:avLst/>
          </a:prstGeom>
          <a:noFill/>
          <a:ln>
            <a:noFill/>
          </a:ln>
        </p:spPr>
      </p:pic>
      <p:sp>
        <p:nvSpPr>
          <p:cNvPr id="174" name="Google Shape;174;p23"/>
          <p:cNvSpPr/>
          <p:nvPr/>
        </p:nvSpPr>
        <p:spPr>
          <a:xfrm>
            <a:off x="6459275" y="3955875"/>
            <a:ext cx="1597800" cy="179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75" name="Google Shape;175;p23"/>
          <p:cNvCxnSpPr>
            <a:stCxn id="174" idx="1"/>
          </p:cNvCxnSpPr>
          <p:nvPr/>
        </p:nvCxnSpPr>
        <p:spPr>
          <a:xfrm rot="10800000">
            <a:off x="5869775" y="1478175"/>
            <a:ext cx="589500" cy="25674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23"/>
          <p:cNvCxnSpPr>
            <a:stCxn id="174" idx="3"/>
          </p:cNvCxnSpPr>
          <p:nvPr/>
        </p:nvCxnSpPr>
        <p:spPr>
          <a:xfrm rot="10800000">
            <a:off x="7954475" y="1350075"/>
            <a:ext cx="102600" cy="2695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3</a:t>
            </a:r>
            <a:endParaRPr/>
          </a:p>
        </p:txBody>
      </p:sp>
      <p:sp>
        <p:nvSpPr>
          <p:cNvPr id="182" name="Google Shape;18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Adapt models from one architecture/objective to another</a:t>
            </a:r>
            <a:endParaRPr/>
          </a:p>
        </p:txBody>
      </p:sp>
      <p:pic>
        <p:nvPicPr>
          <p:cNvPr id="183" name="Google Shape;183;p24"/>
          <p:cNvPicPr preferRelativeResize="0"/>
          <p:nvPr/>
        </p:nvPicPr>
        <p:blipFill>
          <a:blip r:embed="rId3">
            <a:alphaModFix/>
          </a:blip>
          <a:stretch>
            <a:fillRect/>
          </a:stretch>
        </p:blipFill>
        <p:spPr>
          <a:xfrm>
            <a:off x="1795463" y="1714500"/>
            <a:ext cx="5553075" cy="3086100"/>
          </a:xfrm>
          <a:prstGeom prst="rect">
            <a:avLst/>
          </a:prstGeom>
          <a:noFill/>
          <a:ln>
            <a:noFill/>
          </a:ln>
        </p:spPr>
      </p:pic>
      <p:cxnSp>
        <p:nvCxnSpPr>
          <p:cNvPr id="184" name="Google Shape;184;p24"/>
          <p:cNvCxnSpPr/>
          <p:nvPr/>
        </p:nvCxnSpPr>
        <p:spPr>
          <a:xfrm>
            <a:off x="3785000" y="3443250"/>
            <a:ext cx="384600" cy="675000"/>
          </a:xfrm>
          <a:prstGeom prst="straightConnector1">
            <a:avLst/>
          </a:prstGeom>
          <a:noFill/>
          <a:ln cap="flat" cmpd="sng" w="28575">
            <a:solidFill>
              <a:srgbClr val="FF9900"/>
            </a:solidFill>
            <a:prstDash val="solid"/>
            <a:round/>
            <a:headEnd len="med" w="med" type="none"/>
            <a:tailEnd len="med" w="med" type="triangle"/>
          </a:ln>
        </p:spPr>
      </p:cxnSp>
      <p:cxnSp>
        <p:nvCxnSpPr>
          <p:cNvPr id="185" name="Google Shape;185;p24"/>
          <p:cNvCxnSpPr/>
          <p:nvPr/>
        </p:nvCxnSpPr>
        <p:spPr>
          <a:xfrm>
            <a:off x="5468175" y="4178025"/>
            <a:ext cx="504000" cy="8700"/>
          </a:xfrm>
          <a:prstGeom prst="straightConnector1">
            <a:avLst/>
          </a:prstGeom>
          <a:noFill/>
          <a:ln cap="flat" cmpd="sng" w="28575">
            <a:solidFill>
              <a:srgbClr val="FF9900"/>
            </a:solidFill>
            <a:prstDash val="solid"/>
            <a:round/>
            <a:headEnd len="med" w="med" type="none"/>
            <a:tailEnd len="med" w="med" type="triangle"/>
          </a:ln>
        </p:spPr>
      </p:cxnSp>
      <p:cxnSp>
        <p:nvCxnSpPr>
          <p:cNvPr id="186" name="Google Shape;186;p24"/>
          <p:cNvCxnSpPr/>
          <p:nvPr/>
        </p:nvCxnSpPr>
        <p:spPr>
          <a:xfrm flipH="1" rot="10800000">
            <a:off x="3776450" y="2657325"/>
            <a:ext cx="410100" cy="25500"/>
          </a:xfrm>
          <a:prstGeom prst="straightConnector1">
            <a:avLst/>
          </a:prstGeom>
          <a:noFill/>
          <a:ln cap="flat" cmpd="sng" w="28575">
            <a:solidFill>
              <a:srgbClr val="9900FF"/>
            </a:solidFill>
            <a:prstDash val="solid"/>
            <a:round/>
            <a:headEnd len="med" w="med" type="none"/>
            <a:tailEnd len="med" w="med" type="triangle"/>
          </a:ln>
        </p:spPr>
      </p:cxnSp>
      <p:cxnSp>
        <p:nvCxnSpPr>
          <p:cNvPr id="187" name="Google Shape;187;p24"/>
          <p:cNvCxnSpPr/>
          <p:nvPr/>
        </p:nvCxnSpPr>
        <p:spPr>
          <a:xfrm>
            <a:off x="5459625" y="2631550"/>
            <a:ext cx="435900" cy="760200"/>
          </a:xfrm>
          <a:prstGeom prst="straightConnector1">
            <a:avLst/>
          </a:prstGeom>
          <a:noFill/>
          <a:ln cap="flat" cmpd="sng" w="28575">
            <a:solidFill>
              <a:srgbClr val="9900FF"/>
            </a:solidFill>
            <a:prstDash val="solid"/>
            <a:round/>
            <a:headEnd len="med" w="med" type="none"/>
            <a:tailEnd len="med" w="med" type="triangle"/>
          </a:ln>
        </p:spPr>
      </p:cxnSp>
      <p:sp>
        <p:nvSpPr>
          <p:cNvPr id="188" name="Google Shape;188;p24"/>
          <p:cNvSpPr/>
          <p:nvPr/>
        </p:nvSpPr>
        <p:spPr>
          <a:xfrm>
            <a:off x="3776450" y="4062675"/>
            <a:ext cx="345900" cy="2394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3</a:t>
            </a:r>
            <a:endParaRPr/>
          </a:p>
        </p:txBody>
      </p:sp>
      <p:sp>
        <p:nvSpPr>
          <p:cNvPr id="194" name="Google Shape;19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5" name="Google Shape;195;p25"/>
          <p:cNvPicPr preferRelativeResize="0"/>
          <p:nvPr/>
        </p:nvPicPr>
        <p:blipFill>
          <a:blip r:embed="rId3">
            <a:alphaModFix/>
          </a:blip>
          <a:stretch>
            <a:fillRect/>
          </a:stretch>
        </p:blipFill>
        <p:spPr>
          <a:xfrm>
            <a:off x="166688" y="1009650"/>
            <a:ext cx="8810625" cy="3124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3</a:t>
            </a:r>
            <a:endParaRPr/>
          </a:p>
        </p:txBody>
      </p:sp>
      <p:sp>
        <p:nvSpPr>
          <p:cNvPr id="201" name="Google Shape;20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2" name="Google Shape;202;p26"/>
          <p:cNvPicPr preferRelativeResize="0"/>
          <p:nvPr/>
        </p:nvPicPr>
        <p:blipFill>
          <a:blip r:embed="rId3">
            <a:alphaModFix/>
          </a:blip>
          <a:stretch>
            <a:fillRect/>
          </a:stretch>
        </p:blipFill>
        <p:spPr>
          <a:xfrm>
            <a:off x="2871974" y="2174449"/>
            <a:ext cx="5116275" cy="2944325"/>
          </a:xfrm>
          <a:prstGeom prst="rect">
            <a:avLst/>
          </a:prstGeom>
          <a:noFill/>
          <a:ln>
            <a:noFill/>
          </a:ln>
        </p:spPr>
      </p:pic>
      <p:pic>
        <p:nvPicPr>
          <p:cNvPr id="203" name="Google Shape;203;p26"/>
          <p:cNvPicPr preferRelativeResize="0"/>
          <p:nvPr/>
        </p:nvPicPr>
        <p:blipFill>
          <a:blip r:embed="rId4">
            <a:alphaModFix/>
          </a:blip>
          <a:stretch>
            <a:fillRect/>
          </a:stretch>
        </p:blipFill>
        <p:spPr>
          <a:xfrm>
            <a:off x="1902675" y="0"/>
            <a:ext cx="7054875" cy="2174450"/>
          </a:xfrm>
          <a:prstGeom prst="rect">
            <a:avLst/>
          </a:prstGeom>
          <a:noFill/>
          <a:ln>
            <a:noFill/>
          </a:ln>
        </p:spPr>
      </p:pic>
      <p:cxnSp>
        <p:nvCxnSpPr>
          <p:cNvPr id="204" name="Google Shape;204;p26"/>
          <p:cNvCxnSpPr/>
          <p:nvPr/>
        </p:nvCxnSpPr>
        <p:spPr>
          <a:xfrm>
            <a:off x="3161275" y="384475"/>
            <a:ext cx="307500" cy="0"/>
          </a:xfrm>
          <a:prstGeom prst="straightConnector1">
            <a:avLst/>
          </a:prstGeom>
          <a:noFill/>
          <a:ln cap="flat" cmpd="sng" w="28575">
            <a:solidFill>
              <a:srgbClr val="FFD966"/>
            </a:solidFill>
            <a:prstDash val="solid"/>
            <a:round/>
            <a:headEnd len="med" w="med" type="none"/>
            <a:tailEnd len="med" w="med" type="triangle"/>
          </a:ln>
        </p:spPr>
      </p:cxnSp>
      <p:cxnSp>
        <p:nvCxnSpPr>
          <p:cNvPr id="205" name="Google Shape;205;p26"/>
          <p:cNvCxnSpPr/>
          <p:nvPr/>
        </p:nvCxnSpPr>
        <p:spPr>
          <a:xfrm>
            <a:off x="4588150" y="410125"/>
            <a:ext cx="333300" cy="615300"/>
          </a:xfrm>
          <a:prstGeom prst="straightConnector1">
            <a:avLst/>
          </a:prstGeom>
          <a:noFill/>
          <a:ln cap="flat" cmpd="sng" w="28575">
            <a:solidFill>
              <a:srgbClr val="FFD966"/>
            </a:solidFill>
            <a:prstDash val="solid"/>
            <a:round/>
            <a:headEnd len="med" w="med" type="none"/>
            <a:tailEnd len="med" w="med" type="triangle"/>
          </a:ln>
        </p:spPr>
      </p:cxnSp>
      <p:cxnSp>
        <p:nvCxnSpPr>
          <p:cNvPr id="206" name="Google Shape;206;p26"/>
          <p:cNvCxnSpPr/>
          <p:nvPr/>
        </p:nvCxnSpPr>
        <p:spPr>
          <a:xfrm>
            <a:off x="5987975" y="1017725"/>
            <a:ext cx="402900" cy="520200"/>
          </a:xfrm>
          <a:prstGeom prst="straightConnector1">
            <a:avLst/>
          </a:prstGeom>
          <a:noFill/>
          <a:ln cap="flat" cmpd="sng" w="28575">
            <a:solidFill>
              <a:srgbClr val="FFD966"/>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2" name="Google Shape;212;p27"/>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The End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Seq2seq</a:t>
            </a:r>
            <a:endParaRPr/>
          </a:p>
        </p:txBody>
      </p:sp>
      <p:sp>
        <p:nvSpPr>
          <p:cNvPr id="218" name="Google Shape;21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Traditionally</a:t>
            </a:r>
            <a:r>
              <a:rPr lang="en"/>
              <a:t> better with Enc-Dec.</a:t>
            </a:r>
            <a:endParaRPr/>
          </a:p>
          <a:p>
            <a:pPr indent="-342900" lvl="0" marL="457200" rtl="0" algn="l">
              <a:spcBef>
                <a:spcPts val="0"/>
              </a:spcBef>
              <a:spcAft>
                <a:spcPts val="0"/>
              </a:spcAft>
              <a:buSzPts val="1800"/>
              <a:buAutoNum type="arabicPeriod"/>
            </a:pPr>
            <a:r>
              <a:rPr lang="en"/>
              <a:t>Decoder-only model concatenate the source and target sequences into a single sequence and train the model on this new collection of sequences.</a:t>
            </a:r>
            <a:endParaRPr/>
          </a:p>
          <a:p>
            <a:pPr indent="-342900" lvl="0" marL="457200" rtl="0" algn="l">
              <a:spcBef>
                <a:spcPts val="0"/>
              </a:spcBef>
              <a:spcAft>
                <a:spcPts val="0"/>
              </a:spcAft>
              <a:buSzPts val="1800"/>
              <a:buAutoNum type="arabicPeriod"/>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reversal curse</a:t>
            </a:r>
            <a:endParaRPr/>
          </a:p>
        </p:txBody>
      </p:sp>
      <p:sp>
        <p:nvSpPr>
          <p:cNvPr id="224" name="Google Shape;22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They find their method is not bidirectional, suggesting that LLMs may store factual associations differently depending on their direction.  Meng et al. (2023)</a:t>
            </a:r>
            <a:endParaRPr/>
          </a:p>
          <a:p>
            <a:pPr indent="-342900" lvl="0" marL="457200" rtl="0" algn="l">
              <a:spcBef>
                <a:spcPts val="0"/>
              </a:spcBef>
              <a:spcAft>
                <a:spcPts val="0"/>
              </a:spcAft>
              <a:buSzPts val="1800"/>
              <a:buAutoNum type="arabicPeriod"/>
            </a:pPr>
            <a:r>
              <a:rPr lang="en"/>
              <a:t>They claim that these models represent factual associations as key-value pairs in their feed-forward layers, .  Geva et al. (2021, 2022, 2023)</a:t>
            </a:r>
            <a:endParaRPr/>
          </a:p>
          <a:p>
            <a:pPr indent="-342900" lvl="0" marL="457200" rtl="0" algn="l">
              <a:spcBef>
                <a:spcPts val="0"/>
              </a:spcBef>
              <a:spcAft>
                <a:spcPts val="0"/>
              </a:spcAft>
              <a:buSzPts val="1800"/>
              <a:buAutoNum type="arabicPeriod"/>
            </a:pPr>
            <a:r>
              <a:t/>
            </a:r>
            <a:endParaRPr/>
          </a:p>
        </p:txBody>
      </p:sp>
      <p:pic>
        <p:nvPicPr>
          <p:cNvPr id="225" name="Google Shape;225;p29"/>
          <p:cNvPicPr preferRelativeResize="0"/>
          <p:nvPr/>
        </p:nvPicPr>
        <p:blipFill>
          <a:blip r:embed="rId3">
            <a:alphaModFix/>
          </a:blip>
          <a:stretch>
            <a:fillRect/>
          </a:stretch>
        </p:blipFill>
        <p:spPr>
          <a:xfrm>
            <a:off x="929575" y="335388"/>
            <a:ext cx="6972300" cy="4333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bitter lesson</a:t>
            </a:r>
            <a:endParaRPr/>
          </a:p>
        </p:txBody>
      </p:sp>
      <p:sp>
        <p:nvSpPr>
          <p:cNvPr id="231" name="Google Shape;23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The bitter lesson is based on the historical observations that 1) AI researchers have often tried to build knowledge into their agents, 2) this always helps in the short term, and is personally satisfying to the researcher, but 3) in the long run it plateaus and even inhibits further progress, and 4) breakthrough progress eventually arrives by an opposing approach based on scaling computation by search and learning.</a:t>
            </a:r>
            <a:endParaRPr/>
          </a:p>
          <a:p>
            <a:pPr indent="-342900" lvl="0" marL="457200" rtl="0" algn="l">
              <a:spcBef>
                <a:spcPts val="0"/>
              </a:spcBef>
              <a:spcAft>
                <a:spcPts val="0"/>
              </a:spcAft>
              <a:buSzPts val="1800"/>
              <a:buAutoNum type="arabicPeriod"/>
            </a:pPr>
            <a:r>
              <a:rPr lang="en" sz="1100">
                <a:solidFill>
                  <a:schemeClr val="dk1"/>
                </a:solidFill>
              </a:rPr>
              <a:t>One thing that should be learned from the bitter lesson is the great power of general purpose methods, of methods that continue to scale with increased computation even as the available computation becomes very great. The two methods that seem to scale arbitrarily in this way are </a:t>
            </a:r>
            <a:r>
              <a:rPr i="1" lang="en" sz="1100">
                <a:solidFill>
                  <a:schemeClr val="dk1"/>
                </a:solidFill>
              </a:rPr>
              <a:t>search</a:t>
            </a:r>
            <a:r>
              <a:rPr lang="en" sz="1100">
                <a:solidFill>
                  <a:schemeClr val="dk1"/>
                </a:solidFill>
              </a:rPr>
              <a:t> and </a:t>
            </a:r>
            <a:r>
              <a:rPr i="1" lang="en" sz="1100">
                <a:solidFill>
                  <a:schemeClr val="dk1"/>
                </a:solidFill>
              </a:rPr>
              <a:t>learning</a:t>
            </a:r>
            <a:r>
              <a:rPr lang="en" sz="1100">
                <a:solidFill>
                  <a:schemeClr val="dk1"/>
                </a:solidFill>
              </a:rPr>
              <a:t>. </a:t>
            </a:r>
            <a:endParaRPr sz="1100">
              <a:solidFill>
                <a:schemeClr val="dk1"/>
              </a:solidFill>
            </a:endParaRPr>
          </a:p>
          <a:p>
            <a:pPr indent="-298450" lvl="0" marL="457200" rtl="0" algn="l">
              <a:spcBef>
                <a:spcPts val="0"/>
              </a:spcBef>
              <a:spcAft>
                <a:spcPts val="0"/>
              </a:spcAft>
              <a:buClr>
                <a:schemeClr val="dk1"/>
              </a:buClr>
              <a:buSzPts val="1100"/>
              <a:buAutoNum type="arabicPeriod"/>
            </a:pPr>
            <a:r>
              <a:rPr lang="en" sz="1100">
                <a:solidFill>
                  <a:schemeClr val="dk1"/>
                </a:solidFill>
              </a:rPr>
              <a:t>the actual contents of minds are tremendously, irredeemably complex; we should stop trying to find simple ways to think about the contents of minds, such as simple ways to think about space, objects, multiple agents, or symmetries. </a:t>
            </a:r>
            <a:endParaRPr sz="1100">
              <a:solidFill>
                <a:schemeClr val="dk1"/>
              </a:solidFill>
            </a:endParaRPr>
          </a:p>
          <a:p>
            <a:pPr indent="0" lvl="0" marL="0" rtl="0" algn="l">
              <a:spcBef>
                <a:spcPts val="1200"/>
              </a:spcBef>
              <a:spcAft>
                <a:spcPts val="1200"/>
              </a:spcAft>
              <a:buNone/>
            </a:pPr>
            <a:r>
              <a:rPr lang="en"/>
              <a:t>In </a:t>
            </a:r>
            <a:r>
              <a:rPr lang="en"/>
              <a:t>summary, what seems intuitive to humans might not work on AI.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Reminder</a:t>
            </a:r>
            <a:endParaRPr/>
          </a:p>
        </p:txBody>
      </p:sp>
      <p:sp>
        <p:nvSpPr>
          <p:cNvPr id="237" name="Google Shape;23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t>BER</a:t>
            </a:r>
            <a:r>
              <a:rPr lang="en"/>
              <a:t>T (Bidirectional Encoder Representations from Transformers): autoencoding, encode</a:t>
            </a:r>
            <a:r>
              <a:rPr lang="en"/>
              <a:t>r only, Masked Language Modeling. Not good for sequence generation.</a:t>
            </a:r>
            <a:endParaRPr/>
          </a:p>
          <a:p>
            <a:pPr indent="0" lvl="0" marL="0" rtl="0" algn="l">
              <a:spcBef>
                <a:spcPts val="1200"/>
              </a:spcBef>
              <a:spcAft>
                <a:spcPts val="0"/>
              </a:spcAft>
              <a:buNone/>
            </a:pPr>
            <a:r>
              <a:rPr lang="en"/>
              <a:t>GPT: autoregressive / causal, decoder only, has no knowledge of the end of the sentence. </a:t>
            </a:r>
            <a:endParaRPr/>
          </a:p>
          <a:p>
            <a:pPr indent="0" lvl="0" marL="0" marR="0" rtl="0" algn="l">
              <a:lnSpc>
                <a:spcPct val="115000"/>
              </a:lnSpc>
              <a:spcBef>
                <a:spcPts val="1200"/>
              </a:spcBef>
              <a:spcAft>
                <a:spcPts val="1200"/>
              </a:spcAft>
              <a:buNone/>
            </a:pPr>
            <a:r>
              <a:rPr lang="en"/>
              <a:t>T5 (Text-to-Text Transfer Transformer) / BA</a:t>
            </a:r>
            <a:r>
              <a:rPr lang="en"/>
              <a:t>RT (Bidirectional and Auto-Regressive Transformers): seq to seq, bidirectional encoder</a:t>
            </a:r>
            <a:r>
              <a:rPr lang="en"/>
              <a:t> - autoregressive decoder, has knowledge of both left and right context from encoder and good for sequence generation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Typical LLM </a:t>
            </a:r>
            <a:r>
              <a:rPr lang="en" sz="2020"/>
              <a:t>architectures and pretraining objective pairs</a:t>
            </a:r>
            <a:endParaRPr sz="202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Typically</a:t>
            </a:r>
            <a:endParaRPr/>
          </a:p>
        </p:txBody>
      </p:sp>
      <p:sp>
        <p:nvSpPr>
          <p:cNvPr id="62" name="Google Shape;62;p14"/>
          <p:cNvSpPr txBox="1"/>
          <p:nvPr/>
        </p:nvSpPr>
        <p:spPr>
          <a:xfrm>
            <a:off x="324050" y="2533150"/>
            <a:ext cx="1904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100">
                <a:solidFill>
                  <a:schemeClr val="dk1"/>
                </a:solidFill>
              </a:rPr>
              <a:t>Original text:</a:t>
            </a:r>
            <a:endParaRPr sz="1100">
              <a:solidFill>
                <a:schemeClr val="dk1"/>
              </a:solidFill>
            </a:endParaRPr>
          </a:p>
          <a:p>
            <a:pPr indent="0" lvl="0" marL="0" rtl="0" algn="l">
              <a:spcBef>
                <a:spcPts val="0"/>
              </a:spcBef>
              <a:spcAft>
                <a:spcPts val="0"/>
              </a:spcAft>
              <a:buNone/>
            </a:pPr>
            <a:r>
              <a:rPr lang="en" sz="1100">
                <a:solidFill>
                  <a:schemeClr val="dk1"/>
                </a:solidFill>
              </a:rPr>
              <a:t>"May the force be with you"</a:t>
            </a:r>
            <a:endParaRPr/>
          </a:p>
        </p:txBody>
      </p:sp>
      <p:sp>
        <p:nvSpPr>
          <p:cNvPr id="63" name="Google Shape;63;p14"/>
          <p:cNvSpPr txBox="1"/>
          <p:nvPr/>
        </p:nvSpPr>
        <p:spPr>
          <a:xfrm>
            <a:off x="2618075" y="1467375"/>
            <a:ext cx="2857500" cy="846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b="1" lang="en" sz="1100">
                <a:solidFill>
                  <a:schemeClr val="dk1"/>
                </a:solidFill>
              </a:rPr>
              <a:t>Causal / Full Language Modeling (CLM / FLM): </a:t>
            </a:r>
            <a:r>
              <a:rPr b="1" lang="en" sz="1100">
                <a:solidFill>
                  <a:schemeClr val="dk1"/>
                </a:solidFill>
              </a:rPr>
              <a:t>Autoregressive </a:t>
            </a:r>
            <a:endParaRPr b="1" sz="1100">
              <a:solidFill>
                <a:schemeClr val="dk1"/>
              </a:solidFill>
            </a:endParaRPr>
          </a:p>
          <a:p>
            <a:pPr indent="0" lvl="0" marL="0" rtl="0" algn="l">
              <a:lnSpc>
                <a:spcPct val="100000"/>
              </a:lnSpc>
              <a:spcBef>
                <a:spcPts val="1200"/>
              </a:spcBef>
              <a:spcAft>
                <a:spcPts val="1200"/>
              </a:spcAft>
              <a:buNone/>
            </a:pPr>
            <a:r>
              <a:rPr lang="en" sz="1100">
                <a:solidFill>
                  <a:schemeClr val="dk1"/>
                </a:solidFill>
              </a:rPr>
              <a:t>"May the force ?"</a:t>
            </a:r>
            <a:endParaRPr/>
          </a:p>
        </p:txBody>
      </p:sp>
      <p:sp>
        <p:nvSpPr>
          <p:cNvPr id="64" name="Google Shape;64;p14"/>
          <p:cNvSpPr txBox="1"/>
          <p:nvPr/>
        </p:nvSpPr>
        <p:spPr>
          <a:xfrm>
            <a:off x="5630050" y="156472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1100">
                <a:solidFill>
                  <a:schemeClr val="dk1"/>
                </a:solidFill>
              </a:rPr>
              <a:t>Decoder-only</a:t>
            </a:r>
            <a:r>
              <a:rPr lang="en" sz="1100">
                <a:solidFill>
                  <a:schemeClr val="dk1"/>
                </a:solidFill>
              </a:rPr>
              <a:t>  ----&gt; "May the force be"</a:t>
            </a:r>
            <a:endParaRPr/>
          </a:p>
        </p:txBody>
      </p:sp>
      <p:sp>
        <p:nvSpPr>
          <p:cNvPr id="65" name="Google Shape;65;p14"/>
          <p:cNvSpPr txBox="1"/>
          <p:nvPr/>
        </p:nvSpPr>
        <p:spPr>
          <a:xfrm>
            <a:off x="2618075" y="3429000"/>
            <a:ext cx="3000000" cy="14406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1"/>
              </a:buClr>
              <a:buSzPts val="1100"/>
              <a:buAutoNum type="arabicPeriod"/>
            </a:pPr>
            <a:r>
              <a:rPr b="1" lang="en" sz="1100">
                <a:solidFill>
                  <a:schemeClr val="dk1"/>
                </a:solidFill>
              </a:rPr>
              <a:t>Masked Language Modeling (MLM): e.g., </a:t>
            </a:r>
            <a:r>
              <a:rPr b="1" lang="en" sz="1100">
                <a:solidFill>
                  <a:schemeClr val="dk1"/>
                </a:solidFill>
              </a:rPr>
              <a:t>Span corruption</a:t>
            </a:r>
            <a:endParaRPr b="1" sz="1100">
              <a:solidFill>
                <a:schemeClr val="dk1"/>
              </a:solidFill>
            </a:endParaRPr>
          </a:p>
          <a:p>
            <a:pPr indent="457200" lvl="0" marL="0" rtl="0" algn="l">
              <a:lnSpc>
                <a:spcPct val="115000"/>
              </a:lnSpc>
              <a:spcBef>
                <a:spcPts val="1200"/>
              </a:spcBef>
              <a:spcAft>
                <a:spcPts val="0"/>
              </a:spcAft>
              <a:buNone/>
            </a:pPr>
            <a:r>
              <a:rPr lang="en" sz="1100">
                <a:solidFill>
                  <a:schemeClr val="dk1"/>
                </a:solidFill>
              </a:rPr>
              <a:t>"May the &lt;X&gt; with you"</a:t>
            </a:r>
            <a:endParaRPr sz="11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sz="1100">
                <a:solidFill>
                  <a:schemeClr val="dk1"/>
                </a:solidFill>
              </a:rPr>
              <a:t>Seq2Seq: e.g., translation, summary </a:t>
            </a:r>
            <a:endParaRPr sz="1100">
              <a:solidFill>
                <a:schemeClr val="dk1"/>
              </a:solidFill>
            </a:endParaRPr>
          </a:p>
        </p:txBody>
      </p:sp>
      <p:sp>
        <p:nvSpPr>
          <p:cNvPr id="66" name="Google Shape;66;p14"/>
          <p:cNvSpPr txBox="1"/>
          <p:nvPr/>
        </p:nvSpPr>
        <p:spPr>
          <a:xfrm>
            <a:off x="5558325" y="3700650"/>
            <a:ext cx="3000000" cy="9381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1"/>
              </a:buClr>
              <a:buSzPts val="1100"/>
              <a:buAutoNum type="arabicPeriod"/>
            </a:pPr>
            <a:r>
              <a:rPr b="1" lang="en" sz="1100">
                <a:solidFill>
                  <a:schemeClr val="dk1"/>
                </a:solidFill>
              </a:rPr>
              <a:t>Encoder-Decoder</a:t>
            </a:r>
            <a:r>
              <a:rPr lang="en" sz="1100">
                <a:solidFill>
                  <a:schemeClr val="dk1"/>
                </a:solidFill>
              </a:rPr>
              <a:t>  ----&gt; "&lt;X&gt; Force be"</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Encoder-Decoder</a:t>
            </a:r>
            <a:r>
              <a:rPr lang="en" sz="1100">
                <a:solidFill>
                  <a:schemeClr val="dk1"/>
                </a:solidFill>
              </a:rPr>
              <a:t>  ----&gt; “愿原力与你同在”</a:t>
            </a:r>
            <a:endParaRPr sz="1100">
              <a:solidFill>
                <a:schemeClr val="dk1"/>
              </a:solidFill>
            </a:endParaRPr>
          </a:p>
        </p:txBody>
      </p:sp>
      <p:cxnSp>
        <p:nvCxnSpPr>
          <p:cNvPr id="67" name="Google Shape;67;p14"/>
          <p:cNvCxnSpPr>
            <a:stCxn id="62" idx="0"/>
            <a:endCxn id="63" idx="1"/>
          </p:cNvCxnSpPr>
          <p:nvPr/>
        </p:nvCxnSpPr>
        <p:spPr>
          <a:xfrm flipH="1" rot="10800000">
            <a:off x="1276400" y="1890550"/>
            <a:ext cx="1341600" cy="642600"/>
          </a:xfrm>
          <a:prstGeom prst="straightConnector1">
            <a:avLst/>
          </a:prstGeom>
          <a:noFill/>
          <a:ln cap="flat" cmpd="sng" w="9525">
            <a:solidFill>
              <a:schemeClr val="dk2"/>
            </a:solidFill>
            <a:prstDash val="solid"/>
            <a:round/>
            <a:headEnd len="med" w="med" type="none"/>
            <a:tailEnd len="med" w="med" type="triangle"/>
          </a:ln>
        </p:spPr>
      </p:cxnSp>
      <p:cxnSp>
        <p:nvCxnSpPr>
          <p:cNvPr id="68" name="Google Shape;68;p14"/>
          <p:cNvCxnSpPr>
            <a:stCxn id="62" idx="2"/>
            <a:endCxn id="65" idx="1"/>
          </p:cNvCxnSpPr>
          <p:nvPr/>
        </p:nvCxnSpPr>
        <p:spPr>
          <a:xfrm>
            <a:off x="1276400" y="3056350"/>
            <a:ext cx="1341600" cy="1092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Decoder subtypes</a:t>
            </a:r>
            <a:endParaRPr/>
          </a:p>
        </p:txBody>
      </p:sp>
      <p:sp>
        <p:nvSpPr>
          <p:cNvPr id="243" name="Google Shape;24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4" name="Google Shape;244;p32"/>
          <p:cNvPicPr preferRelativeResize="0"/>
          <p:nvPr/>
        </p:nvPicPr>
        <p:blipFill>
          <a:blip r:embed="rId3">
            <a:alphaModFix/>
          </a:blip>
          <a:stretch>
            <a:fillRect/>
          </a:stretch>
        </p:blipFill>
        <p:spPr>
          <a:xfrm>
            <a:off x="1228602" y="1125290"/>
            <a:ext cx="6521974" cy="3095325"/>
          </a:xfrm>
          <a:prstGeom prst="rect">
            <a:avLst/>
          </a:prstGeom>
          <a:noFill/>
          <a:ln>
            <a:noFill/>
          </a:ln>
        </p:spPr>
      </p:pic>
      <p:sp>
        <p:nvSpPr>
          <p:cNvPr id="245" name="Google Shape;245;p32"/>
          <p:cNvSpPr/>
          <p:nvPr/>
        </p:nvSpPr>
        <p:spPr>
          <a:xfrm>
            <a:off x="4010375" y="2255900"/>
            <a:ext cx="651600" cy="613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6" name="Google Shape;246;p32"/>
          <p:cNvSpPr/>
          <p:nvPr/>
        </p:nvSpPr>
        <p:spPr>
          <a:xfrm>
            <a:off x="5971825" y="2255900"/>
            <a:ext cx="651600" cy="613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2" name="Google Shape;25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3" name="Google Shape;253;p33"/>
          <p:cNvPicPr preferRelativeResize="0"/>
          <p:nvPr/>
        </p:nvPicPr>
        <p:blipFill>
          <a:blip r:embed="rId3">
            <a:alphaModFix/>
          </a:blip>
          <a:stretch>
            <a:fillRect/>
          </a:stretch>
        </p:blipFill>
        <p:spPr>
          <a:xfrm>
            <a:off x="1649738" y="1893763"/>
            <a:ext cx="5248275" cy="2143125"/>
          </a:xfrm>
          <a:prstGeom prst="rect">
            <a:avLst/>
          </a:prstGeom>
          <a:noFill/>
          <a:ln>
            <a:noFill/>
          </a:ln>
        </p:spPr>
      </p:pic>
      <p:sp>
        <p:nvSpPr>
          <p:cNvPr id="254" name="Google Shape;254;p33"/>
          <p:cNvSpPr/>
          <p:nvPr/>
        </p:nvSpPr>
        <p:spPr>
          <a:xfrm>
            <a:off x="5342800" y="2767225"/>
            <a:ext cx="735900" cy="728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(Unsupervised) </a:t>
            </a:r>
            <a:r>
              <a:rPr lang="en"/>
              <a:t>Pre-training Objective</a:t>
            </a:r>
            <a:endParaRPr/>
          </a:p>
        </p:txBody>
      </p:sp>
      <p:sp>
        <p:nvSpPr>
          <p:cNvPr id="260" name="Google Shape;26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Typically, decoder-only LLMs are pretrained using a </a:t>
            </a:r>
            <a:r>
              <a:rPr i="1" lang="en"/>
              <a:t>causal</a:t>
            </a:r>
            <a:r>
              <a:rPr lang="en"/>
              <a:t> language modeling (CLM) objective with a loss computed on all tokens, here the mask </a:t>
            </a:r>
            <a:r>
              <a:rPr lang="en"/>
              <a:t>applies on the attention matrix</a:t>
            </a:r>
            <a:endParaRPr/>
          </a:p>
          <a:p>
            <a:pPr indent="-342900" lvl="0" marL="457200" rtl="0" algn="l">
              <a:spcBef>
                <a:spcPts val="0"/>
              </a:spcBef>
              <a:spcAft>
                <a:spcPts val="0"/>
              </a:spcAft>
              <a:buSzPts val="1800"/>
              <a:buAutoNum type="arabicPeriod"/>
            </a:pPr>
            <a:r>
              <a:rPr lang="en"/>
              <a:t>encoder-decoder models with a </a:t>
            </a:r>
            <a:r>
              <a:rPr i="1" lang="en"/>
              <a:t>masked</a:t>
            </a:r>
            <a:r>
              <a:rPr lang="en"/>
              <a:t> language modeling (MLM) objective [Taylor, 1953, Devlin et al., 2018], such as span corruption, here the mask applies on the input.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6" name="Google Shape;26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7" name="Google Shape;267;p35"/>
          <p:cNvPicPr preferRelativeResize="0"/>
          <p:nvPr/>
        </p:nvPicPr>
        <p:blipFill>
          <a:blip r:embed="rId3">
            <a:alphaModFix/>
          </a:blip>
          <a:stretch>
            <a:fillRect/>
          </a:stretch>
        </p:blipFill>
        <p:spPr>
          <a:xfrm>
            <a:off x="1185863" y="1228725"/>
            <a:ext cx="6772275" cy="2686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3</a:t>
            </a:r>
            <a:endParaRPr/>
          </a:p>
        </p:txBody>
      </p:sp>
      <p:sp>
        <p:nvSpPr>
          <p:cNvPr id="273" name="Google Shape;273;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4" name="Google Shape;274;p36"/>
          <p:cNvPicPr preferRelativeResize="0"/>
          <p:nvPr/>
        </p:nvPicPr>
        <p:blipFill>
          <a:blip r:embed="rId3">
            <a:alphaModFix/>
          </a:blip>
          <a:stretch>
            <a:fillRect/>
          </a:stretch>
        </p:blipFill>
        <p:spPr>
          <a:xfrm>
            <a:off x="0" y="2048289"/>
            <a:ext cx="9143999" cy="318052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5"/>
          <p:cNvPicPr preferRelativeResize="0"/>
          <p:nvPr/>
        </p:nvPicPr>
        <p:blipFill>
          <a:blip r:embed="rId3">
            <a:alphaModFix/>
          </a:blip>
          <a:stretch>
            <a:fillRect/>
          </a:stretch>
        </p:blipFill>
        <p:spPr>
          <a:xfrm>
            <a:off x="2863096" y="152400"/>
            <a:ext cx="3722608" cy="5143500"/>
          </a:xfrm>
          <a:prstGeom prst="rect">
            <a:avLst/>
          </a:prstGeom>
          <a:noFill/>
          <a:ln>
            <a:noFill/>
          </a:ln>
        </p:spPr>
      </p:pic>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Enc-Dec</a:t>
            </a:r>
            <a:r>
              <a:rPr lang="en"/>
              <a:t> architecture</a:t>
            </a:r>
            <a:endParaRPr/>
          </a:p>
        </p:txBody>
      </p:sp>
      <p:pic>
        <p:nvPicPr>
          <p:cNvPr id="75" name="Google Shape;75;p15"/>
          <p:cNvPicPr preferRelativeResize="0"/>
          <p:nvPr/>
        </p:nvPicPr>
        <p:blipFill>
          <a:blip r:embed="rId4">
            <a:alphaModFix/>
          </a:blip>
          <a:stretch>
            <a:fillRect/>
          </a:stretch>
        </p:blipFill>
        <p:spPr>
          <a:xfrm>
            <a:off x="3698176" y="1936350"/>
            <a:ext cx="2301224" cy="1126050"/>
          </a:xfrm>
          <a:prstGeom prst="rect">
            <a:avLst/>
          </a:prstGeom>
          <a:noFill/>
          <a:ln>
            <a:noFill/>
          </a:ln>
        </p:spPr>
      </p:pic>
      <p:sp>
        <p:nvSpPr>
          <p:cNvPr id="76" name="Google Shape;76;p15"/>
          <p:cNvSpPr txBox="1"/>
          <p:nvPr/>
        </p:nvSpPr>
        <p:spPr>
          <a:xfrm>
            <a:off x="7152900" y="4432950"/>
            <a:ext cx="1679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5"/>
              </a:rPr>
              <a:t>Cross attention</a:t>
            </a:r>
            <a:endParaRPr sz="1100"/>
          </a:p>
          <a:p>
            <a:pPr indent="0" lvl="0" marL="0" rtl="0" algn="l">
              <a:spcBef>
                <a:spcPts val="0"/>
              </a:spcBef>
              <a:spcAft>
                <a:spcPts val="0"/>
              </a:spcAft>
              <a:buNone/>
            </a:pPr>
            <a:r>
              <a:t/>
            </a:r>
            <a:endParaRPr sz="1100"/>
          </a:p>
        </p:txBody>
      </p:sp>
      <p:pic>
        <p:nvPicPr>
          <p:cNvPr id="77" name="Google Shape;77;p15"/>
          <p:cNvPicPr preferRelativeResize="0"/>
          <p:nvPr/>
        </p:nvPicPr>
        <p:blipFill>
          <a:blip r:embed="rId6">
            <a:alphaModFix/>
          </a:blip>
          <a:stretch>
            <a:fillRect/>
          </a:stretch>
        </p:blipFill>
        <p:spPr>
          <a:xfrm>
            <a:off x="3163450" y="4894225"/>
            <a:ext cx="1613850" cy="173800"/>
          </a:xfrm>
          <a:prstGeom prst="rect">
            <a:avLst/>
          </a:prstGeom>
          <a:noFill/>
          <a:ln>
            <a:noFill/>
          </a:ln>
        </p:spPr>
      </p:pic>
      <p:pic>
        <p:nvPicPr>
          <p:cNvPr id="78" name="Google Shape;78;p15"/>
          <p:cNvPicPr preferRelativeResize="0"/>
          <p:nvPr/>
        </p:nvPicPr>
        <p:blipFill>
          <a:blip r:embed="rId7">
            <a:alphaModFix/>
          </a:blip>
          <a:stretch>
            <a:fillRect/>
          </a:stretch>
        </p:blipFill>
        <p:spPr>
          <a:xfrm>
            <a:off x="4853500" y="4894225"/>
            <a:ext cx="1613850" cy="220594"/>
          </a:xfrm>
          <a:prstGeom prst="rect">
            <a:avLst/>
          </a:prstGeom>
          <a:noFill/>
          <a:ln>
            <a:noFill/>
          </a:ln>
        </p:spPr>
      </p:pic>
      <p:sp>
        <p:nvSpPr>
          <p:cNvPr id="79" name="Google Shape;79;p15"/>
          <p:cNvSpPr txBox="1"/>
          <p:nvPr/>
        </p:nvSpPr>
        <p:spPr>
          <a:xfrm>
            <a:off x="3531575" y="4760825"/>
            <a:ext cx="569400" cy="354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Clr>
                <a:schemeClr val="dk1"/>
              </a:buClr>
              <a:buSzPts val="1100"/>
              <a:buFont typeface="Arial"/>
              <a:buNone/>
            </a:pPr>
            <a:r>
              <a:rPr lang="en" sz="1100">
                <a:solidFill>
                  <a:schemeClr val="dk1"/>
                </a:solidFill>
              </a:rPr>
              <a:t>&lt;X&gt;</a:t>
            </a:r>
            <a:endParaRPr/>
          </a:p>
        </p:txBody>
      </p:sp>
      <p:sp>
        <p:nvSpPr>
          <p:cNvPr id="80" name="Google Shape;80;p15"/>
          <p:cNvSpPr txBox="1"/>
          <p:nvPr/>
        </p:nvSpPr>
        <p:spPr>
          <a:xfrm>
            <a:off x="4820088" y="4804125"/>
            <a:ext cx="1613700" cy="354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100">
                <a:solidFill>
                  <a:schemeClr val="dk1"/>
                </a:solidFill>
              </a:rPr>
              <a:t>&lt;X&gt; is eating</a:t>
            </a:r>
            <a:endParaRPr/>
          </a:p>
        </p:txBody>
      </p:sp>
      <p:sp>
        <p:nvSpPr>
          <p:cNvPr id="81" name="Google Shape;81;p15"/>
          <p:cNvSpPr txBox="1"/>
          <p:nvPr/>
        </p:nvSpPr>
        <p:spPr>
          <a:xfrm>
            <a:off x="3752100" y="3528675"/>
            <a:ext cx="819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FF9900"/>
                </a:solidFill>
              </a:rPr>
              <a:t>K     V       Q</a:t>
            </a:r>
            <a:endParaRPr sz="800">
              <a:solidFill>
                <a:srgbClr val="FF9900"/>
              </a:solidFill>
            </a:endParaRPr>
          </a:p>
        </p:txBody>
      </p:sp>
      <p:sp>
        <p:nvSpPr>
          <p:cNvPr id="82" name="Google Shape;82;p15"/>
          <p:cNvSpPr txBox="1"/>
          <p:nvPr/>
        </p:nvSpPr>
        <p:spPr>
          <a:xfrm>
            <a:off x="4864213" y="3528000"/>
            <a:ext cx="819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FF9900"/>
                </a:solidFill>
              </a:rPr>
              <a:t>K     V       Q</a:t>
            </a:r>
            <a:endParaRPr sz="800">
              <a:solidFill>
                <a:srgbClr val="FF9900"/>
              </a:solidFill>
            </a:endParaRPr>
          </a:p>
        </p:txBody>
      </p:sp>
      <p:pic>
        <p:nvPicPr>
          <p:cNvPr id="83" name="Google Shape;83;p15"/>
          <p:cNvPicPr preferRelativeResize="0"/>
          <p:nvPr/>
        </p:nvPicPr>
        <p:blipFill>
          <a:blip r:embed="rId8">
            <a:alphaModFix/>
          </a:blip>
          <a:stretch>
            <a:fillRect/>
          </a:stretch>
        </p:blipFill>
        <p:spPr>
          <a:xfrm>
            <a:off x="4901725" y="2997812"/>
            <a:ext cx="744875" cy="840575"/>
          </a:xfrm>
          <a:prstGeom prst="rect">
            <a:avLst/>
          </a:prstGeom>
          <a:noFill/>
          <a:ln>
            <a:noFill/>
          </a:ln>
        </p:spPr>
      </p:pic>
      <p:grpSp>
        <p:nvGrpSpPr>
          <p:cNvPr id="84" name="Google Shape;84;p15"/>
          <p:cNvGrpSpPr/>
          <p:nvPr/>
        </p:nvGrpSpPr>
        <p:grpSpPr>
          <a:xfrm>
            <a:off x="3543442" y="2952375"/>
            <a:ext cx="1006258" cy="1083850"/>
            <a:chOff x="3467242" y="2876175"/>
            <a:chExt cx="1006258" cy="1083850"/>
          </a:xfrm>
        </p:grpSpPr>
        <p:pic>
          <p:nvPicPr>
            <p:cNvPr id="85" name="Google Shape;85;p15"/>
            <p:cNvPicPr preferRelativeResize="0"/>
            <p:nvPr/>
          </p:nvPicPr>
          <p:blipFill>
            <a:blip r:embed="rId9">
              <a:alphaModFix/>
            </a:blip>
            <a:stretch>
              <a:fillRect/>
            </a:stretch>
          </p:blipFill>
          <p:spPr>
            <a:xfrm>
              <a:off x="3506575" y="2876175"/>
              <a:ext cx="966925" cy="990175"/>
            </a:xfrm>
            <a:prstGeom prst="rect">
              <a:avLst/>
            </a:prstGeom>
            <a:noFill/>
            <a:ln>
              <a:noFill/>
            </a:ln>
          </p:spPr>
        </p:pic>
        <p:sp>
          <p:nvSpPr>
            <p:cNvPr id="86" name="Google Shape;86;p15"/>
            <p:cNvSpPr txBox="1"/>
            <p:nvPr/>
          </p:nvSpPr>
          <p:spPr>
            <a:xfrm rot="-5400000">
              <a:off x="3154942" y="3339925"/>
              <a:ext cx="932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Encoder</a:t>
              </a:r>
              <a:endParaRPr sz="800"/>
            </a:p>
          </p:txBody>
        </p:sp>
      </p:grpSp>
      <p:pic>
        <p:nvPicPr>
          <p:cNvPr id="87" name="Google Shape;87;p15"/>
          <p:cNvPicPr preferRelativeResize="0"/>
          <p:nvPr/>
        </p:nvPicPr>
        <p:blipFill>
          <a:blip r:embed="rId10">
            <a:alphaModFix/>
          </a:blip>
          <a:stretch>
            <a:fillRect/>
          </a:stretch>
        </p:blipFill>
        <p:spPr>
          <a:xfrm>
            <a:off x="4901740" y="3020721"/>
            <a:ext cx="744875" cy="80935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311700" y="-121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Causal vs </a:t>
            </a:r>
            <a:r>
              <a:rPr lang="en"/>
              <a:t>Non-causal </a:t>
            </a:r>
            <a:r>
              <a:rPr lang="en"/>
              <a:t>Decoder-only</a:t>
            </a:r>
            <a:endParaRPr/>
          </a:p>
        </p:txBody>
      </p:sp>
      <p:sp>
        <p:nvSpPr>
          <p:cNvPr id="93" name="Google Shape;9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6"/>
          <p:cNvPicPr preferRelativeResize="0"/>
          <p:nvPr/>
        </p:nvPicPr>
        <p:blipFill>
          <a:blip r:embed="rId3">
            <a:alphaModFix/>
          </a:blip>
          <a:stretch>
            <a:fillRect/>
          </a:stretch>
        </p:blipFill>
        <p:spPr>
          <a:xfrm>
            <a:off x="2333625" y="251175"/>
            <a:ext cx="1733550" cy="4705350"/>
          </a:xfrm>
          <a:prstGeom prst="rect">
            <a:avLst/>
          </a:prstGeom>
          <a:noFill/>
          <a:ln>
            <a:noFill/>
          </a:ln>
        </p:spPr>
      </p:pic>
      <p:pic>
        <p:nvPicPr>
          <p:cNvPr id="95" name="Google Shape;95;p16"/>
          <p:cNvPicPr preferRelativeResize="0"/>
          <p:nvPr/>
        </p:nvPicPr>
        <p:blipFill>
          <a:blip r:embed="rId4">
            <a:alphaModFix/>
          </a:blip>
          <a:stretch>
            <a:fillRect/>
          </a:stretch>
        </p:blipFill>
        <p:spPr>
          <a:xfrm>
            <a:off x="2578978" y="2915198"/>
            <a:ext cx="867450" cy="978900"/>
          </a:xfrm>
          <a:prstGeom prst="rect">
            <a:avLst/>
          </a:prstGeom>
          <a:noFill/>
          <a:ln>
            <a:noFill/>
          </a:ln>
        </p:spPr>
      </p:pic>
      <p:sp>
        <p:nvSpPr>
          <p:cNvPr id="96" name="Google Shape;96;p16"/>
          <p:cNvSpPr txBox="1"/>
          <p:nvPr/>
        </p:nvSpPr>
        <p:spPr>
          <a:xfrm>
            <a:off x="2183850" y="2371650"/>
            <a:ext cx="17334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No cross attention</a:t>
            </a:r>
            <a:endParaRPr/>
          </a:p>
        </p:txBody>
      </p:sp>
      <p:sp>
        <p:nvSpPr>
          <p:cNvPr id="97" name="Google Shape;97;p16"/>
          <p:cNvSpPr txBox="1"/>
          <p:nvPr/>
        </p:nvSpPr>
        <p:spPr>
          <a:xfrm>
            <a:off x="7568550" y="4602525"/>
            <a:ext cx="774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u="sng">
                <a:solidFill>
                  <a:schemeClr val="hlink"/>
                </a:solidFill>
                <a:hlinkClick r:id="rId5"/>
              </a:rPr>
              <a:t>source</a:t>
            </a:r>
            <a:endParaRPr/>
          </a:p>
        </p:txBody>
      </p:sp>
      <p:pic>
        <p:nvPicPr>
          <p:cNvPr id="98" name="Google Shape;98;p16"/>
          <p:cNvPicPr preferRelativeResize="0"/>
          <p:nvPr/>
        </p:nvPicPr>
        <p:blipFill>
          <a:blip r:embed="rId3">
            <a:alphaModFix/>
          </a:blip>
          <a:stretch>
            <a:fillRect/>
          </a:stretch>
        </p:blipFill>
        <p:spPr>
          <a:xfrm>
            <a:off x="5381625" y="251175"/>
            <a:ext cx="1733550" cy="4705350"/>
          </a:xfrm>
          <a:prstGeom prst="rect">
            <a:avLst/>
          </a:prstGeom>
          <a:noFill/>
          <a:ln>
            <a:noFill/>
          </a:ln>
        </p:spPr>
      </p:pic>
      <p:pic>
        <p:nvPicPr>
          <p:cNvPr id="99" name="Google Shape;99;p16"/>
          <p:cNvPicPr preferRelativeResize="0"/>
          <p:nvPr/>
        </p:nvPicPr>
        <p:blipFill>
          <a:blip r:embed="rId6">
            <a:alphaModFix/>
          </a:blip>
          <a:stretch>
            <a:fillRect/>
          </a:stretch>
        </p:blipFill>
        <p:spPr>
          <a:xfrm>
            <a:off x="2473350" y="4678725"/>
            <a:ext cx="4357776" cy="275075"/>
          </a:xfrm>
          <a:prstGeom prst="rect">
            <a:avLst/>
          </a:prstGeom>
          <a:noFill/>
          <a:ln>
            <a:noFill/>
          </a:ln>
        </p:spPr>
      </p:pic>
      <p:sp>
        <p:nvSpPr>
          <p:cNvPr id="100" name="Google Shape;100;p16"/>
          <p:cNvSpPr txBox="1"/>
          <p:nvPr/>
        </p:nvSpPr>
        <p:spPr>
          <a:xfrm>
            <a:off x="5231850" y="2371650"/>
            <a:ext cx="17334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No cross attention</a:t>
            </a:r>
            <a:endParaRPr/>
          </a:p>
        </p:txBody>
      </p:sp>
      <p:pic>
        <p:nvPicPr>
          <p:cNvPr id="101" name="Google Shape;101;p16"/>
          <p:cNvPicPr preferRelativeResize="0"/>
          <p:nvPr/>
        </p:nvPicPr>
        <p:blipFill>
          <a:blip r:embed="rId7">
            <a:alphaModFix/>
          </a:blip>
          <a:stretch>
            <a:fillRect/>
          </a:stretch>
        </p:blipFill>
        <p:spPr>
          <a:xfrm>
            <a:off x="5645688" y="2922000"/>
            <a:ext cx="905725" cy="984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7"/>
          <p:cNvPicPr preferRelativeResize="0"/>
          <p:nvPr/>
        </p:nvPicPr>
        <p:blipFill>
          <a:blip r:embed="rId3">
            <a:alphaModFix/>
          </a:blip>
          <a:stretch>
            <a:fillRect/>
          </a:stretch>
        </p:blipFill>
        <p:spPr>
          <a:xfrm>
            <a:off x="0" y="2474829"/>
            <a:ext cx="5290148" cy="2329299"/>
          </a:xfrm>
          <a:prstGeom prst="rect">
            <a:avLst/>
          </a:prstGeom>
          <a:noFill/>
          <a:ln>
            <a:noFill/>
          </a:ln>
        </p:spPr>
      </p:pic>
      <p:sp>
        <p:nvSpPr>
          <p:cNvPr id="107" name="Google Shape;10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Typical LLM might not be enough for zero-shot generalization</a:t>
            </a:r>
            <a:endParaRPr sz="1920"/>
          </a:p>
        </p:txBody>
      </p:sp>
      <p:sp>
        <p:nvSpPr>
          <p:cNvPr id="108" name="Google Shape;108;p17"/>
          <p:cNvSpPr txBox="1"/>
          <p:nvPr>
            <p:ph idx="1" type="body"/>
          </p:nvPr>
        </p:nvSpPr>
        <p:spPr>
          <a:xfrm>
            <a:off x="311700" y="98762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Multitask fine-tuning</a:t>
            </a:r>
            <a:endParaRPr/>
          </a:p>
          <a:p>
            <a:pPr indent="-317500" lvl="1" marL="914400" rtl="0" algn="l">
              <a:spcBef>
                <a:spcPts val="0"/>
              </a:spcBef>
              <a:spcAft>
                <a:spcPts val="0"/>
              </a:spcAft>
              <a:buSzPts val="1400"/>
              <a:buAutoNum type="alphaLcPeriod"/>
            </a:pPr>
            <a:r>
              <a:rPr lang="en"/>
              <a:t>finetune the model with prompts from multiple domains. </a:t>
            </a:r>
            <a:endParaRPr/>
          </a:p>
          <a:p>
            <a:pPr indent="-342900" lvl="0" marL="457200" rtl="0" algn="l">
              <a:spcBef>
                <a:spcPts val="0"/>
              </a:spcBef>
              <a:spcAft>
                <a:spcPts val="0"/>
              </a:spcAft>
              <a:buSzPts val="1800"/>
              <a:buAutoNum type="arabicPeriod"/>
            </a:pPr>
            <a:r>
              <a:rPr lang="en"/>
              <a:t>Adapt pretrained LLM architecture to a new pretraining </a:t>
            </a:r>
            <a:r>
              <a:rPr lang="en"/>
              <a:t>objective.</a:t>
            </a:r>
            <a:endParaRPr/>
          </a:p>
          <a:p>
            <a:pPr indent="-317500" lvl="1" marL="914400" rtl="0" algn="l">
              <a:spcBef>
                <a:spcPts val="0"/>
              </a:spcBef>
              <a:spcAft>
                <a:spcPts val="0"/>
              </a:spcAft>
              <a:buSzPts val="1400"/>
              <a:buAutoNum type="alphaLcPeriod"/>
            </a:pPr>
            <a:r>
              <a:rPr lang="en"/>
              <a:t>E.g., Given a CLM pretrained Decoder-only model, keep its parameters, turn its causal attention mask into a non-causal attention mask, give further MLM data for pretraining.</a:t>
            </a:r>
            <a:endParaRPr/>
          </a:p>
        </p:txBody>
      </p:sp>
      <p:pic>
        <p:nvPicPr>
          <p:cNvPr id="109" name="Google Shape;109;p17"/>
          <p:cNvPicPr preferRelativeResize="0"/>
          <p:nvPr/>
        </p:nvPicPr>
        <p:blipFill>
          <a:blip r:embed="rId4">
            <a:alphaModFix/>
          </a:blip>
          <a:stretch>
            <a:fillRect/>
          </a:stretch>
        </p:blipFill>
        <p:spPr>
          <a:xfrm>
            <a:off x="6829425" y="251175"/>
            <a:ext cx="1733550" cy="4705350"/>
          </a:xfrm>
          <a:prstGeom prst="rect">
            <a:avLst/>
          </a:prstGeom>
          <a:noFill/>
          <a:ln>
            <a:noFill/>
          </a:ln>
        </p:spPr>
      </p:pic>
      <p:pic>
        <p:nvPicPr>
          <p:cNvPr id="110" name="Google Shape;110;p17"/>
          <p:cNvPicPr preferRelativeResize="0"/>
          <p:nvPr/>
        </p:nvPicPr>
        <p:blipFill>
          <a:blip r:embed="rId5">
            <a:alphaModFix/>
          </a:blip>
          <a:stretch>
            <a:fillRect/>
          </a:stretch>
        </p:blipFill>
        <p:spPr>
          <a:xfrm>
            <a:off x="7074778" y="2915198"/>
            <a:ext cx="867450" cy="978900"/>
          </a:xfrm>
          <a:prstGeom prst="rect">
            <a:avLst/>
          </a:prstGeom>
          <a:noFill/>
          <a:ln>
            <a:noFill/>
          </a:ln>
        </p:spPr>
      </p:pic>
      <p:sp>
        <p:nvSpPr>
          <p:cNvPr id="111" name="Google Shape;111;p17"/>
          <p:cNvSpPr txBox="1"/>
          <p:nvPr/>
        </p:nvSpPr>
        <p:spPr>
          <a:xfrm>
            <a:off x="6679650" y="2371650"/>
            <a:ext cx="17334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No cross attention</a:t>
            </a:r>
            <a:endParaRPr/>
          </a:p>
        </p:txBody>
      </p:sp>
      <p:pic>
        <p:nvPicPr>
          <p:cNvPr id="112" name="Google Shape;112;p17"/>
          <p:cNvPicPr preferRelativeResize="0"/>
          <p:nvPr/>
        </p:nvPicPr>
        <p:blipFill>
          <a:blip r:embed="rId6">
            <a:alphaModFix/>
          </a:blip>
          <a:stretch>
            <a:fillRect/>
          </a:stretch>
        </p:blipFill>
        <p:spPr>
          <a:xfrm>
            <a:off x="4987950" y="4678725"/>
            <a:ext cx="4357776" cy="275075"/>
          </a:xfrm>
          <a:prstGeom prst="rect">
            <a:avLst/>
          </a:prstGeom>
          <a:noFill/>
          <a:ln>
            <a:noFill/>
          </a:ln>
        </p:spPr>
      </p:pic>
      <p:pic>
        <p:nvPicPr>
          <p:cNvPr id="113" name="Google Shape;113;p17"/>
          <p:cNvPicPr preferRelativeResize="0"/>
          <p:nvPr/>
        </p:nvPicPr>
        <p:blipFill>
          <a:blip r:embed="rId7">
            <a:alphaModFix/>
          </a:blip>
          <a:stretch>
            <a:fillRect/>
          </a:stretch>
        </p:blipFill>
        <p:spPr>
          <a:xfrm>
            <a:off x="7055638" y="2912600"/>
            <a:ext cx="905725" cy="984100"/>
          </a:xfrm>
          <a:prstGeom prst="rect">
            <a:avLst/>
          </a:prstGeom>
          <a:noFill/>
          <a:ln>
            <a:noFill/>
          </a:ln>
        </p:spPr>
      </p:pic>
      <p:pic>
        <p:nvPicPr>
          <p:cNvPr id="114" name="Google Shape;114;p17"/>
          <p:cNvPicPr preferRelativeResize="0"/>
          <p:nvPr/>
        </p:nvPicPr>
        <p:blipFill>
          <a:blip r:embed="rId8">
            <a:alphaModFix/>
          </a:blip>
          <a:stretch>
            <a:fillRect/>
          </a:stretch>
        </p:blipFill>
        <p:spPr>
          <a:xfrm>
            <a:off x="6858900" y="4768825"/>
            <a:ext cx="1613850" cy="173800"/>
          </a:xfrm>
          <a:prstGeom prst="rect">
            <a:avLst/>
          </a:prstGeom>
          <a:noFill/>
          <a:ln>
            <a:noFill/>
          </a:ln>
        </p:spPr>
      </p:pic>
      <p:sp>
        <p:nvSpPr>
          <p:cNvPr id="115" name="Google Shape;115;p17"/>
          <p:cNvSpPr txBox="1"/>
          <p:nvPr/>
        </p:nvSpPr>
        <p:spPr>
          <a:xfrm>
            <a:off x="7227025" y="4678725"/>
            <a:ext cx="569400" cy="354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Clr>
                <a:schemeClr val="dk1"/>
              </a:buClr>
              <a:buSzPts val="1100"/>
              <a:buFont typeface="Arial"/>
              <a:buNone/>
            </a:pPr>
            <a:r>
              <a:rPr lang="en" sz="1100">
                <a:solidFill>
                  <a:schemeClr val="dk1"/>
                </a:solidFill>
              </a:rPr>
              <a:t>&lt;X&gt;</a:t>
            </a:r>
            <a:endParaRPr/>
          </a:p>
        </p:txBody>
      </p:sp>
      <p:sp>
        <p:nvSpPr>
          <p:cNvPr id="116" name="Google Shape;116;p17"/>
          <p:cNvSpPr txBox="1"/>
          <p:nvPr/>
        </p:nvSpPr>
        <p:spPr>
          <a:xfrm>
            <a:off x="6829413" y="251175"/>
            <a:ext cx="1613700" cy="354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100">
                <a:solidFill>
                  <a:schemeClr val="dk1"/>
                </a:solidFill>
              </a:rPr>
              <a:t>&lt;X&gt; is eating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122" name="Google Shape;12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18"/>
          <p:cNvPicPr preferRelativeResize="0"/>
          <p:nvPr/>
        </p:nvPicPr>
        <p:blipFill>
          <a:blip r:embed="rId3">
            <a:alphaModFix/>
          </a:blip>
          <a:stretch>
            <a:fillRect/>
          </a:stretch>
        </p:blipFill>
        <p:spPr>
          <a:xfrm>
            <a:off x="285750" y="1247775"/>
            <a:ext cx="8572500" cy="2647950"/>
          </a:xfrm>
          <a:prstGeom prst="rect">
            <a:avLst/>
          </a:prstGeom>
          <a:noFill/>
          <a:ln>
            <a:noFill/>
          </a:ln>
        </p:spPr>
      </p:pic>
      <p:grpSp>
        <p:nvGrpSpPr>
          <p:cNvPr id="124" name="Google Shape;124;p18"/>
          <p:cNvGrpSpPr/>
          <p:nvPr/>
        </p:nvGrpSpPr>
        <p:grpSpPr>
          <a:xfrm>
            <a:off x="1871150" y="1726025"/>
            <a:ext cx="2101950" cy="1520850"/>
            <a:chOff x="1871150" y="1726025"/>
            <a:chExt cx="2101950" cy="1520850"/>
          </a:xfrm>
        </p:grpSpPr>
        <p:grpSp>
          <p:nvGrpSpPr>
            <p:cNvPr id="125" name="Google Shape;125;p18"/>
            <p:cNvGrpSpPr/>
            <p:nvPr/>
          </p:nvGrpSpPr>
          <p:grpSpPr>
            <a:xfrm>
              <a:off x="1871150" y="1726025"/>
              <a:ext cx="392975" cy="1520850"/>
              <a:chOff x="1871150" y="1726025"/>
              <a:chExt cx="392975" cy="1520850"/>
            </a:xfrm>
          </p:grpSpPr>
          <p:cxnSp>
            <p:nvCxnSpPr>
              <p:cNvPr id="126" name="Google Shape;126;p18"/>
              <p:cNvCxnSpPr/>
              <p:nvPr/>
            </p:nvCxnSpPr>
            <p:spPr>
              <a:xfrm flipH="1" rot="10800000">
                <a:off x="1888225" y="1726025"/>
                <a:ext cx="375900" cy="8400"/>
              </a:xfrm>
              <a:prstGeom prst="straightConnector1">
                <a:avLst/>
              </a:prstGeom>
              <a:noFill/>
              <a:ln cap="flat" cmpd="sng" w="9525">
                <a:solidFill>
                  <a:srgbClr val="FF0000"/>
                </a:solidFill>
                <a:prstDash val="solid"/>
                <a:round/>
                <a:headEnd len="med" w="med" type="none"/>
                <a:tailEnd len="med" w="med" type="triangle"/>
              </a:ln>
            </p:spPr>
          </p:cxnSp>
          <p:cxnSp>
            <p:nvCxnSpPr>
              <p:cNvPr id="127" name="Google Shape;127;p18"/>
              <p:cNvCxnSpPr/>
              <p:nvPr/>
            </p:nvCxnSpPr>
            <p:spPr>
              <a:xfrm>
                <a:off x="1871150" y="3238175"/>
                <a:ext cx="358800" cy="8700"/>
              </a:xfrm>
              <a:prstGeom prst="straightConnector1">
                <a:avLst/>
              </a:prstGeom>
              <a:noFill/>
              <a:ln cap="flat" cmpd="sng" w="9525">
                <a:solidFill>
                  <a:srgbClr val="FF0000"/>
                </a:solidFill>
                <a:prstDash val="solid"/>
                <a:round/>
                <a:headEnd len="med" w="med" type="none"/>
                <a:tailEnd len="med" w="med" type="triangle"/>
              </a:ln>
            </p:spPr>
          </p:cxnSp>
        </p:grpSp>
        <p:cxnSp>
          <p:nvCxnSpPr>
            <p:cNvPr id="128" name="Google Shape;128;p18"/>
            <p:cNvCxnSpPr/>
            <p:nvPr/>
          </p:nvCxnSpPr>
          <p:spPr>
            <a:xfrm flipH="1" rot="10800000">
              <a:off x="3579950" y="1743125"/>
              <a:ext cx="384600" cy="8400"/>
            </a:xfrm>
            <a:prstGeom prst="straightConnector1">
              <a:avLst/>
            </a:prstGeom>
            <a:noFill/>
            <a:ln cap="flat" cmpd="sng" w="9525">
              <a:solidFill>
                <a:srgbClr val="FF0000"/>
              </a:solidFill>
              <a:prstDash val="solid"/>
              <a:round/>
              <a:headEnd len="med" w="med" type="none"/>
              <a:tailEnd len="med" w="med" type="triangle"/>
            </a:ln>
          </p:spPr>
        </p:cxnSp>
        <p:cxnSp>
          <p:nvCxnSpPr>
            <p:cNvPr id="129" name="Google Shape;129;p18"/>
            <p:cNvCxnSpPr/>
            <p:nvPr/>
          </p:nvCxnSpPr>
          <p:spPr>
            <a:xfrm flipH="1" rot="10800000">
              <a:off x="3554300" y="1811225"/>
              <a:ext cx="418800" cy="1435500"/>
            </a:xfrm>
            <a:prstGeom prst="straightConnector1">
              <a:avLst/>
            </a:prstGeom>
            <a:noFill/>
            <a:ln cap="flat" cmpd="sng" w="9525">
              <a:solidFill>
                <a:srgbClr val="FF0000"/>
              </a:solidFill>
              <a:prstDash val="solid"/>
              <a:round/>
              <a:headEnd len="med" w="med" type="none"/>
              <a:tailEnd len="med" w="med" type="triangl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 architecture-pretraining objective pairs</a:t>
            </a:r>
            <a:endParaRPr/>
          </a:p>
        </p:txBody>
      </p:sp>
      <p:sp>
        <p:nvSpPr>
          <p:cNvPr id="135" name="Google Shape;13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19"/>
          <p:cNvPicPr preferRelativeResize="0"/>
          <p:nvPr/>
        </p:nvPicPr>
        <p:blipFill>
          <a:blip r:embed="rId3">
            <a:alphaModFix/>
          </a:blip>
          <a:stretch>
            <a:fillRect/>
          </a:stretch>
        </p:blipFill>
        <p:spPr>
          <a:xfrm>
            <a:off x="2938463" y="1457325"/>
            <a:ext cx="3267075" cy="2686050"/>
          </a:xfrm>
          <a:prstGeom prst="rect">
            <a:avLst/>
          </a:prstGeom>
          <a:noFill/>
          <a:ln>
            <a:noFill/>
          </a:ln>
        </p:spPr>
      </p:pic>
      <p:grpSp>
        <p:nvGrpSpPr>
          <p:cNvPr id="137" name="Google Shape;137;p19"/>
          <p:cNvGrpSpPr/>
          <p:nvPr/>
        </p:nvGrpSpPr>
        <p:grpSpPr>
          <a:xfrm>
            <a:off x="1271675" y="2349600"/>
            <a:ext cx="7111025" cy="744725"/>
            <a:chOff x="1271675" y="2349600"/>
            <a:chExt cx="7111025" cy="744725"/>
          </a:xfrm>
        </p:grpSpPr>
        <p:pic>
          <p:nvPicPr>
            <p:cNvPr id="138" name="Google Shape;138;p19"/>
            <p:cNvPicPr preferRelativeResize="0"/>
            <p:nvPr/>
          </p:nvPicPr>
          <p:blipFill>
            <a:blip r:embed="rId4">
              <a:alphaModFix/>
            </a:blip>
            <a:stretch>
              <a:fillRect/>
            </a:stretch>
          </p:blipFill>
          <p:spPr>
            <a:xfrm>
              <a:off x="1271675" y="2400875"/>
              <a:ext cx="7111025" cy="693450"/>
            </a:xfrm>
            <a:prstGeom prst="rect">
              <a:avLst/>
            </a:prstGeom>
            <a:noFill/>
            <a:ln>
              <a:noFill/>
            </a:ln>
          </p:spPr>
        </p:pic>
        <p:sp>
          <p:nvSpPr>
            <p:cNvPr id="139" name="Google Shape;139;p19"/>
            <p:cNvSpPr txBox="1"/>
            <p:nvPr/>
          </p:nvSpPr>
          <p:spPr>
            <a:xfrm>
              <a:off x="5092225" y="2349600"/>
              <a:ext cx="1554900" cy="6483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prefix</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1</a:t>
            </a:r>
            <a:endParaRPr/>
          </a:p>
        </p:txBody>
      </p:sp>
      <p:sp>
        <p:nvSpPr>
          <p:cNvPr id="145" name="Google Shape;14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unsupervised pre-training only: </a:t>
            </a:r>
            <a:endParaRPr/>
          </a:p>
        </p:txBody>
      </p:sp>
      <p:pic>
        <p:nvPicPr>
          <p:cNvPr id="146" name="Google Shape;146;p20"/>
          <p:cNvPicPr preferRelativeResize="0"/>
          <p:nvPr/>
        </p:nvPicPr>
        <p:blipFill>
          <a:blip r:embed="rId3">
            <a:alphaModFix/>
          </a:blip>
          <a:stretch>
            <a:fillRect/>
          </a:stretch>
        </p:blipFill>
        <p:spPr>
          <a:xfrm>
            <a:off x="0" y="1636210"/>
            <a:ext cx="9144000" cy="2785479"/>
          </a:xfrm>
          <a:prstGeom prst="rect">
            <a:avLst/>
          </a:prstGeom>
          <a:noFill/>
          <a:ln>
            <a:noFill/>
          </a:ln>
        </p:spPr>
      </p:pic>
      <p:sp>
        <p:nvSpPr>
          <p:cNvPr id="147" name="Google Shape;147;p20"/>
          <p:cNvSpPr/>
          <p:nvPr/>
        </p:nvSpPr>
        <p:spPr>
          <a:xfrm>
            <a:off x="2302550" y="3579950"/>
            <a:ext cx="333300" cy="3162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8" name="Google Shape;148;p20"/>
          <p:cNvSpPr/>
          <p:nvPr/>
        </p:nvSpPr>
        <p:spPr>
          <a:xfrm>
            <a:off x="2255600" y="2651300"/>
            <a:ext cx="333300" cy="3162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20"/>
          <p:cNvSpPr/>
          <p:nvPr/>
        </p:nvSpPr>
        <p:spPr>
          <a:xfrm>
            <a:off x="2220050" y="3115625"/>
            <a:ext cx="333300" cy="3162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 1</a:t>
            </a:r>
            <a:endParaRPr/>
          </a:p>
        </p:txBody>
      </p:sp>
      <p:sp>
        <p:nvSpPr>
          <p:cNvPr id="155" name="Google Shape;15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After unsupervised pre-training only : </a:t>
            </a:r>
            <a:endParaRPr/>
          </a:p>
        </p:txBody>
      </p:sp>
      <p:pic>
        <p:nvPicPr>
          <p:cNvPr id="156" name="Google Shape;156;p21"/>
          <p:cNvPicPr preferRelativeResize="0"/>
          <p:nvPr/>
        </p:nvPicPr>
        <p:blipFill>
          <a:blip r:embed="rId3">
            <a:alphaModFix/>
          </a:blip>
          <a:stretch>
            <a:fillRect/>
          </a:stretch>
        </p:blipFill>
        <p:spPr>
          <a:xfrm>
            <a:off x="2457450" y="1814513"/>
            <a:ext cx="4229100" cy="1819275"/>
          </a:xfrm>
          <a:prstGeom prst="rect">
            <a:avLst/>
          </a:prstGeom>
          <a:noFill/>
          <a:ln>
            <a:noFill/>
          </a:ln>
        </p:spPr>
      </p:pic>
      <p:sp>
        <p:nvSpPr>
          <p:cNvPr id="157" name="Google Shape;157;p21"/>
          <p:cNvSpPr txBox="1"/>
          <p:nvPr/>
        </p:nvSpPr>
        <p:spPr>
          <a:xfrm>
            <a:off x="3910800" y="2281250"/>
            <a:ext cx="86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FLM</a:t>
            </a:r>
            <a:endParaRPr/>
          </a:p>
        </p:txBody>
      </p:sp>
      <p:sp>
        <p:nvSpPr>
          <p:cNvPr id="158" name="Google Shape;158;p21"/>
          <p:cNvSpPr txBox="1"/>
          <p:nvPr/>
        </p:nvSpPr>
        <p:spPr>
          <a:xfrm>
            <a:off x="4208450" y="2476375"/>
            <a:ext cx="86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r>
              <a:rPr lang="en"/>
              <a:t>LM</a:t>
            </a:r>
            <a:endParaRPr/>
          </a:p>
        </p:txBody>
      </p:sp>
      <p:sp>
        <p:nvSpPr>
          <p:cNvPr id="159" name="Google Shape;159;p21"/>
          <p:cNvSpPr txBox="1"/>
          <p:nvPr/>
        </p:nvSpPr>
        <p:spPr>
          <a:xfrm>
            <a:off x="3967822" y="2694751"/>
            <a:ext cx="86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PLM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