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80" r:id="rId6"/>
    <p:sldId id="284" r:id="rId7"/>
    <p:sldId id="296" r:id="rId8"/>
    <p:sldId id="283" r:id="rId9"/>
    <p:sldId id="297" r:id="rId10"/>
    <p:sldId id="294" r:id="rId11"/>
    <p:sldId id="295"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4475FB-DBDF-C849-86AD-3965087D3292}" v="30" dt="2023-06-19T20:08:52.107"/>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p:restoredTop sz="81633" autoAdjust="0"/>
  </p:normalViewPr>
  <p:slideViewPr>
    <p:cSldViewPr snapToGrid="0" snapToObjects="1">
      <p:cViewPr>
        <p:scale>
          <a:sx n="107" d="100"/>
          <a:sy n="107" d="100"/>
        </p:scale>
        <p:origin x="144" y="1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16:34:19.935"/>
    </inkml:context>
    <inkml:brush xml:id="br0">
      <inkml:brushProperty name="width" value="0.08571" units="cm"/>
      <inkml:brushProperty name="height" value="0.08571" units="cm"/>
    </inkml:brush>
  </inkml:definitions>
  <inkml:trace contextRef="#ctx0" brushRef="#br0">1 0 8027,'0'0'0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So basically, if you flatten the 3D cortex into a 2d sheet, the neural activity is like a ripple in a pond that propagates from the center to everywhere but gradually decreases. But then, different shapes of the cortices will result in different shapes of the sheets.</a:t>
            </a:r>
            <a:endParaRPr lang="en-CA" dirty="0"/>
          </a:p>
        </p:txBody>
      </p:sp>
    </p:spTree>
    <p:extLst>
      <p:ext uri="{BB962C8B-B14F-4D97-AF65-F5344CB8AC3E}">
        <p14:creationId xmlns:p14="http://schemas.microsoft.com/office/powerpoint/2010/main" val="363006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dirty="0"/>
              <a:t>Here the wavelength, or spatial wavelength refers to over how much distance a wave’s pattern repeats itself. First, lets again flatten the cortex into a sheet, which is actually a Riemannian sheet, and each vertex has a place on that sheet. If you see the darkness of blue and red as the amplitude of negative and positive values, you can see the wave across the brain. </a:t>
            </a:r>
          </a:p>
        </p:txBody>
      </p:sp>
    </p:spTree>
    <p:extLst>
      <p:ext uri="{BB962C8B-B14F-4D97-AF65-F5344CB8AC3E}">
        <p14:creationId xmlns:p14="http://schemas.microsoft.com/office/powerpoint/2010/main" val="414222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latin typeface="HardingText-Regular"/>
              </a:rPr>
              <a:t>In Fig b, y is the actual neural activity, </a:t>
            </a:r>
            <a:r>
              <a:rPr lang="en-CA" dirty="0" err="1">
                <a:latin typeface="HardingText-Regular"/>
              </a:rPr>
              <a:t>a_j</a:t>
            </a:r>
            <a:r>
              <a:rPr lang="en-CA" dirty="0">
                <a:latin typeface="HardingText-Regular"/>
              </a:rPr>
              <a:t> is the unknown weight of </a:t>
            </a:r>
            <a:r>
              <a:rPr lang="en-CA" dirty="0" err="1">
                <a:latin typeface="HardingText-Regular"/>
              </a:rPr>
              <a:t>mode_j</a:t>
            </a:r>
            <a:r>
              <a:rPr lang="en-CA" dirty="0">
                <a:latin typeface="HardingText-Regular"/>
              </a:rPr>
              <a:t> in explaining the neural activity, which is what to be computed by integrating over all the vertices of the cortex. After getting </a:t>
            </a:r>
            <a:r>
              <a:rPr lang="en-CA" dirty="0" err="1">
                <a:latin typeface="HardingText-Regular"/>
              </a:rPr>
              <a:t>a_j</a:t>
            </a:r>
            <a:r>
              <a:rPr lang="en-CA" dirty="0">
                <a:latin typeface="HardingText-Regular"/>
              </a:rPr>
              <a:t> from equation 5, </a:t>
            </a:r>
            <a:r>
              <a:rPr lang="en-CA" dirty="0" err="1">
                <a:latin typeface="HardingText-Regular"/>
              </a:rPr>
              <a:t>a_j</a:t>
            </a:r>
            <a:r>
              <a:rPr lang="en-CA" dirty="0">
                <a:latin typeface="HardingText-Regular"/>
              </a:rPr>
              <a:t> will be used in Fig b’s equation to obtain reconstructed neural activity y’ in Fig c, which feels a bit weird and seems to be circular inference?</a:t>
            </a:r>
            <a:endParaRPr lang="en-US" dirty="0"/>
          </a:p>
          <a:p>
            <a:endParaRPr lang="en-US" dirty="0"/>
          </a:p>
        </p:txBody>
      </p:sp>
    </p:spTree>
    <p:extLst>
      <p:ext uri="{BB962C8B-B14F-4D97-AF65-F5344CB8AC3E}">
        <p14:creationId xmlns:p14="http://schemas.microsoft.com/office/powerpoint/2010/main" val="3173370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b="0" i="0" dirty="0">
                <a:solidFill>
                  <a:srgbClr val="666666"/>
                </a:solidFill>
                <a:effectLst/>
                <a:latin typeface="-apple-system"/>
              </a:rPr>
              <a:t>The modes are ordered from spatial patterns with a low frequency and long wavelength (global fluctuations) to those with a high frequency and short wavelength (local, fine-detailed fluctuations)</a:t>
            </a:r>
          </a:p>
          <a:p>
            <a:endParaRPr lang="en-US" b="0" i="0" dirty="0">
              <a:solidFill>
                <a:srgbClr val="666666"/>
              </a:solidFill>
              <a:effectLst/>
              <a:latin typeface="-apple-system"/>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CA" sz="1800" dirty="0">
                <a:effectLst/>
                <a:latin typeface="HardingText"/>
              </a:rPr>
              <a:t>reconstruction accuracy for task-free data in fig f was calculated by taking the correlation of the upper triangular elements of the empirical and reconstructed FCs. For task-evoked data in fig d and e, reconstruction accuracy was calculated from the spatial correlation of parcellated empirical and reconstructed maps. We then took the average reconstruction accuracy across all participants. </a:t>
            </a:r>
            <a:endParaRPr lang="en-CA" dirty="0"/>
          </a:p>
          <a:p>
            <a:endParaRPr lang="en-CA" dirty="0"/>
          </a:p>
        </p:txBody>
      </p:sp>
    </p:spTree>
    <p:extLst>
      <p:ext uri="{BB962C8B-B14F-4D97-AF65-F5344CB8AC3E}">
        <p14:creationId xmlns:p14="http://schemas.microsoft.com/office/powerpoint/2010/main" val="2666820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customXml" Target="../ink/ink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371600"/>
            <a:ext cx="5385816" cy="1225296"/>
          </a:xfrm>
        </p:spPr>
        <p:txBody>
          <a:bodyPr/>
          <a:lstStyle/>
          <a:p>
            <a:r>
              <a:rPr lang="en-US" sz="2400" b="1" i="0" u="none" strike="noStrike" baseline="0" dirty="0">
                <a:latin typeface="Harding-Bold"/>
              </a:rPr>
              <a:t>Geometric constraints on human brain</a:t>
            </a:r>
            <a:br>
              <a:rPr lang="en-US" sz="2400" b="1" i="0" u="none" strike="noStrike" baseline="0" dirty="0">
                <a:latin typeface="Harding-Bold"/>
              </a:rPr>
            </a:br>
            <a:r>
              <a:rPr lang="en-CA" sz="2400" b="1" i="0" u="none" strike="noStrike" baseline="0" dirty="0">
                <a:latin typeface="Harding-Bold"/>
              </a:rPr>
              <a:t>function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Zilong Wang</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206756"/>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85896" y="947736"/>
            <a:ext cx="6766560" cy="3713163"/>
          </a:xfrm>
        </p:spPr>
        <p:txBody>
          <a:bodyPr/>
          <a:lstStyle/>
          <a:p>
            <a:pPr marL="285750" indent="-285750">
              <a:buFont typeface="Arial" panose="020B0604020202020204" pitchFamily="34" charset="0"/>
              <a:buChar char="•"/>
            </a:pPr>
            <a:r>
              <a:rPr lang="en-US" b="1" dirty="0"/>
              <a:t>Structure determines function </a:t>
            </a:r>
            <a:r>
              <a:rPr lang="en-US" dirty="0">
                <a:sym typeface="Wingdings" panose="05000000000000000000" pitchFamily="2" charset="2"/>
              </a:rPr>
              <a:t>--&gt; which structure? Geometry or connectome / interregional connectivity?</a:t>
            </a:r>
          </a:p>
          <a:p>
            <a:pPr marL="285750" indent="-285750" algn="l">
              <a:buFont typeface="Arial" panose="020B0604020202020204" pitchFamily="34" charset="0"/>
              <a:buChar char="•"/>
            </a:pPr>
            <a:r>
              <a:rPr lang="en-US" dirty="0">
                <a:sym typeface="Wingdings" panose="05000000000000000000" pitchFamily="2" charset="2"/>
              </a:rPr>
              <a:t>Classical connectome assumes that spatiotemporal neural activity (spike train, waveforms, neural dynamics, EEG/MEG) arise from </a:t>
            </a:r>
            <a:r>
              <a:rPr lang="en-CA" dirty="0"/>
              <a:t>interactions between discrete, </a:t>
            </a:r>
            <a:r>
              <a:rPr lang="en-US" dirty="0"/>
              <a:t>functionally specialized cell populations connected by a topologically complex array of short- and long-range axonal connections. </a:t>
            </a:r>
            <a:r>
              <a:rPr lang="en-US" dirty="0" err="1"/>
              <a:t>dMRI</a:t>
            </a:r>
            <a:r>
              <a:rPr lang="en-US" dirty="0"/>
              <a:t> yield a structural connectivity matrix called a connectome, but connectome doesn’t directly account for brain’s physical property and spatial embedding (geometry and topology). For example, brain’s fist-like shape and curvature.</a:t>
            </a:r>
          </a:p>
          <a:p>
            <a:pPr marL="285750" indent="-285750">
              <a:buFont typeface="Arial" panose="020B0604020202020204" pitchFamily="34" charset="0"/>
              <a:buChar char="•"/>
            </a:pPr>
            <a:endParaRPr lang="en-US" dirty="0"/>
          </a:p>
          <a:p>
            <a:pPr marL="971550" lvl="1" indent="-285750"/>
            <a:endParaRPr lang="en-US" dirty="0"/>
          </a:p>
          <a:p>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2</a:t>
            </a:fld>
            <a:endParaRPr lang="en-US" dirty="0"/>
          </a:p>
        </p:txBody>
      </p:sp>
      <p:sp>
        <p:nvSpPr>
          <p:cNvPr id="4" name="TextBox 3">
            <a:extLst>
              <a:ext uri="{FF2B5EF4-FFF2-40B4-BE49-F238E27FC236}">
                <a16:creationId xmlns:a16="http://schemas.microsoft.com/office/drawing/2014/main" id="{DA82E4DA-585F-45AF-B4FF-928DDE1A4BDB}"/>
              </a:ext>
            </a:extLst>
          </p:cNvPr>
          <p:cNvSpPr txBox="1"/>
          <p:nvPr/>
        </p:nvSpPr>
        <p:spPr>
          <a:xfrm>
            <a:off x="3485896" y="3968317"/>
            <a:ext cx="7708391" cy="2308324"/>
          </a:xfrm>
          <a:prstGeom prst="rect">
            <a:avLst/>
          </a:prstGeom>
          <a:noFill/>
        </p:spPr>
        <p:txBody>
          <a:bodyPr wrap="square" rtlCol="0">
            <a:spAutoFit/>
          </a:bodyPr>
          <a:lstStyle/>
          <a:p>
            <a:pPr algn="l"/>
            <a:r>
              <a:rPr lang="en-US" dirty="0"/>
              <a:t>Neural field theory (NFT) a mathematical framework that models brain activity as a superposition of travelling waves of excitation that propagate continuously through neural tissue. </a:t>
            </a:r>
            <a:r>
              <a:rPr lang="en-CA" dirty="0"/>
              <a:t>In this theory, </a:t>
            </a:r>
            <a:r>
              <a:rPr lang="en-US" dirty="0"/>
              <a:t>neural interactions between different cortical locations are approximated by a homogeneous spatial kernel that declines roughly exponentially </a:t>
            </a:r>
            <a:r>
              <a:rPr lang="en-CA" dirty="0"/>
              <a:t>with distance. </a:t>
            </a:r>
            <a:r>
              <a:rPr lang="en-CA" dirty="0">
                <a:sym typeface="Wingdings" panose="05000000000000000000" pitchFamily="2" charset="2"/>
              </a:rPr>
              <a:t> two regions further apart, less interaction between them exponentially.</a:t>
            </a:r>
          </a:p>
          <a:p>
            <a:pPr algn="l"/>
            <a:endParaRPr lang="en-CA" dirty="0">
              <a:sym typeface="Wingdings" panose="05000000000000000000" pitchFamily="2" charset="2"/>
            </a:endParaRPr>
          </a:p>
          <a:p>
            <a:pPr algn="l"/>
            <a:endParaRPr lang="en-US" dirty="0"/>
          </a:p>
        </p:txBody>
      </p:sp>
      <p:pic>
        <p:nvPicPr>
          <p:cNvPr id="1026" name="Picture 2" descr="Connectome - Wikipedia">
            <a:extLst>
              <a:ext uri="{FF2B5EF4-FFF2-40B4-BE49-F238E27FC236}">
                <a16:creationId xmlns:a16="http://schemas.microsoft.com/office/drawing/2014/main" id="{0A6CFB18-AFF2-46F3-926B-0D236CF34A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55" y="466725"/>
            <a:ext cx="3200400" cy="441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622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35052"/>
            <a:ext cx="10671048" cy="768096"/>
          </a:xfrm>
        </p:spPr>
        <p:txBody>
          <a:bodyPr/>
          <a:lstStyle/>
          <a:p>
            <a:r>
              <a:rPr lang="en-US" altLang="zh-CN" sz="4400" b="1" dirty="0">
                <a:solidFill>
                  <a:schemeClr val="accent6"/>
                </a:solidFill>
                <a:latin typeface="Arial Black" panose="020B0604020202020204" pitchFamily="34" charset="0"/>
                <a:cs typeface="Arial Black" panose="020B0604020202020204" pitchFamily="34" charset="0"/>
              </a:rPr>
              <a:t>Deriving the eigenmodes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3</a:t>
            </a:fld>
            <a:endParaRPr lang="en-US" dirty="0"/>
          </a:p>
        </p:txBody>
      </p:sp>
      <p:pic>
        <p:nvPicPr>
          <p:cNvPr id="3076" name="Picture 4" descr="Lecture 18: The Laplace-Beltrami Operator – CS 15-458/858: Discrete  Differential Geometry">
            <a:extLst>
              <a:ext uri="{FF2B5EF4-FFF2-40B4-BE49-F238E27FC236}">
                <a16:creationId xmlns:a16="http://schemas.microsoft.com/office/drawing/2014/main" id="{4945C74C-1DEF-4F0F-8F27-99F84D5F6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2192" y="4388048"/>
            <a:ext cx="4391025" cy="24699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904E771-892A-438D-8E86-8D88734549C3}"/>
              </a:ext>
            </a:extLst>
          </p:cNvPr>
          <p:cNvPicPr>
            <a:picLocks noChangeAspect="1"/>
          </p:cNvPicPr>
          <p:nvPr/>
        </p:nvPicPr>
        <p:blipFill rotWithShape="1">
          <a:blip r:embed="rId4"/>
          <a:srcRect l="-152" r="152" b="44196"/>
          <a:stretch/>
        </p:blipFill>
        <p:spPr>
          <a:xfrm>
            <a:off x="1980232" y="2694126"/>
            <a:ext cx="7800975" cy="1546761"/>
          </a:xfrm>
          <a:prstGeom prst="rect">
            <a:avLst/>
          </a:prstGeom>
        </p:spPr>
      </p:pic>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8686C32C-C011-4E95-F812-E39FD94F8F28}"/>
                  </a:ext>
                </a:extLst>
              </p14:cNvPr>
              <p14:cNvContentPartPr/>
              <p14:nvPr/>
            </p14:nvContentPartPr>
            <p14:xfrm>
              <a:off x="5687737" y="4196355"/>
              <a:ext cx="360" cy="360"/>
            </p14:xfrm>
          </p:contentPart>
        </mc:Choice>
        <mc:Fallback>
          <p:pic>
            <p:nvPicPr>
              <p:cNvPr id="12" name="Ink 11">
                <a:extLst>
                  <a:ext uri="{FF2B5EF4-FFF2-40B4-BE49-F238E27FC236}">
                    <a16:creationId xmlns:a16="http://schemas.microsoft.com/office/drawing/2014/main" id="{8686C32C-C011-4E95-F812-E39FD94F8F28}"/>
                  </a:ext>
                </a:extLst>
              </p:cNvPr>
              <p:cNvPicPr/>
              <p:nvPr/>
            </p:nvPicPr>
            <p:blipFill>
              <a:blip r:embed="rId6"/>
              <a:stretch>
                <a:fillRect/>
              </a:stretch>
            </p:blipFill>
            <p:spPr>
              <a:xfrm>
                <a:off x="5672617" y="4180875"/>
                <a:ext cx="30960" cy="30960"/>
              </a:xfrm>
              <a:prstGeom prst="rect">
                <a:avLst/>
              </a:prstGeom>
            </p:spPr>
          </p:pic>
        </mc:Fallback>
      </mc:AlternateContent>
      <p:sp>
        <p:nvSpPr>
          <p:cNvPr id="4" name="Content Placeholder 3">
            <a:extLst>
              <a:ext uri="{FF2B5EF4-FFF2-40B4-BE49-F238E27FC236}">
                <a16:creationId xmlns:a16="http://schemas.microsoft.com/office/drawing/2014/main" id="{4B7C81CA-B646-4BB7-A628-B6A10600E1EB}"/>
              </a:ext>
            </a:extLst>
          </p:cNvPr>
          <p:cNvSpPr>
            <a:spLocks noGrp="1"/>
          </p:cNvSpPr>
          <p:nvPr>
            <p:ph sz="half" idx="1"/>
          </p:nvPr>
        </p:nvSpPr>
        <p:spPr>
          <a:xfrm>
            <a:off x="812292" y="704596"/>
            <a:ext cx="10680192" cy="2287986"/>
          </a:xfrm>
        </p:spPr>
        <p:txBody>
          <a:bodyPr/>
          <a:lstStyle/>
          <a:p>
            <a:r>
              <a:rPr lang="en-US" dirty="0"/>
              <a:t>Geometry can be understood by eigenmodes of brain’s shape, curvatures and contours.</a:t>
            </a:r>
          </a:p>
          <a:p>
            <a:r>
              <a:rPr lang="en-US" dirty="0"/>
              <a:t>Population averaged neocortex template - 3D surface mesh</a:t>
            </a:r>
          </a:p>
          <a:p>
            <a:pPr algn="l"/>
            <a:r>
              <a:rPr lang="en-CA" sz="1800" b="0" i="0" u="none" strike="noStrike" baseline="0" dirty="0">
                <a:latin typeface="HardingText-Regular"/>
              </a:rPr>
              <a:t>Laplace–</a:t>
            </a:r>
            <a:r>
              <a:rPr lang="en-CA" sz="1800" b="0" i="0" u="none" strike="noStrike" baseline="0" dirty="0" err="1">
                <a:latin typeface="HardingText-Regular"/>
              </a:rPr>
              <a:t>Beltrami</a:t>
            </a:r>
            <a:r>
              <a:rPr lang="en-CA" sz="1800" b="0" i="0" u="none" strike="noStrike" baseline="0" dirty="0">
                <a:latin typeface="HardingText-Regular"/>
              </a:rPr>
              <a:t> operator (LBO) to capture local </a:t>
            </a:r>
            <a:r>
              <a:rPr lang="en-US" sz="1800" b="0" i="0" u="none" strike="noStrike" baseline="0" dirty="0">
                <a:latin typeface="HardingText-Regular"/>
              </a:rPr>
              <a:t>vertex-to-vertex spatial relations and curvature, and solve the eigenvalue </a:t>
            </a:r>
            <a:r>
              <a:rPr lang="en-CA" sz="1800" b="0" i="0" u="none" strike="noStrike" baseline="0" dirty="0">
                <a:latin typeface="HardingText-Regular"/>
              </a:rPr>
              <a:t>problem (fig a) </a:t>
            </a:r>
            <a:r>
              <a:rPr lang="en-CA" sz="1800" b="0" i="0" u="none" strike="noStrike" baseline="0" dirty="0">
                <a:latin typeface="HardingText-Regular"/>
                <a:sym typeface="Wingdings" pitchFamily="2" charset="2"/>
              </a:rPr>
              <a:t> the red (positive), blue (negative) and white (zero) values for every vertex represent the </a:t>
            </a:r>
            <a:r>
              <a:rPr lang="en-CA" sz="1800" b="1" i="0" u="none" strike="noStrike" baseline="0" dirty="0">
                <a:latin typeface="HardingText-Regular"/>
                <a:sym typeface="Wingdings" pitchFamily="2" charset="2"/>
              </a:rPr>
              <a:t>spatial relationship and curvature</a:t>
            </a:r>
            <a:r>
              <a:rPr lang="en-CA" sz="1800" b="0" i="0" u="none" strike="noStrike" baseline="0" dirty="0">
                <a:latin typeface="HardingText-Regular"/>
                <a:sym typeface="Wingdings" pitchFamily="2" charset="2"/>
              </a:rPr>
              <a:t>.</a:t>
            </a:r>
            <a:endParaRPr lang="en-CA" sz="1800" b="0" i="0" u="none" strike="noStrike" baseline="0" dirty="0">
              <a:latin typeface="HardingText-Regular"/>
            </a:endParaRPr>
          </a:p>
          <a:p>
            <a:pPr algn="l"/>
            <a:r>
              <a:rPr lang="en-CA" dirty="0">
                <a:latin typeface="HardingText-Regular"/>
              </a:rPr>
              <a:t>Each mode is just an eigenvector that can be used to transform the individual neural activity matrix.</a:t>
            </a:r>
            <a:endParaRPr lang="en-CA" dirty="0"/>
          </a:p>
        </p:txBody>
      </p:sp>
    </p:spTree>
    <p:extLst>
      <p:ext uri="{BB962C8B-B14F-4D97-AF65-F5344CB8AC3E}">
        <p14:creationId xmlns:p14="http://schemas.microsoft.com/office/powerpoint/2010/main" val="288647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C423B-191C-4A21-BFB4-49F8CC2DAC0F}"/>
              </a:ext>
            </a:extLst>
          </p:cNvPr>
          <p:cNvSpPr>
            <a:spLocks noGrp="1"/>
          </p:cNvSpPr>
          <p:nvPr>
            <p:ph type="title"/>
          </p:nvPr>
        </p:nvSpPr>
        <p:spPr>
          <a:xfrm>
            <a:off x="758952" y="16747"/>
            <a:ext cx="10671048" cy="768096"/>
          </a:xfrm>
        </p:spPr>
        <p:txBody>
          <a:bodyPr/>
          <a:lstStyle/>
          <a:p>
            <a:r>
              <a:rPr lang="en-US" dirty="0"/>
              <a:t>Reconstructing individual neural activity</a:t>
            </a:r>
            <a:endParaRPr lang="en-CA" dirty="0"/>
          </a:p>
        </p:txBody>
      </p:sp>
      <p:sp>
        <p:nvSpPr>
          <p:cNvPr id="3" name="Content Placeholder 2">
            <a:extLst>
              <a:ext uri="{FF2B5EF4-FFF2-40B4-BE49-F238E27FC236}">
                <a16:creationId xmlns:a16="http://schemas.microsoft.com/office/drawing/2014/main" id="{EBD2C4EA-5C5A-41E1-B8F1-645B17BCBD45}"/>
              </a:ext>
            </a:extLst>
          </p:cNvPr>
          <p:cNvSpPr>
            <a:spLocks noGrp="1"/>
          </p:cNvSpPr>
          <p:nvPr>
            <p:ph sz="half" idx="1"/>
          </p:nvPr>
        </p:nvSpPr>
        <p:spPr>
          <a:xfrm>
            <a:off x="755904" y="1403901"/>
            <a:ext cx="10680192" cy="2834640"/>
          </a:xfrm>
        </p:spPr>
        <p:txBody>
          <a:bodyPr/>
          <a:lstStyle/>
          <a:p>
            <a:r>
              <a:rPr lang="en-US" dirty="0"/>
              <a:t>Here the red and blue of a vertex represent the reconstructed neural activity of that vertex, different from the previous slide. DON’T CONFUSE THE TWO!!</a:t>
            </a:r>
          </a:p>
          <a:p>
            <a:r>
              <a:rPr lang="en-US" dirty="0"/>
              <a:t>Task-based fMRI</a:t>
            </a:r>
          </a:p>
          <a:p>
            <a:r>
              <a:rPr lang="en-US" dirty="0"/>
              <a:t>Resting-state fMRI across time</a:t>
            </a:r>
            <a:endParaRPr lang="en-CA" dirty="0"/>
          </a:p>
        </p:txBody>
      </p:sp>
      <p:pic>
        <p:nvPicPr>
          <p:cNvPr id="6" name="Picture 5">
            <a:extLst>
              <a:ext uri="{FF2B5EF4-FFF2-40B4-BE49-F238E27FC236}">
                <a16:creationId xmlns:a16="http://schemas.microsoft.com/office/drawing/2014/main" id="{06817541-8BED-0B32-5C78-53F4E3AB0E65}"/>
              </a:ext>
            </a:extLst>
          </p:cNvPr>
          <p:cNvPicPr>
            <a:picLocks noChangeAspect="1"/>
          </p:cNvPicPr>
          <p:nvPr/>
        </p:nvPicPr>
        <p:blipFill>
          <a:blip r:embed="rId3"/>
          <a:stretch>
            <a:fillRect/>
          </a:stretch>
        </p:blipFill>
        <p:spPr>
          <a:xfrm>
            <a:off x="2244553" y="2823681"/>
            <a:ext cx="7800975" cy="2771775"/>
          </a:xfrm>
          <a:prstGeom prst="rect">
            <a:avLst/>
          </a:prstGeom>
        </p:spPr>
      </p:pic>
      <p:pic>
        <p:nvPicPr>
          <p:cNvPr id="8" name="Picture 7">
            <a:extLst>
              <a:ext uri="{FF2B5EF4-FFF2-40B4-BE49-F238E27FC236}">
                <a16:creationId xmlns:a16="http://schemas.microsoft.com/office/drawing/2014/main" id="{AD88F49C-F10E-63C0-738B-0C3F0E0D41F4}"/>
              </a:ext>
            </a:extLst>
          </p:cNvPr>
          <p:cNvPicPr>
            <a:picLocks noChangeAspect="1"/>
          </p:cNvPicPr>
          <p:nvPr/>
        </p:nvPicPr>
        <p:blipFill>
          <a:blip r:embed="rId4"/>
          <a:stretch>
            <a:fillRect/>
          </a:stretch>
        </p:blipFill>
        <p:spPr>
          <a:xfrm>
            <a:off x="1769423" y="5666120"/>
            <a:ext cx="4635500" cy="558800"/>
          </a:xfrm>
          <a:prstGeom prst="rect">
            <a:avLst/>
          </a:prstGeom>
        </p:spPr>
      </p:pic>
      <p:sp>
        <p:nvSpPr>
          <p:cNvPr id="9" name="TextBox 8">
            <a:extLst>
              <a:ext uri="{FF2B5EF4-FFF2-40B4-BE49-F238E27FC236}">
                <a16:creationId xmlns:a16="http://schemas.microsoft.com/office/drawing/2014/main" id="{34CD9320-E559-79A9-0130-FD891F7D00C0}"/>
              </a:ext>
            </a:extLst>
          </p:cNvPr>
          <p:cNvSpPr txBox="1"/>
          <p:nvPr/>
        </p:nvSpPr>
        <p:spPr>
          <a:xfrm>
            <a:off x="3333649" y="4555504"/>
            <a:ext cx="569387" cy="261610"/>
          </a:xfrm>
          <a:prstGeom prst="rect">
            <a:avLst/>
          </a:prstGeom>
          <a:noFill/>
        </p:spPr>
        <p:txBody>
          <a:bodyPr wrap="none" rtlCol="0">
            <a:spAutoFit/>
          </a:bodyPr>
          <a:lstStyle/>
          <a:p>
            <a:r>
              <a:rPr lang="en-US" sz="1100" dirty="0"/>
              <a:t>Actual</a:t>
            </a:r>
          </a:p>
        </p:txBody>
      </p:sp>
      <p:sp>
        <p:nvSpPr>
          <p:cNvPr id="12" name="Bent Arrow 11">
            <a:extLst>
              <a:ext uri="{FF2B5EF4-FFF2-40B4-BE49-F238E27FC236}">
                <a16:creationId xmlns:a16="http://schemas.microsoft.com/office/drawing/2014/main" id="{E0947D66-49F6-7006-C2A2-7681405DD2D7}"/>
              </a:ext>
            </a:extLst>
          </p:cNvPr>
          <p:cNvSpPr/>
          <p:nvPr/>
        </p:nvSpPr>
        <p:spPr>
          <a:xfrm rot="4465049" flipV="1">
            <a:off x="2320224" y="4647951"/>
            <a:ext cx="1030927" cy="1169679"/>
          </a:xfrm>
          <a:prstGeom prst="bentArrow">
            <a:avLst>
              <a:gd name="adj1" fmla="val 15696"/>
              <a:gd name="adj2" fmla="val 21405"/>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id="{CE8A52D2-CA2C-CF66-A957-77A72AC6E7BD}"/>
              </a:ext>
            </a:extLst>
          </p:cNvPr>
          <p:cNvPicPr>
            <a:picLocks noChangeAspect="1"/>
          </p:cNvPicPr>
          <p:nvPr/>
        </p:nvPicPr>
        <p:blipFill>
          <a:blip r:embed="rId5"/>
          <a:stretch>
            <a:fillRect/>
          </a:stretch>
        </p:blipFill>
        <p:spPr>
          <a:xfrm>
            <a:off x="7376360" y="5920021"/>
            <a:ext cx="4165600" cy="558800"/>
          </a:xfrm>
          <a:prstGeom prst="rect">
            <a:avLst/>
          </a:prstGeom>
        </p:spPr>
      </p:pic>
      <p:sp>
        <p:nvSpPr>
          <p:cNvPr id="13" name="TextBox 12">
            <a:extLst>
              <a:ext uri="{FF2B5EF4-FFF2-40B4-BE49-F238E27FC236}">
                <a16:creationId xmlns:a16="http://schemas.microsoft.com/office/drawing/2014/main" id="{5F8381B8-A77C-9756-D7DF-A252E6231E0D}"/>
              </a:ext>
            </a:extLst>
          </p:cNvPr>
          <p:cNvSpPr txBox="1"/>
          <p:nvPr/>
        </p:nvSpPr>
        <p:spPr>
          <a:xfrm>
            <a:off x="6466702" y="5974282"/>
            <a:ext cx="1751021" cy="338554"/>
          </a:xfrm>
          <a:prstGeom prst="rect">
            <a:avLst/>
          </a:prstGeom>
          <a:noFill/>
        </p:spPr>
        <p:txBody>
          <a:bodyPr wrap="square" rtlCol="0">
            <a:spAutoFit/>
          </a:bodyPr>
          <a:lstStyle/>
          <a:p>
            <a:r>
              <a:rPr lang="en-US" sz="1600" dirty="0"/>
              <a:t>Reconstructed y’</a:t>
            </a:r>
          </a:p>
        </p:txBody>
      </p:sp>
      <p:sp>
        <p:nvSpPr>
          <p:cNvPr id="15" name="Right Arrow 14">
            <a:extLst>
              <a:ext uri="{FF2B5EF4-FFF2-40B4-BE49-F238E27FC236}">
                <a16:creationId xmlns:a16="http://schemas.microsoft.com/office/drawing/2014/main" id="{2F8EBE97-5365-1C2D-BD9D-C6EAFF934714}"/>
              </a:ext>
            </a:extLst>
          </p:cNvPr>
          <p:cNvSpPr/>
          <p:nvPr/>
        </p:nvSpPr>
        <p:spPr>
          <a:xfrm>
            <a:off x="4275117" y="5974282"/>
            <a:ext cx="2191585" cy="3385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3248D991-338F-580A-42E8-E9D42F56FDE3}"/>
              </a:ext>
            </a:extLst>
          </p:cNvPr>
          <p:cNvSpPr/>
          <p:nvPr/>
        </p:nvSpPr>
        <p:spPr>
          <a:xfrm rot="14724517">
            <a:off x="7956466" y="5528776"/>
            <a:ext cx="522515" cy="324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68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11" name="Title 1">
            <a:extLst>
              <a:ext uri="{FF2B5EF4-FFF2-40B4-BE49-F238E27FC236}">
                <a16:creationId xmlns:a16="http://schemas.microsoft.com/office/drawing/2014/main" id="{DCF8D3D4-9E9B-49C6-A5D3-2671B38F7736}"/>
              </a:ext>
            </a:extLst>
          </p:cNvPr>
          <p:cNvSpPr>
            <a:spLocks noGrp="1"/>
          </p:cNvSpPr>
          <p:nvPr>
            <p:ph type="title"/>
          </p:nvPr>
        </p:nvSpPr>
        <p:spPr>
          <a:xfrm>
            <a:off x="758825" y="1216025"/>
            <a:ext cx="10671175" cy="768350"/>
          </a:xfrm>
        </p:spPr>
        <p:txBody>
          <a:bodyPr/>
          <a:lstStyle/>
          <a:p>
            <a:r>
              <a:rPr lang="en-US" sz="4400" b="1" dirty="0">
                <a:solidFill>
                  <a:schemeClr val="accent6"/>
                </a:solidFill>
                <a:latin typeface="Arial Black" panose="020B0604020202020204" pitchFamily="34" charset="0"/>
                <a:cs typeface="Arial Black" panose="020B0604020202020204" pitchFamily="34" charset="0"/>
              </a:rPr>
              <a:t>results</a:t>
            </a:r>
          </a:p>
        </p:txBody>
      </p:sp>
      <p:pic>
        <p:nvPicPr>
          <p:cNvPr id="12" name="Picture 11">
            <a:extLst>
              <a:ext uri="{FF2B5EF4-FFF2-40B4-BE49-F238E27FC236}">
                <a16:creationId xmlns:a16="http://schemas.microsoft.com/office/drawing/2014/main" id="{AEFF9E76-D7CD-433D-82FB-E51369402230}"/>
              </a:ext>
            </a:extLst>
          </p:cNvPr>
          <p:cNvPicPr>
            <a:picLocks noChangeAspect="1"/>
          </p:cNvPicPr>
          <p:nvPr/>
        </p:nvPicPr>
        <p:blipFill>
          <a:blip r:embed="rId3"/>
          <a:stretch>
            <a:fillRect/>
          </a:stretch>
        </p:blipFill>
        <p:spPr>
          <a:xfrm>
            <a:off x="323692" y="1984375"/>
            <a:ext cx="11544616" cy="4873625"/>
          </a:xfrm>
          <a:prstGeom prst="rect">
            <a:avLst/>
          </a:prstGeom>
        </p:spPr>
      </p:pic>
    </p:spTree>
    <p:extLst>
      <p:ext uri="{BB962C8B-B14F-4D97-AF65-F5344CB8AC3E}">
        <p14:creationId xmlns:p14="http://schemas.microsoft.com/office/powerpoint/2010/main" val="290384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00103-BFF6-43CB-A40D-F11A11F412D9}"/>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DD48F2B-257B-4786-B56F-7506A77BB778}"/>
              </a:ext>
            </a:extLst>
          </p:cNvPr>
          <p:cNvSpPr>
            <a:spLocks noGrp="1"/>
          </p:cNvSpPr>
          <p:nvPr>
            <p:ph sz="half" idx="1"/>
          </p:nvPr>
        </p:nvSpPr>
        <p:spPr/>
        <p:txBody>
          <a:bodyPr/>
          <a:lstStyle/>
          <a:p>
            <a:pPr algn="l"/>
            <a:r>
              <a:rPr lang="en-US" sz="1800" b="0" i="0" u="none" strike="noStrike" baseline="0" dirty="0">
                <a:latin typeface="HardingText-Regular"/>
              </a:rPr>
              <a:t>The surprisingly long-wavelength content of task-activation data (Fig. 1d–e) suggests that classical procedures focus only on the tips of the iceberg and obscure the underlying spatially extended and structured patterns of activity evoked by the task.</a:t>
            </a:r>
            <a:endParaRPr lang="en-CA" dirty="0"/>
          </a:p>
        </p:txBody>
      </p:sp>
      <p:sp>
        <p:nvSpPr>
          <p:cNvPr id="4" name="Footer Placeholder 3">
            <a:extLst>
              <a:ext uri="{FF2B5EF4-FFF2-40B4-BE49-F238E27FC236}">
                <a16:creationId xmlns:a16="http://schemas.microsoft.com/office/drawing/2014/main" id="{9EBB5FD6-1CC2-455A-8CB8-071981546A7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D4BC8B0-4D6E-45FC-9A15-92CAC3A4E8FB}"/>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32740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FDC3B-C7E3-47F2-B6F1-40F96A37B322}"/>
              </a:ext>
            </a:extLst>
          </p:cNvPr>
          <p:cNvSpPr>
            <a:spLocks noGrp="1"/>
          </p:cNvSpPr>
          <p:nvPr>
            <p:ph type="title"/>
          </p:nvPr>
        </p:nvSpPr>
        <p:spPr/>
        <p:txBody>
          <a:bodyPr/>
          <a:lstStyle/>
          <a:p>
            <a:r>
              <a:rPr lang="en-US" dirty="0"/>
              <a:t>Reconstruction of individual cortical activity map?</a:t>
            </a:r>
            <a:endParaRPr lang="en-CA" dirty="0"/>
          </a:p>
        </p:txBody>
      </p:sp>
      <p:sp>
        <p:nvSpPr>
          <p:cNvPr id="3" name="Content Placeholder 2">
            <a:extLst>
              <a:ext uri="{FF2B5EF4-FFF2-40B4-BE49-F238E27FC236}">
                <a16:creationId xmlns:a16="http://schemas.microsoft.com/office/drawing/2014/main" id="{3C6F1876-6981-4BA1-8D76-981A0DB6A5B0}"/>
              </a:ext>
            </a:extLst>
          </p:cNvPr>
          <p:cNvSpPr>
            <a:spLocks noGrp="1"/>
          </p:cNvSpPr>
          <p:nvPr>
            <p:ph sz="half" idx="1"/>
          </p:nvPr>
        </p:nvSpPr>
        <p:spPr/>
        <p:txBody>
          <a:bodyPr/>
          <a:lstStyle/>
          <a:p>
            <a:endParaRPr lang="en-US" dirty="0"/>
          </a:p>
          <a:p>
            <a:endParaRPr lang="en-CA" dirty="0"/>
          </a:p>
          <a:p>
            <a:endParaRPr lang="en-CA" dirty="0"/>
          </a:p>
          <a:p>
            <a:endParaRPr lang="en-CA" dirty="0"/>
          </a:p>
          <a:p>
            <a:endParaRPr lang="en-CA" dirty="0"/>
          </a:p>
          <a:p>
            <a:r>
              <a:rPr lang="en-CA" dirty="0"/>
              <a:t>After getting eigenmodes, do they apply the eigenmodes to the intact individual map to get individualized eigenmodes, and then somehow add these individualized modes back together? I think so yes.</a:t>
            </a:r>
          </a:p>
          <a:p>
            <a:endParaRPr lang="en-CA" dirty="0"/>
          </a:p>
        </p:txBody>
      </p:sp>
      <p:sp>
        <p:nvSpPr>
          <p:cNvPr id="4" name="Footer Placeholder 3">
            <a:extLst>
              <a:ext uri="{FF2B5EF4-FFF2-40B4-BE49-F238E27FC236}">
                <a16:creationId xmlns:a16="http://schemas.microsoft.com/office/drawing/2014/main" id="{700EB3ED-FF1D-47F8-8243-74D995D233F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43EA20E-7B31-4EF2-A539-5257CAAAE346}"/>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78403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4235-E040-484B-9893-8B4BB5B76AD1}"/>
              </a:ext>
            </a:extLst>
          </p:cNvPr>
          <p:cNvSpPr>
            <a:spLocks noGrp="1"/>
          </p:cNvSpPr>
          <p:nvPr>
            <p:ph type="title"/>
          </p:nvPr>
        </p:nvSpPr>
        <p:spPr/>
        <p:txBody>
          <a:bodyPr/>
          <a:lstStyle/>
          <a:p>
            <a:r>
              <a:rPr lang="en-US" dirty="0"/>
              <a:t>limitation</a:t>
            </a:r>
            <a:endParaRPr lang="en-CA" dirty="0"/>
          </a:p>
        </p:txBody>
      </p:sp>
      <p:sp>
        <p:nvSpPr>
          <p:cNvPr id="3" name="Content Placeholder 2">
            <a:extLst>
              <a:ext uri="{FF2B5EF4-FFF2-40B4-BE49-F238E27FC236}">
                <a16:creationId xmlns:a16="http://schemas.microsoft.com/office/drawing/2014/main" id="{DC09C30B-EA08-4059-9F20-3995484834BB}"/>
              </a:ext>
            </a:extLst>
          </p:cNvPr>
          <p:cNvSpPr>
            <a:spLocks noGrp="1"/>
          </p:cNvSpPr>
          <p:nvPr>
            <p:ph sz="half" idx="1"/>
          </p:nvPr>
        </p:nvSpPr>
        <p:spPr/>
        <p:txBody>
          <a:bodyPr/>
          <a:lstStyle/>
          <a:p>
            <a:r>
              <a:rPr lang="en-CA" dirty="0"/>
              <a:t>Comparison of </a:t>
            </a:r>
            <a:r>
              <a:rPr lang="en-CA" dirty="0" err="1"/>
              <a:t>connectomic</a:t>
            </a:r>
            <a:r>
              <a:rPr lang="en-CA" dirty="0"/>
              <a:t> and geometric: is it appropriate to find the </a:t>
            </a:r>
            <a:r>
              <a:rPr lang="en-CA" dirty="0" err="1"/>
              <a:t>connectomic</a:t>
            </a:r>
            <a:r>
              <a:rPr lang="en-CA" dirty="0"/>
              <a:t> eigenmodes? What even are the eigenmodes of connectome? Ideally, the connectome should only map the anatomical connection between vertices and why should there be some eigen connections?</a:t>
            </a:r>
          </a:p>
          <a:p>
            <a:endParaRPr lang="en-CA" dirty="0"/>
          </a:p>
          <a:p>
            <a:r>
              <a:rPr lang="en-CA" dirty="0"/>
              <a:t>The study only focus on one hemisphere, but corticocortical tracts often cross hemispheres and are not unilateral. Thus the unilateral eigenmode of connectome could lose a lot of information? Which is why the benchmark is so low.</a:t>
            </a:r>
          </a:p>
        </p:txBody>
      </p:sp>
      <p:sp>
        <p:nvSpPr>
          <p:cNvPr id="4" name="Footer Placeholder 3">
            <a:extLst>
              <a:ext uri="{FF2B5EF4-FFF2-40B4-BE49-F238E27FC236}">
                <a16:creationId xmlns:a16="http://schemas.microsoft.com/office/drawing/2014/main" id="{0F742B91-72B5-4269-9D60-83338E65E96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AEAF8D6-5FC1-4727-A505-D7FC3E42760F}"/>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747E8684-82B2-4D33-867A-6D0BCB2CAEDF}"/>
              </a:ext>
            </a:extLst>
          </p:cNvPr>
          <p:cNvPicPr>
            <a:picLocks noChangeAspect="1"/>
          </p:cNvPicPr>
          <p:nvPr/>
        </p:nvPicPr>
        <p:blipFill>
          <a:blip r:embed="rId2"/>
          <a:stretch>
            <a:fillRect/>
          </a:stretch>
        </p:blipFill>
        <p:spPr>
          <a:xfrm>
            <a:off x="8654143" y="4000500"/>
            <a:ext cx="3537857" cy="2857500"/>
          </a:xfrm>
          <a:prstGeom prst="rect">
            <a:avLst/>
          </a:prstGeom>
        </p:spPr>
      </p:pic>
    </p:spTree>
    <p:extLst>
      <p:ext uri="{BB962C8B-B14F-4D97-AF65-F5344CB8AC3E}">
        <p14:creationId xmlns:p14="http://schemas.microsoft.com/office/powerpoint/2010/main" val="3000936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058B784AEAA8A40AD1A849EB56AA9D5" ma:contentTypeVersion="5" ma:contentTypeDescription="Create a new document." ma:contentTypeScope="" ma:versionID="1fb895f30cac396561d3c3ac8f5a6b94">
  <xsd:schema xmlns:xsd="http://www.w3.org/2001/XMLSchema" xmlns:xs="http://www.w3.org/2001/XMLSchema" xmlns:p="http://schemas.microsoft.com/office/2006/metadata/properties" xmlns:ns3="805edf78-59a0-4ee6-8179-215b33676c9b" targetNamespace="http://schemas.microsoft.com/office/2006/metadata/properties" ma:root="true" ma:fieldsID="4de599247dc2fe66ddf34d5cde1545db" ns3:_="">
    <xsd:import namespace="805edf78-59a0-4ee6-8179-215b33676c9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5edf78-59a0-4ee6-8179-215b33676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05edf78-59a0-4ee6-8179-215b33676c9b" xsi:nil="true"/>
  </documentManagement>
</p:properties>
</file>

<file path=customXml/itemProps1.xml><?xml version="1.0" encoding="utf-8"?>
<ds:datastoreItem xmlns:ds="http://schemas.openxmlformats.org/officeDocument/2006/customXml" ds:itemID="{8C1B58A0-CEAF-438C-84EE-52831FB5B662}">
  <ds:schemaRefs>
    <ds:schemaRef ds:uri="http://schemas.microsoft.com/sharepoint/v3/contenttype/forms"/>
  </ds:schemaRefs>
</ds:datastoreItem>
</file>

<file path=customXml/itemProps2.xml><?xml version="1.0" encoding="utf-8"?>
<ds:datastoreItem xmlns:ds="http://schemas.openxmlformats.org/officeDocument/2006/customXml" ds:itemID="{60F6340E-2E7F-4508-B84B-4C641E0604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5edf78-59a0-4ee6-8179-215b33676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D16701-3A8F-4787-9B0F-41B916384BDE}">
  <ds:schemaRefs>
    <ds:schemaRef ds:uri="http://purl.org/dc/elements/1.1/"/>
    <ds:schemaRef ds:uri="http://schemas.openxmlformats.org/package/2006/metadata/core-properties"/>
    <ds:schemaRef ds:uri="http://schemas.microsoft.com/office/2006/metadata/properties"/>
    <ds:schemaRef ds:uri="http://schemas.microsoft.com/office/infopath/2007/PartnerControls"/>
    <ds:schemaRef ds:uri="http://schemas.microsoft.com/office/2006/documentManagement/types"/>
    <ds:schemaRef ds:uri="http://purl.org/dc/terms/"/>
    <ds:schemaRef ds:uri="http://purl.org/dc/dcmitype/"/>
    <ds:schemaRef ds:uri="805edf78-59a0-4ee6-8179-215b33676c9b"/>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{131A7BE8-C0DD-4D4A-B787-C950212E9B71}tf78438558_win32</Template>
  <TotalTime>623</TotalTime>
  <Words>796</Words>
  <Application>Microsoft Macintosh PowerPoint</Application>
  <PresentationFormat>Widescreen</PresentationFormat>
  <Paragraphs>48</Paragraphs>
  <Slides>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Harding-Bold</vt:lpstr>
      <vt:lpstr>HardingText</vt:lpstr>
      <vt:lpstr>HardingText-Regular</vt:lpstr>
      <vt:lpstr>Arial</vt:lpstr>
      <vt:lpstr>Arial Black</vt:lpstr>
      <vt:lpstr>Calibri</vt:lpstr>
      <vt:lpstr>Sabon Next LT</vt:lpstr>
      <vt:lpstr>Office Theme</vt:lpstr>
      <vt:lpstr>Geometric constraints on human brain function </vt:lpstr>
      <vt:lpstr>Introduction</vt:lpstr>
      <vt:lpstr>Deriving the eigenmodes</vt:lpstr>
      <vt:lpstr>Reconstructing individual neural activity</vt:lpstr>
      <vt:lpstr>results</vt:lpstr>
      <vt:lpstr>PowerPoint Presentation</vt:lpstr>
      <vt:lpstr>Reconstruction of individual cortical activity map?</vt:lpstr>
      <vt:lpstr>limitation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Geometric constraints on human brain function </dc:title>
  <dc:subject/>
  <dc:creator>Zilong Wang</dc:creator>
  <cp:lastModifiedBy>Zilong Wang</cp:lastModifiedBy>
  <cp:revision>17</cp:revision>
  <dcterms:created xsi:type="dcterms:W3CDTF">2023-06-18T19:02:56Z</dcterms:created>
  <dcterms:modified xsi:type="dcterms:W3CDTF">2023-06-19T21:22:39Z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0x010100F058B784AEAA8A40AD1A849EB56AA9D5</vt:lpwstr>
  </property>
</Properties>
</file>