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74" r:id="rId3"/>
    <p:sldId id="256" r:id="rId4"/>
    <p:sldId id="257" r:id="rId5"/>
    <p:sldId id="259" r:id="rId6"/>
    <p:sldId id="260" r:id="rId7"/>
    <p:sldId id="269" r:id="rId8"/>
    <p:sldId id="264" r:id="rId9"/>
    <p:sldId id="265" r:id="rId10"/>
    <p:sldId id="272" r:id="rId11"/>
    <p:sldId id="262" r:id="rId12"/>
    <p:sldId id="261" r:id="rId13"/>
    <p:sldId id="268" r:id="rId14"/>
    <p:sldId id="267" r:id="rId15"/>
    <p:sldId id="270" r:id="rId16"/>
    <p:sldId id="271" r:id="rId17"/>
    <p:sldId id="273"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01" autoAdjust="0"/>
  </p:normalViewPr>
  <p:slideViewPr>
    <p:cSldViewPr>
      <p:cViewPr varScale="1">
        <p:scale>
          <a:sx n="61" d="100"/>
          <a:sy n="61" d="100"/>
        </p:scale>
        <p:origin x="1542"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74F951-D639-4FBA-91EA-6082CCF06237}" type="datetimeFigureOut">
              <a:rPr lang="en-GB" smtClean="0"/>
              <a:t>30/09/2020</a:t>
            </a:fld>
            <a:endParaRPr lang="en-GB"/>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GB"/>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BD53C2-327A-42D4-A698-E0ECC1984E59}" type="slidenum">
              <a:rPr lang="en-GB" smtClean="0"/>
              <a:t>‹#›</a:t>
            </a:fld>
            <a:endParaRPr lang="en-GB"/>
          </a:p>
        </p:txBody>
      </p:sp>
    </p:spTree>
    <p:extLst>
      <p:ext uri="{BB962C8B-B14F-4D97-AF65-F5344CB8AC3E}">
        <p14:creationId xmlns:p14="http://schemas.microsoft.com/office/powerpoint/2010/main" val="1345970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present, program work for digitization of all spheres of national economy and implementation of advanced developments to production are carried out in the country. The Head of the State noted that it is necessary to take necessary measures for more efficient use of the potential of national scientific institutes, which is very important for development of digital economy. </a:t>
            </a:r>
            <a:endParaRPr lang="en-GB" dirty="0"/>
          </a:p>
        </p:txBody>
      </p:sp>
      <p:sp>
        <p:nvSpPr>
          <p:cNvPr id="4" name="Номер слайда 3"/>
          <p:cNvSpPr>
            <a:spLocks noGrp="1"/>
          </p:cNvSpPr>
          <p:nvPr>
            <p:ph type="sldNum" sz="quarter" idx="10"/>
          </p:nvPr>
        </p:nvSpPr>
        <p:spPr/>
        <p:txBody>
          <a:bodyPr/>
          <a:lstStyle/>
          <a:p>
            <a:fld id="{BCBD53C2-327A-42D4-A698-E0ECC1984E59}" type="slidenum">
              <a:rPr lang="en-GB" smtClean="0"/>
              <a:t>11</a:t>
            </a:fld>
            <a:endParaRPr lang="en-GB"/>
          </a:p>
        </p:txBody>
      </p:sp>
    </p:spTree>
    <p:extLst>
      <p:ext uri="{BB962C8B-B14F-4D97-AF65-F5344CB8AC3E}">
        <p14:creationId xmlns:p14="http://schemas.microsoft.com/office/powerpoint/2010/main" val="53983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GB" dirty="0"/>
          </a:p>
        </p:txBody>
      </p:sp>
      <p:sp>
        <p:nvSpPr>
          <p:cNvPr id="4" name="Номер слайда 3"/>
          <p:cNvSpPr>
            <a:spLocks noGrp="1"/>
          </p:cNvSpPr>
          <p:nvPr>
            <p:ph type="sldNum" sz="quarter" idx="10"/>
          </p:nvPr>
        </p:nvSpPr>
        <p:spPr/>
        <p:txBody>
          <a:bodyPr/>
          <a:lstStyle/>
          <a:p>
            <a:fld id="{BCBD53C2-327A-42D4-A698-E0ECC1984E59}" type="slidenum">
              <a:rPr lang="en-GB" smtClean="0"/>
              <a:t>15</a:t>
            </a:fld>
            <a:endParaRPr lang="en-GB"/>
          </a:p>
        </p:txBody>
      </p:sp>
    </p:spTree>
    <p:extLst>
      <p:ext uri="{BB962C8B-B14F-4D97-AF65-F5344CB8AC3E}">
        <p14:creationId xmlns:p14="http://schemas.microsoft.com/office/powerpoint/2010/main" val="7108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30.09.2020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30.09.2020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30.09.2020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30.09.2020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30.09.2020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30.09.2020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30.09.2020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30.09.2020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30.09.2020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30.09.2020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30.09.2020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30.09.2020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GB" b="1" dirty="0">
                <a:latin typeface="Times New Roman" pitchFamily="18" charset="0"/>
                <a:cs typeface="Times New Roman" pitchFamily="18" charset="0"/>
              </a:rPr>
              <a:t>Digital </a:t>
            </a:r>
            <a:r>
              <a:rPr lang="en-GB" b="1" dirty="0" smtClean="0">
                <a:latin typeface="Times New Roman" pitchFamily="18" charset="0"/>
                <a:cs typeface="Times New Roman" pitchFamily="18" charset="0"/>
              </a:rPr>
              <a:t>Economy </a:t>
            </a:r>
            <a:r>
              <a:rPr lang="en-GB" b="1" dirty="0">
                <a:latin typeface="Times New Roman" pitchFamily="18" charset="0"/>
                <a:cs typeface="Times New Roman" pitchFamily="18" charset="0"/>
              </a:rPr>
              <a:t>and </a:t>
            </a:r>
            <a:r>
              <a:rPr lang="en-GB" b="1" dirty="0" smtClean="0">
                <a:latin typeface="Times New Roman" pitchFamily="18" charset="0"/>
                <a:cs typeface="Times New Roman" pitchFamily="18" charset="0"/>
              </a:rPr>
              <a:t>Technology </a:t>
            </a:r>
            <a:r>
              <a:rPr lang="en-GB" b="1" dirty="0">
                <a:latin typeface="Times New Roman" pitchFamily="18" charset="0"/>
                <a:cs typeface="Times New Roman" pitchFamily="18" charset="0"/>
              </a:rPr>
              <a:t/>
            </a:r>
            <a:br>
              <a:rPr lang="en-GB" b="1" dirty="0">
                <a:latin typeface="Times New Roman" pitchFamily="18" charset="0"/>
                <a:cs typeface="Times New Roman" pitchFamily="18" charset="0"/>
              </a:rPr>
            </a:br>
            <a:endParaRPr lang="en-GB" dirty="0"/>
          </a:p>
        </p:txBody>
      </p:sp>
      <p:sp>
        <p:nvSpPr>
          <p:cNvPr id="3" name="Объект 2"/>
          <p:cNvSpPr>
            <a:spLocks noGrp="1"/>
          </p:cNvSpPr>
          <p:nvPr>
            <p:ph type="subTitle" idx="1"/>
          </p:nvPr>
        </p:nvSpPr>
        <p:spPr>
          <a:xfrm>
            <a:off x="467544" y="4365104"/>
            <a:ext cx="8208912" cy="1752600"/>
          </a:xfrm>
        </p:spPr>
        <p:txBody>
          <a:bodyPr>
            <a:normAutofit/>
          </a:bodyPr>
          <a:lstStyle/>
          <a:p>
            <a:pPr marL="0" indent="0" algn="ctr">
              <a:buNone/>
            </a:pPr>
            <a:endParaRPr lang="en-GB" b="1" dirty="0">
              <a:latin typeface="Times New Roman" pitchFamily="18" charset="0"/>
              <a:cs typeface="Times New Roman" pitchFamily="18" charset="0"/>
            </a:endParaRPr>
          </a:p>
          <a:p>
            <a:pPr marL="0" indent="0" algn="ctr">
              <a:buNone/>
            </a:pPr>
            <a:r>
              <a:rPr lang="en-GB" sz="2800" dirty="0" smtClean="0">
                <a:latin typeface="Times New Roman" pitchFamily="18" charset="0"/>
                <a:cs typeface="Times New Roman" pitchFamily="18" charset="0"/>
              </a:rPr>
              <a:t>Course: Legal Foundations of Information Technology</a:t>
            </a:r>
          </a:p>
          <a:p>
            <a:pPr marL="0" indent="0" algn="ctr">
              <a:buNone/>
            </a:pPr>
            <a:r>
              <a:rPr lang="en-GB" sz="2800" dirty="0" smtClean="0">
                <a:latin typeface="Times New Roman" pitchFamily="18" charset="0"/>
                <a:cs typeface="Times New Roman" pitchFamily="18" charset="0"/>
              </a:rPr>
              <a:t>IUHD-2020</a:t>
            </a:r>
          </a:p>
          <a:p>
            <a:pPr marL="0" indent="0" algn="ctr">
              <a:buNone/>
            </a:pPr>
            <a:endParaRPr lang="en-GB" sz="4400" b="1" dirty="0" smtClean="0">
              <a:latin typeface="Times New Roman" pitchFamily="18" charset="0"/>
              <a:cs typeface="Times New Roman" pitchFamily="18" charset="0"/>
            </a:endParaRPr>
          </a:p>
          <a:p>
            <a:pPr marL="0" indent="0" algn="ctr">
              <a:buNone/>
            </a:pPr>
            <a:endParaRPr lang="en-GB" sz="4400" b="1"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59340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b="1" dirty="0">
                <a:latin typeface="Times New Roman" pitchFamily="18" charset="0"/>
                <a:cs typeface="Times New Roman" pitchFamily="18" charset="0"/>
              </a:rPr>
              <a:t>The role of technology on the improving digital economy in Turkmenistan</a:t>
            </a:r>
            <a:endParaRPr lang="en-GB" sz="3600" dirty="0"/>
          </a:p>
        </p:txBody>
      </p:sp>
      <p:sp>
        <p:nvSpPr>
          <p:cNvPr id="3" name="Объект 2"/>
          <p:cNvSpPr>
            <a:spLocks noGrp="1"/>
          </p:cNvSpPr>
          <p:nvPr>
            <p:ph idx="1"/>
          </p:nvPr>
        </p:nvSpPr>
        <p:spPr>
          <a:xfrm>
            <a:off x="467544" y="2204864"/>
            <a:ext cx="8229600" cy="4165923"/>
          </a:xfrm>
        </p:spPr>
        <p:txBody>
          <a:bodyPr>
            <a:normAutofit/>
          </a:bodyPr>
          <a:lstStyle/>
          <a:p>
            <a:pPr algn="just"/>
            <a:r>
              <a:rPr lang="en-US" sz="3600" dirty="0">
                <a:latin typeface="Times New Roman" pitchFamily="18" charset="0"/>
                <a:cs typeface="Times New Roman" pitchFamily="18" charset="0"/>
              </a:rPr>
              <a:t>Digital and computer systems of </a:t>
            </a:r>
            <a:r>
              <a:rPr lang="en-US" sz="3600" dirty="0" smtClean="0">
                <a:latin typeface="Times New Roman" pitchFamily="18" charset="0"/>
                <a:cs typeface="Times New Roman" pitchFamily="18" charset="0"/>
              </a:rPr>
              <a:t>network infrastructure </a:t>
            </a:r>
            <a:r>
              <a:rPr lang="en-US" sz="3600" dirty="0">
                <a:latin typeface="Times New Roman" pitchFamily="18" charset="0"/>
                <a:cs typeface="Times New Roman" pitchFamily="18" charset="0"/>
              </a:rPr>
              <a:t>is an important factor of </a:t>
            </a:r>
            <a:r>
              <a:rPr lang="en-US" sz="3600" dirty="0" smtClean="0">
                <a:latin typeface="Times New Roman" pitchFamily="18" charset="0"/>
                <a:cs typeface="Times New Roman" pitchFamily="18" charset="0"/>
              </a:rPr>
              <a:t>progress </a:t>
            </a:r>
            <a:r>
              <a:rPr lang="en-US" sz="3600" dirty="0">
                <a:latin typeface="Times New Roman" pitchFamily="18" charset="0"/>
                <a:cs typeface="Times New Roman" pitchFamily="18" charset="0"/>
              </a:rPr>
              <a:t>of the society and method to </a:t>
            </a:r>
            <a:r>
              <a:rPr lang="en-US" sz="3600" dirty="0" smtClean="0">
                <a:latin typeface="Times New Roman" pitchFamily="18" charset="0"/>
                <a:cs typeface="Times New Roman" pitchFamily="18" charset="0"/>
              </a:rPr>
              <a:t>improve </a:t>
            </a:r>
            <a:r>
              <a:rPr lang="en-US" sz="3600" dirty="0">
                <a:latin typeface="Times New Roman" pitchFamily="18" charset="0"/>
                <a:cs typeface="Times New Roman" pitchFamily="18" charset="0"/>
              </a:rPr>
              <a:t>the efficiency of </a:t>
            </a:r>
            <a:r>
              <a:rPr lang="en-US" sz="3600" dirty="0" smtClean="0">
                <a:latin typeface="Times New Roman" pitchFamily="18" charset="0"/>
                <a:cs typeface="Times New Roman" pitchFamily="18" charset="0"/>
              </a:rPr>
              <a:t>different branches </a:t>
            </a:r>
            <a:r>
              <a:rPr lang="en-US" sz="3600" dirty="0">
                <a:latin typeface="Times New Roman" pitchFamily="18" charset="0"/>
                <a:cs typeface="Times New Roman" pitchFamily="18" charset="0"/>
              </a:rPr>
              <a:t>of national economy. </a:t>
            </a:r>
            <a:endParaRPr lang="en-GB" sz="3600" dirty="0">
              <a:latin typeface="Times New Roman" pitchFamily="18" charset="0"/>
              <a:cs typeface="Times New Roman" pitchFamily="18" charset="0"/>
            </a:endParaRPr>
          </a:p>
        </p:txBody>
      </p:sp>
    </p:spTree>
    <p:extLst>
      <p:ext uri="{BB962C8B-B14F-4D97-AF65-F5344CB8AC3E}">
        <p14:creationId xmlns:p14="http://schemas.microsoft.com/office/powerpoint/2010/main" val="408864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The </a:t>
            </a:r>
            <a:r>
              <a:rPr lang="en-US" sz="3200" b="1" dirty="0">
                <a:latin typeface="Times New Roman" pitchFamily="18" charset="0"/>
                <a:cs typeface="Times New Roman" pitchFamily="18" charset="0"/>
              </a:rPr>
              <a:t>role of technology on the improving digital economy in </a:t>
            </a:r>
            <a:r>
              <a:rPr lang="en-US" sz="3200" b="1" dirty="0" smtClean="0">
                <a:latin typeface="Times New Roman" pitchFamily="18" charset="0"/>
                <a:cs typeface="Times New Roman" pitchFamily="18" charset="0"/>
              </a:rPr>
              <a:t>Turkmenistan</a:t>
            </a:r>
            <a:endParaRPr lang="en-GB" sz="3200" b="1" dirty="0">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algn="just"/>
            <a:r>
              <a:rPr lang="en-US" sz="2800" dirty="0">
                <a:latin typeface="Times New Roman" pitchFamily="18" charset="0"/>
                <a:cs typeface="Times New Roman" pitchFamily="18" charset="0"/>
              </a:rPr>
              <a:t>The Concept of development of digital economy until 2025, which was approved by President </a:t>
            </a:r>
            <a:r>
              <a:rPr lang="en-US" sz="2800" dirty="0" err="1" smtClean="0">
                <a:latin typeface="Times New Roman" pitchFamily="18" charset="0"/>
                <a:cs typeface="Times New Roman" pitchFamily="18" charset="0"/>
              </a:rPr>
              <a:t>Gurbanguly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Berdimuhamedov</a:t>
            </a:r>
            <a:r>
              <a:rPr lang="en-US" sz="2800" dirty="0">
                <a:latin typeface="Times New Roman" pitchFamily="18" charset="0"/>
                <a:cs typeface="Times New Roman" pitchFamily="18" charset="0"/>
              </a:rPr>
              <a:t>, is implemented since 2019 for further development of national economy by diversification </a:t>
            </a:r>
            <a:r>
              <a:rPr lang="en-US" sz="2800" dirty="0" smtClean="0">
                <a:latin typeface="Times New Roman" pitchFamily="18" charset="0"/>
                <a:cs typeface="Times New Roman" pitchFamily="18" charset="0"/>
              </a:rPr>
              <a:t>and growth </a:t>
            </a:r>
            <a:r>
              <a:rPr lang="en-US" sz="2800" dirty="0">
                <a:latin typeface="Times New Roman" pitchFamily="18" charset="0"/>
                <a:cs typeface="Times New Roman" pitchFamily="18" charset="0"/>
              </a:rPr>
              <a:t>of electronic industry. </a:t>
            </a:r>
          </a:p>
          <a:p>
            <a:pPr algn="just"/>
            <a:r>
              <a:rPr lang="en-US" sz="2800" dirty="0">
                <a:latin typeface="Times New Roman" pitchFamily="18" charset="0"/>
                <a:cs typeface="Times New Roman" pitchFamily="18" charset="0"/>
              </a:rPr>
              <a:t>The document includes 7 sections, which </a:t>
            </a:r>
            <a:r>
              <a:rPr lang="en-US" sz="2800" dirty="0" smtClean="0">
                <a:latin typeface="Times New Roman" pitchFamily="18" charset="0"/>
                <a:cs typeface="Times New Roman" pitchFamily="18" charset="0"/>
              </a:rPr>
              <a:t>reflect </a:t>
            </a:r>
            <a:r>
              <a:rPr lang="en-US" sz="2800" dirty="0">
                <a:latin typeface="Times New Roman" pitchFamily="18" charset="0"/>
                <a:cs typeface="Times New Roman" pitchFamily="18" charset="0"/>
              </a:rPr>
              <a:t>current situation of the system of information </a:t>
            </a:r>
            <a:r>
              <a:rPr lang="en-US" sz="2800" dirty="0" smtClean="0">
                <a:latin typeface="Times New Roman" pitchFamily="18" charset="0"/>
                <a:cs typeface="Times New Roman" pitchFamily="18" charset="0"/>
              </a:rPr>
              <a:t>and communication technologies</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goals </a:t>
            </a:r>
            <a:r>
              <a:rPr lang="en-US" sz="2800" dirty="0">
                <a:latin typeface="Times New Roman" pitchFamily="18" charset="0"/>
                <a:cs typeface="Times New Roman" pitchFamily="18" charset="0"/>
              </a:rPr>
              <a:t>and objectives of the Concept, </a:t>
            </a:r>
            <a:r>
              <a:rPr lang="en-US" sz="2800" dirty="0" smtClean="0">
                <a:latin typeface="Times New Roman" pitchFamily="18" charset="0"/>
                <a:cs typeface="Times New Roman" pitchFamily="18" charset="0"/>
              </a:rPr>
              <a:t>ways </a:t>
            </a:r>
            <a:r>
              <a:rPr lang="en-US" sz="2800" dirty="0">
                <a:latin typeface="Times New Roman" pitchFamily="18" charset="0"/>
                <a:cs typeface="Times New Roman" pitchFamily="18" charset="0"/>
              </a:rPr>
              <a:t>and mechanisms of its </a:t>
            </a:r>
            <a:r>
              <a:rPr lang="en-US" sz="2800" dirty="0" smtClean="0">
                <a:latin typeface="Times New Roman" pitchFamily="18" charset="0"/>
                <a:cs typeface="Times New Roman" pitchFamily="18" charset="0"/>
              </a:rPr>
              <a:t>implementation </a:t>
            </a:r>
            <a:r>
              <a:rPr lang="en-US" sz="2800" dirty="0">
                <a:latin typeface="Times New Roman" pitchFamily="18" charset="0"/>
                <a:cs typeface="Times New Roman" pitchFamily="18" charset="0"/>
              </a:rPr>
              <a:t>and </a:t>
            </a:r>
            <a:r>
              <a:rPr lang="en-US" sz="2800" dirty="0" smtClean="0">
                <a:latin typeface="Times New Roman" pitchFamily="18" charset="0"/>
                <a:cs typeface="Times New Roman" pitchFamily="18" charset="0"/>
              </a:rPr>
              <a:t>expected outcomes</a:t>
            </a:r>
            <a:r>
              <a:rPr lang="en-US" sz="2800" dirty="0">
                <a:latin typeface="Times New Roman" pitchFamily="18" charset="0"/>
                <a:cs typeface="Times New Roman" pitchFamily="18" charset="0"/>
              </a:rPr>
              <a:t>. </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1278581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200" b="1" dirty="0">
                <a:latin typeface="Times New Roman" pitchFamily="18" charset="0"/>
                <a:cs typeface="Times New Roman" pitchFamily="18" charset="0"/>
              </a:rPr>
              <a:t>The role of technology on the improving digital economy in </a:t>
            </a:r>
            <a:r>
              <a:rPr lang="en-US" sz="3200" b="1" dirty="0" smtClean="0">
                <a:latin typeface="Times New Roman" pitchFamily="18" charset="0"/>
                <a:cs typeface="Times New Roman" pitchFamily="18" charset="0"/>
              </a:rPr>
              <a:t>Turkmenistan</a:t>
            </a:r>
            <a:endParaRPr lang="en-GB" sz="3200" dirty="0"/>
          </a:p>
        </p:txBody>
      </p:sp>
      <p:sp>
        <p:nvSpPr>
          <p:cNvPr id="3" name="Объект 2"/>
          <p:cNvSpPr>
            <a:spLocks noGrp="1"/>
          </p:cNvSpPr>
          <p:nvPr>
            <p:ph idx="1"/>
          </p:nvPr>
        </p:nvSpPr>
        <p:spPr>
          <a:xfrm>
            <a:off x="457200" y="1844824"/>
            <a:ext cx="8229600" cy="4281339"/>
          </a:xfrm>
        </p:spPr>
        <p:txBody>
          <a:bodyPr>
            <a:normAutofit fontScale="92500" lnSpcReduction="20000"/>
          </a:bodyPr>
          <a:lstStyle/>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planned to implement the Concept in three phases. The first will be implemented in 2019, the second in 2020 </a:t>
            </a:r>
            <a:r>
              <a:rPr lang="en-US" dirty="0" smtClean="0">
                <a:latin typeface="Times New Roman" pitchFamily="18" charset="0"/>
                <a:cs typeface="Times New Roman" pitchFamily="18" charset="0"/>
              </a:rPr>
              <a:t>–2023 </a:t>
            </a:r>
            <a:r>
              <a:rPr lang="en-US" dirty="0">
                <a:latin typeface="Times New Roman" pitchFamily="18" charset="0"/>
                <a:cs typeface="Times New Roman" pitchFamily="18" charset="0"/>
              </a:rPr>
              <a:t>and the third one in 2024 – 2025.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outlines the objective, goals and the main directions of development of digital economy of the country as well as the activities for improvement of the input of information and communication technologies to the formation of the GDP, development of digital sphere of national  economy.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34725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200" b="1" dirty="0">
                <a:latin typeface="Times New Roman" pitchFamily="18" charset="0"/>
                <a:cs typeface="Times New Roman" pitchFamily="18" charset="0"/>
              </a:rPr>
              <a:t>The role of technology on the improving digital economy in Turkmenistan</a:t>
            </a:r>
            <a:endParaRPr lang="en-GB" sz="3200" dirty="0"/>
          </a:p>
        </p:txBody>
      </p:sp>
      <p:sp>
        <p:nvSpPr>
          <p:cNvPr id="3" name="Объект 2"/>
          <p:cNvSpPr>
            <a:spLocks noGrp="1"/>
          </p:cNvSpPr>
          <p:nvPr>
            <p:ph idx="1"/>
          </p:nvPr>
        </p:nvSpPr>
        <p:spPr/>
        <p:txBody>
          <a:bodyPr>
            <a:normAutofit fontScale="92500"/>
          </a:bodyPr>
          <a:lstStyle/>
          <a:p>
            <a:pPr algn="just"/>
            <a:r>
              <a:rPr lang="en-US" dirty="0">
                <a:latin typeface="Times New Roman" pitchFamily="18" charset="0"/>
                <a:cs typeface="Times New Roman" pitchFamily="18" charset="0"/>
              </a:rPr>
              <a:t>Technological Centre of the Academy of Sciences, founded for </a:t>
            </a:r>
            <a:r>
              <a:rPr lang="en-US" dirty="0" smtClean="0">
                <a:latin typeface="Times New Roman" pitchFamily="18" charset="0"/>
                <a:cs typeface="Times New Roman" pitchFamily="18" charset="0"/>
              </a:rPr>
              <a:t>enhancement </a:t>
            </a:r>
            <a:r>
              <a:rPr lang="en-US" dirty="0">
                <a:latin typeface="Times New Roman" pitchFamily="18" charset="0"/>
                <a:cs typeface="Times New Roman" pitchFamily="18" charset="0"/>
              </a:rPr>
              <a:t>of scientific and technical potential of the country, took active part in the development of the Concept. </a:t>
            </a:r>
          </a:p>
          <a:p>
            <a:pPr algn="just"/>
            <a:r>
              <a:rPr lang="en-US" dirty="0">
                <a:latin typeface="Times New Roman" pitchFamily="18" charset="0"/>
                <a:cs typeface="Times New Roman" pitchFamily="18" charset="0"/>
              </a:rPr>
              <a:t>Issues of digitization were solved in the laboratory of information and communication technologies, which develops computer programs and innovative methods of automation of production. </a:t>
            </a:r>
            <a:endParaRPr lang="en-GB"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2945371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200" b="1" dirty="0">
                <a:latin typeface="Times New Roman" pitchFamily="18" charset="0"/>
                <a:cs typeface="Times New Roman" pitchFamily="18" charset="0"/>
              </a:rPr>
              <a:t>The role of technology on the improving digital economy in Turkmenistan</a:t>
            </a:r>
            <a:endParaRPr lang="en-GB" sz="3200" dirty="0"/>
          </a:p>
        </p:txBody>
      </p:sp>
      <p:sp>
        <p:nvSpPr>
          <p:cNvPr id="3" name="Объект 2"/>
          <p:cNvSpPr>
            <a:spLocks noGrp="1"/>
          </p:cNvSpPr>
          <p:nvPr>
            <p:ph idx="1"/>
          </p:nvPr>
        </p:nvSpPr>
        <p:spPr>
          <a:xfrm>
            <a:off x="457200" y="1988840"/>
            <a:ext cx="8229600" cy="4137323"/>
          </a:xfrm>
        </p:spPr>
        <p:txBody>
          <a:bodyPr>
            <a:normAutofit/>
          </a:bodyPr>
          <a:lstStyle/>
          <a:p>
            <a:pPr marL="0" indent="0"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Gurbanguly</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Berdimuhamedov</a:t>
            </a:r>
            <a:r>
              <a:rPr lang="en-US" sz="2800" i="1" dirty="0" smtClean="0">
                <a:latin typeface="Times New Roman" pitchFamily="18" charset="0"/>
                <a:cs typeface="Times New Roman" pitchFamily="18" charset="0"/>
              </a:rPr>
              <a:t>: </a:t>
            </a:r>
          </a:p>
          <a:p>
            <a:pPr marL="0" indent="0" algn="just">
              <a:buNone/>
            </a:pPr>
            <a:r>
              <a:rPr lang="en-US" sz="2800" i="1" dirty="0" smtClean="0">
                <a:latin typeface="Times New Roman" pitchFamily="18" charset="0"/>
                <a:cs typeface="Times New Roman" pitchFamily="18" charset="0"/>
              </a:rPr>
              <a:t>	“Improvement of fundamental basis of digital economy - the systems of internet provision, is among important points of the Concept. Taking into account that it serves as the key condition for development of the branches, it is necessary to hold under control all issues of increment of the level of involvement of the population, business circles and the state to this field”. </a:t>
            </a:r>
          </a:p>
        </p:txBody>
      </p:sp>
    </p:spTree>
    <p:extLst>
      <p:ext uri="{BB962C8B-B14F-4D97-AF65-F5344CB8AC3E}">
        <p14:creationId xmlns:p14="http://schemas.microsoft.com/office/powerpoint/2010/main" val="69065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lvl="0"/>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Digitalization </a:t>
            </a:r>
            <a:r>
              <a:rPr lang="en-US" sz="3600" b="1" dirty="0">
                <a:latin typeface="Times New Roman" pitchFamily="18" charset="0"/>
                <a:cs typeface="Times New Roman" pitchFamily="18" charset="0"/>
              </a:rPr>
              <a:t>of all sectors of production and industry.</a:t>
            </a:r>
            <a:r>
              <a:rPr lang="ru-RU" sz="3600" b="1" dirty="0">
                <a:latin typeface="Times New Roman" pitchFamily="18" charset="0"/>
                <a:cs typeface="Times New Roman" pitchFamily="18" charset="0"/>
              </a:rPr>
              <a:t/>
            </a:r>
            <a:br>
              <a:rPr lang="ru-RU"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3" name="Объект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According to the Concept, the </a:t>
            </a:r>
            <a:r>
              <a:rPr lang="en-US" dirty="0" smtClean="0">
                <a:latin typeface="Times New Roman" pitchFamily="18" charset="0"/>
                <a:cs typeface="Times New Roman" pitchFamily="18" charset="0"/>
              </a:rPr>
              <a:t>program </a:t>
            </a:r>
            <a:r>
              <a:rPr lang="en-US" dirty="0">
                <a:latin typeface="Times New Roman" pitchFamily="18" charset="0"/>
                <a:cs typeface="Times New Roman" pitchFamily="18" charset="0"/>
              </a:rPr>
              <a:t>of network provision of digital education has been prepared and </a:t>
            </a:r>
            <a:r>
              <a:rPr lang="en-US" dirty="0" smtClean="0">
                <a:latin typeface="Times New Roman" pitchFamily="18" charset="0"/>
                <a:cs typeface="Times New Roman" pitchFamily="18" charset="0"/>
              </a:rPr>
              <a:t>relative portals </a:t>
            </a:r>
            <a:r>
              <a:rPr lang="en-US" dirty="0">
                <a:latin typeface="Times New Roman" pitchFamily="18" charset="0"/>
                <a:cs typeface="Times New Roman" pitchFamily="18" charset="0"/>
              </a:rPr>
              <a:t>have been developed by specialists, professors, tutors and students in high educational institutes.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Owing to implementation </a:t>
            </a:r>
            <a:r>
              <a:rPr lang="en-US" dirty="0">
                <a:latin typeface="Times New Roman" pitchFamily="18" charset="0"/>
                <a:cs typeface="Times New Roman" pitchFamily="18" charset="0"/>
              </a:rPr>
              <a:t>of digital technologies, distant lectures and video conferences with the participation of </a:t>
            </a:r>
            <a:r>
              <a:rPr lang="en-US" dirty="0" smtClean="0">
                <a:latin typeface="Times New Roman" pitchFamily="18" charset="0"/>
                <a:cs typeface="Times New Roman" pitchFamily="18" charset="0"/>
              </a:rPr>
              <a:t>foreign partners </a:t>
            </a:r>
            <a:r>
              <a:rPr lang="en-US" dirty="0">
                <a:latin typeface="Times New Roman" pitchFamily="18" charset="0"/>
                <a:cs typeface="Times New Roman" pitchFamily="18" charset="0"/>
              </a:rPr>
              <a:t>are regularly organized in universities. </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251129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Digitalization </a:t>
            </a:r>
            <a:r>
              <a:rPr lang="en-US" sz="3600" b="1" dirty="0">
                <a:latin typeface="Times New Roman" pitchFamily="18" charset="0"/>
                <a:cs typeface="Times New Roman" pitchFamily="18" charset="0"/>
              </a:rPr>
              <a:t>of all sectors of production and industry.</a:t>
            </a:r>
            <a:r>
              <a:rPr lang="ru-RU" sz="3600" b="1" dirty="0">
                <a:latin typeface="Times New Roman" pitchFamily="18" charset="0"/>
                <a:cs typeface="Times New Roman" pitchFamily="18" charset="0"/>
              </a:rPr>
              <a:t/>
            </a:r>
            <a:br>
              <a:rPr lang="ru-RU" sz="3600" b="1" dirty="0">
                <a:latin typeface="Times New Roman" pitchFamily="18" charset="0"/>
                <a:cs typeface="Times New Roman" pitchFamily="18" charset="0"/>
              </a:rPr>
            </a:br>
            <a:endParaRPr lang="en-GB" sz="3600" dirty="0"/>
          </a:p>
        </p:txBody>
      </p:sp>
      <p:sp>
        <p:nvSpPr>
          <p:cNvPr id="3" name="Объект 2"/>
          <p:cNvSpPr>
            <a:spLocks noGrp="1"/>
          </p:cNvSpPr>
          <p:nvPr>
            <p:ph idx="1"/>
          </p:nvPr>
        </p:nvSpPr>
        <p:spPr/>
        <p:txBody>
          <a:bodyPr>
            <a:noAutofit/>
          </a:bodyPr>
          <a:lstStyle/>
          <a:p>
            <a:pPr algn="just"/>
            <a:r>
              <a:rPr lang="en-US" sz="2800" dirty="0">
                <a:latin typeface="Times New Roman" pitchFamily="18" charset="0"/>
                <a:cs typeface="Times New Roman" pitchFamily="18" charset="0"/>
              </a:rPr>
              <a:t>Our country is an active supporter of attraction of innovations to all spheres of life activity </a:t>
            </a:r>
            <a:r>
              <a:rPr lang="en-US" sz="2800" dirty="0" smtClean="0">
                <a:latin typeface="Times New Roman" pitchFamily="18" charset="0"/>
                <a:cs typeface="Times New Roman" pitchFamily="18" charset="0"/>
              </a:rPr>
              <a:t>including telecommunications </a:t>
            </a:r>
            <a:r>
              <a:rPr lang="en-US" sz="2800" dirty="0">
                <a:latin typeface="Times New Roman" pitchFamily="18" charset="0"/>
                <a:cs typeface="Times New Roman" pitchFamily="18" charset="0"/>
              </a:rPr>
              <a:t>and high-speed information technologies.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Turkmenistan </a:t>
            </a:r>
            <a:r>
              <a:rPr lang="en-US" sz="2800" dirty="0">
                <a:latin typeface="Times New Roman" pitchFamily="18" charset="0"/>
                <a:cs typeface="Times New Roman" pitchFamily="18" charset="0"/>
              </a:rPr>
              <a:t>is open for all new in the world </a:t>
            </a:r>
            <a:r>
              <a:rPr lang="en-US" sz="2800" dirty="0" smtClean="0">
                <a:latin typeface="Times New Roman" pitchFamily="18" charset="0"/>
                <a:cs typeface="Times New Roman" pitchFamily="18" charset="0"/>
              </a:rPr>
              <a:t>practice. Taking </a:t>
            </a:r>
            <a:r>
              <a:rPr lang="en-US" sz="2800" dirty="0">
                <a:latin typeface="Times New Roman" pitchFamily="18" charset="0"/>
                <a:cs typeface="Times New Roman" pitchFamily="18" charset="0"/>
              </a:rPr>
              <a:t>into account national interests and objectives of social and economic, spiritual and cultural </a:t>
            </a:r>
            <a:r>
              <a:rPr lang="en-US" sz="2800" dirty="0" smtClean="0">
                <a:latin typeface="Times New Roman" pitchFamily="18" charset="0"/>
                <a:cs typeface="Times New Roman" pitchFamily="18" charset="0"/>
              </a:rPr>
              <a:t>development</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it builds </a:t>
            </a:r>
            <a:r>
              <a:rPr lang="en-US" sz="2800" dirty="0">
                <a:latin typeface="Times New Roman" pitchFamily="18" charset="0"/>
                <a:cs typeface="Times New Roman" pitchFamily="18" charset="0"/>
              </a:rPr>
              <a:t>close relations with the states of the planet and cooperates with foreign institutes and </a:t>
            </a:r>
            <a:r>
              <a:rPr lang="en-US" sz="2800" dirty="0" smtClean="0">
                <a:latin typeface="Times New Roman" pitchFamily="18" charset="0"/>
                <a:cs typeface="Times New Roman" pitchFamily="18" charset="0"/>
              </a:rPr>
              <a:t>competent organizations. </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162410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1196752"/>
            <a:ext cx="8229600" cy="4525963"/>
          </a:xfrm>
        </p:spPr>
        <p:txBody>
          <a:bodyPr>
            <a:normAutofit/>
          </a:bodyPr>
          <a:lstStyle/>
          <a:p>
            <a:pPr algn="just"/>
            <a:r>
              <a:rPr lang="en-US" sz="2800" dirty="0" smtClean="0">
                <a:latin typeface="Times New Roman" pitchFamily="18" charset="0"/>
                <a:cs typeface="Times New Roman" pitchFamily="18" charset="0"/>
              </a:rPr>
              <a:t>The Concept of development of digital economy in 2019-2015 developed at the request of the President </a:t>
            </a:r>
            <a:r>
              <a:rPr lang="en-US" sz="2800" dirty="0" err="1" smtClean="0">
                <a:latin typeface="Times New Roman" pitchFamily="18" charset="0"/>
                <a:cs typeface="Times New Roman" pitchFamily="18" charset="0"/>
              </a:rPr>
              <a:t>Gurbanguly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Berdimuhamedov</a:t>
            </a:r>
            <a:r>
              <a:rPr lang="en-US" sz="2800" dirty="0" smtClean="0">
                <a:latin typeface="Times New Roman" pitchFamily="18" charset="0"/>
                <a:cs typeface="Times New Roman" pitchFamily="18" charset="0"/>
              </a:rPr>
              <a:t> is aimed at the enhancement of efficiency of operation of the branches of national economy and social sphere of the country through wide implementation of computer technologies. </a:t>
            </a:r>
          </a:p>
          <a:p>
            <a:pPr algn="just"/>
            <a:r>
              <a:rPr lang="en-US" sz="2800" dirty="0" smtClean="0">
                <a:latin typeface="Times New Roman" pitchFamily="18" charset="0"/>
                <a:cs typeface="Times New Roman" pitchFamily="18" charset="0"/>
              </a:rPr>
              <a:t>Today active work for implementation of the Concept is expanded in all key directions. (</a:t>
            </a:r>
            <a:r>
              <a:rPr lang="en-US" sz="2800" i="1" dirty="0" smtClean="0">
                <a:latin typeface="Times New Roman" pitchFamily="18" charset="0"/>
                <a:cs typeface="Times New Roman" pitchFamily="18" charset="0"/>
              </a:rPr>
              <a:t>Turkmenistan newspaper</a:t>
            </a:r>
            <a:r>
              <a:rPr lang="en-US" sz="2800" dirty="0" smtClean="0">
                <a:latin typeface="Times New Roman" pitchFamily="18" charset="0"/>
                <a:cs typeface="Times New Roman" pitchFamily="18" charset="0"/>
              </a:rPr>
              <a:t>, 09.09.2019). </a:t>
            </a:r>
            <a:endParaRPr lang="en-GB" sz="2800" dirty="0"/>
          </a:p>
        </p:txBody>
      </p:sp>
    </p:spTree>
    <p:extLst>
      <p:ext uri="{BB962C8B-B14F-4D97-AF65-F5344CB8AC3E}">
        <p14:creationId xmlns:p14="http://schemas.microsoft.com/office/powerpoint/2010/main" val="322775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GB" b="1" dirty="0">
                <a:latin typeface="Times New Roman" pitchFamily="18" charset="0"/>
                <a:cs typeface="Times New Roman" pitchFamily="18" charset="0"/>
              </a:rPr>
              <a:t>Learning </a:t>
            </a:r>
            <a:r>
              <a:rPr lang="en-GB" b="1" dirty="0" smtClean="0">
                <a:latin typeface="Times New Roman" pitchFamily="18" charset="0"/>
                <a:cs typeface="Times New Roman" pitchFamily="18" charset="0"/>
              </a:rPr>
              <a:t>objectives</a:t>
            </a:r>
            <a:endParaRPr lang="en-GB" dirty="0"/>
          </a:p>
        </p:txBody>
      </p:sp>
      <p:sp>
        <p:nvSpPr>
          <p:cNvPr id="3" name="Объект 2"/>
          <p:cNvSpPr>
            <a:spLocks noGrp="1"/>
          </p:cNvSpPr>
          <p:nvPr>
            <p:ph idx="1"/>
          </p:nvPr>
        </p:nvSpPr>
        <p:spPr>
          <a:xfrm>
            <a:off x="457200" y="1844824"/>
            <a:ext cx="8229600" cy="4281339"/>
          </a:xfrm>
        </p:spPr>
        <p:txBody>
          <a:bodyPr>
            <a:normAutofit fontScale="92500" lnSpcReduction="10000"/>
          </a:bodyPr>
          <a:lstStyle/>
          <a:p>
            <a:pPr>
              <a:lnSpc>
                <a:spcPct val="110000"/>
              </a:lnSpc>
            </a:pPr>
            <a:r>
              <a:rPr lang="en-GB" dirty="0" smtClean="0">
                <a:latin typeface="Times New Roman" pitchFamily="18" charset="0"/>
                <a:cs typeface="Times New Roman" pitchFamily="18" charset="0"/>
              </a:rPr>
              <a:t>What is digital economy?</a:t>
            </a:r>
          </a:p>
          <a:p>
            <a:pPr>
              <a:lnSpc>
                <a:spcPct val="110000"/>
              </a:lnSpc>
            </a:pPr>
            <a:r>
              <a:rPr lang="en-US" dirty="0" smtClean="0">
                <a:latin typeface="Times New Roman" pitchFamily="18" charset="0"/>
                <a:cs typeface="Times New Roman" pitchFamily="18" charset="0"/>
              </a:rPr>
              <a:t>Components </a:t>
            </a:r>
            <a:r>
              <a:rPr lang="en-US" dirty="0">
                <a:latin typeface="Times New Roman" pitchFamily="18" charset="0"/>
                <a:cs typeface="Times New Roman" pitchFamily="18" charset="0"/>
              </a:rPr>
              <a:t>of the Digital </a:t>
            </a:r>
            <a:r>
              <a:rPr lang="en-US" dirty="0" smtClean="0">
                <a:latin typeface="Times New Roman" pitchFamily="18" charset="0"/>
                <a:cs typeface="Times New Roman" pitchFamily="18" charset="0"/>
              </a:rPr>
              <a:t>Economy</a:t>
            </a:r>
          </a:p>
          <a:p>
            <a:pPr>
              <a:lnSpc>
                <a:spcPct val="110000"/>
              </a:lnSpc>
            </a:pPr>
            <a:r>
              <a:rPr lang="en-US" dirty="0">
                <a:latin typeface="Times New Roman" pitchFamily="18" charset="0"/>
                <a:cs typeface="Times New Roman" pitchFamily="18" charset="0"/>
              </a:rPr>
              <a:t>Digital economy and technology </a:t>
            </a:r>
            <a:endParaRPr lang="en-US" dirty="0" smtClean="0">
              <a:latin typeface="Times New Roman" pitchFamily="18" charset="0"/>
              <a:cs typeface="Times New Roman" pitchFamily="18" charset="0"/>
            </a:endParaRPr>
          </a:p>
          <a:p>
            <a:pPr>
              <a:lnSpc>
                <a:spcPct val="110000"/>
              </a:lnSpc>
            </a:pPr>
            <a:r>
              <a:rPr lang="en-US" dirty="0">
                <a:latin typeface="Times New Roman" pitchFamily="18" charset="0"/>
                <a:cs typeface="Times New Roman" pitchFamily="18" charset="0"/>
              </a:rPr>
              <a:t>The role of technology on the improving digital economy in </a:t>
            </a:r>
            <a:r>
              <a:rPr lang="en-US" dirty="0" smtClean="0">
                <a:latin typeface="Times New Roman" pitchFamily="18" charset="0"/>
                <a:cs typeface="Times New Roman" pitchFamily="18" charset="0"/>
              </a:rPr>
              <a:t>Turkmenistan</a:t>
            </a:r>
          </a:p>
          <a:p>
            <a:pPr>
              <a:lnSpc>
                <a:spcPct val="110000"/>
              </a:lnSpc>
            </a:pPr>
            <a:r>
              <a:rPr lang="en-US" dirty="0">
                <a:latin typeface="Times New Roman" pitchFamily="18" charset="0"/>
                <a:cs typeface="Times New Roman" pitchFamily="18" charset="0"/>
              </a:rPr>
              <a:t>Digitalization of all sectors of production and industry.</a:t>
            </a:r>
            <a:br>
              <a:rPr lang="en-US" dirty="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marL="0" indent="0">
              <a:buNone/>
            </a:pPr>
            <a:endParaRPr lang="en-US" dirty="0" smtClean="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208997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GB" b="1" dirty="0" smtClean="0">
                <a:latin typeface="Times New Roman" pitchFamily="18" charset="0"/>
                <a:cs typeface="Times New Roman" pitchFamily="18" charset="0"/>
              </a:rPr>
              <a:t>What is digital economy?</a:t>
            </a:r>
            <a:endParaRPr lang="en-GB" b="1" dirty="0">
              <a:latin typeface="Times New Roman" pitchFamily="18" charset="0"/>
              <a:cs typeface="Times New Roman" pitchFamily="18" charset="0"/>
            </a:endParaRPr>
          </a:p>
        </p:txBody>
      </p:sp>
      <p:sp>
        <p:nvSpPr>
          <p:cNvPr id="5" name="Объект 4"/>
          <p:cNvSpPr>
            <a:spLocks noGrp="1"/>
          </p:cNvSpPr>
          <p:nvPr>
            <p:ph idx="1"/>
          </p:nvPr>
        </p:nvSpPr>
        <p:spPr>
          <a:xfrm>
            <a:off x="457200" y="1772816"/>
            <a:ext cx="8229600" cy="4353347"/>
          </a:xfrm>
        </p:spPr>
        <p:txBody>
          <a:bodyPr>
            <a:normAutofit lnSpcReduction="10000"/>
          </a:bodyPr>
          <a:lstStyle/>
          <a:p>
            <a:pPr algn="just">
              <a:lnSpc>
                <a:spcPct val="80000"/>
              </a:lnSpc>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digital economy</a:t>
            </a:r>
            <a:r>
              <a:rPr lang="en-US" dirty="0">
                <a:latin typeface="Times New Roman" pitchFamily="18" charset="0"/>
                <a:cs typeface="Times New Roman" pitchFamily="18" charset="0"/>
              </a:rPr>
              <a:t> is an economy based on digital technologies, including communication networks (the Internet, intranets, and extranets), computers, software, and other related technologies.</a:t>
            </a:r>
          </a:p>
          <a:p>
            <a:pPr algn="just">
              <a:lnSpc>
                <a:spcPct val="80000"/>
              </a:lnSpc>
            </a:pPr>
            <a:r>
              <a:rPr lang="en-US" dirty="0">
                <a:latin typeface="Times New Roman" pitchFamily="18" charset="0"/>
                <a:cs typeface="Times New Roman" pitchFamily="18" charset="0"/>
              </a:rPr>
              <a:t>Also called the </a:t>
            </a:r>
            <a:r>
              <a:rPr lang="en-US" i="1" dirty="0">
                <a:latin typeface="Times New Roman" pitchFamily="18" charset="0"/>
                <a:cs typeface="Times New Roman" pitchFamily="18" charset="0"/>
              </a:rPr>
              <a:t>Internet economy</a:t>
            </a:r>
            <a:r>
              <a:rPr lang="en-US" dirty="0">
                <a:latin typeface="Times New Roman" pitchFamily="18" charset="0"/>
                <a:cs typeface="Times New Roman" pitchFamily="18" charset="0"/>
              </a:rPr>
              <a:t>, the </a:t>
            </a:r>
            <a:r>
              <a:rPr lang="en-US" i="1" dirty="0">
                <a:latin typeface="Times New Roman" pitchFamily="18" charset="0"/>
                <a:cs typeface="Times New Roman" pitchFamily="18" charset="0"/>
              </a:rPr>
              <a:t>new economy</a:t>
            </a:r>
            <a:r>
              <a:rPr lang="en-US" dirty="0">
                <a:latin typeface="Times New Roman" pitchFamily="18" charset="0"/>
                <a:cs typeface="Times New Roman" pitchFamily="18" charset="0"/>
              </a:rPr>
              <a:t>, or the </a:t>
            </a:r>
            <a:r>
              <a:rPr lang="en-US" i="1" dirty="0">
                <a:latin typeface="Times New Roman" pitchFamily="18" charset="0"/>
                <a:cs typeface="Times New Roman" pitchFamily="18" charset="0"/>
              </a:rPr>
              <a:t>Web economy</a:t>
            </a:r>
            <a:r>
              <a:rPr lang="en-US" dirty="0">
                <a:latin typeface="Times New Roman" pitchFamily="18" charset="0"/>
                <a:cs typeface="Times New Roman" pitchFamily="18" charset="0"/>
              </a:rPr>
              <a:t> . </a:t>
            </a:r>
          </a:p>
          <a:p>
            <a:pPr algn="just">
              <a:lnSpc>
                <a:spcPct val="80000"/>
              </a:lnSpc>
            </a:pPr>
            <a:r>
              <a:rPr lang="en-US" dirty="0">
                <a:latin typeface="Times New Roman" pitchFamily="18" charset="0"/>
                <a:cs typeface="Times New Roman" pitchFamily="18" charset="0"/>
              </a:rPr>
              <a:t>Digital infrastructures provide a </a:t>
            </a:r>
            <a:r>
              <a:rPr lang="en-US" b="1" dirty="0">
                <a:latin typeface="Times New Roman" pitchFamily="18" charset="0"/>
                <a:cs typeface="Times New Roman" pitchFamily="18" charset="0"/>
              </a:rPr>
              <a:t>global platform</a:t>
            </a:r>
            <a:r>
              <a:rPr lang="en-US" dirty="0">
                <a:latin typeface="Times New Roman" pitchFamily="18" charset="0"/>
                <a:cs typeface="Times New Roman" pitchFamily="18" charset="0"/>
              </a:rPr>
              <a:t> over which people and organizations interact, communicate, collaborate, and search for information</a:t>
            </a:r>
            <a:r>
              <a:rPr lang="en-US"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12276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b="1" dirty="0" smtClean="0">
                <a:latin typeface="Times New Roman" pitchFamily="18" charset="0"/>
                <a:cs typeface="Times New Roman" pitchFamily="18" charset="0"/>
              </a:rPr>
              <a:t>Digitalization </a:t>
            </a:r>
            <a:endParaRPr lang="en-GB" b="1" dirty="0">
              <a:latin typeface="Times New Roman" pitchFamily="18" charset="0"/>
              <a:cs typeface="Times New Roman" pitchFamily="18" charset="0"/>
            </a:endParaRPr>
          </a:p>
        </p:txBody>
      </p:sp>
      <p:sp>
        <p:nvSpPr>
          <p:cNvPr id="3" name="Объект 2"/>
          <p:cNvSpPr>
            <a:spLocks noGrp="1"/>
          </p:cNvSpPr>
          <p:nvPr>
            <p:ph idx="1"/>
          </p:nvPr>
        </p:nvSpPr>
        <p:spPr>
          <a:xfrm>
            <a:off x="457200" y="1844824"/>
            <a:ext cx="8229600" cy="4281339"/>
          </a:xfrm>
        </p:spPr>
        <p:txBody>
          <a:bodyPr>
            <a:normAutofit lnSpcReduction="10000"/>
          </a:bodyPr>
          <a:lstStyle/>
          <a:p>
            <a:pPr algn="just">
              <a:lnSpc>
                <a:spcPct val="80000"/>
              </a:lnSpc>
            </a:pPr>
            <a:r>
              <a:rPr lang="en-US" dirty="0">
                <a:latin typeface="Times New Roman" pitchFamily="18" charset="0"/>
                <a:cs typeface="Times New Roman" pitchFamily="18" charset="0"/>
              </a:rPr>
              <a:t>A huge number of </a:t>
            </a:r>
            <a:r>
              <a:rPr lang="en-US" dirty="0" err="1" smtClean="0">
                <a:latin typeface="Times New Roman" pitchFamily="18" charset="0"/>
                <a:cs typeface="Times New Roman" pitchFamily="18" charset="0"/>
              </a:rPr>
              <a:t>digitilizable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products; that is products that can be converted to digital format.  Most common are: books, movies, magazines, TV and radio programming, electronic games, music CDs and computer software.</a:t>
            </a:r>
          </a:p>
          <a:p>
            <a:pPr algn="just">
              <a:lnSpc>
                <a:spcPct val="80000"/>
              </a:lnSpc>
            </a:pPr>
            <a:r>
              <a:rPr lang="en-US" dirty="0">
                <a:latin typeface="Times New Roman" pitchFamily="18" charset="0"/>
                <a:cs typeface="Times New Roman" pitchFamily="18" charset="0"/>
              </a:rPr>
              <a:t>Consumers and firm conducting financial transaction digitally.</a:t>
            </a:r>
          </a:p>
          <a:p>
            <a:pPr algn="just">
              <a:lnSpc>
                <a:spcPct val="80000"/>
              </a:lnSpc>
            </a:pPr>
            <a:r>
              <a:rPr lang="en-US" dirty="0">
                <a:latin typeface="Times New Roman" pitchFamily="18" charset="0"/>
                <a:cs typeface="Times New Roman" pitchFamily="18" charset="0"/>
              </a:rPr>
              <a:t>Physical goods such as home appliances and automobiles  that contain embedded computer chips and connectivity capabilities.</a:t>
            </a:r>
          </a:p>
          <a:p>
            <a:endParaRPr lang="en-GB" dirty="0"/>
          </a:p>
        </p:txBody>
      </p:sp>
    </p:spTree>
    <p:extLst>
      <p:ext uri="{BB962C8B-B14F-4D97-AF65-F5344CB8AC3E}">
        <p14:creationId xmlns:p14="http://schemas.microsoft.com/office/powerpoint/2010/main" val="7528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b="1" dirty="0">
                <a:latin typeface="Times New Roman" pitchFamily="18" charset="0"/>
                <a:cs typeface="Times New Roman" pitchFamily="18" charset="0"/>
              </a:rPr>
              <a:t>‘Digital Economy’</a:t>
            </a:r>
            <a:endParaRPr lang="en-GB" b="1" dirty="0"/>
          </a:p>
        </p:txBody>
      </p:sp>
      <p:sp>
        <p:nvSpPr>
          <p:cNvPr id="3" name="Объект 2"/>
          <p:cNvSpPr>
            <a:spLocks noGrp="1"/>
          </p:cNvSpPr>
          <p:nvPr>
            <p:ph idx="1"/>
          </p:nvPr>
        </p:nvSpPr>
        <p:spPr>
          <a:xfrm>
            <a:off x="457200" y="1844824"/>
            <a:ext cx="8229600" cy="4281339"/>
          </a:xfrm>
        </p:spPr>
        <p:txBody>
          <a:bodyPr>
            <a:normAutofit/>
          </a:bodyPr>
          <a:lstStyle/>
          <a:p>
            <a:pPr algn="just"/>
            <a:r>
              <a:rPr lang="en-GB" sz="2800" dirty="0" smtClean="0">
                <a:latin typeface="Times New Roman" pitchFamily="18" charset="0"/>
                <a:cs typeface="Times New Roman" pitchFamily="18" charset="0"/>
              </a:rPr>
              <a:t>The term ‘Digital Economy’ was first mentioned in Japan by Japanese professor and research economist in the midst of Japan’s recession of the 1990s. </a:t>
            </a:r>
          </a:p>
          <a:p>
            <a:pPr algn="just"/>
            <a:r>
              <a:rPr lang="en-GB" sz="2800" dirty="0" smtClean="0">
                <a:latin typeface="Times New Roman" pitchFamily="18" charset="0"/>
                <a:cs typeface="Times New Roman" pitchFamily="18" charset="0"/>
              </a:rPr>
              <a:t>In the West the term followed and was coined in Don </a:t>
            </a:r>
            <a:r>
              <a:rPr lang="en-GB" sz="2800" dirty="0" err="1" smtClean="0">
                <a:latin typeface="Times New Roman" pitchFamily="18" charset="0"/>
                <a:cs typeface="Times New Roman" pitchFamily="18" charset="0"/>
              </a:rPr>
              <a:t>Tapscott’s</a:t>
            </a:r>
            <a:r>
              <a:rPr lang="en-GB" sz="2800" dirty="0" smtClean="0">
                <a:latin typeface="Times New Roman" pitchFamily="18" charset="0"/>
                <a:cs typeface="Times New Roman" pitchFamily="18" charset="0"/>
              </a:rPr>
              <a:t> book the digital economy: </a:t>
            </a:r>
            <a:r>
              <a:rPr lang="en-GB" sz="2800" i="1" dirty="0" smtClean="0">
                <a:latin typeface="Times New Roman" pitchFamily="18" charset="0"/>
                <a:cs typeface="Times New Roman" pitchFamily="18" charset="0"/>
              </a:rPr>
              <a:t>Promise and Peril in the Age of Networked Intelligence</a:t>
            </a:r>
            <a:r>
              <a:rPr lang="en-GB" sz="2800" dirty="0" smtClean="0">
                <a:latin typeface="Times New Roman" pitchFamily="18" charset="0"/>
                <a:cs typeface="Times New Roman" pitchFamily="18" charset="0"/>
              </a:rPr>
              <a:t> (1995). </a:t>
            </a:r>
          </a:p>
          <a:p>
            <a:pPr algn="just"/>
            <a:r>
              <a:rPr lang="en-GB" sz="2800" dirty="0" smtClean="0">
                <a:latin typeface="Times New Roman" pitchFamily="18" charset="0"/>
                <a:cs typeface="Times New Roman" pitchFamily="18" charset="0"/>
              </a:rPr>
              <a:t>This was among the first books to consider how the Internet would change the way we did business. </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421752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Components </a:t>
            </a:r>
            <a:r>
              <a:rPr lang="en-US" b="1" dirty="0">
                <a:latin typeface="Times New Roman" pitchFamily="18" charset="0"/>
                <a:cs typeface="Times New Roman" pitchFamily="18" charset="0"/>
              </a:rPr>
              <a:t>of the </a:t>
            </a:r>
            <a:r>
              <a:rPr lang="en-US" b="1" dirty="0" smtClean="0">
                <a:latin typeface="Times New Roman" pitchFamily="18" charset="0"/>
                <a:cs typeface="Times New Roman" pitchFamily="18" charset="0"/>
              </a:rPr>
              <a:t>Digital Economy</a:t>
            </a:r>
            <a:endParaRPr lang="en-GB" b="1" dirty="0">
              <a:latin typeface="Times New Roman" pitchFamily="18" charset="0"/>
              <a:cs typeface="Times New Roman" pitchFamily="18" charset="0"/>
            </a:endParaRPr>
          </a:p>
        </p:txBody>
      </p:sp>
      <p:sp>
        <p:nvSpPr>
          <p:cNvPr id="3" name="Объект 2"/>
          <p:cNvSpPr>
            <a:spLocks noGrp="1"/>
          </p:cNvSpPr>
          <p:nvPr>
            <p:ph idx="1"/>
          </p:nvPr>
        </p:nvSpPr>
        <p:spPr>
          <a:xfrm>
            <a:off x="457200" y="1700808"/>
            <a:ext cx="8229600" cy="4425355"/>
          </a:xfrm>
        </p:spPr>
        <p:txBody>
          <a:bodyPr>
            <a:normAutofit lnSpcReduction="10000"/>
          </a:bodyPr>
          <a:lstStyle/>
          <a:p>
            <a:pPr algn="just"/>
            <a:r>
              <a:rPr lang="en-GB" sz="2800" dirty="0" smtClean="0">
                <a:latin typeface="Times New Roman" pitchFamily="18" charset="0"/>
                <a:cs typeface="Times New Roman" pitchFamily="18" charset="0"/>
              </a:rPr>
              <a:t>According to Thomas </a:t>
            </a:r>
            <a:r>
              <a:rPr lang="en-GB" sz="2800" dirty="0" err="1" smtClean="0">
                <a:latin typeface="Times New Roman" pitchFamily="18" charset="0"/>
                <a:cs typeface="Times New Roman" pitchFamily="18" charset="0"/>
              </a:rPr>
              <a:t>Mesenbourg</a:t>
            </a:r>
            <a:r>
              <a:rPr lang="en-GB" sz="2800" dirty="0">
                <a:latin typeface="Times New Roman" pitchFamily="18" charset="0"/>
                <a:cs typeface="Times New Roman" pitchFamily="18" charset="0"/>
              </a:rPr>
              <a:t> </a:t>
            </a:r>
            <a:r>
              <a:rPr lang="en-GB" sz="2800" dirty="0" smtClean="0">
                <a:latin typeface="Times New Roman" pitchFamily="18" charset="0"/>
                <a:cs typeface="Times New Roman" pitchFamily="18" charset="0"/>
              </a:rPr>
              <a:t>(2001), three main components of the ‘Digital Economy’ concept can be identified:</a:t>
            </a:r>
          </a:p>
          <a:p>
            <a:pPr algn="just"/>
            <a:r>
              <a:rPr lang="en-GB" sz="2800" b="1" dirty="0" smtClean="0">
                <a:latin typeface="Times New Roman" pitchFamily="18" charset="0"/>
                <a:cs typeface="Times New Roman" pitchFamily="18" charset="0"/>
              </a:rPr>
              <a:t>E-business</a:t>
            </a:r>
            <a:r>
              <a:rPr lang="en-GB" sz="2800" dirty="0" smtClean="0">
                <a:latin typeface="Times New Roman" pitchFamily="18" charset="0"/>
                <a:cs typeface="Times New Roman" pitchFamily="18" charset="0"/>
              </a:rPr>
              <a:t> </a:t>
            </a:r>
            <a:r>
              <a:rPr lang="en-GB" sz="2800" b="1" dirty="0" smtClean="0">
                <a:latin typeface="Times New Roman" pitchFamily="18" charset="0"/>
                <a:cs typeface="Times New Roman" pitchFamily="18" charset="0"/>
              </a:rPr>
              <a:t>infrastructure</a:t>
            </a:r>
            <a:r>
              <a:rPr lang="en-GB" sz="2800" dirty="0" smtClean="0">
                <a:latin typeface="Times New Roman" pitchFamily="18" charset="0"/>
                <a:cs typeface="Times New Roman" pitchFamily="18" charset="0"/>
              </a:rPr>
              <a:t> (hardware, software, telecoms, networks, human capital, etc.)</a:t>
            </a:r>
          </a:p>
          <a:p>
            <a:pPr algn="just"/>
            <a:r>
              <a:rPr lang="en-GB" sz="2800" b="1" dirty="0" smtClean="0">
                <a:latin typeface="Times New Roman" pitchFamily="18" charset="0"/>
                <a:cs typeface="Times New Roman" pitchFamily="18" charset="0"/>
              </a:rPr>
              <a:t>E-business</a:t>
            </a:r>
            <a:r>
              <a:rPr lang="en-GB" sz="2800" dirty="0" smtClean="0">
                <a:latin typeface="Times New Roman" pitchFamily="18" charset="0"/>
                <a:cs typeface="Times New Roman" pitchFamily="18" charset="0"/>
              </a:rPr>
              <a:t> (how business is conducted, any process that an organization conducts over computer-mediated networks),</a:t>
            </a:r>
          </a:p>
          <a:p>
            <a:pPr algn="just"/>
            <a:r>
              <a:rPr lang="en-GB" sz="2800" b="1" dirty="0" smtClean="0">
                <a:latin typeface="Times New Roman" pitchFamily="18" charset="0"/>
                <a:cs typeface="Times New Roman" pitchFamily="18" charset="0"/>
              </a:rPr>
              <a:t>E-commerce</a:t>
            </a:r>
            <a:r>
              <a:rPr lang="en-GB" sz="2800" dirty="0" smtClean="0">
                <a:latin typeface="Times New Roman" pitchFamily="18" charset="0"/>
                <a:cs typeface="Times New Roman" pitchFamily="18" charset="0"/>
              </a:rPr>
              <a:t> (transfer of goods, for example when a book is sold online).</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413846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latin typeface="Times New Roman" pitchFamily="18" charset="0"/>
                <a:cs typeface="Times New Roman" pitchFamily="18" charset="0"/>
              </a:rPr>
              <a:t>New Economy vs. Old Economy</a:t>
            </a:r>
            <a:endParaRPr lang="en-GB" b="1" dirty="0">
              <a:latin typeface="Times New Roman" pitchFamily="18" charset="0"/>
              <a:cs typeface="Times New Roman"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4122534841"/>
              </p:ext>
            </p:extLst>
          </p:nvPr>
        </p:nvGraphicFramePr>
        <p:xfrm>
          <a:off x="467544" y="1772816"/>
          <a:ext cx="8229600" cy="4607560"/>
        </p:xfrm>
        <a:graphic>
          <a:graphicData uri="http://schemas.openxmlformats.org/drawingml/2006/table">
            <a:tbl>
              <a:tblPr firstRow="1" bandRow="1">
                <a:tableStyleId>{93296810-A885-4BE3-A3E7-6D5BEEA58F35}</a:tableStyleId>
              </a:tblPr>
              <a:tblGrid>
                <a:gridCol w="2592288"/>
                <a:gridCol w="2894112"/>
                <a:gridCol w="2743200"/>
              </a:tblGrid>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u="none" strike="noStrike" cap="none" normalizeH="0" baseline="0" dirty="0" smtClean="0">
                          <a:ln>
                            <a:noFill/>
                          </a:ln>
                          <a:effectLst/>
                          <a:latin typeface="Times New Roman" pitchFamily="18" charset="0"/>
                          <a:cs typeface="Times New Roman" pitchFamily="18" charset="0"/>
                        </a:rPr>
                        <a:t>Example </a:t>
                      </a:r>
                      <a:endParaRPr kumimoji="0" lang="en-US" sz="2800" b="0" i="0" u="none" strike="noStrike" cap="none" normalizeH="0" baseline="0" dirty="0" smtClean="0">
                        <a:ln>
                          <a:noFill/>
                        </a:ln>
                        <a:solidFill>
                          <a:schemeClr val="tx2"/>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1" i="0" u="none" strike="noStrike" cap="none" normalizeH="0" baseline="0" dirty="0" smtClean="0">
                          <a:ln>
                            <a:noFill/>
                          </a:ln>
                          <a:solidFill>
                            <a:schemeClr val="bg1"/>
                          </a:solidFill>
                          <a:effectLst/>
                          <a:latin typeface="Times New Roman" pitchFamily="18" charset="0"/>
                          <a:cs typeface="Times New Roman" pitchFamily="18" charset="0"/>
                        </a:rPr>
                        <a:t>Old</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1" i="0" u="none" strike="noStrike" cap="none" normalizeH="0" baseline="0" dirty="0" smtClean="0">
                          <a:ln>
                            <a:noFill/>
                          </a:ln>
                          <a:solidFill>
                            <a:schemeClr val="bg1"/>
                          </a:solidFill>
                          <a:effectLst/>
                          <a:latin typeface="Times New Roman" pitchFamily="18" charset="0"/>
                          <a:cs typeface="Times New Roman" pitchFamily="18" charset="0"/>
                        </a:rPr>
                        <a:t>New </a:t>
                      </a:r>
                    </a:p>
                  </a:txBody>
                  <a:tcPr anchor="ctr" horzOverflow="overflow"/>
                </a:tc>
              </a:tr>
              <a:tr h="370840">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u="none" strike="noStrike" cap="none" normalizeH="0" baseline="0" dirty="0" smtClean="0">
                          <a:ln>
                            <a:noFill/>
                          </a:ln>
                          <a:effectLst/>
                          <a:latin typeface="Times New Roman" pitchFamily="18" charset="0"/>
                          <a:cs typeface="Times New Roman" pitchFamily="18" charset="0"/>
                        </a:rPr>
                        <a:t>Buying and selling text book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Visit the bookstore</a:t>
                      </a: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Visit web site for publishers and retailers </a:t>
                      </a:r>
                    </a:p>
                  </a:txBody>
                  <a:tcPr anchor="ctr" horzOverflow="overflow"/>
                </a:tc>
              </a:tr>
              <a:tr h="370840">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u="none" strike="noStrike" cap="none" normalizeH="0" baseline="0" dirty="0" smtClean="0">
                          <a:ln>
                            <a:noFill/>
                          </a:ln>
                          <a:effectLst/>
                          <a:latin typeface="Times New Roman" pitchFamily="18" charset="0"/>
                          <a:cs typeface="Times New Roman" pitchFamily="18" charset="0"/>
                        </a:rPr>
                        <a:t>Registering for classes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Walk around campus to Departments, Registrar’s office, etc. </a:t>
                      </a: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Access campus web site</a:t>
                      </a:r>
                    </a:p>
                  </a:txBody>
                  <a:tcPr anchor="ctr" horzOverflow="overflow"/>
                </a:tc>
              </a:tr>
              <a:tr h="370840">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u="none" strike="noStrike" cap="none" normalizeH="0" baseline="0" dirty="0" smtClean="0">
                          <a:ln>
                            <a:noFill/>
                          </a:ln>
                          <a:effectLst/>
                          <a:latin typeface="Times New Roman" pitchFamily="18" charset="0"/>
                          <a:cs typeface="Times New Roman" pitchFamily="18" charset="0"/>
                        </a:rPr>
                        <a:t>Photography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Buy film, use camera, take picture, take it for processing </a:t>
                      </a: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 digital camera</a:t>
                      </a:r>
                    </a:p>
                  </a:txBody>
                  <a:tcPr anchor="ctr" horzOverflow="overflow"/>
                </a:tc>
              </a:tr>
              <a:tr h="370840">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u="none" strike="noStrike" cap="none" normalizeH="0" baseline="0" dirty="0" smtClean="0">
                          <a:ln>
                            <a:noFill/>
                          </a:ln>
                          <a:effectLst/>
                          <a:latin typeface="Times New Roman" pitchFamily="18" charset="0"/>
                          <a:cs typeface="Times New Roman" pitchFamily="18" charset="0"/>
                        </a:rPr>
                        <a:t>Paying for Gasoline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Fill up your car, go inside, pay cash or  credit card </a:t>
                      </a: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 speed pass token wave over the sensor and go </a:t>
                      </a:r>
                    </a:p>
                  </a:txBody>
                  <a:tcPr anchor="ctr" horzOverflow="overflow"/>
                </a:tc>
              </a:tr>
              <a:tr h="370840">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u="none" strike="noStrike" cap="none" normalizeH="0" baseline="0" dirty="0" smtClean="0">
                          <a:ln>
                            <a:noFill/>
                          </a:ln>
                          <a:effectLst/>
                          <a:latin typeface="Times New Roman" pitchFamily="18" charset="0"/>
                          <a:cs typeface="Times New Roman" pitchFamily="18" charset="0"/>
                        </a:rPr>
                        <a:t>Paying the Transportation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Pay cash, metal tokens </a:t>
                      </a: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Metro cards electronic cards</a:t>
                      </a:r>
                    </a:p>
                  </a:txBody>
                  <a:tcPr anchor="ctr" horzOverflow="overflow"/>
                </a:tc>
              </a:tr>
              <a:tr h="370840">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u="none" strike="noStrike" cap="none" normalizeH="0" baseline="0" dirty="0" smtClean="0">
                          <a:ln>
                            <a:noFill/>
                          </a:ln>
                          <a:effectLst/>
                          <a:latin typeface="Times New Roman" pitchFamily="18" charset="0"/>
                          <a:cs typeface="Times New Roman" pitchFamily="18" charset="0"/>
                        </a:rPr>
                        <a:t>Paying for goods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Visit store, take the item, pay , go</a:t>
                      </a: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 self – service kiosks</a:t>
                      </a:r>
                    </a:p>
                  </a:txBody>
                  <a:tcPr anchor="ctr" horzOverflow="overflow"/>
                </a:tc>
              </a:tr>
              <a:tr h="370840">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u="none" strike="noStrike" cap="none" normalizeH="0" baseline="0" dirty="0" smtClean="0">
                          <a:ln>
                            <a:noFill/>
                          </a:ln>
                          <a:effectLst/>
                          <a:latin typeface="Times New Roman" pitchFamily="18" charset="0"/>
                          <a:cs typeface="Times New Roman" pitchFamily="18" charset="0"/>
                        </a:rPr>
                        <a:t>Supplying commercial photos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 newspapers, paper, catalog or on line </a:t>
                      </a:r>
                    </a:p>
                  </a:txBody>
                  <a:tcPr anchor="ct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 hub-like supply  chain with digitized picture </a:t>
                      </a:r>
                    </a:p>
                  </a:txBody>
                  <a:tcPr anchor="ctr" horzOverflow="overflow"/>
                </a:tc>
              </a:tr>
            </a:tbl>
          </a:graphicData>
        </a:graphic>
      </p:graphicFrame>
    </p:spTree>
    <p:extLst>
      <p:ext uri="{BB962C8B-B14F-4D97-AF65-F5344CB8AC3E}">
        <p14:creationId xmlns:p14="http://schemas.microsoft.com/office/powerpoint/2010/main" val="920827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b="1" dirty="0" smtClean="0">
                <a:latin typeface="Times New Roman" pitchFamily="18" charset="0"/>
                <a:cs typeface="Times New Roman" pitchFamily="18" charset="0"/>
              </a:rPr>
              <a:t>Digital economy and technology </a:t>
            </a:r>
            <a:endParaRPr lang="en-GB" b="1" dirty="0">
              <a:latin typeface="Times New Roman" pitchFamily="18" charset="0"/>
              <a:cs typeface="Times New Roman" pitchFamily="18" charset="0"/>
            </a:endParaRPr>
          </a:p>
        </p:txBody>
      </p:sp>
      <p:sp>
        <p:nvSpPr>
          <p:cNvPr id="3" name="Объект 2"/>
          <p:cNvSpPr>
            <a:spLocks noGrp="1"/>
          </p:cNvSpPr>
          <p:nvPr>
            <p:ph idx="1"/>
          </p:nvPr>
        </p:nvSpPr>
        <p:spPr>
          <a:xfrm>
            <a:off x="457200" y="1844824"/>
            <a:ext cx="8229600" cy="4281339"/>
          </a:xfrm>
        </p:spPr>
        <p:txBody>
          <a:bodyPr>
            <a:normAutofit lnSpcReduction="10000"/>
          </a:bodyPr>
          <a:lstStyle/>
          <a:p>
            <a:pPr algn="just"/>
            <a:r>
              <a:rPr lang="en-US" dirty="0">
                <a:latin typeface="Times New Roman" pitchFamily="18" charset="0"/>
                <a:cs typeface="Times New Roman" pitchFamily="18" charset="0"/>
              </a:rPr>
              <a:t>Information technology is being used in all spheres of social and economic life, especially in manufacturing, scientific and </a:t>
            </a:r>
            <a:r>
              <a:rPr lang="en-US" dirty="0" smtClean="0">
                <a:latin typeface="Times New Roman" pitchFamily="18" charset="0"/>
                <a:cs typeface="Times New Roman" pitchFamily="18" charset="0"/>
              </a:rPr>
              <a:t>business </a:t>
            </a:r>
            <a:r>
              <a:rPr lang="en-US" dirty="0">
                <a:latin typeface="Times New Roman" pitchFamily="18" charset="0"/>
                <a:cs typeface="Times New Roman" pitchFamily="18" charset="0"/>
              </a:rPr>
              <a:t>transactions, management and service activities for performing different.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Businesses </a:t>
            </a:r>
            <a:r>
              <a:rPr lang="en-US" dirty="0">
                <a:latin typeface="Times New Roman" pitchFamily="18" charset="0"/>
                <a:cs typeface="Times New Roman" pitchFamily="18" charset="0"/>
              </a:rPr>
              <a:t>have realized that </a:t>
            </a:r>
            <a:r>
              <a:rPr lang="en-US" dirty="0" smtClean="0">
                <a:latin typeface="Times New Roman" pitchFamily="18" charset="0"/>
                <a:cs typeface="Times New Roman" pitchFamily="18" charset="0"/>
              </a:rPr>
              <a:t>without information </a:t>
            </a:r>
            <a:r>
              <a:rPr lang="en-US" dirty="0">
                <a:latin typeface="Times New Roman" pitchFamily="18" charset="0"/>
                <a:cs typeface="Times New Roman" pitchFamily="18" charset="0"/>
              </a:rPr>
              <a:t>there is no successful business and this is why ICT technology finds application today so great. </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18233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b="1" dirty="0">
                <a:latin typeface="Times New Roman" pitchFamily="18" charset="0"/>
                <a:cs typeface="Times New Roman" pitchFamily="18" charset="0"/>
              </a:rPr>
              <a:t>Digital economy and technology </a:t>
            </a:r>
            <a:endParaRPr lang="en-GB" dirty="0"/>
          </a:p>
        </p:txBody>
      </p:sp>
      <p:sp>
        <p:nvSpPr>
          <p:cNvPr id="3" name="Объект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The benefits of information technology trends mostly seen in: </a:t>
            </a:r>
          </a:p>
          <a:p>
            <a:pPr lvl="1" algn="just"/>
            <a:r>
              <a:rPr lang="en-US" dirty="0">
                <a:latin typeface="Times New Roman" pitchFamily="18" charset="0"/>
                <a:cs typeface="Times New Roman" pitchFamily="18" charset="0"/>
              </a:rPr>
              <a:t>Reducing the cost of production, travel, materials, marketing and distribution;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Increase the value chain management and improving internal functioning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Construction of the markets and more advanced service to customers; </a:t>
            </a:r>
          </a:p>
          <a:p>
            <a:pPr lvl="1" algn="just"/>
            <a:r>
              <a:rPr lang="en-US" dirty="0">
                <a:latin typeface="Times New Roman" pitchFamily="18" charset="0"/>
                <a:cs typeface="Times New Roman" pitchFamily="18" charset="0"/>
              </a:rPr>
              <a:t>Gaining competitive skills and speed when performing transactions; </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477429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1148</Words>
  <Application>Microsoft Office PowerPoint</Application>
  <PresentationFormat>Экран (4:3)</PresentationFormat>
  <Paragraphs>88</Paragraphs>
  <Slides>17</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Calibri</vt:lpstr>
      <vt:lpstr>Times New Roman</vt:lpstr>
      <vt:lpstr>Wingdings</vt:lpstr>
      <vt:lpstr>Тема Office</vt:lpstr>
      <vt:lpstr>Digital Economy and Technology  </vt:lpstr>
      <vt:lpstr>Learning objectives</vt:lpstr>
      <vt:lpstr>What is digital economy?</vt:lpstr>
      <vt:lpstr>Digitalization </vt:lpstr>
      <vt:lpstr>‘Digital Economy’</vt:lpstr>
      <vt:lpstr>Components of the Digital Economy</vt:lpstr>
      <vt:lpstr>New Economy vs. Old Economy</vt:lpstr>
      <vt:lpstr>Digital economy and technology </vt:lpstr>
      <vt:lpstr>Digital economy and technology </vt:lpstr>
      <vt:lpstr>The role of technology on the improving digital economy in Turkmenistan</vt:lpstr>
      <vt:lpstr>The role of technology on the improving digital economy in Turkmenistan</vt:lpstr>
      <vt:lpstr>The role of technology on the improving digital economy in Turkmenistan</vt:lpstr>
      <vt:lpstr>The role of technology on the improving digital economy in Turkmenistan</vt:lpstr>
      <vt:lpstr>The role of technology on the improving digital economy in Turkmenistan</vt:lpstr>
      <vt:lpstr> Digitalization of all sectors of production and industry. </vt:lpstr>
      <vt:lpstr> Digitalization of all sectors of production and industry. </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Win81</cp:lastModifiedBy>
  <cp:revision>25</cp:revision>
  <dcterms:created xsi:type="dcterms:W3CDTF">2019-09-13T14:19:12Z</dcterms:created>
  <dcterms:modified xsi:type="dcterms:W3CDTF">2020-09-30T12:10:10Z</dcterms:modified>
</cp:coreProperties>
</file>