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Average-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andy and I’m here to talk about Codeflare, which is built on top of Ray.io.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2e41313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2e41313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rPr>
              <a:t>First I’d like to talk about… Distributed computing. Which is networked computers working together in parallel to execute a single task or program. The advantages of a distributed system are that they can be scaled up or down based on the complexity of the problem by using more or less workers. But This comes with the cost of synchronization problems which are addressed with networking protocols.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2e41313d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2e41313d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Ray (ray.io) is </a:t>
            </a:r>
            <a:r>
              <a:rPr b="1" lang="en" sz="1200">
                <a:solidFill>
                  <a:srgbClr val="202124"/>
                </a:solidFill>
                <a:highlight>
                  <a:srgbClr val="FFFFFF"/>
                </a:highlight>
                <a:latin typeface="Roboto"/>
                <a:ea typeface="Roboto"/>
                <a:cs typeface="Roboto"/>
                <a:sym typeface="Roboto"/>
              </a:rPr>
              <a:t>an open-source, distributed framework that easily scales Python applications from a laptop to a cluster</a:t>
            </a:r>
            <a:r>
              <a:rPr lang="en" sz="1200">
                <a:solidFill>
                  <a:srgbClr val="202124"/>
                </a:solidFill>
                <a:highlight>
                  <a:srgbClr val="FFFFFF"/>
                </a:highlight>
                <a:latin typeface="Roboto"/>
                <a:ea typeface="Roboto"/>
                <a:cs typeface="Roboto"/>
                <a:sym typeface="Roboto"/>
              </a:rPr>
              <a:t>. but why create a new</a:t>
            </a:r>
            <a:r>
              <a:rPr lang="en" sz="1200">
                <a:solidFill>
                  <a:schemeClr val="dk1"/>
                </a:solidFill>
              </a:rPr>
              <a:t> a new distributed system if there are already ones that exist?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Complex workloads like Machine Learning, HPC, and Big data are increasingly overlapping. The goal of ray is such a general purpose distributed system that is scalabl</a:t>
            </a:r>
            <a:r>
              <a:rPr lang="en" sz="1200">
                <a:solidFill>
                  <a:schemeClr val="dk1"/>
                </a:solidFill>
              </a:rPr>
              <a:t>e</a:t>
            </a:r>
            <a:r>
              <a:rPr lang="en" sz="1200">
                <a:solidFill>
                  <a:schemeClr val="dk1"/>
                </a:solidFill>
              </a:rPr>
              <a:t>. Ray is compatible with the python ecosystem (pytorch, tensorflow, numpy etc). And can run on top of AWS, Azure, Kubernetes etc. We want the ability to scare up, without losing functionality</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(fun fact: for those of you in op sys:ray uses the tcp protocol for those of you in op sys)</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42e41313d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42e41313d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02124"/>
                </a:solidFill>
                <a:highlight>
                  <a:srgbClr val="FFFFFF"/>
                </a:highlight>
                <a:latin typeface="Roboto"/>
                <a:ea typeface="Roboto"/>
                <a:cs typeface="Roboto"/>
                <a:sym typeface="Roboto"/>
              </a:rPr>
              <a:t>Ray has many machine learning services, but the folks at Ibm wanted to focus on ray core, which is the main, distributed computing framework.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02124"/>
                </a:solidFill>
                <a:highlight>
                  <a:srgbClr val="FFFFFF"/>
                </a:highlight>
                <a:latin typeface="Roboto"/>
                <a:ea typeface="Roboto"/>
                <a:cs typeface="Roboto"/>
                <a:sym typeface="Roboto"/>
              </a:rPr>
              <a:t>By annotating your </a:t>
            </a:r>
            <a:r>
              <a:rPr lang="en" sz="1200">
                <a:solidFill>
                  <a:srgbClr val="202124"/>
                </a:solidFill>
                <a:highlight>
                  <a:srgbClr val="FFFFFF"/>
                </a:highlight>
                <a:latin typeface="Roboto"/>
                <a:ea typeface="Roboto"/>
                <a:cs typeface="Roboto"/>
                <a:sym typeface="Roboto"/>
              </a:rPr>
              <a:t>functions</a:t>
            </a:r>
            <a:r>
              <a:rPr lang="en" sz="1200">
                <a:solidFill>
                  <a:srgbClr val="202124"/>
                </a:solidFill>
                <a:highlight>
                  <a:srgbClr val="FFFFFF"/>
                </a:highlight>
                <a:latin typeface="Roboto"/>
                <a:ea typeface="Roboto"/>
                <a:cs typeface="Roboto"/>
                <a:sym typeface="Roboto"/>
              </a:rPr>
              <a:t> and classes you can enable them to run on a cluster.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02124"/>
                </a:solidFill>
                <a:highlight>
                  <a:srgbClr val="FFFFFF"/>
                </a:highlight>
                <a:latin typeface="Roboto"/>
                <a:ea typeface="Roboto"/>
                <a:cs typeface="Roboto"/>
                <a:sym typeface="Roboto"/>
              </a:rPr>
              <a:t>Regular ray tasks will execute and return an Object reference as soon as the task is called. Workflows allow you to designate which tasks need to be run as a “step” and then you can call .run on the Workflow Object reference to run the entire workflow. This is more efficient and allows for more control for when tasks are executed</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(for those of you in op sys:ray uses the tcp protocol for those of you in op sys)</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2e41313d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2e41313d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02124"/>
                </a:solidFill>
                <a:highlight>
                  <a:srgbClr val="FFFFFF"/>
                </a:highlight>
                <a:latin typeface="Roboto"/>
                <a:ea typeface="Roboto"/>
                <a:cs typeface="Roboto"/>
                <a:sym typeface="Roboto"/>
              </a:rPr>
              <a:t>A problem that my mentor, Atin, noticed was the lack of observability for workflows. There is data about if each step is done and their execution times, but there was no way to really look at an entire workflow as a whole and determine the bottlenecks, which paths were taking longer than others.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202124"/>
                </a:solidFill>
                <a:highlight>
                  <a:srgbClr val="FFFFFF"/>
                </a:highlight>
                <a:latin typeface="Roboto"/>
                <a:ea typeface="Roboto"/>
                <a:cs typeface="Roboto"/>
                <a:sym typeface="Roboto"/>
              </a:rPr>
              <a:t>What we really wanted to see is a directed graph that shows which steps depend on which other steps and which steps are completed at any given time. This dag can be displayed on a dashboard where each task in the workflow can be monitored.</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2e41313d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2e41313d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So initially I spent the first month of RCOS understanding ray. Most of that time was spent testing ray functions and reading documentation. For example, I implemented ray in a program where I trained a neural network on the titanic kaggle problem.  Around the middle of the semester was when I really had an idea of </a:t>
            </a:r>
            <a:r>
              <a:rPr lang="en" sz="1200">
                <a:solidFill>
                  <a:schemeClr val="dk1"/>
                </a:solidFill>
              </a:rPr>
              <a:t>what I wanted to do with ray. And 2 weeks ago I started to implement the dag. I spoke with Yi Cheng, a developer for Ray on slack and the good news is they have been improving the architecture of ray workflows to allow us to retrieve more meaningful data. </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Unfortunately that also means the code I was working on isn’t necessary.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2e41313d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2e41313d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rPr>
              <a:t>I would like to continue this project in the fall and hope some of you would consider joining. I am much more familiar with the codebase and can help anyone joining set up the dev environment. the mentor Atin is super helpful. So please join so I wont be… alone … anymore.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mobydoby/titanic-with-ray" TargetMode="External"/><Relationship Id="rId4" Type="http://schemas.openxmlformats.org/officeDocument/2006/relationships/hyperlink" Target="https://github.com/mobydoby/workflow_dag_project"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7067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Codeflare/</a:t>
            </a:r>
            <a:endParaRPr/>
          </a:p>
          <a:p>
            <a:pPr indent="0" lvl="0" marL="0" rtl="0" algn="ctr">
              <a:spcBef>
                <a:spcPts val="0"/>
              </a:spcBef>
              <a:spcAft>
                <a:spcPts val="0"/>
              </a:spcAft>
              <a:buNone/>
            </a:pPr>
            <a:r>
              <a:rPr lang="en"/>
              <a:t>(Ray.io)</a:t>
            </a:r>
            <a:endParaRPr/>
          </a:p>
          <a:p>
            <a:pPr indent="0" lvl="0" marL="0" rtl="0" algn="ctr">
              <a:spcBef>
                <a:spcPts val="0"/>
              </a:spcBef>
              <a:spcAft>
                <a:spcPts val="0"/>
              </a:spcAft>
              <a:buNone/>
            </a:pPr>
            <a:r>
              <a:rPr lang="en"/>
              <a:t>Improving the observability of a distributed computing framework</a:t>
            </a:r>
            <a:endParaRPr/>
          </a:p>
        </p:txBody>
      </p:sp>
      <p:sp>
        <p:nvSpPr>
          <p:cNvPr id="60" name="Google Shape;60;p13"/>
          <p:cNvSpPr txBox="1"/>
          <p:nvPr>
            <p:ph idx="1" type="subTitle"/>
          </p:nvPr>
        </p:nvSpPr>
        <p:spPr>
          <a:xfrm>
            <a:off x="671250" y="35575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Andy Ma</a:t>
            </a:r>
            <a:endParaRPr/>
          </a:p>
          <a:p>
            <a:pPr indent="0" lvl="0" marL="0" rtl="0" algn="ctr">
              <a:spcBef>
                <a:spcPts val="0"/>
              </a:spcBef>
              <a:spcAft>
                <a:spcPts val="0"/>
              </a:spcAft>
              <a:buNone/>
            </a:pPr>
            <a:r>
              <a:rPr lang="en"/>
              <a:t>Mentored by Atin Sood and Professor Turner.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Computing</a:t>
            </a:r>
            <a:endParaRPr/>
          </a:p>
        </p:txBody>
      </p:sp>
      <p:sp>
        <p:nvSpPr>
          <p:cNvPr id="66" name="Google Shape;66;p14"/>
          <p:cNvSpPr txBox="1"/>
          <p:nvPr>
            <p:ph idx="1" type="body"/>
          </p:nvPr>
        </p:nvSpPr>
        <p:spPr>
          <a:xfrm>
            <a:off x="6672800" y="1152400"/>
            <a:ext cx="2159400" cy="326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They have the same HDs and CPUs</a:t>
            </a:r>
            <a:endParaRPr/>
          </a:p>
        </p:txBody>
      </p:sp>
      <p:pic>
        <p:nvPicPr>
          <p:cNvPr id="67" name="Google Shape;67;p14"/>
          <p:cNvPicPr preferRelativeResize="0"/>
          <p:nvPr/>
        </p:nvPicPr>
        <p:blipFill>
          <a:blip r:embed="rId3">
            <a:alphaModFix/>
          </a:blip>
          <a:stretch>
            <a:fillRect/>
          </a:stretch>
        </p:blipFill>
        <p:spPr>
          <a:xfrm>
            <a:off x="311700" y="1152476"/>
            <a:ext cx="6361099" cy="326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Ray.io (Codeflare)</a:t>
            </a:r>
            <a:endParaRPr/>
          </a:p>
        </p:txBody>
      </p:sp>
      <p:sp>
        <p:nvSpPr>
          <p:cNvPr id="73" name="Google Shape;73;p15"/>
          <p:cNvSpPr/>
          <p:nvPr/>
        </p:nvSpPr>
        <p:spPr>
          <a:xfrm>
            <a:off x="2709250" y="1963716"/>
            <a:ext cx="3229200" cy="3028200"/>
          </a:xfrm>
          <a:prstGeom prst="ellipse">
            <a:avLst/>
          </a:prstGeom>
          <a:solidFill>
            <a:srgbClr val="6FA8DC">
              <a:alpha val="36900"/>
            </a:srgbClr>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709250" y="110025"/>
            <a:ext cx="3229200" cy="3028200"/>
          </a:xfrm>
          <a:prstGeom prst="ellipse">
            <a:avLst/>
          </a:prstGeom>
          <a:solidFill>
            <a:srgbClr val="6FA8DC">
              <a:alpha val="36900"/>
            </a:srgbClr>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389875" y="1963716"/>
            <a:ext cx="3229200" cy="3028200"/>
          </a:xfrm>
          <a:prstGeom prst="ellipse">
            <a:avLst/>
          </a:prstGeom>
          <a:solidFill>
            <a:srgbClr val="6FA8DC">
              <a:alpha val="36900"/>
            </a:srgbClr>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4389875" y="110025"/>
            <a:ext cx="3229200" cy="3028200"/>
          </a:xfrm>
          <a:prstGeom prst="ellipse">
            <a:avLst/>
          </a:prstGeom>
          <a:solidFill>
            <a:srgbClr val="6FA8DC">
              <a:alpha val="36900"/>
            </a:srgbClr>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273125" y="1003950"/>
            <a:ext cx="111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Machine Learning</a:t>
            </a:r>
            <a:endParaRPr>
              <a:solidFill>
                <a:schemeClr val="dk1"/>
              </a:solidFill>
              <a:latin typeface="Average"/>
              <a:ea typeface="Average"/>
              <a:cs typeface="Average"/>
              <a:sym typeface="Average"/>
            </a:endParaRPr>
          </a:p>
        </p:txBody>
      </p:sp>
      <p:sp>
        <p:nvSpPr>
          <p:cNvPr id="78" name="Google Shape;78;p15"/>
          <p:cNvSpPr txBox="1"/>
          <p:nvPr/>
        </p:nvSpPr>
        <p:spPr>
          <a:xfrm>
            <a:off x="2984350" y="3393275"/>
            <a:ext cx="123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High Performance Computing</a:t>
            </a:r>
            <a:endParaRPr>
              <a:solidFill>
                <a:schemeClr val="dk1"/>
              </a:solidFill>
              <a:latin typeface="Average"/>
              <a:ea typeface="Average"/>
              <a:cs typeface="Average"/>
              <a:sym typeface="Average"/>
            </a:endParaRPr>
          </a:p>
        </p:txBody>
      </p:sp>
      <p:sp>
        <p:nvSpPr>
          <p:cNvPr id="79" name="Google Shape;79;p15"/>
          <p:cNvSpPr txBox="1"/>
          <p:nvPr/>
        </p:nvSpPr>
        <p:spPr>
          <a:xfrm>
            <a:off x="6273450" y="3824375"/>
            <a:ext cx="8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Big Data</a:t>
            </a:r>
            <a:endParaRPr>
              <a:solidFill>
                <a:schemeClr val="dk1"/>
              </a:solidFill>
              <a:latin typeface="Average"/>
              <a:ea typeface="Average"/>
              <a:cs typeface="Average"/>
              <a:sym typeface="Average"/>
            </a:endParaRPr>
          </a:p>
        </p:txBody>
      </p:sp>
      <p:sp>
        <p:nvSpPr>
          <p:cNvPr id="80" name="Google Shape;80;p15"/>
          <p:cNvSpPr txBox="1"/>
          <p:nvPr/>
        </p:nvSpPr>
        <p:spPr>
          <a:xfrm>
            <a:off x="6094650" y="1219350"/>
            <a:ext cx="12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Microservices</a:t>
            </a:r>
            <a:endParaRPr>
              <a:solidFill>
                <a:schemeClr val="dk1"/>
              </a:solidFill>
              <a:latin typeface="Average"/>
              <a:ea typeface="Average"/>
              <a:cs typeface="Average"/>
              <a:sym typeface="Average"/>
            </a:endParaRPr>
          </a:p>
        </p:txBody>
      </p:sp>
      <p:sp>
        <p:nvSpPr>
          <p:cNvPr id="81" name="Google Shape;81;p15"/>
          <p:cNvSpPr txBox="1"/>
          <p:nvPr/>
        </p:nvSpPr>
        <p:spPr>
          <a:xfrm>
            <a:off x="3699475" y="2371650"/>
            <a:ext cx="10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RL</a:t>
            </a:r>
            <a:endParaRPr>
              <a:solidFill>
                <a:schemeClr val="dk1"/>
              </a:solidFill>
              <a:latin typeface="Average"/>
              <a:ea typeface="Average"/>
              <a:cs typeface="Average"/>
              <a:sym typeface="Average"/>
            </a:endParaRPr>
          </a:p>
        </p:txBody>
      </p:sp>
      <p:sp>
        <p:nvSpPr>
          <p:cNvPr id="82" name="Google Shape;82;p15"/>
          <p:cNvSpPr txBox="1"/>
          <p:nvPr/>
        </p:nvSpPr>
        <p:spPr>
          <a:xfrm>
            <a:off x="4689650" y="1196475"/>
            <a:ext cx="88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Online Learning</a:t>
            </a:r>
            <a:endParaRPr>
              <a:solidFill>
                <a:srgbClr val="FFFFFF"/>
              </a:solidFill>
              <a:latin typeface="Average"/>
              <a:ea typeface="Average"/>
              <a:cs typeface="Average"/>
              <a:sym typeface="Average"/>
            </a:endParaRPr>
          </a:p>
        </p:txBody>
      </p:sp>
      <p:sp>
        <p:nvSpPr>
          <p:cNvPr id="83" name="Google Shape;83;p15"/>
          <p:cNvSpPr txBox="1"/>
          <p:nvPr/>
        </p:nvSpPr>
        <p:spPr>
          <a:xfrm>
            <a:off x="3754475" y="1801600"/>
            <a:ext cx="2764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0">
                <a:latin typeface="Average"/>
                <a:ea typeface="Average"/>
                <a:cs typeface="Average"/>
                <a:sym typeface="Average"/>
              </a:rPr>
              <a:t>RAY</a:t>
            </a:r>
            <a:endParaRPr sz="10000">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Ray Workflows</a:t>
            </a:r>
            <a:endParaRPr/>
          </a:p>
        </p:txBody>
      </p:sp>
      <p:sp>
        <p:nvSpPr>
          <p:cNvPr id="89" name="Google Shape;8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6"/>
          <p:cNvPicPr preferRelativeResize="0"/>
          <p:nvPr/>
        </p:nvPicPr>
        <p:blipFill>
          <a:blip r:embed="rId3">
            <a:alphaModFix/>
          </a:blip>
          <a:stretch>
            <a:fillRect/>
          </a:stretch>
        </p:blipFill>
        <p:spPr>
          <a:xfrm>
            <a:off x="1552575" y="1226000"/>
            <a:ext cx="6038850" cy="704850"/>
          </a:xfrm>
          <a:prstGeom prst="rect">
            <a:avLst/>
          </a:prstGeom>
          <a:noFill/>
          <a:ln>
            <a:noFill/>
          </a:ln>
        </p:spPr>
      </p:pic>
      <p:pic>
        <p:nvPicPr>
          <p:cNvPr id="91" name="Google Shape;91;p16"/>
          <p:cNvPicPr preferRelativeResize="0"/>
          <p:nvPr/>
        </p:nvPicPr>
        <p:blipFill>
          <a:blip r:embed="rId4">
            <a:alphaModFix/>
          </a:blip>
          <a:stretch>
            <a:fillRect/>
          </a:stretch>
        </p:blipFill>
        <p:spPr>
          <a:xfrm>
            <a:off x="2609850" y="2139113"/>
            <a:ext cx="3924300" cy="229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Observability</a:t>
            </a:r>
            <a:endParaRPr/>
          </a:p>
        </p:txBody>
      </p:sp>
      <p:sp>
        <p:nvSpPr>
          <p:cNvPr id="97" name="Google Shape;97;p17"/>
          <p:cNvSpPr/>
          <p:nvPr/>
        </p:nvSpPr>
        <p:spPr>
          <a:xfrm>
            <a:off x="473138" y="1347750"/>
            <a:ext cx="1306500" cy="572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7364363" y="1332950"/>
            <a:ext cx="1306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5716275" y="1332950"/>
            <a:ext cx="1306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3918738" y="2812750"/>
            <a:ext cx="1306500" cy="572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3918738" y="2072850"/>
            <a:ext cx="1306500" cy="5727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3930650" y="1332950"/>
            <a:ext cx="1306500" cy="572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2145038" y="2811125"/>
            <a:ext cx="1306500" cy="5727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145038" y="1332950"/>
            <a:ext cx="1306500" cy="572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1824950" y="1529900"/>
            <a:ext cx="274800" cy="17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3553700" y="1544700"/>
            <a:ext cx="274800" cy="17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5339313" y="1529900"/>
            <a:ext cx="274800" cy="17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7056175" y="1529900"/>
            <a:ext cx="274800" cy="17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3547750" y="3009688"/>
            <a:ext cx="274800" cy="17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rot="10800000">
            <a:off x="1545950" y="2152125"/>
            <a:ext cx="448500" cy="10590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flipH="1" rot="10800000">
            <a:off x="3314400" y="2016825"/>
            <a:ext cx="536400" cy="4449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flipH="1" rot="5400000">
            <a:off x="6481050" y="732600"/>
            <a:ext cx="417600" cy="2793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flipH="1" rot="5400000">
            <a:off x="6477750" y="1579750"/>
            <a:ext cx="424200" cy="2793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endParaRPr/>
          </a:p>
        </p:txBody>
      </p:sp>
      <p:sp>
        <p:nvSpPr>
          <p:cNvPr id="119" name="Google Shape;11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rPr>
              <a:t>Some github links.</a:t>
            </a:r>
            <a:endParaRPr sz="2200">
              <a:solidFill>
                <a:schemeClr val="dk1"/>
              </a:solidFill>
            </a:endParaRPr>
          </a:p>
          <a:p>
            <a:pPr indent="0" lvl="0" marL="0" rtl="0" algn="l">
              <a:spcBef>
                <a:spcPts val="1200"/>
              </a:spcBef>
              <a:spcAft>
                <a:spcPts val="0"/>
              </a:spcAft>
              <a:buNone/>
            </a:pPr>
            <a:r>
              <a:rPr lang="en" sz="2000" u="sng">
                <a:solidFill>
                  <a:srgbClr val="6D9EEB"/>
                </a:solidFill>
                <a:latin typeface="Arial"/>
                <a:ea typeface="Arial"/>
                <a:cs typeface="Arial"/>
                <a:sym typeface="Arial"/>
                <a:hlinkClick r:id="rId3">
                  <a:extLst>
                    <a:ext uri="{A12FA001-AC4F-418D-AE19-62706E023703}">
                      <ahyp:hlinkClr val="tx"/>
                    </a:ext>
                  </a:extLst>
                </a:hlinkClick>
              </a:rPr>
              <a:t>https://github.com/mobydoby/titanic-with-ray</a:t>
            </a:r>
            <a:endParaRPr sz="2000">
              <a:solidFill>
                <a:srgbClr val="6D9EEB"/>
              </a:solidFill>
            </a:endParaRPr>
          </a:p>
          <a:p>
            <a:pPr indent="0" lvl="0" marL="0" rtl="0" algn="l">
              <a:spcBef>
                <a:spcPts val="1200"/>
              </a:spcBef>
              <a:spcAft>
                <a:spcPts val="1200"/>
              </a:spcAft>
              <a:buNone/>
            </a:pPr>
            <a:r>
              <a:rPr lang="en" sz="2000" u="sng">
                <a:solidFill>
                  <a:srgbClr val="6D9EEB"/>
                </a:solidFill>
                <a:hlinkClick r:id="rId4">
                  <a:extLst>
                    <a:ext uri="{A12FA001-AC4F-418D-AE19-62706E023703}">
                      <ahyp:hlinkClr val="tx"/>
                    </a:ext>
                  </a:extLst>
                </a:hlinkClick>
              </a:rPr>
              <a:t>https://github.com/mobydoby/workflow_dag_project</a:t>
            </a:r>
            <a:endParaRPr sz="2000">
              <a:solidFill>
                <a:srgbClr val="6D9EEB"/>
              </a:solidFill>
            </a:endParaRPr>
          </a:p>
        </p:txBody>
      </p:sp>
      <p:pic>
        <p:nvPicPr>
          <p:cNvPr id="120" name="Google Shape;120;p18"/>
          <p:cNvPicPr preferRelativeResize="0"/>
          <p:nvPr/>
        </p:nvPicPr>
        <p:blipFill>
          <a:blip r:embed="rId5">
            <a:alphaModFix/>
          </a:blip>
          <a:stretch>
            <a:fillRect/>
          </a:stretch>
        </p:blipFill>
        <p:spPr>
          <a:xfrm>
            <a:off x="1537573" y="2851748"/>
            <a:ext cx="6068850" cy="171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Prospects</a:t>
            </a:r>
            <a:endParaRPr/>
          </a:p>
        </p:txBody>
      </p:sp>
      <p:sp>
        <p:nvSpPr>
          <p:cNvPr id="126" name="Google Shape;12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Retrieve dag data from Actors</a:t>
            </a:r>
            <a:endParaRPr/>
          </a:p>
          <a:p>
            <a:pPr indent="-342900" lvl="0" marL="457200" rtl="0" algn="l">
              <a:spcBef>
                <a:spcPts val="0"/>
              </a:spcBef>
              <a:spcAft>
                <a:spcPts val="0"/>
              </a:spcAft>
              <a:buSzPts val="1800"/>
              <a:buChar char="-"/>
            </a:pPr>
            <a:r>
              <a:rPr lang="en"/>
              <a:t>Create pretty graph on the frontend. </a:t>
            </a:r>
            <a:endParaRPr/>
          </a:p>
        </p:txBody>
      </p:sp>
      <p:pic>
        <p:nvPicPr>
          <p:cNvPr id="127" name="Google Shape;127;p19"/>
          <p:cNvPicPr preferRelativeResize="0"/>
          <p:nvPr/>
        </p:nvPicPr>
        <p:blipFill>
          <a:blip r:embed="rId3">
            <a:alphaModFix/>
          </a:blip>
          <a:stretch>
            <a:fillRect/>
          </a:stretch>
        </p:blipFill>
        <p:spPr>
          <a:xfrm>
            <a:off x="2671738" y="960413"/>
            <a:ext cx="3800525" cy="380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